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58" r:id="rId4"/>
    <p:sldId id="272" r:id="rId5"/>
    <p:sldId id="262" r:id="rId6"/>
    <p:sldId id="263" r:id="rId7"/>
    <p:sldId id="265" r:id="rId8"/>
    <p:sldId id="277" r:id="rId9"/>
    <p:sldId id="273" r:id="rId10"/>
    <p:sldId id="270" r:id="rId11"/>
    <p:sldId id="264" r:id="rId12"/>
    <p:sldId id="259" r:id="rId13"/>
    <p:sldId id="266" r:id="rId14"/>
    <p:sldId id="267" r:id="rId15"/>
    <p:sldId id="274" r:id="rId16"/>
    <p:sldId id="268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43" autoAdjust="0"/>
  </p:normalViewPr>
  <p:slideViewPr>
    <p:cSldViewPr snapToGrid="0" snapToObjects="1">
      <p:cViewPr>
        <p:scale>
          <a:sx n="90" d="100"/>
          <a:sy n="90" d="100"/>
        </p:scale>
        <p:origin x="-194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51FD-11E3-8C4A-A897-DC67747FAB26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7B0E-5941-BD42-85E3-5F1A43C0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4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FE50-9B89-8F40-ADED-D25A2A69F9DA}" type="datetimeFigureOut">
              <a:rPr lang="en-US" smtClean="0"/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A58D-7BDC-0447-AC50-CDACB43F3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5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Seem to cover genes. Exons</a:t>
            </a:r>
            <a:r>
              <a:rPr lang="en-US" baseline="0" dirty="0" smtClean="0"/>
              <a:t> and introns?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 Hon.</a:t>
            </a:r>
            <a:r>
              <a:rPr lang="en-US" baseline="0" dirty="0" smtClean="0"/>
              <a:t> </a:t>
            </a:r>
            <a:r>
              <a:rPr lang="en-US" dirty="0" smtClean="0"/>
              <a:t>Predictive chromatin signatures</a:t>
            </a:r>
            <a:r>
              <a:rPr lang="en-US" baseline="0" dirty="0" smtClean="0"/>
              <a:t> in the mammalian genome. HMG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regions</a:t>
            </a:r>
            <a:r>
              <a:rPr lang="en-US" baseline="0" dirty="0" smtClean="0"/>
              <a:t> close to TSS has higher H3K4me3 scores than H3K4me1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 bigger label on the axis</a:t>
            </a:r>
          </a:p>
          <a:p>
            <a:endParaRPr lang="en-US" dirty="0" smtClean="0"/>
          </a:p>
          <a:p>
            <a:r>
              <a:rPr lang="en-US" dirty="0" smtClean="0"/>
              <a:t>Regions</a:t>
            </a:r>
            <a:r>
              <a:rPr lang="en-US" baseline="0" dirty="0" smtClean="0"/>
              <a:t> far from it has higher H3K4me1 scores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bigger AUC</a:t>
            </a:r>
          </a:p>
          <a:p>
            <a:r>
              <a:rPr lang="en-US" dirty="0" smtClean="0"/>
              <a:t>Promoter classification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enhancer classification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this can be used? </a:t>
            </a:r>
            <a:r>
              <a:rPr lang="en-US" baseline="0" dirty="0" smtClean="0">
                <a:sym typeface="Wingdings"/>
              </a:rPr>
              <a:t> potential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A58D-7BDC-0447-AC50-CDACB43F3F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E50-DB3A-E241-BE99-6C778243AF1F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DBBC-0924-8A4D-8849-A099948D5B31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988-9F9D-8E43-B389-C41DC3EFD0A4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48E9-B6A2-F74D-81BA-4764B6757E39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250C-452B-8F46-8D5A-5010D24AE99A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261-0AD9-8746-A693-15C3CBD63B7E}" type="datetime1">
              <a:rPr lang="en-HK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C39E-6ECB-7847-8DA0-7EF87DE4B84F}" type="datetime1">
              <a:rPr lang="en-HK" smtClean="0"/>
              <a:t>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55DC-9003-7D47-97F2-3BD3B2F23004}" type="datetime1">
              <a:rPr lang="en-HK" smtClean="0"/>
              <a:t>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7042-4A8D-4744-9BB1-6A8B681384DA}" type="datetime1">
              <a:rPr lang="en-HK" smtClean="0"/>
              <a:t>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19A2-36D8-3546-B8D0-F957DF12342E}" type="datetime1">
              <a:rPr lang="en-HK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665-8628-9B41-AC10-2E3EA81998BB}" type="datetime1">
              <a:rPr lang="en-HK" smtClean="0"/>
              <a:t>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F57E-2867-9E43-A288-3B19C6E0CDDC}" type="datetime1">
              <a:rPr lang="en-HK" smtClean="0"/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08AF-94FE-7745-B4E8-378199FF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 </a:t>
            </a:r>
            <a:br>
              <a:rPr lang="en-US" dirty="0" smtClean="0"/>
            </a:br>
            <a:r>
              <a:rPr lang="en-US" dirty="0" smtClean="0"/>
              <a:t>Targeted Enhancer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Landon Chan</a:t>
            </a:r>
          </a:p>
          <a:p>
            <a:r>
              <a:rPr lang="en-US" dirty="0" smtClean="0"/>
              <a:t>1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003-H3K27ac_GeneExpression_PandN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7378" y="5797224"/>
            <a:ext cx="3429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04535" y="577822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64667" y="5898444"/>
            <a:ext cx="1919111" cy="2491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9311" y="5753668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Non-promoter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6757" y="2258663"/>
            <a:ext cx="225778" cy="18344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94560" y="3301703"/>
            <a:ext cx="172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log(RPKM)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enhancer region?</a:t>
            </a:r>
            <a:endParaRPr lang="en-US" dirty="0"/>
          </a:p>
        </p:txBody>
      </p:sp>
      <p:pic>
        <p:nvPicPr>
          <p:cNvPr id="8" name="Picture 7" descr="E111_chr2_238181817_238354000_igv_snap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237170"/>
            <a:ext cx="8128000" cy="3756582"/>
          </a:xfrm>
          <a:prstGeom prst="rect">
            <a:avLst/>
          </a:prstGeom>
        </p:spPr>
      </p:pic>
      <p:pic>
        <p:nvPicPr>
          <p:cNvPr id="12" name="Picture 11" descr="Screen Shot 2015-06-26 at 3.2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3725333"/>
            <a:ext cx="8128000" cy="22247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556" y="3457222"/>
            <a:ext cx="8763000" cy="2681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Regulatory regions prediction</a:t>
            </a:r>
            <a:endParaRPr lang="en-US" dirty="0"/>
          </a:p>
        </p:txBody>
      </p:sp>
      <p:pic>
        <p:nvPicPr>
          <p:cNvPr id="3" name="Picture 2" descr="motivation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775"/>
            <a:ext cx="3852295" cy="3852295"/>
          </a:xfrm>
          <a:prstGeom prst="rect">
            <a:avLst/>
          </a:prstGeom>
        </p:spPr>
      </p:pic>
      <p:pic>
        <p:nvPicPr>
          <p:cNvPr id="6" name="Picture 5" descr="motivation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30" y="1484664"/>
            <a:ext cx="3852295" cy="3852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643" y="5607750"/>
            <a:ext cx="305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Promoter-type signal: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8286" y="5607750"/>
            <a:ext cx="309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Enhancer-type signal: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5597"/>
              </p:ext>
            </p:extLst>
          </p:nvPr>
        </p:nvGraphicFramePr>
        <p:xfrm>
          <a:off x="6922426" y="5463121"/>
          <a:ext cx="1550875" cy="65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Equation" r:id="rId6" imgW="927100" imgH="393700" progId="Equation.3">
                  <p:embed/>
                </p:oleObj>
              </mc:Choice>
              <mc:Fallback>
                <p:oleObj name="Equation" r:id="rId6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2426" y="5463121"/>
                        <a:ext cx="1550875" cy="65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06295"/>
              </p:ext>
            </p:extLst>
          </p:nvPr>
        </p:nvGraphicFramePr>
        <p:xfrm>
          <a:off x="2832600" y="5463121"/>
          <a:ext cx="1550875" cy="65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8" imgW="927100" imgH="393700" progId="Equation.3">
                  <p:embed/>
                </p:oleObj>
              </mc:Choice>
              <mc:Fallback>
                <p:oleObj name="Equation" r:id="rId8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2600" y="5463121"/>
                        <a:ext cx="1550875" cy="65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5069" y="1461998"/>
            <a:ext cx="235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Promoters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8199" y="1461998"/>
            <a:ext cx="235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Enhancers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3753" y="2348090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6674" y="3249979"/>
            <a:ext cx="97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3650" y="2348090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16571" y="3249979"/>
            <a:ext cx="97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5556" y="5122333"/>
            <a:ext cx="1344848" cy="2146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5293" y="4935328"/>
            <a:ext cx="1665111" cy="36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Region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0967" y="5012939"/>
            <a:ext cx="1344848" cy="21462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0704" y="4935328"/>
            <a:ext cx="1665111" cy="36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Region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205069" y="3527778"/>
            <a:ext cx="558820" cy="7055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1889" y="4247446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1889" y="2079979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H3K4me3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488723" y="2387756"/>
            <a:ext cx="166570" cy="6743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32778" y="3550196"/>
            <a:ext cx="375322" cy="6266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57300" y="4213424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H3K4me3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10704" y="2624667"/>
            <a:ext cx="97396" cy="5953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85522" y="2304422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H3K4me1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2722" y="369707"/>
            <a:ext cx="6839678" cy="6400800"/>
            <a:chOff x="932722" y="-110067"/>
            <a:chExt cx="6839678" cy="6400800"/>
          </a:xfrm>
        </p:grpSpPr>
        <p:pic>
          <p:nvPicPr>
            <p:cNvPr id="4" name="Picture 3" descr="E003_v2_closestTSS_5k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-110067"/>
              <a:ext cx="6400800" cy="6400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13556" y="1340557"/>
              <a:ext cx="522111" cy="372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-889002" y="2597833"/>
              <a:ext cx="4289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Posterior Probability Ratio</a:t>
              </a:r>
            </a:p>
            <a:p>
              <a:pPr algn="ctr"/>
              <a:r>
                <a:rPr lang="en-US" dirty="0" smtClean="0"/>
                <a:t>Log(H3K4me1/H3K4me3)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7556" y="5842000"/>
              <a:ext cx="3739444" cy="44873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5666" y="5921401"/>
              <a:ext cx="347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Distance to closest TSS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735667" y="270930"/>
            <a:ext cx="5884333" cy="6321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6264"/>
            <a:ext cx="561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Positive regions </a:t>
            </a:r>
            <a:r>
              <a:rPr lang="en-US" sz="2400" dirty="0" smtClean="0">
                <a:solidFill>
                  <a:srgbClr val="FF0000"/>
                </a:solidFill>
              </a:rPr>
              <a:t>close to </a:t>
            </a:r>
            <a:r>
              <a:rPr lang="en-US" sz="2400" dirty="0" smtClean="0"/>
              <a:t>TSS has higher H3K4me3 scores than H3K4me1 scores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2722" y="412043"/>
            <a:ext cx="6839678" cy="6400800"/>
            <a:chOff x="932722" y="412043"/>
            <a:chExt cx="6839678" cy="6400800"/>
          </a:xfrm>
        </p:grpSpPr>
        <p:grpSp>
          <p:nvGrpSpPr>
            <p:cNvPr id="9" name="Group 8"/>
            <p:cNvGrpSpPr/>
            <p:nvPr/>
          </p:nvGrpSpPr>
          <p:grpSpPr>
            <a:xfrm>
              <a:off x="932722" y="412043"/>
              <a:ext cx="6839678" cy="6400800"/>
              <a:chOff x="932722" y="228600"/>
              <a:chExt cx="6839678" cy="6400800"/>
            </a:xfrm>
          </p:grpSpPr>
          <p:pic>
            <p:nvPicPr>
              <p:cNvPr id="5" name="Picture 4" descr="E003_v2_closestTSS_100kb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228600"/>
                <a:ext cx="6400800" cy="6400800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157111" y="1495778"/>
                <a:ext cx="536222" cy="37253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947333" y="366889"/>
                <a:ext cx="5658556" cy="4656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98889" y="6180667"/>
                <a:ext cx="4797778" cy="44873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889002" y="3077607"/>
                <a:ext cx="4289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Posterior Probability Ratio</a:t>
                </a:r>
              </a:p>
              <a:p>
                <a:pPr algn="ctr"/>
                <a:r>
                  <a:rPr lang="en-US" dirty="0" smtClean="0"/>
                  <a:t>Log(H3K4me1/H3K4me3)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05666" y="6274176"/>
              <a:ext cx="347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Distance to closest TSS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5000" y="186264"/>
            <a:ext cx="561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Positive regions </a:t>
            </a:r>
            <a:r>
              <a:rPr lang="en-US" sz="2400" dirty="0" smtClean="0">
                <a:solidFill>
                  <a:srgbClr val="FF0000"/>
                </a:solidFill>
              </a:rPr>
              <a:t>far from</a:t>
            </a:r>
            <a:r>
              <a:rPr lang="en-US" sz="2400" dirty="0" smtClean="0"/>
              <a:t> TSS has higher H3K4me1 scores than H3K4me3 scores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Logistic regression: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it-IT" sz="2400" dirty="0" err="1">
                <a:latin typeface="Courier New"/>
                <a:cs typeface="Courier New"/>
              </a:rPr>
              <a:t>glm</a:t>
            </a:r>
            <a:r>
              <a:rPr lang="it-IT" sz="2400" dirty="0" smtClean="0">
                <a:latin typeface="Courier New"/>
                <a:cs typeface="Courier New"/>
              </a:rPr>
              <a:t>(</a:t>
            </a:r>
            <a:r>
              <a:rPr lang="it-IT" sz="2400" dirty="0" err="1" smtClean="0">
                <a:latin typeface="Courier New"/>
                <a:cs typeface="Courier New"/>
              </a:rPr>
              <a:t>class</a:t>
            </a:r>
            <a:r>
              <a:rPr lang="it-IT" sz="2400" dirty="0" smtClean="0">
                <a:latin typeface="Courier New"/>
                <a:cs typeface="Courier New"/>
              </a:rPr>
              <a:t> ~ ratio</a:t>
            </a:r>
            <a:r>
              <a:rPr lang="it-IT" sz="2400" dirty="0">
                <a:latin typeface="Courier New"/>
                <a:cs typeface="Courier New"/>
              </a:rPr>
              <a:t>, family=</a:t>
            </a:r>
            <a:r>
              <a:rPr lang="it-IT" sz="2400" dirty="0" err="1">
                <a:latin typeface="Courier New"/>
                <a:cs typeface="Courier New"/>
              </a:rPr>
              <a:t>binomial</a:t>
            </a:r>
            <a:r>
              <a:rPr lang="it-IT" sz="2400" dirty="0">
                <a:latin typeface="Courier New"/>
                <a:cs typeface="Courier New"/>
              </a:rPr>
              <a:t>)</a:t>
            </a:r>
            <a:endParaRPr lang="en-US" sz="2400" dirty="0">
              <a:latin typeface="Courier New"/>
              <a:cs typeface="Courier New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Class: [Promoter, non-Promoter] or [Enhancer, non-enhancers]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Ratio: </a:t>
            </a:r>
            <a:r>
              <a:rPr lang="en-US" dirty="0" err="1" smtClean="0"/>
              <a:t>ln</a:t>
            </a:r>
            <a:r>
              <a:rPr lang="en-US" dirty="0" smtClean="0"/>
              <a:t>(H3K4me1/H3K4me3)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Fitted scores are used to generate True Positive Rates (TPR) and False Positive Rates (FPR)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</a:t>
            </a:r>
            <a:r>
              <a:rPr lang="en-US" dirty="0" smtClean="0"/>
              <a:t>curve</a:t>
            </a:r>
            <a:endParaRPr lang="en-US" dirty="0"/>
          </a:p>
        </p:txBody>
      </p:sp>
      <p:pic>
        <p:nvPicPr>
          <p:cNvPr id="3" name="Picture 2" descr="E003_ROC_promot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5" y="1824689"/>
            <a:ext cx="3674285" cy="3674285"/>
          </a:xfrm>
          <a:prstGeom prst="rect">
            <a:avLst/>
          </a:prstGeom>
        </p:spPr>
      </p:pic>
      <p:pic>
        <p:nvPicPr>
          <p:cNvPr id="6" name="Picture 5" descr="E003_ROC_enhance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4" y="1803596"/>
            <a:ext cx="3723600" cy="372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8778" y="1775374"/>
            <a:ext cx="2977444" cy="411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3509" y="1724771"/>
            <a:ext cx="2977444" cy="411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7445" y="1724771"/>
            <a:ext cx="285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E003: Promoter 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509" y="1733041"/>
            <a:ext cx="285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E003: Enhancer 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2667" y="5658556"/>
            <a:ext cx="146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AUC=0.84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0492" y="5658556"/>
            <a:ext cx="113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AUC=0.72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0387" y="2619219"/>
            <a:ext cx="467485" cy="205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98970" y="2619219"/>
            <a:ext cx="467485" cy="2051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1670507" y="5288847"/>
            <a:ext cx="2500991" cy="214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37453" y="5246385"/>
            <a:ext cx="1795435" cy="307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6439" y="3485445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17723" y="3485445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23638" y="5246385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6038" y="5232274"/>
            <a:ext cx="6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4556" y="710934"/>
            <a:ext cx="16792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Sensitivity: 0.86</a:t>
            </a:r>
          </a:p>
          <a:p>
            <a:r>
              <a:rPr lang="en-US" dirty="0" smtClean="0"/>
              <a:t>Specificity: 0.76</a:t>
            </a: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1164167" y="1357265"/>
            <a:ext cx="952500" cy="1380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71444" y="2833512"/>
            <a:ext cx="756927" cy="271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9412" y="5559273"/>
            <a:ext cx="1680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Sensitivity: 0.80</a:t>
            </a:r>
          </a:p>
          <a:p>
            <a:r>
              <a:rPr lang="en-US" dirty="0" smtClean="0"/>
              <a:t>Specificity: 0.60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723236"/>
            <a:ext cx="2133600" cy="365125"/>
          </a:xfrm>
        </p:spPr>
        <p:txBody>
          <a:bodyPr/>
          <a:lstStyle/>
          <a:p>
            <a:fld id="{5AE908AF-94FE-7745-B4E8-378199FF7CF4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4556" y="1204819"/>
            <a:ext cx="16792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Sensitivity: </a:t>
            </a:r>
            <a:r>
              <a:rPr lang="en-US" dirty="0" smtClean="0"/>
              <a:t>0.93</a:t>
            </a:r>
            <a:endParaRPr lang="en-US" dirty="0" smtClean="0"/>
          </a:p>
          <a:p>
            <a:r>
              <a:rPr lang="en-US" dirty="0" smtClean="0"/>
              <a:t>Specificity: </a:t>
            </a:r>
            <a:r>
              <a:rPr lang="en-US" dirty="0" smtClean="0"/>
              <a:t>0.94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81723" y="2512209"/>
            <a:ext cx="4152588" cy="4221229"/>
            <a:chOff x="620387" y="1792548"/>
            <a:chExt cx="4152588" cy="4221229"/>
          </a:xfrm>
        </p:grpSpPr>
        <p:pic>
          <p:nvPicPr>
            <p:cNvPr id="5" name="Picture 4" descr="E003_ROC_bpsignal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9" y="1792548"/>
              <a:ext cx="4032956" cy="403295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0387" y="2619219"/>
              <a:ext cx="467485" cy="205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616439" y="3485445"/>
              <a:ext cx="61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TPR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1332" y="5644445"/>
              <a:ext cx="127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AUC=</a:t>
              </a:r>
              <a:r>
                <a:rPr lang="en-US" dirty="0" smtClean="0"/>
                <a:t>0.97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1670507" y="5571067"/>
              <a:ext cx="2500991" cy="214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3638" y="5528605"/>
              <a:ext cx="61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PR</a:t>
              </a:r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1164167" y="1851150"/>
            <a:ext cx="0" cy="1487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82890" y="2652883"/>
            <a:ext cx="2351167" cy="2681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31843" y="1961880"/>
            <a:ext cx="250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E003: regulatory region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rediction using </a:t>
            </a:r>
            <a:r>
              <a:rPr lang="en-US" dirty="0" err="1" smtClean="0"/>
              <a:t>broadpeak</a:t>
            </a:r>
            <a:r>
              <a:rPr lang="en-US" dirty="0" smtClean="0"/>
              <a:t> file</a:t>
            </a:r>
          </a:p>
        </p:txBody>
      </p:sp>
      <p:pic>
        <p:nvPicPr>
          <p:cNvPr id="18" name="Picture 17" descr="E003.regulatory.compa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81" y="2441651"/>
            <a:ext cx="4159519" cy="41595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66078" y="6123705"/>
            <a:ext cx="3060700" cy="5056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31925" y="2538025"/>
            <a:ext cx="245533" cy="31434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46792" y="6277352"/>
            <a:ext cx="186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Matched Filter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56399" y="6277352"/>
            <a:ext cx="186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BroadPeak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77458" y="1480776"/>
            <a:ext cx="4113764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 conventional approach (using </a:t>
            </a:r>
            <a:r>
              <a:rPr lang="en-US" dirty="0" err="1" smtClean="0"/>
              <a:t>broadpeaks</a:t>
            </a:r>
            <a:r>
              <a:rPr lang="en-US" dirty="0" smtClean="0"/>
              <a:t>) appears to perform better than MF, MF predicts more enhancers..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49948" y="4072658"/>
            <a:ext cx="13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</a:t>
            </a:r>
            <a:r>
              <a:rPr lang="en-US" sz="3200" dirty="0" smtClean="0"/>
              <a:t>sing H3K4me1 (enhancers) and H3K4me3 (promoters) </a:t>
            </a:r>
            <a:r>
              <a:rPr lang="en-US" sz="3200" dirty="0" err="1" smtClean="0"/>
              <a:t>broadpeaks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737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Cutoffs for </a:t>
            </a:r>
            <a:r>
              <a:rPr lang="en-US" smtClean="0"/>
              <a:t>matched filters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 2: Regulatory regions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Cutoffs for Matched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iterative approach</a:t>
            </a:r>
          </a:p>
          <a:p>
            <a:endParaRPr lang="en-US" dirty="0"/>
          </a:p>
          <a:p>
            <a:r>
              <a:rPr lang="en-US" dirty="0" smtClean="0"/>
              <a:t>Super enhancers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195332"/>
              </p:ext>
            </p:extLst>
          </p:nvPr>
        </p:nvGraphicFramePr>
        <p:xfrm>
          <a:off x="2352675" y="2036763"/>
          <a:ext cx="42545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3" imgW="1866900" imgH="419100" progId="Equation.3">
                  <p:embed/>
                </p:oleObj>
              </mc:Choice>
              <mc:Fallback>
                <p:oleObj name="Equation" r:id="rId3" imgW="1866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2036763"/>
                        <a:ext cx="42545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732" y="3493059"/>
            <a:ext cx="389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prior </a:t>
            </a:r>
          </a:p>
          <a:p>
            <a:pPr algn="ctr"/>
            <a:r>
              <a:rPr lang="en-US" dirty="0" smtClean="0"/>
              <a:t>(similar to expectation maximization): </a:t>
            </a:r>
          </a:p>
          <a:p>
            <a:pPr algn="ctr"/>
            <a:r>
              <a:rPr lang="en-US" dirty="0" smtClean="0"/>
              <a:t>P(+): # of positives in the genome in </a:t>
            </a:r>
            <a:r>
              <a:rPr lang="en-US" dirty="0" err="1" smtClean="0"/>
              <a:t>bp</a:t>
            </a:r>
            <a:endParaRPr lang="en-US" dirty="0" smtClean="0"/>
          </a:p>
          <a:p>
            <a:pPr algn="ctr"/>
            <a:r>
              <a:rPr lang="en-US" dirty="0" smtClean="0"/>
              <a:t>P(-): # of negatives in the genome in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1367" y="3741177"/>
            <a:ext cx="296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Posterior likelihood defines the new positives and negatives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707" y="5175792"/>
            <a:ext cx="296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new positives and negatives give the new cutoff, a new posterior likelihood is generated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6339" y="3019600"/>
            <a:ext cx="16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Posterior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929" y="3019600"/>
            <a:ext cx="16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Likelihood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7245" y="3007271"/>
            <a:ext cx="16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Prior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37323" y="4093224"/>
            <a:ext cx="949384" cy="234251"/>
          </a:xfrm>
          <a:prstGeom prst="rightArrow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941611" y="4758990"/>
            <a:ext cx="230820" cy="416802"/>
          </a:xfrm>
          <a:prstGeom prst="upDownArrow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5-06-25 at 11.03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0" y="4758990"/>
            <a:ext cx="3156369" cy="165953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441277" y="5954902"/>
            <a:ext cx="4468" cy="43896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4930" y="5030227"/>
            <a:ext cx="0" cy="134589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532028" y="6010382"/>
            <a:ext cx="295912" cy="234251"/>
          </a:xfrm>
          <a:prstGeom prst="rightArrow">
            <a:avLst/>
          </a:pr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RegDistribution_4iter_3tissu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6223000"/>
            <a:ext cx="1890889" cy="169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57222" y="6223000"/>
            <a:ext cx="27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2201333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22956" y="2835116"/>
            <a:ext cx="30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positive regions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RegDistribution_alltissu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6223000"/>
            <a:ext cx="1890889" cy="169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7222" y="6223000"/>
            <a:ext cx="27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2201333"/>
            <a:ext cx="307622" cy="217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2956" y="2835116"/>
            <a:ext cx="307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positive regions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003_hist_DistanceDistribution_100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556" y="6208889"/>
            <a:ext cx="3429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2311401"/>
            <a:ext cx="299155" cy="20630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5778" y="6208889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to TSS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2123" y="3242735"/>
            <a:ext cx="1453444" cy="38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7778" y="409222"/>
            <a:ext cx="5065889" cy="3668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8556" y="409223"/>
            <a:ext cx="58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E003: Distance to TSS distribution of positive regions</a:t>
            </a:r>
          </a:p>
          <a:p>
            <a:pPr algn="ctr"/>
            <a:r>
              <a:rPr lang="en-US" sz="2000" b="1" dirty="0" smtClean="0"/>
              <a:t>(closest end to TSS) 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003_hist_DistanceDistribution_midpt_100k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311401"/>
            <a:ext cx="299155" cy="20630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2123" y="3242735"/>
            <a:ext cx="1453444" cy="38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91556" y="6208889"/>
            <a:ext cx="3429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5778" y="6208889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to TSS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57778" y="409222"/>
            <a:ext cx="5065889" cy="3668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8556" y="409223"/>
            <a:ext cx="58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E003: Distance to TSS distribution of positive regions</a:t>
            </a:r>
          </a:p>
          <a:p>
            <a:pPr algn="ctr"/>
            <a:r>
              <a:rPr lang="en-US" sz="2000" b="1" dirty="0" smtClean="0"/>
              <a:t>(midpoint to TSS)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2778" y="1594556"/>
            <a:ext cx="232833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slight positive predilection with the midpoint approach.</a:t>
            </a:r>
          </a:p>
          <a:p>
            <a:endParaRPr lang="en-US" dirty="0"/>
          </a:p>
          <a:p>
            <a:r>
              <a:rPr lang="en-US" dirty="0" smtClean="0"/>
              <a:t>Using midpoint to TSS does not seem to change the distance distribution.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087_hist_DistanceDistribution_100k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93" y="1490025"/>
            <a:ext cx="2339699" cy="2339699"/>
          </a:xfrm>
          <a:prstGeom prst="rect">
            <a:avLst/>
          </a:prstGeom>
        </p:spPr>
      </p:pic>
      <p:pic>
        <p:nvPicPr>
          <p:cNvPr id="5" name="Picture 4" descr="E111_hist_DistanceDistribution_100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75" y="3979334"/>
            <a:ext cx="2468518" cy="2468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555" y="550333"/>
            <a:ext cx="759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Similar distance distribution is observed in other tissues</a:t>
            </a:r>
            <a:endParaRPr lang="en-US" sz="2200" b="1" dirty="0"/>
          </a:p>
        </p:txBody>
      </p:sp>
      <p:pic>
        <p:nvPicPr>
          <p:cNvPr id="3" name="Picture 2" descr="E087_hist_midpt_DistanceDistribution_100kb_400bins (1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1371602"/>
            <a:ext cx="2500455" cy="2500455"/>
          </a:xfrm>
          <a:prstGeom prst="rect">
            <a:avLst/>
          </a:prstGeom>
        </p:spPr>
      </p:pic>
      <p:pic>
        <p:nvPicPr>
          <p:cNvPr id="7" name="Picture 6" descr="E111_hist_midpt_DistanceDistribution_100kb_400bin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4" y="3979334"/>
            <a:ext cx="2737556" cy="27375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29667" y="1371602"/>
            <a:ext cx="14111" cy="507625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667" y="2229556"/>
            <a:ext cx="119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Closest end to TSS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9788" y="2201334"/>
            <a:ext cx="128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Midpoint to TSS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8AF-94FE-7745-B4E8-378199FF7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8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454</Words>
  <Application>Microsoft Macintosh PowerPoint</Application>
  <PresentationFormat>On-screen Show (4:3)</PresentationFormat>
  <Paragraphs>132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TECH  Targeted Enhancer Prediction</vt:lpstr>
      <vt:lpstr>Overview</vt:lpstr>
      <vt:lpstr>Part 1: Cutoffs for Matched Filters</vt:lpstr>
      <vt:lpstr>Bayesian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 enhancer region?</vt:lpstr>
      <vt:lpstr>Part 2: Regulatory regions prediction</vt:lpstr>
      <vt:lpstr>PowerPoint Presentation</vt:lpstr>
      <vt:lpstr>PowerPoint Presentation</vt:lpstr>
      <vt:lpstr>ROC</vt:lpstr>
      <vt:lpstr>ROC curve</vt:lpstr>
      <vt:lpstr>Using H3K4me1 (enhancers) and H3K4me3 (promoters) broadpeaks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 Targeted Enhancer Prediction</dc:title>
  <dc:creator>Landon Chan</dc:creator>
  <cp:lastModifiedBy>Landon Chan</cp:lastModifiedBy>
  <cp:revision>127</cp:revision>
  <dcterms:created xsi:type="dcterms:W3CDTF">2015-06-24T04:04:51Z</dcterms:created>
  <dcterms:modified xsi:type="dcterms:W3CDTF">2015-07-02T14:12:07Z</dcterms:modified>
</cp:coreProperties>
</file>