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2" r:id="rId2"/>
    <p:sldId id="274" r:id="rId3"/>
    <p:sldId id="261" r:id="rId4"/>
    <p:sldId id="273" r:id="rId5"/>
    <p:sldId id="257" r:id="rId6"/>
    <p:sldId id="258" r:id="rId7"/>
    <p:sldId id="270" r:id="rId8"/>
    <p:sldId id="265" r:id="rId9"/>
    <p:sldId id="271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83510" autoAdjust="0"/>
  </p:normalViewPr>
  <p:slideViewPr>
    <p:cSldViewPr snapToGrid="0" snapToObjects="1">
      <p:cViewPr varScale="1">
        <p:scale>
          <a:sx n="68" d="100"/>
          <a:sy n="68" d="100"/>
        </p:scale>
        <p:origin x="-1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75848-BC5C-894A-B726-5095CD03DA66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0708-B948-D541-8B28-894068314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2FB6-D37E-421A-924D-6F8DDB5A84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2FB6-D37E-421A-924D-6F8DDB5A8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labs.genetics.ucla.edu</a:t>
            </a:r>
            <a:r>
              <a:rPr lang="en-US" dirty="0" smtClean="0"/>
              <a:t>/</a:t>
            </a:r>
            <a:r>
              <a:rPr lang="en-US" dirty="0" err="1" smtClean="0"/>
              <a:t>horvath</a:t>
            </a:r>
            <a:r>
              <a:rPr lang="en-US" dirty="0" smtClean="0"/>
              <a:t>/</a:t>
            </a:r>
            <a:r>
              <a:rPr lang="en-US" dirty="0" err="1" smtClean="0"/>
              <a:t>CoexpressionNetwork</a:t>
            </a:r>
            <a:r>
              <a:rPr lang="en-US" dirty="0" smtClean="0"/>
              <a:t>/</a:t>
            </a:r>
            <a:r>
              <a:rPr lang="en-US" dirty="0" err="1" smtClean="0"/>
              <a:t>ModulePreservation</a:t>
            </a:r>
            <a:r>
              <a:rPr lang="en-US" dirty="0" smtClean="0"/>
              <a:t>/Tutorials/simulation-</a:t>
            </a:r>
            <a:r>
              <a:rPr lang="en-US" dirty="0" err="1" smtClean="0"/>
              <a:t>halfPreserved.pdf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30708-B948-D541-8B28-894068314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gene co-expression is mixture.</a:t>
            </a:r>
          </a:p>
          <a:p>
            <a:endParaRPr lang="en-US" b="0" i="1" dirty="0" smtClean="0">
              <a:effectLst/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30708-B948-D541-8B28-894068314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2FB6-D37E-421A-924D-6F8DDB5A8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3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43E9-6705-764A-BDEB-712686754907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D35C-D5CE-9349-B535-A4466A98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Developmental ‘hourglass’ pattern at network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DW</a:t>
            </a:r>
          </a:p>
          <a:p>
            <a:r>
              <a:rPr lang="en-US" dirty="0" smtClean="0"/>
              <a:t>2015 07 01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1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82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3) network modules are independent of each other during late embryogenesis</a:t>
            </a:r>
          </a:p>
          <a:p>
            <a:endParaRPr lang="en-US" sz="2800" b="0" dirty="0">
              <a:effectLst/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Because our data during the late embryogenesis are based on a mixture of differentiated cells, it does not have the resolution to detect the molecular events for each tissue or organ. </a:t>
            </a:r>
          </a:p>
          <a:p>
            <a:endParaRPr lang="en-US" sz="2800" i="1" dirty="0">
              <a:latin typeface="Arial"/>
              <a:cs typeface="Arial"/>
            </a:endParaRPr>
          </a:p>
          <a:p>
            <a:r>
              <a:rPr lang="en-US" sz="2800" i="1" dirty="0" smtClean="0">
                <a:latin typeface="Arial"/>
                <a:cs typeface="Arial"/>
              </a:rPr>
              <a:t>Our data does not allow us to find evidence to support this hypothesis at the end of embryogenesis.</a:t>
            </a:r>
            <a:endParaRPr lang="en-US" sz="2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01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5029200"/>
            <a:ext cx="4522470" cy="1676400"/>
          </a:xfrm>
          <a:prstGeom prst="round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Our evidence support this model only for conserved modules. </a:t>
            </a:r>
          </a:p>
          <a:p>
            <a:r>
              <a:rPr lang="en-US" b="1" dirty="0" smtClean="0">
                <a:latin typeface="Arial"/>
                <a:cs typeface="Arial"/>
              </a:rPr>
              <a:t>If the module is species-specific, we can not observe this pattern.</a:t>
            </a:r>
          </a:p>
        </p:txBody>
      </p:sp>
      <p:pic>
        <p:nvPicPr>
          <p:cNvPr id="3" name="Picture 4" descr="https://lh3.googleusercontent.com/a7itylT0NYOswWCdebGbQL_ANY5VMTkCDkFi-K7OSxDAxquBBRfAkrnzlSKeX13qgUfeKC1ahUvEpI1dIubw4hjjwekey0R6J3qGSKBOMfvMfK-Eoam11wMgNmpuZIRFa8f4sb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29128" r="22385" b="7555"/>
          <a:stretch/>
        </p:blipFill>
        <p:spPr bwMode="auto">
          <a:xfrm>
            <a:off x="762000" y="1524000"/>
            <a:ext cx="2895600" cy="1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990" y="4343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Conclusion: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The hourglass pattern is controlled by the conserved molecular networks.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5410200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</a:t>
            </a:r>
            <a:r>
              <a:rPr lang="en-US" dirty="0" err="1" smtClean="0">
                <a:latin typeface="Arial"/>
                <a:cs typeface="Arial"/>
              </a:rPr>
              <a:t>morpholohgy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2209800" y="566166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09900" y="5410200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transcription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4876113" y="566166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370" y="5410200"/>
            <a:ext cx="229743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network modules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990" y="6267450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Those are previous knowledge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2911" y="6248400"/>
            <a:ext cx="297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This is our contribution 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15900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100 years old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151835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5-10 years old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1624" y="515900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New, 2014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3229" y="1798941"/>
            <a:ext cx="5120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Our conclusion is slightly different with the concept proposed by </a:t>
            </a:r>
            <a:r>
              <a:rPr lang="en-US" i="1" dirty="0" err="1" smtClean="0">
                <a:latin typeface="Arial"/>
                <a:cs typeface="Arial"/>
              </a:rPr>
              <a:t>Irie&amp;Kuratani</a:t>
            </a:r>
            <a:r>
              <a:rPr lang="en-US" i="1" dirty="0">
                <a:latin typeface="Arial"/>
                <a:cs typeface="Arial"/>
              </a:rPr>
              <a:t>, 2014 </a:t>
            </a:r>
            <a:r>
              <a:rPr lang="en-US" i="1" dirty="0" smtClean="0">
                <a:latin typeface="Arial"/>
                <a:cs typeface="Arial"/>
              </a:rPr>
              <a:t>Development.</a:t>
            </a:r>
          </a:p>
          <a:p>
            <a:endParaRPr lang="en-US" i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We found that</a:t>
            </a:r>
          </a:p>
          <a:p>
            <a:r>
              <a:rPr lang="en-US" dirty="0" smtClean="0">
                <a:latin typeface="Arial"/>
                <a:cs typeface="Arial"/>
              </a:rPr>
              <a:t>Not all the network modules fit this hourglass pattern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12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2460547"/>
            <a:ext cx="4522470" cy="1676400"/>
          </a:xfrm>
          <a:prstGeom prst="round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3" name="Picture 4" descr="https://lh3.googleusercontent.com/a7itylT0NYOswWCdebGbQL_ANY5VMTkCDkFi-K7OSxDAxquBBRfAkrnzlSKeX13qgUfeKC1ahUvEpI1dIubw4hjjwekey0R6J3qGSKBOMfvMfK-Eoam11wMgNmpuZIRFa8f4sb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29128" r="22385" b="7555"/>
          <a:stretch/>
        </p:blipFill>
        <p:spPr bwMode="auto">
          <a:xfrm>
            <a:off x="5578194" y="3746792"/>
            <a:ext cx="2895600" cy="1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2841547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</a:t>
            </a:r>
            <a:r>
              <a:rPr lang="en-US" dirty="0" err="1" smtClean="0">
                <a:latin typeface="Arial"/>
                <a:cs typeface="Arial"/>
              </a:rPr>
              <a:t>morpholohgy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2209800" y="3093007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09900" y="2841547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transcription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4892394" y="3093007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370" y="2841547"/>
            <a:ext cx="229743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Hourglass at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network modules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990" y="3698797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Those are previous knowledge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590355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100 years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58318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5-10 years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1624" y="2590355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New, 2014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2394" y="1260218"/>
            <a:ext cx="4257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smtClean="0">
                <a:latin typeface="Arial"/>
                <a:cs typeface="Arial"/>
              </a:rPr>
              <a:t>hypothesized model </a:t>
            </a:r>
            <a:r>
              <a:rPr lang="en-US" dirty="0">
                <a:latin typeface="Arial"/>
                <a:cs typeface="Arial"/>
              </a:rPr>
              <a:t>from a recent publication(</a:t>
            </a:r>
            <a:r>
              <a:rPr lang="en-US" i="1" dirty="0" err="1">
                <a:latin typeface="Arial"/>
                <a:cs typeface="Arial"/>
              </a:rPr>
              <a:t>Irie&amp;Kuratani</a:t>
            </a:r>
            <a:r>
              <a:rPr lang="en-US" i="1" dirty="0">
                <a:latin typeface="Arial"/>
                <a:cs typeface="Arial"/>
              </a:rPr>
              <a:t>, 2014 Development</a:t>
            </a:r>
            <a:r>
              <a:rPr lang="en-US" dirty="0">
                <a:latin typeface="Arial"/>
                <a:cs typeface="Arial"/>
              </a:rPr>
              <a:t>), using molecular network to explain hourglass pattern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50" y="0"/>
            <a:ext cx="6108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a7itylT0NYOswWCdebGbQL_ANY5VMTkCDkFi-K7OSxDAxquBBRfAkrnzlSKeX13qgUfeKC1ahUvEpI1dIubw4hjjwekey0R6J3qGSKBOMfvMfK-Eoam11wMgNmpuZIRFa8f4sb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29128" r="22385" b="7555"/>
          <a:stretch/>
        </p:blipFill>
        <p:spPr bwMode="auto">
          <a:xfrm>
            <a:off x="609600" y="685800"/>
            <a:ext cx="37820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23" y="134030"/>
            <a:ext cx="878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 model from a recent publication(</a:t>
            </a:r>
            <a:r>
              <a:rPr lang="en-US" i="1" dirty="0" err="1">
                <a:latin typeface="Arial"/>
                <a:cs typeface="Arial"/>
              </a:rPr>
              <a:t>Irie&amp;Kuratani</a:t>
            </a:r>
            <a:r>
              <a:rPr lang="en-US" i="1" dirty="0">
                <a:latin typeface="Arial"/>
                <a:cs typeface="Arial"/>
              </a:rPr>
              <a:t>, 2014 Development</a:t>
            </a:r>
            <a:r>
              <a:rPr lang="en-US" dirty="0" smtClean="0">
                <a:latin typeface="Arial"/>
                <a:cs typeface="Arial"/>
              </a:rPr>
              <a:t>), using molecular network to explain hourglass pattern.</a:t>
            </a:r>
            <a:endParaRPr lang="en-US" b="0" dirty="0" smtClean="0">
              <a:effectLst/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08" y="3086053"/>
            <a:ext cx="8733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model </a:t>
            </a:r>
            <a:r>
              <a:rPr lang="en-US" dirty="0" smtClean="0">
                <a:latin typeface="Arial"/>
                <a:cs typeface="Arial"/>
              </a:rPr>
              <a:t>argues:</a:t>
            </a:r>
            <a:endParaRPr lang="en-US" b="0" dirty="0" smtClean="0">
              <a:effectLst/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)network modules are not formed at the early embryogenesis.</a:t>
            </a:r>
          </a:p>
          <a:p>
            <a:r>
              <a:rPr lang="en-US" dirty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)network </a:t>
            </a:r>
            <a:r>
              <a:rPr lang="en-US" dirty="0">
                <a:latin typeface="Arial"/>
                <a:cs typeface="Arial"/>
              </a:rPr>
              <a:t>modules are tightly connected during mid embryogenesis.</a:t>
            </a:r>
            <a:endParaRPr lang="en-US" b="0" dirty="0" smtClean="0">
              <a:effectLst/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3)network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modules are independent of each other during late embryogenesis</a:t>
            </a:r>
            <a:endParaRPr lang="en-US" b="0" dirty="0" smtClean="0">
              <a:solidFill>
                <a:schemeClr val="bg1">
                  <a:lumMod val="50000"/>
                </a:schemeClr>
              </a:solidFill>
              <a:effectLst/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343400"/>
            <a:ext cx="7239000" cy="73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‘Network modules’ can be considered as the </a:t>
            </a:r>
            <a:r>
              <a:rPr lang="en-US" dirty="0" err="1" smtClean="0">
                <a:latin typeface="Arial"/>
                <a:cs typeface="Arial"/>
              </a:rPr>
              <a:t>coexpression</a:t>
            </a:r>
            <a:r>
              <a:rPr lang="en-US" dirty="0" smtClean="0">
                <a:latin typeface="Arial"/>
                <a:cs typeface="Arial"/>
              </a:rPr>
              <a:t> modules identified in </a:t>
            </a:r>
            <a:r>
              <a:rPr lang="en-US" dirty="0" err="1" smtClean="0">
                <a:latin typeface="Arial"/>
                <a:cs typeface="Arial"/>
              </a:rPr>
              <a:t>modENCODE</a:t>
            </a:r>
            <a:r>
              <a:rPr lang="en-US" dirty="0" smtClean="0">
                <a:latin typeface="Arial"/>
                <a:cs typeface="Arial"/>
              </a:rPr>
              <a:t> papers.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14072"/>
            <a:ext cx="7239000" cy="73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‘tightly connected modules’ can be measured by the correlation between the eigenvectors of two modules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0" y="5119686"/>
            <a:ext cx="7239000" cy="73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‘Modules formed or not’ can be evaluated by </a:t>
            </a:r>
            <a:r>
              <a:rPr lang="en-US" dirty="0" err="1" smtClean="0">
                <a:latin typeface="Arial"/>
                <a:cs typeface="Arial"/>
              </a:rPr>
              <a:t>modulePreservation</a:t>
            </a:r>
            <a:r>
              <a:rPr lang="en-US" dirty="0" smtClean="0">
                <a:latin typeface="Arial"/>
                <a:cs typeface="Arial"/>
              </a:rPr>
              <a:t> in WGCNA, using time window.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95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Orthoclust</a:t>
            </a:r>
            <a:r>
              <a:rPr lang="en-US" dirty="0" smtClean="0"/>
              <a:t> for worm and fly only</a:t>
            </a:r>
          </a:p>
          <a:p>
            <a:pPr lvl="1"/>
            <a:r>
              <a:rPr lang="en-US" dirty="0" err="1" smtClean="0"/>
              <a:t>modENCODE</a:t>
            </a:r>
            <a:r>
              <a:rPr lang="en-US" dirty="0" smtClean="0"/>
              <a:t> RNA-</a:t>
            </a:r>
            <a:r>
              <a:rPr lang="en-US" dirty="0" err="1" smtClean="0"/>
              <a:t>seq</a:t>
            </a:r>
            <a:r>
              <a:rPr lang="en-US" dirty="0" smtClean="0"/>
              <a:t> RPKMs</a:t>
            </a:r>
          </a:p>
          <a:p>
            <a:pPr lvl="1"/>
            <a:r>
              <a:rPr lang="en-US" dirty="0" smtClean="0"/>
              <a:t>33 worm stages, 30 fly stages</a:t>
            </a:r>
          </a:p>
          <a:p>
            <a:r>
              <a:rPr lang="en-US" dirty="0" smtClean="0"/>
              <a:t>29 worm-fly conserved modules</a:t>
            </a:r>
          </a:p>
          <a:p>
            <a:r>
              <a:rPr lang="en-US" dirty="0" smtClean="0"/>
              <a:t>108 worm specific modules</a:t>
            </a:r>
          </a:p>
          <a:p>
            <a:r>
              <a:rPr lang="en-US" dirty="0" smtClean="0"/>
              <a:t>52 fly specific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3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7026" r="-702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512702" y="5565638"/>
            <a:ext cx="6550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19 time-windows during worm embryogenesis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230822" y="3629333"/>
            <a:ext cx="44275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Conservation Z score*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12702" y="4410614"/>
            <a:ext cx="6350496" cy="1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366" y="1614868"/>
            <a:ext cx="7888489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Conserved modules between worm and fly </a:t>
            </a:r>
            <a:r>
              <a:rPr lang="en-US" dirty="0">
                <a:latin typeface="Arial"/>
                <a:cs typeface="Arial"/>
              </a:rPr>
              <a:t>(&gt;=50 genes, </a:t>
            </a:r>
            <a:r>
              <a:rPr lang="en-US" dirty="0" smtClean="0">
                <a:latin typeface="Arial"/>
                <a:cs typeface="Arial"/>
              </a:rPr>
              <a:t>5 </a:t>
            </a:r>
            <a:r>
              <a:rPr lang="en-US" dirty="0">
                <a:latin typeface="Arial"/>
                <a:cs typeface="Arial"/>
              </a:rPr>
              <a:t>modules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603" y="6225479"/>
            <a:ext cx="890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Those modules preserve modularity during the middle of embryogenesis</a:t>
            </a:r>
          </a:p>
          <a:p>
            <a:r>
              <a:rPr lang="en-US" dirty="0">
                <a:latin typeface="Arial"/>
                <a:cs typeface="Arial"/>
              </a:rPr>
              <a:t>* </a:t>
            </a:r>
            <a:r>
              <a:rPr lang="en-US" dirty="0" err="1" smtClean="0">
                <a:latin typeface="Arial"/>
                <a:cs typeface="Arial"/>
              </a:rPr>
              <a:t>modulePreservation</a:t>
            </a:r>
            <a:r>
              <a:rPr lang="en-US" dirty="0" smtClean="0">
                <a:latin typeface="Arial"/>
                <a:cs typeface="Arial"/>
              </a:rPr>
              <a:t>() in WGCNA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87755" y="5579148"/>
            <a:ext cx="16754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63198" y="4282304"/>
            <a:ext cx="14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Z&gt;4: module preserved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8" y="316238"/>
            <a:ext cx="7863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Evidence for ‘1)network modules are not formed at the early embryogenesis’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20982" y="5255379"/>
            <a:ext cx="1053905" cy="135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2849" y="4947489"/>
            <a:ext cx="197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/>
                <a:cs typeface="Arial"/>
              </a:rPr>
              <a:t>Phylotypic</a:t>
            </a:r>
            <a:r>
              <a:rPr lang="en-US" sz="1200" dirty="0">
                <a:latin typeface="Arial"/>
                <a:cs typeface="Arial"/>
              </a:rPr>
              <a:t> stage 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9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26" r="-7026"/>
          <a:stretch>
            <a:fillRect/>
          </a:stretch>
        </p:blipFill>
        <p:spPr>
          <a:xfrm>
            <a:off x="457200" y="128628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1230822" y="3315415"/>
            <a:ext cx="44275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Conservation Z score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702" y="5238210"/>
            <a:ext cx="655028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19 time-windows during worm embryogenesis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73" y="6266139"/>
            <a:ext cx="890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Those modules lose their modularity during all the time windows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60"/>
            <a:ext cx="8229600" cy="68639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Worm-specific modules (&gt;=50 genes, 36 modules)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12702" y="3964784"/>
            <a:ext cx="6350496" cy="1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26190" y="5265230"/>
            <a:ext cx="16754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3198" y="3863137"/>
            <a:ext cx="14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Z&gt;4: module preserved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000" y="135100"/>
            <a:ext cx="768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Worm-specific modules are not preserved in any time window. Why?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1509" y="4958160"/>
            <a:ext cx="1053905" cy="135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0973" y="5126730"/>
            <a:ext cx="197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/>
                <a:cs typeface="Arial"/>
              </a:rPr>
              <a:t>Phylotypic</a:t>
            </a:r>
            <a:r>
              <a:rPr lang="en-US" sz="1200" dirty="0">
                <a:latin typeface="Arial"/>
                <a:cs typeface="Arial"/>
              </a:rPr>
              <a:t> stage 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75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18"/>
            <a:ext cx="9144000" cy="36436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3921" y="246733"/>
            <a:ext cx="8229600" cy="68639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Worm-specific modules (Top 5 largest modules)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62001" y="3316305"/>
            <a:ext cx="7188187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50188" y="3147028"/>
            <a:ext cx="861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Z&gt;4: module preserved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844" y="5132538"/>
            <a:ext cx="9015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If we only consider the top 5 largest worm-specific modules(&gt;300 genes), they show largest preservation at the end of embryogenesis (window 16 ~19).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During polytypic stage (window 10 ~13), they show little preservation of their </a:t>
            </a:r>
            <a:r>
              <a:rPr lang="en-US" dirty="0" err="1" smtClean="0">
                <a:latin typeface="Arial"/>
                <a:cs typeface="Arial"/>
              </a:rPr>
              <a:t>modularities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6936" y="4201601"/>
            <a:ext cx="1378187" cy="135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6404" y="4327753"/>
            <a:ext cx="197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/>
                <a:cs typeface="Arial"/>
              </a:rPr>
              <a:t>Phylotypic</a:t>
            </a:r>
            <a:r>
              <a:rPr lang="en-US" sz="1200" dirty="0">
                <a:latin typeface="Arial"/>
                <a:cs typeface="Arial"/>
              </a:rPr>
              <a:t> stage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502180" y="2118429"/>
            <a:ext cx="44275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Conservation Z score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0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Evidence for ‘2)network modules are tightly connected during mid embryogenesis.’</a:t>
            </a:r>
            <a:endParaRPr lang="en-US" sz="2400" b="1" dirty="0" smtClean="0">
              <a:effectLst/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43111" r="36461" b="15727"/>
          <a:stretch/>
        </p:blipFill>
        <p:spPr bwMode="auto">
          <a:xfrm>
            <a:off x="1219200" y="1676400"/>
            <a:ext cx="2933701" cy="231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35487" r="35591" b="24098"/>
          <a:stretch/>
        </p:blipFill>
        <p:spPr bwMode="auto">
          <a:xfrm>
            <a:off x="1219200" y="4465320"/>
            <a:ext cx="2885464" cy="20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" y="122174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Conserved modules are tightly connected during mid-embryogenesis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03608"/>
            <a:ext cx="361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Worm-specific modules are not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6103" y="2642062"/>
            <a:ext cx="2476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All pair-wise spearman correlation </a:t>
            </a:r>
            <a:r>
              <a:rPr lang="en-US" sz="800" dirty="0" err="1" smtClean="0">
                <a:latin typeface="Arial"/>
                <a:cs typeface="Arial"/>
              </a:rPr>
              <a:t>cofficient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9147" y="5234136"/>
            <a:ext cx="2476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All pair-wise spearman correlation </a:t>
            </a:r>
            <a:r>
              <a:rPr lang="en-US" sz="800" dirty="0" err="1" smtClean="0">
                <a:latin typeface="Arial"/>
                <a:cs typeface="Arial"/>
              </a:rPr>
              <a:t>cofficient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150" y="3689122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Time-window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50" y="6450562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Time-window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2450" y="2370552"/>
            <a:ext cx="478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The connection between </a:t>
            </a:r>
            <a:r>
              <a:rPr lang="en-US" i="1" dirty="0" err="1" smtClean="0">
                <a:latin typeface="Arial"/>
                <a:cs typeface="Arial"/>
              </a:rPr>
              <a:t>coexpression</a:t>
            </a:r>
            <a:r>
              <a:rPr lang="en-US" i="1" dirty="0" smtClean="0">
                <a:latin typeface="Arial"/>
                <a:cs typeface="Arial"/>
              </a:rPr>
              <a:t> modules can </a:t>
            </a:r>
            <a:r>
              <a:rPr lang="en-US" i="1" dirty="0">
                <a:latin typeface="Arial"/>
                <a:cs typeface="Arial"/>
              </a:rPr>
              <a:t>be measured by the correlation between the eigenvectors of two modules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6398" y="4934605"/>
            <a:ext cx="424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Species-specific modules does not show tightly connection between each other during the mid-embryogenesis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38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st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97" y="1506894"/>
            <a:ext cx="1628192" cy="1628192"/>
          </a:xfrm>
          <a:prstGeom prst="rect">
            <a:avLst/>
          </a:prstGeom>
        </p:spPr>
      </p:pic>
      <p:pic>
        <p:nvPicPr>
          <p:cNvPr id="44" name="图片 43" descr="stag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08" y="5115508"/>
            <a:ext cx="1628192" cy="1628192"/>
          </a:xfrm>
          <a:prstGeom prst="rect">
            <a:avLst/>
          </a:prstGeom>
        </p:spPr>
      </p:pic>
      <p:pic>
        <p:nvPicPr>
          <p:cNvPr id="30" name="图片 29" descr="stage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6" y="1506894"/>
            <a:ext cx="1628192" cy="16281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2547" y="1524390"/>
            <a:ext cx="3264512" cy="954055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Worm sliding-window correlation matrices of all windows(1-19)</a:t>
            </a:r>
            <a:endParaRPr lang="zh-CN" altLang="en-US" sz="24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141898" y="0"/>
            <a:ext cx="6197745" cy="1506894"/>
            <a:chOff x="0" y="601824"/>
            <a:chExt cx="8829870" cy="2327988"/>
          </a:xfrm>
        </p:grpSpPr>
        <p:pic>
          <p:nvPicPr>
            <p:cNvPr id="23" name="图片 22" descr="stage_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01824"/>
              <a:ext cx="2327988" cy="2327988"/>
            </a:xfrm>
            <a:prstGeom prst="rect">
              <a:avLst/>
            </a:prstGeom>
          </p:spPr>
        </p:pic>
        <p:pic>
          <p:nvPicPr>
            <p:cNvPr id="24" name="图片 23" descr="stage_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8029" y="601824"/>
              <a:ext cx="2327988" cy="2327988"/>
            </a:xfrm>
            <a:prstGeom prst="rect">
              <a:avLst/>
            </a:prstGeom>
          </p:spPr>
        </p:pic>
        <p:pic>
          <p:nvPicPr>
            <p:cNvPr id="25" name="图片 24" descr="stage_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9405" y="601824"/>
              <a:ext cx="2327988" cy="2327988"/>
            </a:xfrm>
            <a:prstGeom prst="rect">
              <a:avLst/>
            </a:prstGeom>
          </p:spPr>
        </p:pic>
        <p:pic>
          <p:nvPicPr>
            <p:cNvPr id="26" name="图片 25" descr="stage_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01882" y="601824"/>
              <a:ext cx="2327988" cy="2327988"/>
            </a:xfrm>
            <a:prstGeom prst="rect">
              <a:avLst/>
            </a:prstGeom>
          </p:spPr>
        </p:pic>
      </p:grpSp>
      <p:pic>
        <p:nvPicPr>
          <p:cNvPr id="29" name="图片 28" descr="stage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9643" y="0"/>
            <a:ext cx="1506894" cy="1506894"/>
          </a:xfrm>
          <a:prstGeom prst="rect">
            <a:avLst/>
          </a:prstGeom>
        </p:spPr>
      </p:pic>
      <p:pic>
        <p:nvPicPr>
          <p:cNvPr id="31" name="图片 30" descr="stage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5928" y="1506894"/>
            <a:ext cx="1628192" cy="1628192"/>
          </a:xfrm>
          <a:prstGeom prst="rect">
            <a:avLst/>
          </a:prstGeom>
        </p:spPr>
      </p:pic>
      <p:pic>
        <p:nvPicPr>
          <p:cNvPr id="32" name="图片 31" descr="stage_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0736" y="1506894"/>
            <a:ext cx="1628192" cy="1628192"/>
          </a:xfrm>
          <a:prstGeom prst="rect">
            <a:avLst/>
          </a:prstGeom>
        </p:spPr>
      </p:pic>
      <p:pic>
        <p:nvPicPr>
          <p:cNvPr id="35" name="图片 34" descr="stage_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898" y="3135086"/>
            <a:ext cx="1628192" cy="1628192"/>
          </a:xfrm>
          <a:prstGeom prst="rect">
            <a:avLst/>
          </a:prstGeom>
        </p:spPr>
      </p:pic>
      <p:pic>
        <p:nvPicPr>
          <p:cNvPr id="36" name="图片 35" descr="stage_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528" y="3135086"/>
            <a:ext cx="1628192" cy="1628192"/>
          </a:xfrm>
          <a:prstGeom prst="rect">
            <a:avLst/>
          </a:prstGeom>
        </p:spPr>
      </p:pic>
      <p:pic>
        <p:nvPicPr>
          <p:cNvPr id="37" name="图片 36" descr="stage_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6574" y="3135086"/>
            <a:ext cx="1628192" cy="1628192"/>
          </a:xfrm>
          <a:prstGeom prst="rect">
            <a:avLst/>
          </a:prstGeom>
        </p:spPr>
      </p:pic>
      <p:pic>
        <p:nvPicPr>
          <p:cNvPr id="38" name="图片 37" descr="stage_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4766" y="3135086"/>
            <a:ext cx="1628192" cy="1628192"/>
          </a:xfrm>
          <a:prstGeom prst="rect">
            <a:avLst/>
          </a:prstGeom>
        </p:spPr>
      </p:pic>
      <p:pic>
        <p:nvPicPr>
          <p:cNvPr id="39" name="图片 38" descr="stage_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36" y="5115508"/>
            <a:ext cx="1628192" cy="1628192"/>
          </a:xfrm>
          <a:prstGeom prst="rect">
            <a:avLst/>
          </a:prstGeom>
        </p:spPr>
      </p:pic>
      <p:pic>
        <p:nvPicPr>
          <p:cNvPr id="40" name="图片 39" descr="stage_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6966" y="5115508"/>
            <a:ext cx="1628192" cy="1628192"/>
          </a:xfrm>
          <a:prstGeom prst="rect">
            <a:avLst/>
          </a:prstGeom>
        </p:spPr>
      </p:pic>
      <p:pic>
        <p:nvPicPr>
          <p:cNvPr id="41" name="图片 40" descr="stage_1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0012" y="5115508"/>
            <a:ext cx="1628192" cy="1628192"/>
          </a:xfrm>
          <a:prstGeom prst="rect">
            <a:avLst/>
          </a:prstGeom>
        </p:spPr>
      </p:pic>
      <p:pic>
        <p:nvPicPr>
          <p:cNvPr id="42" name="图片 41" descr="stage_1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8204" y="5115508"/>
            <a:ext cx="1628192" cy="1628192"/>
          </a:xfrm>
          <a:prstGeom prst="rect">
            <a:avLst/>
          </a:prstGeom>
        </p:spPr>
      </p:pic>
      <p:pic>
        <p:nvPicPr>
          <p:cNvPr id="43" name="图片 42" descr="stage_1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18345" y="5115508"/>
            <a:ext cx="1628192" cy="1628192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270588" y="3135087"/>
            <a:ext cx="6596743" cy="1856792"/>
          </a:xfrm>
          <a:prstGeom prst="rect">
            <a:avLst/>
          </a:prstGeom>
          <a:noFill/>
          <a:ln w="635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899480" y="4622547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800000"/>
                </a:solidFill>
              </a:rPr>
              <a:t>Phylotypic</a:t>
            </a:r>
            <a:r>
              <a:rPr lang="en-US" altLang="zh-CN" b="1" dirty="0" smtClean="0">
                <a:solidFill>
                  <a:srgbClr val="800000"/>
                </a:solidFill>
              </a:rPr>
              <a:t> stages</a:t>
            </a:r>
            <a:endParaRPr lang="zh-CN" alt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8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687</Words>
  <Application>Microsoft Macintosh PowerPoint</Application>
  <PresentationFormat>On-screen Show (4:3)</PresentationFormat>
  <Paragraphs>91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Developmental ‘hourglass’ pattern at network level</vt:lpstr>
      <vt:lpstr>PowerPoint Presentation</vt:lpstr>
      <vt:lpstr>PowerPoint Presentation</vt:lpstr>
      <vt:lpstr>Data</vt:lpstr>
      <vt:lpstr>PowerPoint Presentation</vt:lpstr>
      <vt:lpstr>Worm-specific modules (&gt;=50 genes, 36 modules)</vt:lpstr>
      <vt:lpstr>Worm-specific modules (Top 5 largest modules)</vt:lpstr>
      <vt:lpstr>PowerPoint Presentation</vt:lpstr>
      <vt:lpstr>Worm sliding-window correlation matrices of all windows(1-19)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Conserved modules (&gt;=50 genes)</dc:title>
  <dc:creator>Daifeng Wang</dc:creator>
  <cp:lastModifiedBy>Daifeng Wang</cp:lastModifiedBy>
  <cp:revision>79</cp:revision>
  <dcterms:created xsi:type="dcterms:W3CDTF">2015-06-24T15:56:47Z</dcterms:created>
  <dcterms:modified xsi:type="dcterms:W3CDTF">2015-07-02T16:51:51Z</dcterms:modified>
</cp:coreProperties>
</file>