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0" r:id="rId3"/>
    <p:sldId id="258" r:id="rId4"/>
    <p:sldId id="272" r:id="rId5"/>
    <p:sldId id="262" r:id="rId6"/>
    <p:sldId id="263" r:id="rId7"/>
    <p:sldId id="265" r:id="rId8"/>
    <p:sldId id="277" r:id="rId9"/>
    <p:sldId id="273" r:id="rId10"/>
    <p:sldId id="270" r:id="rId11"/>
    <p:sldId id="264" r:id="rId12"/>
    <p:sldId id="259" r:id="rId13"/>
    <p:sldId id="266" r:id="rId14"/>
    <p:sldId id="267" r:id="rId15"/>
    <p:sldId id="274" r:id="rId16"/>
    <p:sldId id="268" r:id="rId17"/>
    <p:sldId id="271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843" autoAdjust="0"/>
  </p:normalViewPr>
  <p:slideViewPr>
    <p:cSldViewPr snapToGrid="0" snapToObjects="1">
      <p:cViewPr>
        <p:scale>
          <a:sx n="90" d="100"/>
          <a:sy n="90" d="100"/>
        </p:scale>
        <p:origin x="-384" y="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151FD-11E3-8C4A-A897-DC67747FAB26}" type="datetimeFigureOut">
              <a:rPr lang="en-US" smtClean="0"/>
              <a:t>2/7/15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97B0E-5941-BD42-85E3-5F1A43C05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841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2FE50-9B89-8F40-ADED-D25A2A69F9DA}" type="datetimeFigureOut">
              <a:rPr lang="en-US" smtClean="0"/>
              <a:t>2/7/15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CA58D-7BDC-0447-AC50-CDACB43F3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950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CA58D-7BDC-0447-AC50-CDACB43F3F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03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CA58D-7BDC-0447-AC50-CDACB43F3F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9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Seem to cover genes. Exons</a:t>
            </a:r>
            <a:r>
              <a:rPr lang="en-US" baseline="0" dirty="0" smtClean="0"/>
              <a:t> and introns?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CA58D-7BDC-0447-AC50-CDACB43F3F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44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GC Hon.</a:t>
            </a:r>
            <a:r>
              <a:rPr lang="en-US" baseline="0" dirty="0" smtClean="0"/>
              <a:t> </a:t>
            </a:r>
            <a:r>
              <a:rPr lang="en-US" dirty="0" smtClean="0"/>
              <a:t>Predictive chromatin signatures</a:t>
            </a:r>
            <a:r>
              <a:rPr lang="en-US" baseline="0" dirty="0" smtClean="0"/>
              <a:t> in the mammalian genome. HMG 2009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CA58D-7BDC-0447-AC50-CDACB43F3F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14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Positive regions</a:t>
            </a:r>
            <a:r>
              <a:rPr lang="en-US" baseline="0" dirty="0" smtClean="0"/>
              <a:t> close to TSS has higher H3K4me3 scores than H3K4me1 scores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CA58D-7BDC-0447-AC50-CDACB43F3F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49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a bigger label on the axis</a:t>
            </a:r>
          </a:p>
          <a:p>
            <a:endParaRPr lang="en-US" dirty="0" smtClean="0"/>
          </a:p>
          <a:p>
            <a:r>
              <a:rPr lang="en-US" dirty="0" smtClean="0"/>
              <a:t>Regions</a:t>
            </a:r>
            <a:r>
              <a:rPr lang="en-US" baseline="0" dirty="0" smtClean="0"/>
              <a:t> far from it has higher H3K4me1 scores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CA58D-7BDC-0447-AC50-CDACB43F3F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9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 bigger AUC</a:t>
            </a:r>
          </a:p>
          <a:p>
            <a:r>
              <a:rPr lang="en-US" dirty="0" smtClean="0"/>
              <a:t>Promoter classification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enhancer classification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Maybe this can be used? </a:t>
            </a:r>
            <a:r>
              <a:rPr lang="en-US" baseline="0" dirty="0" smtClean="0">
                <a:sym typeface="Wingdings"/>
              </a:rPr>
              <a:t> potential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CA58D-7BDC-0447-AC50-CDACB43F3F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84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</a:t>
            </a:r>
            <a:r>
              <a:rPr lang="en-US" baseline="0" dirty="0" smtClean="0"/>
              <a:t>e of these tissues, the H3K4me1/H3K4me3 might not be the best way to classify promoters / enhancers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CA58D-7BDC-0447-AC50-CDACB43F3F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40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DISCUSSING THE POSSIBLE 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CA58D-7BDC-0447-AC50-CDACB43F3F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03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AE50-DB3A-E241-BE99-6C778243AF1F}" type="datetime1">
              <a:rPr lang="en-HK" smtClean="0"/>
              <a:t>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66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DBBC-0924-8A4D-8849-A099948D5B31}" type="datetime1">
              <a:rPr lang="en-HK" smtClean="0"/>
              <a:t>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0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B988-9F9D-8E43-B389-C41DC3EFD0A4}" type="datetime1">
              <a:rPr lang="en-HK" smtClean="0"/>
              <a:t>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4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48E9-B6A2-F74D-81BA-4764B6757E39}" type="datetime1">
              <a:rPr lang="en-HK" smtClean="0"/>
              <a:t>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44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250C-452B-8F46-8D5A-5010D24AE99A}" type="datetime1">
              <a:rPr lang="en-HK" smtClean="0"/>
              <a:t>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13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1261-0AD9-8746-A693-15C3CBD63B7E}" type="datetime1">
              <a:rPr lang="en-HK" smtClean="0"/>
              <a:t>2/7/15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2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C39E-6ECB-7847-8DA0-7EF87DE4B84F}" type="datetime1">
              <a:rPr lang="en-HK" smtClean="0"/>
              <a:t>2/7/15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59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55DC-9003-7D47-97F2-3BD3B2F23004}" type="datetime1">
              <a:rPr lang="en-HK" smtClean="0"/>
              <a:t>2/7/15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22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7042-4A8D-4744-9BB1-6A8B681384DA}" type="datetime1">
              <a:rPr lang="en-HK" smtClean="0"/>
              <a:t>2/7/15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95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19A2-36D8-3546-B8D0-F957DF12342E}" type="datetime1">
              <a:rPr lang="en-HK" smtClean="0"/>
              <a:t>2/7/15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69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3665-8628-9B41-AC10-2E3EA81998BB}" type="datetime1">
              <a:rPr lang="en-HK" smtClean="0"/>
              <a:t>2/7/15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54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3F57E-2867-9E43-A288-3B19C6E0CDDC}" type="datetime1">
              <a:rPr lang="en-HK" smtClean="0"/>
              <a:t>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908AF-94FE-7745-B4E8-378199FF7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7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4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TECH </a:t>
            </a:r>
            <a:br>
              <a:rPr lang="en-US" dirty="0" smtClean="0"/>
            </a:br>
            <a:r>
              <a:rPr lang="en-US" dirty="0" smtClean="0"/>
              <a:t>Targeted Enhancer Prediction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Landon Chan</a:t>
            </a:r>
          </a:p>
          <a:p>
            <a:r>
              <a:rPr lang="en-US" dirty="0" smtClean="0"/>
              <a:t>1 July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70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003-H3K27ac_GeneExpression_PandN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97378" y="5797224"/>
            <a:ext cx="3429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04535" y="5778227"/>
            <a:ext cx="23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Promoter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164667" y="5898444"/>
            <a:ext cx="1919111" cy="2491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89311" y="5753668"/>
            <a:ext cx="23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Non-promoter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16757" y="2258663"/>
            <a:ext cx="225778" cy="183444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694560" y="3301703"/>
            <a:ext cx="1723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log(RPKM)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16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 enhancer region?</a:t>
            </a:r>
            <a:endParaRPr lang="en-US" dirty="0"/>
          </a:p>
        </p:txBody>
      </p:sp>
      <p:pic>
        <p:nvPicPr>
          <p:cNvPr id="8" name="Picture 7" descr="E111_chr2_238181817_238354000_igv_snapsh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237170"/>
            <a:ext cx="8128000" cy="3756582"/>
          </a:xfrm>
          <a:prstGeom prst="rect">
            <a:avLst/>
          </a:prstGeom>
        </p:spPr>
      </p:pic>
      <p:pic>
        <p:nvPicPr>
          <p:cNvPr id="12" name="Picture 11" descr="Screen Shot 2015-06-26 at 3.21.1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1" y="3725333"/>
            <a:ext cx="8128000" cy="222471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7556" y="3457222"/>
            <a:ext cx="8763000" cy="26811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2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2: Regulatory regions prediction</a:t>
            </a:r>
            <a:endParaRPr lang="en-US" dirty="0"/>
          </a:p>
        </p:txBody>
      </p:sp>
      <p:pic>
        <p:nvPicPr>
          <p:cNvPr id="3" name="Picture 2" descr="motivation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8775"/>
            <a:ext cx="3852295" cy="3852295"/>
          </a:xfrm>
          <a:prstGeom prst="rect">
            <a:avLst/>
          </a:prstGeom>
        </p:spPr>
      </p:pic>
      <p:pic>
        <p:nvPicPr>
          <p:cNvPr id="6" name="Picture 5" descr="motivation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330" y="1484664"/>
            <a:ext cx="3852295" cy="38522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643" y="5607750"/>
            <a:ext cx="3057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Promoter-type signal: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78286" y="5607750"/>
            <a:ext cx="3097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Enhancer-type signal: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35597"/>
              </p:ext>
            </p:extLst>
          </p:nvPr>
        </p:nvGraphicFramePr>
        <p:xfrm>
          <a:off x="6922426" y="5463121"/>
          <a:ext cx="1550875" cy="658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" name="Equation" r:id="rId6" imgW="927100" imgH="393700" progId="Equation.3">
                  <p:embed/>
                </p:oleObj>
              </mc:Choice>
              <mc:Fallback>
                <p:oleObj name="Equation" r:id="rId6" imgW="927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22426" y="5463121"/>
                        <a:ext cx="1550875" cy="658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006295"/>
              </p:ext>
            </p:extLst>
          </p:nvPr>
        </p:nvGraphicFramePr>
        <p:xfrm>
          <a:off x="2832600" y="5463121"/>
          <a:ext cx="1550875" cy="658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" name="Equation" r:id="rId8" imgW="927100" imgH="393700" progId="Equation.3">
                  <p:embed/>
                </p:oleObj>
              </mc:Choice>
              <mc:Fallback>
                <p:oleObj name="Equation" r:id="rId8" imgW="927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32600" y="5463121"/>
                        <a:ext cx="1550875" cy="658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05069" y="1461998"/>
            <a:ext cx="2356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Promoters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288199" y="1461998"/>
            <a:ext cx="2356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Enhancers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503753" y="2348090"/>
            <a:ext cx="307622" cy="21731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36674" y="3249979"/>
            <a:ext cx="973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Signal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83650" y="2348090"/>
            <a:ext cx="307622" cy="21731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116571" y="3249979"/>
            <a:ext cx="973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Signal</a:t>
            </a:r>
          </a:p>
        </p:txBody>
      </p:sp>
      <p:sp>
        <p:nvSpPr>
          <p:cNvPr id="5" name="Rectangle 4"/>
          <p:cNvSpPr/>
          <p:nvPr/>
        </p:nvSpPr>
        <p:spPr>
          <a:xfrm>
            <a:off x="1975556" y="5122333"/>
            <a:ext cx="1344848" cy="21462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55293" y="4935328"/>
            <a:ext cx="1665111" cy="369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Genome Region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30967" y="5012939"/>
            <a:ext cx="1344848" cy="21462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710704" y="4935328"/>
            <a:ext cx="1665111" cy="369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Genome Region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1205069" y="3527778"/>
            <a:ext cx="558820" cy="70555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01889" y="4247446"/>
            <a:ext cx="973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H3K4me1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1001889" y="2079979"/>
            <a:ext cx="973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H3K4me3</a:t>
            </a:r>
            <a:endParaRPr lang="en-US" sz="1400" dirty="0"/>
          </a:p>
        </p:txBody>
      </p:sp>
      <p:cxnSp>
        <p:nvCxnSpPr>
          <p:cNvPr id="28" name="Straight Arrow Connector 27"/>
          <p:cNvCxnSpPr>
            <a:stCxn id="27" idx="2"/>
          </p:cNvCxnSpPr>
          <p:nvPr/>
        </p:nvCxnSpPr>
        <p:spPr>
          <a:xfrm>
            <a:off x="1488723" y="2387756"/>
            <a:ext cx="166570" cy="67435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432778" y="3550196"/>
            <a:ext cx="375322" cy="6266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057300" y="4213424"/>
            <a:ext cx="973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H3K4me3</a:t>
            </a:r>
            <a:endParaRPr lang="en-US" sz="14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710704" y="2624667"/>
            <a:ext cx="97396" cy="59533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085522" y="2304422"/>
            <a:ext cx="973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H3K4me1</a:t>
            </a:r>
            <a:endParaRPr lang="en-US" sz="14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89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32722" y="369707"/>
            <a:ext cx="6839678" cy="6400800"/>
            <a:chOff x="932722" y="-110067"/>
            <a:chExt cx="6839678" cy="6400800"/>
          </a:xfrm>
        </p:grpSpPr>
        <p:pic>
          <p:nvPicPr>
            <p:cNvPr id="4" name="Picture 3" descr="E003_v2_closestTSS_5kb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-110067"/>
              <a:ext cx="6400800" cy="64008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213556" y="1340557"/>
              <a:ext cx="522111" cy="3725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 rot="16200000">
              <a:off x="-889002" y="2597833"/>
              <a:ext cx="42897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Posterior Probability Ratio</a:t>
              </a:r>
            </a:p>
            <a:p>
              <a:pPr algn="ctr"/>
              <a:r>
                <a:rPr lang="en-US" dirty="0" smtClean="0"/>
                <a:t>Log(H3K4me1/H3K4me3)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737556" y="5842000"/>
              <a:ext cx="3739444" cy="44873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05666" y="5921401"/>
              <a:ext cx="347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Distance to closest TSS</a:t>
              </a:r>
              <a:endParaRPr lang="en-US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1735667" y="270930"/>
            <a:ext cx="5884333" cy="63218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0" y="186264"/>
            <a:ext cx="5616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Positive regions </a:t>
            </a:r>
            <a:r>
              <a:rPr lang="en-US" sz="2400" dirty="0" smtClean="0">
                <a:solidFill>
                  <a:srgbClr val="FF0000"/>
                </a:solidFill>
              </a:rPr>
              <a:t>close to </a:t>
            </a:r>
            <a:r>
              <a:rPr lang="en-US" sz="2400" dirty="0" smtClean="0"/>
              <a:t>TSS has higher H3K4me3 scores than H3K4me1 scores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76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32722" y="412043"/>
            <a:ext cx="6839678" cy="6400800"/>
            <a:chOff x="932722" y="412043"/>
            <a:chExt cx="6839678" cy="6400800"/>
          </a:xfrm>
        </p:grpSpPr>
        <p:grpSp>
          <p:nvGrpSpPr>
            <p:cNvPr id="9" name="Group 8"/>
            <p:cNvGrpSpPr/>
            <p:nvPr/>
          </p:nvGrpSpPr>
          <p:grpSpPr>
            <a:xfrm>
              <a:off x="932722" y="412043"/>
              <a:ext cx="6839678" cy="6400800"/>
              <a:chOff x="932722" y="228600"/>
              <a:chExt cx="6839678" cy="6400800"/>
            </a:xfrm>
          </p:grpSpPr>
          <p:pic>
            <p:nvPicPr>
              <p:cNvPr id="5" name="Picture 4" descr="E003_v2_closestTSS_100kb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1600" y="228600"/>
                <a:ext cx="6400800" cy="6400800"/>
              </a:xfrm>
              <a:prstGeom prst="rect">
                <a:avLst/>
              </a:prstGeom>
            </p:spPr>
          </p:pic>
          <p:sp>
            <p:nvSpPr>
              <p:cNvPr id="2" name="Rectangle 1"/>
              <p:cNvSpPr/>
              <p:nvPr/>
            </p:nvSpPr>
            <p:spPr>
              <a:xfrm>
                <a:off x="1157111" y="1495778"/>
                <a:ext cx="536222" cy="372533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1947333" y="366889"/>
                <a:ext cx="5658556" cy="46566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398889" y="6180667"/>
                <a:ext cx="4797778" cy="44873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 rot="16200000">
                <a:off x="-889002" y="3077607"/>
                <a:ext cx="42897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Posterior Probability Ratio</a:t>
                </a:r>
              </a:p>
              <a:p>
                <a:pPr algn="ctr"/>
                <a:r>
                  <a:rPr lang="en-US" dirty="0" smtClean="0"/>
                  <a:t>Log(H3K4me1/H3K4me3)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005666" y="6274176"/>
              <a:ext cx="347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Distance to closest TSS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905000" y="186264"/>
            <a:ext cx="5616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Positive regions </a:t>
            </a:r>
            <a:r>
              <a:rPr lang="en-US" sz="2400" dirty="0" smtClean="0">
                <a:solidFill>
                  <a:srgbClr val="FF0000"/>
                </a:solidFill>
              </a:rPr>
              <a:t>far from</a:t>
            </a:r>
            <a:r>
              <a:rPr lang="en-US" sz="2400" dirty="0" smtClean="0"/>
              <a:t> TSS has higher H3K4me1 scores than H3K4me3 scores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27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Logistic regression: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it-IT" sz="2400" dirty="0" err="1">
                <a:latin typeface="Courier New"/>
                <a:cs typeface="Courier New"/>
              </a:rPr>
              <a:t>glm</a:t>
            </a:r>
            <a:r>
              <a:rPr lang="it-IT" sz="2400" dirty="0" smtClean="0">
                <a:latin typeface="Courier New"/>
                <a:cs typeface="Courier New"/>
              </a:rPr>
              <a:t>(</a:t>
            </a:r>
            <a:r>
              <a:rPr lang="it-IT" sz="2400" dirty="0" err="1" smtClean="0">
                <a:latin typeface="Courier New"/>
                <a:cs typeface="Courier New"/>
              </a:rPr>
              <a:t>class</a:t>
            </a:r>
            <a:r>
              <a:rPr lang="it-IT" sz="2400" dirty="0" smtClean="0">
                <a:latin typeface="Courier New"/>
                <a:cs typeface="Courier New"/>
              </a:rPr>
              <a:t> ~ ratio</a:t>
            </a:r>
            <a:r>
              <a:rPr lang="it-IT" sz="2400" dirty="0">
                <a:latin typeface="Courier New"/>
                <a:cs typeface="Courier New"/>
              </a:rPr>
              <a:t>, family=</a:t>
            </a:r>
            <a:r>
              <a:rPr lang="it-IT" sz="2400" dirty="0" err="1">
                <a:latin typeface="Courier New"/>
                <a:cs typeface="Courier New"/>
              </a:rPr>
              <a:t>binomial</a:t>
            </a:r>
            <a:r>
              <a:rPr lang="it-IT" sz="2400" dirty="0">
                <a:latin typeface="Courier New"/>
                <a:cs typeface="Courier New"/>
              </a:rPr>
              <a:t>)</a:t>
            </a:r>
            <a:endParaRPr lang="en-US" sz="2400" dirty="0">
              <a:latin typeface="Courier New"/>
              <a:cs typeface="Courier New"/>
            </a:endParaRP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Class: [Promoter, non-Promoter] or [Enhancer, non-enhancers]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Ratio: </a:t>
            </a:r>
            <a:r>
              <a:rPr lang="en-US" dirty="0" err="1" smtClean="0"/>
              <a:t>ln</a:t>
            </a:r>
            <a:r>
              <a:rPr lang="en-US" dirty="0" smtClean="0"/>
              <a:t>(H3K4me1/H3K4me3)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 Fitted scores are used to generate True Positive Rates (TPR) and False Positive Rates (FPR)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31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pic>
        <p:nvPicPr>
          <p:cNvPr id="3" name="Picture 2" descr="E003_ROC_promoter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85" y="1824689"/>
            <a:ext cx="3674285" cy="3674285"/>
          </a:xfrm>
          <a:prstGeom prst="rect">
            <a:avLst/>
          </a:prstGeom>
        </p:spPr>
      </p:pic>
      <p:pic>
        <p:nvPicPr>
          <p:cNvPr id="6" name="Picture 5" descr="E003_ROC_enhancer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744" y="1803596"/>
            <a:ext cx="3723600" cy="3723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68778" y="1775374"/>
            <a:ext cx="2977444" cy="4118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73509" y="1724771"/>
            <a:ext cx="2977444" cy="4118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07445" y="1724771"/>
            <a:ext cx="2850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E003: Promoter Prediction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3509" y="1733041"/>
            <a:ext cx="2850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E003: Enhancer 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32667" y="5658556"/>
            <a:ext cx="146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AUC=0.84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20492" y="5658556"/>
            <a:ext cx="1130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AUC=0.72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20387" y="2619219"/>
            <a:ext cx="467485" cy="2051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598970" y="2619219"/>
            <a:ext cx="467485" cy="2051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1670507" y="5288847"/>
            <a:ext cx="2500991" cy="2144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937453" y="5246385"/>
            <a:ext cx="1795435" cy="3076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616439" y="3485445"/>
            <a:ext cx="61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TPR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4517723" y="3485445"/>
            <a:ext cx="61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TPR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23638" y="5246385"/>
            <a:ext cx="61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PR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486038" y="5232274"/>
            <a:ext cx="61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PR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24556" y="710934"/>
            <a:ext cx="167922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Sensitivity: 0.86</a:t>
            </a:r>
          </a:p>
          <a:p>
            <a:r>
              <a:rPr lang="en-US" dirty="0" smtClean="0"/>
              <a:t>Specificity: 0.76</a:t>
            </a:r>
          </a:p>
        </p:txBody>
      </p:sp>
      <p:cxnSp>
        <p:nvCxnSpPr>
          <p:cNvPr id="25" name="Straight Arrow Connector 24"/>
          <p:cNvCxnSpPr>
            <a:stCxn id="23" idx="2"/>
          </p:cNvCxnSpPr>
          <p:nvPr/>
        </p:nvCxnSpPr>
        <p:spPr>
          <a:xfrm>
            <a:off x="1164167" y="1357265"/>
            <a:ext cx="952500" cy="13802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771444" y="2833512"/>
            <a:ext cx="756927" cy="27116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909412" y="5559273"/>
            <a:ext cx="168047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Sensitivity: 0.80</a:t>
            </a:r>
          </a:p>
          <a:p>
            <a:r>
              <a:rPr lang="en-US" dirty="0" smtClean="0"/>
              <a:t>Specificity: 0.60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5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087_closestTSS_5k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08" y="433731"/>
            <a:ext cx="3369835" cy="3369835"/>
          </a:xfrm>
          <a:prstGeom prst="rect">
            <a:avLst/>
          </a:prstGeom>
        </p:spPr>
      </p:pic>
      <p:pic>
        <p:nvPicPr>
          <p:cNvPr id="5" name="Picture 4" descr="E111_closestTSS_5kb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08" y="3431479"/>
            <a:ext cx="3369835" cy="3369835"/>
          </a:xfrm>
          <a:prstGeom prst="rect">
            <a:avLst/>
          </a:prstGeom>
        </p:spPr>
      </p:pic>
      <p:pic>
        <p:nvPicPr>
          <p:cNvPr id="6" name="Picture 5" descr="E087_closestTSS_100kb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137" y="415904"/>
            <a:ext cx="3364876" cy="3364876"/>
          </a:xfrm>
          <a:prstGeom prst="rect">
            <a:avLst/>
          </a:prstGeom>
        </p:spPr>
      </p:pic>
      <p:pic>
        <p:nvPicPr>
          <p:cNvPr id="7" name="Picture 6" descr="E111_closestTSS_100kb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895" y="3403257"/>
            <a:ext cx="3426521" cy="34265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0608" y="3549568"/>
            <a:ext cx="3369835" cy="2463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46342" y="3493124"/>
            <a:ext cx="3369835" cy="2463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0608" y="514681"/>
            <a:ext cx="3369835" cy="2463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738137" y="557014"/>
            <a:ext cx="3369835" cy="2463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39333" y="282222"/>
            <a:ext cx="2243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Close to TSS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02955" y="287682"/>
            <a:ext cx="2243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Far from TSS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92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087_ROC_promoter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86" y="135618"/>
            <a:ext cx="3473179" cy="3473179"/>
          </a:xfrm>
          <a:prstGeom prst="rect">
            <a:avLst/>
          </a:prstGeom>
        </p:spPr>
      </p:pic>
      <p:pic>
        <p:nvPicPr>
          <p:cNvPr id="5" name="Picture 4" descr="E087_ROC_enhancer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032" y="197263"/>
            <a:ext cx="3411534" cy="3411534"/>
          </a:xfrm>
          <a:prstGeom prst="rect">
            <a:avLst/>
          </a:prstGeom>
        </p:spPr>
      </p:pic>
      <p:pic>
        <p:nvPicPr>
          <p:cNvPr id="6" name="Picture 5" descr="E111_ROC_promoters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0" y="3314716"/>
            <a:ext cx="3416735" cy="3416735"/>
          </a:xfrm>
          <a:prstGeom prst="rect">
            <a:avLst/>
          </a:prstGeom>
        </p:spPr>
      </p:pic>
      <p:pic>
        <p:nvPicPr>
          <p:cNvPr id="7" name="Picture 6" descr="E111_ROC_enhancers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032" y="3452123"/>
            <a:ext cx="3288238" cy="32882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79890" y="2638779"/>
            <a:ext cx="1196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AUC=0.68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39844" y="2638779"/>
            <a:ext cx="1196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AUC=0.62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94001" y="5768625"/>
            <a:ext cx="1196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AUC=0.51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39844" y="5825069"/>
            <a:ext cx="1196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AUC=0.55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529667" y="324556"/>
            <a:ext cx="14111" cy="6123296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27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1: Cutoffs for </a:t>
            </a:r>
            <a:r>
              <a:rPr lang="en-US" smtClean="0"/>
              <a:t>matched filters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Part 2: Regulatory regions prediction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00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Cutoffs for Matched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Bayesian iterative approach</a:t>
            </a:r>
          </a:p>
          <a:p>
            <a:endParaRPr lang="en-US" dirty="0"/>
          </a:p>
          <a:p>
            <a:r>
              <a:rPr lang="en-US" dirty="0" smtClean="0"/>
              <a:t>Super enhancers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29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approach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195332"/>
              </p:ext>
            </p:extLst>
          </p:nvPr>
        </p:nvGraphicFramePr>
        <p:xfrm>
          <a:off x="2352675" y="2036763"/>
          <a:ext cx="42545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Equation" r:id="rId3" imgW="1866900" imgH="419100" progId="Equation.3">
                  <p:embed/>
                </p:oleObj>
              </mc:Choice>
              <mc:Fallback>
                <p:oleObj name="Equation" r:id="rId3" imgW="18669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52675" y="2036763"/>
                        <a:ext cx="4254500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5732" y="3493059"/>
            <a:ext cx="3895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Initial prior </a:t>
            </a:r>
          </a:p>
          <a:p>
            <a:pPr algn="ctr"/>
            <a:r>
              <a:rPr lang="en-US" dirty="0" smtClean="0"/>
              <a:t>(similar to expectation maximization): </a:t>
            </a:r>
          </a:p>
          <a:p>
            <a:pPr algn="ctr"/>
            <a:r>
              <a:rPr lang="en-US" dirty="0" smtClean="0"/>
              <a:t>P(+): # of positives in the genome in </a:t>
            </a:r>
            <a:r>
              <a:rPr lang="en-US" dirty="0" err="1" smtClean="0"/>
              <a:t>bp</a:t>
            </a:r>
            <a:endParaRPr lang="en-US" dirty="0" smtClean="0"/>
          </a:p>
          <a:p>
            <a:pPr algn="ctr"/>
            <a:r>
              <a:rPr lang="en-US" dirty="0" smtClean="0"/>
              <a:t>P(-): # of negatives in the genome in </a:t>
            </a:r>
            <a:r>
              <a:rPr lang="en-US" dirty="0" err="1" smtClean="0"/>
              <a:t>bp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11367" y="3741177"/>
            <a:ext cx="2965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Posterior likelihood defines the new positives and negatives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707" y="5175792"/>
            <a:ext cx="2965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new positives and negatives give the new cutoff, a new posterior likelihood is generated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56339" y="3019600"/>
            <a:ext cx="161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/>
                <a:cs typeface="Courier New"/>
              </a:rPr>
              <a:t>Posterior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23929" y="3019600"/>
            <a:ext cx="161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/>
                <a:cs typeface="Courier New"/>
              </a:rPr>
              <a:t>Likelihood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57245" y="3007271"/>
            <a:ext cx="161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/>
                <a:cs typeface="Courier New"/>
              </a:rPr>
              <a:t>Prior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537323" y="4093224"/>
            <a:ext cx="949384" cy="234251"/>
          </a:xfrm>
          <a:prstGeom prst="rightArrow">
            <a:avLst/>
          </a:prstGeom>
          <a:solidFill>
            <a:srgbClr val="FFFF00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-Down Arrow 11"/>
          <p:cNvSpPr/>
          <p:nvPr/>
        </p:nvSpPr>
        <p:spPr>
          <a:xfrm>
            <a:off x="6941611" y="4758990"/>
            <a:ext cx="230820" cy="416802"/>
          </a:xfrm>
          <a:prstGeom prst="upDownArrow">
            <a:avLst/>
          </a:prstGeom>
          <a:solidFill>
            <a:srgbClr val="FFFF00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creen Shot 2015-06-25 at 11.03.3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60" y="4758990"/>
            <a:ext cx="3156369" cy="1659534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441277" y="5954902"/>
            <a:ext cx="4468" cy="438964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64930" y="5030227"/>
            <a:ext cx="0" cy="1345894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ight Arrow 22"/>
          <p:cNvSpPr/>
          <p:nvPr/>
        </p:nvSpPr>
        <p:spPr>
          <a:xfrm>
            <a:off x="2532028" y="6010382"/>
            <a:ext cx="295912" cy="234251"/>
          </a:xfrm>
          <a:prstGeom prst="rightArrow">
            <a:avLst/>
          </a:prstGeom>
          <a:solidFill>
            <a:srgbClr val="FFFF00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13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sRegDistribution_4iter_3tissu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0" y="6223000"/>
            <a:ext cx="1890889" cy="1693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57222" y="6223000"/>
            <a:ext cx="273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Tissue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71600" y="2201333"/>
            <a:ext cx="307622" cy="21731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22956" y="2835116"/>
            <a:ext cx="307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positive regions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60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sRegDistribution_alltissu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0" y="6223000"/>
            <a:ext cx="1890889" cy="1693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57222" y="6223000"/>
            <a:ext cx="273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Tissue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1600" y="2201333"/>
            <a:ext cx="307622" cy="21731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-222956" y="2835116"/>
            <a:ext cx="307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positive regions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18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003_hist_DistanceDistribution_100k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91556" y="6208889"/>
            <a:ext cx="3429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71600" y="2311401"/>
            <a:ext cx="299155" cy="206304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65778" y="6208889"/>
            <a:ext cx="393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Distance to TSS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752123" y="3242735"/>
            <a:ext cx="1453444" cy="383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Frequency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57778" y="409222"/>
            <a:ext cx="5065889" cy="3668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8556" y="409223"/>
            <a:ext cx="5881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E003: Distance to TSS distribution of positive regions</a:t>
            </a:r>
          </a:p>
          <a:p>
            <a:pPr algn="ctr"/>
            <a:r>
              <a:rPr lang="en-US" sz="2000" b="1" dirty="0" smtClean="0"/>
              <a:t>(closest end to TSS) </a:t>
            </a:r>
            <a:endParaRPr lang="en-US" sz="20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06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003_hist_DistanceDistribution_midpt_100k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0" y="2311401"/>
            <a:ext cx="299155" cy="206304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752123" y="3242735"/>
            <a:ext cx="1453444" cy="383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Frequency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91556" y="6208889"/>
            <a:ext cx="3429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65778" y="6208889"/>
            <a:ext cx="393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Distance to TSS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57778" y="409222"/>
            <a:ext cx="5065889" cy="3668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8556" y="409223"/>
            <a:ext cx="5881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E003: Distance to TSS distribution of positive regions</a:t>
            </a:r>
          </a:p>
          <a:p>
            <a:pPr algn="ctr"/>
            <a:r>
              <a:rPr lang="en-US" sz="2000" b="1" dirty="0" smtClean="0"/>
              <a:t>(midpoint to TSS) 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02778" y="1594556"/>
            <a:ext cx="2328333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There is a slight positive predilection with the midpoint approach.</a:t>
            </a:r>
          </a:p>
          <a:p>
            <a:endParaRPr lang="en-US" dirty="0"/>
          </a:p>
          <a:p>
            <a:r>
              <a:rPr lang="en-US" dirty="0" smtClean="0"/>
              <a:t>Using midpoint to TSS does not seem to change the distance distribution.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60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087_hist_DistanceDistribution_100k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93" y="1490025"/>
            <a:ext cx="2339699" cy="2339699"/>
          </a:xfrm>
          <a:prstGeom prst="rect">
            <a:avLst/>
          </a:prstGeom>
        </p:spPr>
      </p:pic>
      <p:pic>
        <p:nvPicPr>
          <p:cNvPr id="5" name="Picture 4" descr="E111_hist_DistanceDistribution_100k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075" y="3979334"/>
            <a:ext cx="2468518" cy="24685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2555" y="550333"/>
            <a:ext cx="7591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Similar distance distribution is observed in other tissues</a:t>
            </a:r>
            <a:endParaRPr lang="en-US" sz="2200" b="1" dirty="0"/>
          </a:p>
        </p:txBody>
      </p:sp>
      <p:pic>
        <p:nvPicPr>
          <p:cNvPr id="3" name="Picture 2" descr="E087_hist_midpt_DistanceDistribution_100kb_400bins (1)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33" y="1371602"/>
            <a:ext cx="2500455" cy="2500455"/>
          </a:xfrm>
          <a:prstGeom prst="rect">
            <a:avLst/>
          </a:prstGeom>
        </p:spPr>
      </p:pic>
      <p:pic>
        <p:nvPicPr>
          <p:cNvPr id="7" name="Picture 6" descr="E111_hist_midpt_DistanceDistribution_100kb_400bins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334" y="3979334"/>
            <a:ext cx="2737556" cy="273755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529667" y="1371602"/>
            <a:ext cx="14111" cy="507625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1667" y="2229556"/>
            <a:ext cx="1199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Closest end to TSS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49788" y="2201334"/>
            <a:ext cx="1281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Midpoint to TSS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82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2918</TotalTime>
  <Words>444</Words>
  <Application>Microsoft Macintosh PowerPoint</Application>
  <PresentationFormat>On-screen Show (4:3)</PresentationFormat>
  <Paragraphs>131</Paragraphs>
  <Slides>18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Equation</vt:lpstr>
      <vt:lpstr>TECH  Targeted Enhancer Prediction</vt:lpstr>
      <vt:lpstr>Overview</vt:lpstr>
      <vt:lpstr>Part 1: Cutoffs for Matched Filters</vt:lpstr>
      <vt:lpstr>Bayesian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Super enhancer region?</vt:lpstr>
      <vt:lpstr>Part 2: Regulatory regions prediction</vt:lpstr>
      <vt:lpstr>PowerPoint Presentation</vt:lpstr>
      <vt:lpstr>PowerPoint Presentation</vt:lpstr>
      <vt:lpstr>ROC</vt:lpstr>
      <vt:lpstr>ROC curve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  Targeted Enhancer Prediction</dc:title>
  <dc:creator>Landon Chan</dc:creator>
  <cp:lastModifiedBy>Landon Chan</cp:lastModifiedBy>
  <cp:revision>115</cp:revision>
  <dcterms:created xsi:type="dcterms:W3CDTF">2015-06-24T04:04:51Z</dcterms:created>
  <dcterms:modified xsi:type="dcterms:W3CDTF">2015-07-01T21:34:57Z</dcterms:modified>
</cp:coreProperties>
</file>