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notesSlides/notesSlide11.xml" ContentType="application/vnd.openxmlformats-officedocument.presentationml.notesSlide+xml"/>
  <Override PartName="/ppt/embeddings/oleObject2.bin" ContentType="application/vnd.openxmlformats-officedocument.oleObject"/>
  <Override PartName="/ppt/notesSlides/notesSlide12.xml" ContentType="application/vnd.openxmlformats-officedocument.presentationml.notesSlide+xml"/>
  <Override PartName="/ppt/embeddings/oleObject3.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57" r:id="rId3"/>
    <p:sldId id="258" r:id="rId4"/>
    <p:sldId id="259" r:id="rId5"/>
    <p:sldId id="260" r:id="rId6"/>
    <p:sldId id="274" r:id="rId7"/>
    <p:sldId id="275" r:id="rId8"/>
    <p:sldId id="276" r:id="rId9"/>
    <p:sldId id="277" r:id="rId10"/>
    <p:sldId id="261" r:id="rId11"/>
    <p:sldId id="262" r:id="rId12"/>
    <p:sldId id="263" r:id="rId13"/>
    <p:sldId id="273" r:id="rId14"/>
    <p:sldId id="265" r:id="rId15"/>
    <p:sldId id="266" r:id="rId16"/>
    <p:sldId id="267" r:id="rId17"/>
    <p:sldId id="268" r:id="rId18"/>
    <p:sldId id="269" r:id="rId19"/>
    <p:sldId id="270" r:id="rId20"/>
    <p:sldId id="272" r:id="rId21"/>
    <p:sldId id="27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cas Lochovsky" initials="LL" lastIdx="7"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9" d="100"/>
          <a:sy n="139" d="100"/>
        </p:scale>
        <p:origin x="-15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DFF8FE-96D8-3F4E-8AA9-0FE98100813E}" type="datetimeFigureOut">
              <a:rPr lang="en-US" smtClean="0"/>
              <a:t>6/24/15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292C8C-5A0C-B143-8791-A9D71295CC31}" type="slidenum">
              <a:rPr lang="en-US" smtClean="0"/>
              <a:t>‹#›</a:t>
            </a:fld>
            <a:endParaRPr lang="en-US"/>
          </a:p>
        </p:txBody>
      </p:sp>
    </p:spTree>
    <p:extLst>
      <p:ext uri="{BB962C8B-B14F-4D97-AF65-F5344CB8AC3E}">
        <p14:creationId xmlns:p14="http://schemas.microsoft.com/office/powerpoint/2010/main" val="2732908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45833E-A42E-B14A-834C-5F53797093D9}" type="datetimeFigureOut">
              <a:rPr lang="en-US" smtClean="0"/>
              <a:t>6/24/15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D51A93-A692-084F-859C-E3CFCB6886EB}" type="slidenum">
              <a:rPr lang="en-US" smtClean="0"/>
              <a:t>‹#›</a:t>
            </a:fld>
            <a:endParaRPr lang="en-US"/>
          </a:p>
        </p:txBody>
      </p:sp>
    </p:spTree>
    <p:extLst>
      <p:ext uri="{BB962C8B-B14F-4D97-AF65-F5344CB8AC3E}">
        <p14:creationId xmlns:p14="http://schemas.microsoft.com/office/powerpoint/2010/main" val="1225433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Today</a:t>
            </a:r>
            <a:r>
              <a:rPr lang="en-US" baseline="0" dirty="0" smtClean="0"/>
              <a:t>, I’m going to present my PhD work, the bulk of which consists of the development of LARVA, a computational tool designed to identify genome elements with high mutation burden in cancer single nucleotide variant data.</a:t>
            </a:r>
            <a:endParaRPr lang="en-US" dirty="0"/>
          </a:p>
        </p:txBody>
      </p:sp>
      <p:sp>
        <p:nvSpPr>
          <p:cNvPr id="4" name="Slide Number Placeholder 3"/>
          <p:cNvSpPr>
            <a:spLocks noGrp="1"/>
          </p:cNvSpPr>
          <p:nvPr>
            <p:ph type="sldNum" sz="quarter" idx="10"/>
          </p:nvPr>
        </p:nvSpPr>
        <p:spPr/>
        <p:txBody>
          <a:bodyPr/>
          <a:lstStyle/>
          <a:p>
            <a:fld id="{DCD51A93-A692-084F-859C-E3CFCB6886EB}" type="slidenum">
              <a:rPr lang="en-US" smtClean="0"/>
              <a:t>1</a:t>
            </a:fld>
            <a:endParaRPr lang="en-US"/>
          </a:p>
        </p:txBody>
      </p:sp>
    </p:spTree>
    <p:extLst>
      <p:ext uri="{BB962C8B-B14F-4D97-AF65-F5344CB8AC3E}">
        <p14:creationId xmlns:p14="http://schemas.microsoft.com/office/powerpoint/2010/main" val="4082164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most important component of LARVA is accurately predicting the significance of a genome element by having an accurate model of the whole genome background somatic mutation rate. We evaluated three models, which I present here starting from the least sophisticated to the most sophisticated. The first model represents the background mutation rate model used in previous work, which serves as a comparison to the other two models designed and implemented for LARVA. Model 1 assumes that the background mutation rate is constant, and therefore the probability of an element </a:t>
            </a:r>
            <a:r>
              <a:rPr lang="en-US" baseline="0" dirty="0" err="1" smtClean="0"/>
              <a:t>i</a:t>
            </a:r>
            <a:r>
              <a:rPr lang="en-US" baseline="0" dirty="0" smtClean="0"/>
              <a:t> having a certain number of mutations is represented as a binomial function of the length of element I, and p, the probability of observing a mutation in a single nucleotide position.</a:t>
            </a:r>
            <a:endParaRPr lang="en-US" dirty="0"/>
          </a:p>
        </p:txBody>
      </p:sp>
      <p:sp>
        <p:nvSpPr>
          <p:cNvPr id="4" name="Slide Number Placeholder 3"/>
          <p:cNvSpPr>
            <a:spLocks noGrp="1"/>
          </p:cNvSpPr>
          <p:nvPr>
            <p:ph type="sldNum" sz="quarter" idx="10"/>
          </p:nvPr>
        </p:nvSpPr>
        <p:spPr/>
        <p:txBody>
          <a:bodyPr/>
          <a:lstStyle/>
          <a:p>
            <a:fld id="{DCD51A93-A692-084F-859C-E3CFCB6886EB}" type="slidenum">
              <a:rPr lang="en-US" smtClean="0"/>
              <a:t>10</a:t>
            </a:fld>
            <a:endParaRPr lang="en-US"/>
          </a:p>
        </p:txBody>
      </p:sp>
    </p:spTree>
    <p:extLst>
      <p:ext uri="{BB962C8B-B14F-4D97-AF65-F5344CB8AC3E}">
        <p14:creationId xmlns:p14="http://schemas.microsoft.com/office/powerpoint/2010/main" val="402620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extended model</a:t>
            </a:r>
            <a:r>
              <a:rPr lang="en-US" baseline="0" dirty="0" smtClean="0"/>
              <a:t> 1 into a version that assumes a varying mutation rate. Here, each genome element may have a different p, so p in model 2 is </a:t>
            </a:r>
            <a:r>
              <a:rPr lang="en-US" baseline="0" dirty="0" err="1" smtClean="0"/>
              <a:t>modelled</a:t>
            </a:r>
            <a:r>
              <a:rPr lang="en-US" baseline="0" dirty="0" smtClean="0"/>
              <a:t> as a beta distribution.</a:t>
            </a:r>
            <a:endParaRPr lang="en-US" dirty="0"/>
          </a:p>
        </p:txBody>
      </p:sp>
      <p:sp>
        <p:nvSpPr>
          <p:cNvPr id="4" name="Slide Number Placeholder 3"/>
          <p:cNvSpPr>
            <a:spLocks noGrp="1"/>
          </p:cNvSpPr>
          <p:nvPr>
            <p:ph type="sldNum" sz="quarter" idx="10"/>
          </p:nvPr>
        </p:nvSpPr>
        <p:spPr/>
        <p:txBody>
          <a:bodyPr/>
          <a:lstStyle/>
          <a:p>
            <a:fld id="{DCD51A93-A692-084F-859C-E3CFCB6886EB}" type="slidenum">
              <a:rPr lang="en-US" smtClean="0"/>
              <a:t>11</a:t>
            </a:fld>
            <a:endParaRPr lang="en-US"/>
          </a:p>
        </p:txBody>
      </p:sp>
    </p:spTree>
    <p:extLst>
      <p:ext uri="{BB962C8B-B14F-4D97-AF65-F5344CB8AC3E}">
        <p14:creationId xmlns:p14="http://schemas.microsoft.com/office/powerpoint/2010/main" val="4232474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further build</a:t>
            </a:r>
            <a:r>
              <a:rPr lang="en-US" baseline="0" dirty="0" smtClean="0"/>
              <a:t> upon this by accounting for various confounding factors in the background mutation rate. This third model takes into account the fact that the DNA replication timing of a region influences its background mutation rate, since later replicating regions are more error-prone due to the depletion of free nucleotides. Model 3 conditions the parameters of the beta distribution on R, which represents the replication timing rank of element </a:t>
            </a:r>
            <a:r>
              <a:rPr lang="en-US" baseline="0" dirty="0" err="1" smtClean="0"/>
              <a:t>i</a:t>
            </a:r>
            <a:r>
              <a:rPr lang="en-US" baseline="0" dirty="0" smtClean="0"/>
              <a:t>. This rank is one of 10 ranks that indicates which 10% replication timing </a:t>
            </a:r>
            <a:r>
              <a:rPr lang="en-US" baseline="0" dirty="0" err="1" smtClean="0"/>
              <a:t>quantile</a:t>
            </a:r>
            <a:r>
              <a:rPr lang="en-US" baseline="0" dirty="0" smtClean="0"/>
              <a:t> the element belongs to. This model is the version that is available in the code released alongside the LARVA publication.</a:t>
            </a:r>
            <a:endParaRPr lang="en-US" dirty="0"/>
          </a:p>
        </p:txBody>
      </p:sp>
      <p:sp>
        <p:nvSpPr>
          <p:cNvPr id="4" name="Slide Number Placeholder 3"/>
          <p:cNvSpPr>
            <a:spLocks noGrp="1"/>
          </p:cNvSpPr>
          <p:nvPr>
            <p:ph type="sldNum" sz="quarter" idx="10"/>
          </p:nvPr>
        </p:nvSpPr>
        <p:spPr/>
        <p:txBody>
          <a:bodyPr/>
          <a:lstStyle/>
          <a:p>
            <a:fld id="{DCD51A93-A692-084F-859C-E3CFCB6886EB}" type="slidenum">
              <a:rPr lang="en-US" smtClean="0"/>
              <a:t>12</a:t>
            </a:fld>
            <a:endParaRPr lang="en-US"/>
          </a:p>
        </p:txBody>
      </p:sp>
    </p:spTree>
    <p:extLst>
      <p:ext uri="{BB962C8B-B14F-4D97-AF65-F5344CB8AC3E}">
        <p14:creationId xmlns:p14="http://schemas.microsoft.com/office/powerpoint/2010/main" val="3525338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LARVA</a:t>
            </a:r>
            <a:r>
              <a:rPr lang="en-US" baseline="0" dirty="0" smtClean="0"/>
              <a:t> started out as prototype that I built as a Perl script interfacing with an SQLite database. My previous experience with Perl made it easy to quickly prototype and test my ideas on small datasets. The involvement of SQL was motivated by two factors. First, I found it easy to think about how to manipulate genome data with SQL commands, and second, I had originally planned to enable users to explore the data by writing SQL queries, either manually or with a graphical user interface that asks a series of questions designed to elucidate the type and parameters of an SQL query. However, this design did not scale up to large datasets, so it was rewritten as a hybrid of C++ and R code. R was used to fit the input data to a beta-binomial distribution, and C++ was used for all the other steps</a:t>
            </a:r>
            <a:r>
              <a:rPr lang="en-US" baseline="0" dirty="0" smtClean="0"/>
              <a:t>. The next iteration of LARVA will be a fully C++ program, so that we have more control over the source code for the purpose of further </a:t>
            </a:r>
            <a:r>
              <a:rPr lang="en-US" baseline="0" dirty="0" err="1" smtClean="0"/>
              <a:t>finetuning</a:t>
            </a:r>
            <a:r>
              <a:rPr lang="en-US" baseline="0" dirty="0" smtClean="0"/>
              <a:t> our methods.</a:t>
            </a:r>
            <a:endParaRPr lang="en-US" dirty="0"/>
          </a:p>
        </p:txBody>
      </p:sp>
      <p:sp>
        <p:nvSpPr>
          <p:cNvPr id="4" name="Slide Number Placeholder 3"/>
          <p:cNvSpPr>
            <a:spLocks noGrp="1"/>
          </p:cNvSpPr>
          <p:nvPr>
            <p:ph type="sldNum" sz="quarter" idx="10"/>
          </p:nvPr>
        </p:nvSpPr>
        <p:spPr/>
        <p:txBody>
          <a:bodyPr/>
          <a:lstStyle/>
          <a:p>
            <a:fld id="{DCD51A93-A692-084F-859C-E3CFCB6886EB}" type="slidenum">
              <a:rPr lang="en-US" smtClean="0"/>
              <a:t>13</a:t>
            </a:fld>
            <a:endParaRPr lang="en-US"/>
          </a:p>
        </p:txBody>
      </p:sp>
    </p:spTree>
    <p:extLst>
      <p:ext uri="{BB962C8B-B14F-4D97-AF65-F5344CB8AC3E}">
        <p14:creationId xmlns:p14="http://schemas.microsoft.com/office/powerpoint/2010/main" val="2865125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I’m going to go into LARVA’s results. We demonstrated that in our cancer variant data there</a:t>
            </a:r>
            <a:r>
              <a:rPr lang="en-US" baseline="0" dirty="0" smtClean="0"/>
              <a:t> is a high degree of heterogeneity, whether it is between different cancer types, between cancer samples of the same type, and even within a random sample of one </a:t>
            </a:r>
            <a:r>
              <a:rPr lang="en-US" baseline="0" dirty="0" err="1" smtClean="0"/>
              <a:t>megabase</a:t>
            </a:r>
            <a:r>
              <a:rPr lang="en-US" baseline="0" dirty="0" smtClean="0"/>
              <a:t> length regions. This impressive range of heterogeneity </a:t>
            </a:r>
            <a:r>
              <a:rPr lang="en-US" dirty="0" smtClean="0"/>
              <a:t>indicates the</a:t>
            </a:r>
            <a:r>
              <a:rPr lang="en-US" baseline="0" dirty="0" smtClean="0"/>
              <a:t> need for a background mutation model that properly models this heterogeneity.</a:t>
            </a:r>
            <a:endParaRPr lang="en-US" dirty="0"/>
          </a:p>
        </p:txBody>
      </p:sp>
      <p:sp>
        <p:nvSpPr>
          <p:cNvPr id="4" name="Slide Number Placeholder 3"/>
          <p:cNvSpPr>
            <a:spLocks noGrp="1"/>
          </p:cNvSpPr>
          <p:nvPr>
            <p:ph type="sldNum" sz="quarter" idx="10"/>
          </p:nvPr>
        </p:nvSpPr>
        <p:spPr/>
        <p:txBody>
          <a:bodyPr/>
          <a:lstStyle/>
          <a:p>
            <a:fld id="{DCD51A93-A692-084F-859C-E3CFCB6886EB}" type="slidenum">
              <a:rPr lang="en-US" smtClean="0"/>
              <a:t>14</a:t>
            </a:fld>
            <a:endParaRPr lang="en-US"/>
          </a:p>
        </p:txBody>
      </p:sp>
    </p:spTree>
    <p:extLst>
      <p:ext uri="{BB962C8B-B14F-4D97-AF65-F5344CB8AC3E}">
        <p14:creationId xmlns:p14="http://schemas.microsoft.com/office/powerpoint/2010/main" val="2543353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graphed</a:t>
            </a:r>
            <a:r>
              <a:rPr lang="en-US" baseline="0" dirty="0" smtClean="0"/>
              <a:t> the mutation count frequency implied by empirical observation, represented by the black line, and compared it to the mutation count frequency implied by the binomial model, or model 1, represented by the pink line, and the beta-binomial model, or model 2, represented by the turquoise line. Here, it is clear that the beta-binomial distribution is a significantly better fit for the empirical distribution, especially in </a:t>
            </a:r>
            <a:r>
              <a:rPr lang="en-US" baseline="0" dirty="0" err="1" smtClean="0"/>
              <a:t>modelling</a:t>
            </a:r>
            <a:r>
              <a:rPr lang="en-US" baseline="0" dirty="0" smtClean="0"/>
              <a:t> the </a:t>
            </a:r>
            <a:r>
              <a:rPr lang="en-US" baseline="0" dirty="0" err="1" smtClean="0"/>
              <a:t>overdispersion</a:t>
            </a:r>
            <a:r>
              <a:rPr lang="en-US" baseline="0" dirty="0" smtClean="0"/>
              <a:t> that appears in the empirical distribution. We also backed up this finding with a Kolmogorov-Smirnov test comparing the binomial and beta-binomial models to the empirical distribution. The KS statistics also demonstrate that the beta-binomial model is a better fit.</a:t>
            </a:r>
            <a:endParaRPr lang="en-US" dirty="0" smtClean="0"/>
          </a:p>
        </p:txBody>
      </p:sp>
      <p:sp>
        <p:nvSpPr>
          <p:cNvPr id="4" name="Slide Number Placeholder 3"/>
          <p:cNvSpPr>
            <a:spLocks noGrp="1"/>
          </p:cNvSpPr>
          <p:nvPr>
            <p:ph type="sldNum" sz="quarter" idx="10"/>
          </p:nvPr>
        </p:nvSpPr>
        <p:spPr/>
        <p:txBody>
          <a:bodyPr/>
          <a:lstStyle/>
          <a:p>
            <a:fld id="{DCD51A93-A692-084F-859C-E3CFCB6886EB}" type="slidenum">
              <a:rPr lang="en-US" smtClean="0"/>
              <a:t>15</a:t>
            </a:fld>
            <a:endParaRPr lang="en-US"/>
          </a:p>
        </p:txBody>
      </p:sp>
    </p:spTree>
    <p:extLst>
      <p:ext uri="{BB962C8B-B14F-4D97-AF65-F5344CB8AC3E}">
        <p14:creationId xmlns:p14="http://schemas.microsoft.com/office/powerpoint/2010/main" val="743609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demonstrate</a:t>
            </a:r>
            <a:r>
              <a:rPr lang="en-US" baseline="0" dirty="0" smtClean="0"/>
              <a:t> that incorporating the correction for DNA replication timing further improves the fit of the beta-binomial model to the empirical distribution. As I touched on earlier, we divided all noncoding annotations into 10 bins that represent the lowest 10% of replication timings, the top 10% of replication timings, and every 10% increment in between. The left figure indicates that accounting for the replication timing is important, as, when we compare the three distributions in the top 10% replication timing bin annotations, the binomial distribution is a fairly good fit for the observed distribution, but in the bottom 10% replication timing bin annotations, the binomial distribution is a poor fit, and the beta-binomial distribution looks better. With the right figure, we demonstrate that the number of significant p-values is inflated under the binomial model, a phenomenon that neither the beta-binomial or empirical models exhibit.</a:t>
            </a:r>
            <a:endParaRPr lang="en-US" dirty="0"/>
          </a:p>
        </p:txBody>
      </p:sp>
      <p:sp>
        <p:nvSpPr>
          <p:cNvPr id="4" name="Slide Number Placeholder 3"/>
          <p:cNvSpPr>
            <a:spLocks noGrp="1"/>
          </p:cNvSpPr>
          <p:nvPr>
            <p:ph type="sldNum" sz="quarter" idx="10"/>
          </p:nvPr>
        </p:nvSpPr>
        <p:spPr/>
        <p:txBody>
          <a:bodyPr/>
          <a:lstStyle/>
          <a:p>
            <a:fld id="{DCD51A93-A692-084F-859C-E3CFCB6886EB}" type="slidenum">
              <a:rPr lang="en-US" smtClean="0"/>
              <a:t>16</a:t>
            </a:fld>
            <a:endParaRPr lang="en-US"/>
          </a:p>
        </p:txBody>
      </p:sp>
    </p:spTree>
    <p:extLst>
      <p:ext uri="{BB962C8B-B14F-4D97-AF65-F5344CB8AC3E}">
        <p14:creationId xmlns:p14="http://schemas.microsoft.com/office/powerpoint/2010/main" val="2972172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Finally, we wanted to evaluate LARVA on</a:t>
            </a:r>
            <a:r>
              <a:rPr lang="en-US" baseline="0" dirty="0" smtClean="0"/>
              <a:t> finding significantly mutated promoters associated with cancer. We found that LARVA marked the TERT and TP53 promoters as significant, both of which have well documented cancer associations in literature. The remaining promoters with significant p-values serve as priority targets for more rigorous validation for cancer association. Given the cost associated with cancer validation experiments, narrowing down the most likely positive results is quite valuable.</a:t>
            </a:r>
            <a:endParaRPr lang="en-US" dirty="0"/>
          </a:p>
        </p:txBody>
      </p:sp>
      <p:sp>
        <p:nvSpPr>
          <p:cNvPr id="4" name="Slide Number Placeholder 3"/>
          <p:cNvSpPr>
            <a:spLocks noGrp="1"/>
          </p:cNvSpPr>
          <p:nvPr>
            <p:ph type="sldNum" sz="quarter" idx="10"/>
          </p:nvPr>
        </p:nvSpPr>
        <p:spPr/>
        <p:txBody>
          <a:bodyPr/>
          <a:lstStyle/>
          <a:p>
            <a:fld id="{DCD51A93-A692-084F-859C-E3CFCB6886EB}" type="slidenum">
              <a:rPr lang="en-US" smtClean="0"/>
              <a:t>17</a:t>
            </a:fld>
            <a:endParaRPr lang="en-US"/>
          </a:p>
        </p:txBody>
      </p:sp>
    </p:spTree>
    <p:extLst>
      <p:ext uri="{BB962C8B-B14F-4D97-AF65-F5344CB8AC3E}">
        <p14:creationId xmlns:p14="http://schemas.microsoft.com/office/powerpoint/2010/main" val="1686600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 LARVA is a new computational framework that addresses the current lack of noncoding cancer driver analyses, and properly models the heterogeneous mutation rate of cancer genomes. This framework is</a:t>
            </a:r>
            <a:r>
              <a:rPr lang="en-US" baseline="0" dirty="0" smtClean="0"/>
              <a:t> flexible enough that it can be applied to any genetic disease variant data, meaning we can explore the genetic causes of other diseases in the future. Another useful extension is applying LARVA to finding significant </a:t>
            </a:r>
            <a:r>
              <a:rPr lang="en-US" baseline="0" dirty="0" err="1" smtClean="0"/>
              <a:t>germline</a:t>
            </a:r>
            <a:r>
              <a:rPr lang="en-US" baseline="0" dirty="0" smtClean="0"/>
              <a:t> variant burdens. The </a:t>
            </a:r>
            <a:r>
              <a:rPr lang="en-US" baseline="0" dirty="0" err="1" smtClean="0"/>
              <a:t>germline</a:t>
            </a:r>
            <a:r>
              <a:rPr lang="en-US" baseline="0" dirty="0" smtClean="0"/>
              <a:t> variant distribution also requires heterogeneity correction, and this type of </a:t>
            </a:r>
            <a:r>
              <a:rPr lang="en-US" baseline="0" dirty="0" err="1" smtClean="0"/>
              <a:t>germline</a:t>
            </a:r>
            <a:r>
              <a:rPr lang="en-US" baseline="0" dirty="0" smtClean="0"/>
              <a:t> analysis could reveal risk alleles for genetic diseases. One way in which LARVA is limited is in the currently uneven sequencing depth of whole genome sequencing studies, which can bias variant detection. Fortunately, future experiments are being designed with </a:t>
            </a:r>
            <a:r>
              <a:rPr lang="en-US" baseline="0" smtClean="0"/>
              <a:t>uniform depth </a:t>
            </a:r>
            <a:r>
              <a:rPr lang="en-US" baseline="0" dirty="0" smtClean="0"/>
              <a:t>in mind, which will settle this problem.</a:t>
            </a:r>
            <a:endParaRPr lang="en-US" dirty="0"/>
          </a:p>
        </p:txBody>
      </p:sp>
      <p:sp>
        <p:nvSpPr>
          <p:cNvPr id="4" name="Slide Number Placeholder 3"/>
          <p:cNvSpPr>
            <a:spLocks noGrp="1"/>
          </p:cNvSpPr>
          <p:nvPr>
            <p:ph type="sldNum" sz="quarter" idx="10"/>
          </p:nvPr>
        </p:nvSpPr>
        <p:spPr/>
        <p:txBody>
          <a:bodyPr/>
          <a:lstStyle/>
          <a:p>
            <a:fld id="{DCD51A93-A692-084F-859C-E3CFCB6886EB}" type="slidenum">
              <a:rPr lang="en-US" smtClean="0"/>
              <a:t>18</a:t>
            </a:fld>
            <a:endParaRPr lang="en-US"/>
          </a:p>
        </p:txBody>
      </p:sp>
    </p:spTree>
    <p:extLst>
      <p:ext uri="{BB962C8B-B14F-4D97-AF65-F5344CB8AC3E}">
        <p14:creationId xmlns:p14="http://schemas.microsoft.com/office/powerpoint/2010/main" val="1773439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Future directions for LARVA include</a:t>
            </a:r>
            <a:r>
              <a:rPr lang="en-US" baseline="0" dirty="0" smtClean="0"/>
              <a:t> </a:t>
            </a:r>
            <a:r>
              <a:rPr lang="en-US" dirty="0" smtClean="0"/>
              <a:t>the incorporation of additional mutation rate confounding factors, which will further improve LARVA’s </a:t>
            </a:r>
            <a:r>
              <a:rPr lang="en-US" dirty="0" err="1" smtClean="0"/>
              <a:t>modelling</a:t>
            </a:r>
            <a:r>
              <a:rPr lang="en-US" dirty="0" smtClean="0"/>
              <a:t> accuracy. We can also</a:t>
            </a:r>
            <a:r>
              <a:rPr lang="en-US" baseline="0" dirty="0" smtClean="0"/>
              <a:t> apply LARVA to finding the drivers of specific cancer types, rather than drivers applicable to a range of cancers, which we have done so far with our pan-cancer analysis. Furthermore, we can turn LARVA to uncovering the genetic causes of other diseases for which variant data is available. Finally, we plan to investigate the use of parallel algorithms to further improve LARVA’s speed. This will likely involve optimization for large CPU clusters, and possibly the use of general purpose GPU computing frameworks, such as </a:t>
            </a:r>
            <a:r>
              <a:rPr lang="en-US" baseline="0" dirty="0" err="1" smtClean="0"/>
              <a:t>Nvidia’s</a:t>
            </a:r>
            <a:r>
              <a:rPr lang="en-US" baseline="0" dirty="0" smtClean="0"/>
              <a:t> Compute Unified Device Architecture, or </a:t>
            </a:r>
            <a:r>
              <a:rPr lang="en-US" baseline="0" dirty="0" err="1" smtClean="0"/>
              <a:t>OpenCL</a:t>
            </a:r>
            <a:r>
              <a:rPr lang="en-US" baseline="0" smtClean="0"/>
              <a:t>.</a:t>
            </a:r>
            <a:endParaRPr lang="en-US" dirty="0"/>
          </a:p>
        </p:txBody>
      </p:sp>
      <p:sp>
        <p:nvSpPr>
          <p:cNvPr id="4" name="Slide Number Placeholder 3"/>
          <p:cNvSpPr>
            <a:spLocks noGrp="1"/>
          </p:cNvSpPr>
          <p:nvPr>
            <p:ph type="sldNum" sz="quarter" idx="10"/>
          </p:nvPr>
        </p:nvSpPr>
        <p:spPr/>
        <p:txBody>
          <a:bodyPr/>
          <a:lstStyle/>
          <a:p>
            <a:fld id="{DCD51A93-A692-084F-859C-E3CFCB6886EB}" type="slidenum">
              <a:rPr lang="en-US" smtClean="0"/>
              <a:t>19</a:t>
            </a:fld>
            <a:endParaRPr lang="en-US"/>
          </a:p>
        </p:txBody>
      </p:sp>
    </p:spTree>
    <p:extLst>
      <p:ext uri="{BB962C8B-B14F-4D97-AF65-F5344CB8AC3E}">
        <p14:creationId xmlns:p14="http://schemas.microsoft.com/office/powerpoint/2010/main" val="2610981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
            </a:r>
            <a:r>
              <a:rPr lang="en-US" baseline="0" dirty="0" smtClean="0"/>
              <a:t>y presentation will start with describing the motivating questions behind LARVA, and then cover the data collection and computational methods design. I will then describe my results with the publication version of LARVA, and wrap up with some discussion points related to the context of LARVA in the study of genetic disease, and describe some avenues for </a:t>
            </a:r>
            <a:r>
              <a:rPr lang="en-US" baseline="0" dirty="0" err="1" smtClean="0"/>
              <a:t>followup</a:t>
            </a:r>
            <a:r>
              <a:rPr lang="en-US" baseline="0" dirty="0" smtClean="0"/>
              <a:t> work.</a:t>
            </a:r>
            <a:endParaRPr lang="en-US" dirty="0"/>
          </a:p>
        </p:txBody>
      </p:sp>
      <p:sp>
        <p:nvSpPr>
          <p:cNvPr id="4" name="Slide Number Placeholder 3"/>
          <p:cNvSpPr>
            <a:spLocks noGrp="1"/>
          </p:cNvSpPr>
          <p:nvPr>
            <p:ph type="sldNum" sz="quarter" idx="10"/>
          </p:nvPr>
        </p:nvSpPr>
        <p:spPr/>
        <p:txBody>
          <a:bodyPr/>
          <a:lstStyle/>
          <a:p>
            <a:fld id="{DCD51A93-A692-084F-859C-E3CFCB6886EB}" type="slidenum">
              <a:rPr lang="en-US" smtClean="0"/>
              <a:t>2</a:t>
            </a:fld>
            <a:endParaRPr lang="en-US"/>
          </a:p>
        </p:txBody>
      </p:sp>
    </p:spTree>
    <p:extLst>
      <p:ext uri="{BB962C8B-B14F-4D97-AF65-F5344CB8AC3E}">
        <p14:creationId xmlns:p14="http://schemas.microsoft.com/office/powerpoint/2010/main" val="4028355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that’s it. Are there</a:t>
            </a:r>
            <a:r>
              <a:rPr lang="en-US" baseline="0" dirty="0" smtClean="0"/>
              <a:t> any questions?</a:t>
            </a:r>
            <a:endParaRPr lang="en-US" dirty="0"/>
          </a:p>
        </p:txBody>
      </p:sp>
      <p:sp>
        <p:nvSpPr>
          <p:cNvPr id="4" name="Slide Number Placeholder 3"/>
          <p:cNvSpPr>
            <a:spLocks noGrp="1"/>
          </p:cNvSpPr>
          <p:nvPr>
            <p:ph type="sldNum" sz="quarter" idx="10"/>
          </p:nvPr>
        </p:nvSpPr>
        <p:spPr/>
        <p:txBody>
          <a:bodyPr/>
          <a:lstStyle/>
          <a:p>
            <a:fld id="{DCD51A93-A692-084F-859C-E3CFCB6886EB}" type="slidenum">
              <a:rPr lang="en-US" smtClean="0"/>
              <a:t>21</a:t>
            </a:fld>
            <a:endParaRPr lang="en-US"/>
          </a:p>
        </p:txBody>
      </p:sp>
    </p:spTree>
    <p:extLst>
      <p:ext uri="{BB962C8B-B14F-4D97-AF65-F5344CB8AC3E}">
        <p14:creationId xmlns:p14="http://schemas.microsoft.com/office/powerpoint/2010/main" val="2419924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LARVA was built for</a:t>
            </a:r>
            <a:r>
              <a:rPr lang="en-US" baseline="0" dirty="0" smtClean="0"/>
              <a:t> the purpose of facilitating the study of the causes of genetic disease, especially cancer, which is the primary focus of the current iteration. The rise of high-throughput DNA sequencing has produced massive amounts of data that can be used to find the genetic causes of cancer, but this data doesn’t really help us if we don’t know how to make sense of it. I started with single nucleotide variant data, and wanted to develop software to make it easy to find which functional elements of the genome are intersected by these variants, and identify which elements are responsible for driving cancer. In other words, which elements are highly mutated due to a specific cancer disruption, and which are highly mutated due to background mutation processes.</a:t>
            </a:r>
            <a:r>
              <a:rPr lang="en-US" dirty="0" smtClean="0"/>
              <a:t> Another issue we wanted to address is the fact that many cancer</a:t>
            </a:r>
            <a:r>
              <a:rPr lang="en-US" baseline="0" dirty="0" smtClean="0"/>
              <a:t> studies to date have involved </a:t>
            </a:r>
            <a:r>
              <a:rPr lang="en-US" baseline="0" dirty="0" err="1" smtClean="0"/>
              <a:t>exome</a:t>
            </a:r>
            <a:r>
              <a:rPr lang="en-US" baseline="0" dirty="0" smtClean="0"/>
              <a:t> mutation analysis, with relatively little consideration to noncoding regulatory elements. With LARVA, we wanted to address the relative lack of understanding of noncoding cancer drivers by </a:t>
            </a:r>
            <a:r>
              <a:rPr lang="en-US" baseline="0" dirty="0" err="1" smtClean="0"/>
              <a:t>modelling</a:t>
            </a:r>
            <a:r>
              <a:rPr lang="en-US" baseline="0" dirty="0" smtClean="0"/>
              <a:t> the distribution of background somatic variants in cancer, so that we can pick out those noncoding elements with a higher-than-expected mutation burden, as these may be drivers of cancer. Hence, we created LARVA, which stands for Large-scale Analysis of Recurrent Variants in noncoding Annotations.</a:t>
            </a:r>
            <a:endParaRPr lang="en-US" dirty="0"/>
          </a:p>
        </p:txBody>
      </p:sp>
      <p:sp>
        <p:nvSpPr>
          <p:cNvPr id="4" name="Slide Number Placeholder 3"/>
          <p:cNvSpPr>
            <a:spLocks noGrp="1"/>
          </p:cNvSpPr>
          <p:nvPr>
            <p:ph type="sldNum" sz="quarter" idx="10"/>
          </p:nvPr>
        </p:nvSpPr>
        <p:spPr/>
        <p:txBody>
          <a:bodyPr/>
          <a:lstStyle/>
          <a:p>
            <a:fld id="{DCD51A93-A692-084F-859C-E3CFCB6886EB}" type="slidenum">
              <a:rPr lang="en-US" smtClean="0"/>
              <a:t>3</a:t>
            </a:fld>
            <a:endParaRPr lang="en-US"/>
          </a:p>
        </p:txBody>
      </p:sp>
    </p:spTree>
    <p:extLst>
      <p:ext uri="{BB962C8B-B14F-4D97-AF65-F5344CB8AC3E}">
        <p14:creationId xmlns:p14="http://schemas.microsoft.com/office/powerpoint/2010/main" val="422774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started by collecting single nucleotide variant data for as many cancer genomes as were available at the time. We looked through</a:t>
            </a:r>
            <a:r>
              <a:rPr lang="en-US" baseline="0" dirty="0" smtClean="0"/>
              <a:t> published datasets, talked to our collaborating labs both within and outside of Yale, and applied for access to secure cancer data </a:t>
            </a:r>
            <a:r>
              <a:rPr lang="en-US" baseline="0" dirty="0" smtClean="0"/>
              <a:t>repositories. </a:t>
            </a:r>
            <a:r>
              <a:rPr lang="en-US" baseline="0" dirty="0" smtClean="0"/>
              <a:t>In total, we collected 760 genomes spanning breast, lung, bone, pancreatic, brain, liver, kidney, and stomach cancer. In the analyses I’m going to present in upcoming slides, we chose to pool all cancer variant data and analyze all cancer types together, so essentially we were looking for pan-cancer drivers.</a:t>
            </a:r>
            <a:endParaRPr lang="en-US" dirty="0"/>
          </a:p>
        </p:txBody>
      </p:sp>
      <p:sp>
        <p:nvSpPr>
          <p:cNvPr id="4" name="Slide Number Placeholder 3"/>
          <p:cNvSpPr>
            <a:spLocks noGrp="1"/>
          </p:cNvSpPr>
          <p:nvPr>
            <p:ph type="sldNum" sz="quarter" idx="10"/>
          </p:nvPr>
        </p:nvSpPr>
        <p:spPr/>
        <p:txBody>
          <a:bodyPr/>
          <a:lstStyle/>
          <a:p>
            <a:fld id="{DCD51A93-A692-084F-859C-E3CFCB6886EB}" type="slidenum">
              <a:rPr lang="en-US" smtClean="0"/>
              <a:t>4</a:t>
            </a:fld>
            <a:endParaRPr lang="en-US"/>
          </a:p>
        </p:txBody>
      </p:sp>
    </p:spTree>
    <p:extLst>
      <p:ext uri="{BB962C8B-B14F-4D97-AF65-F5344CB8AC3E}">
        <p14:creationId xmlns:p14="http://schemas.microsoft.com/office/powerpoint/2010/main" val="1669722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wanted to identify</a:t>
            </a:r>
            <a:r>
              <a:rPr lang="en-US" baseline="0" dirty="0" smtClean="0"/>
              <a:t> noncoding cancer drivers, we also collected information on noncoding functional annotations. We processed a GENCODE annotation file and extracted the promoters, UTRs, and transcription start sites. We also looked up coordinates for transcription factor binding sites using ENCODE </a:t>
            </a:r>
            <a:r>
              <a:rPr lang="en-US" baseline="0" dirty="0" err="1" smtClean="0"/>
              <a:t>ChIP-seq</a:t>
            </a:r>
            <a:r>
              <a:rPr lang="en-US" baseline="0" dirty="0" smtClean="0"/>
              <a:t> data. Furthermore, we used a set of distal regulatory module enhancers, which were also derived from ENCODE </a:t>
            </a:r>
            <a:r>
              <a:rPr lang="en-US" baseline="0" dirty="0" err="1" smtClean="0"/>
              <a:t>ChIP-seq</a:t>
            </a:r>
            <a:r>
              <a:rPr lang="en-US" baseline="0" dirty="0" smtClean="0"/>
              <a:t> data. </a:t>
            </a:r>
            <a:r>
              <a:rPr lang="en-US" baseline="0" dirty="0" err="1" smtClean="0"/>
              <a:t>Dnase</a:t>
            </a:r>
            <a:r>
              <a:rPr lang="en-US" baseline="0" dirty="0" smtClean="0"/>
              <a:t> I hypersensitive sites is another class of regulator elucidated from the chromatin landscape—another set of experiments from the ENCODE project. The last two annotation classes are ultra-conserved sites, which are so-named because they are highly conserved across many species, and ultra-sensitive sites, so-named because they were found to be under strong purifying selection.</a:t>
            </a:r>
            <a:endParaRPr lang="en-US" dirty="0"/>
          </a:p>
        </p:txBody>
      </p:sp>
      <p:sp>
        <p:nvSpPr>
          <p:cNvPr id="4" name="Slide Number Placeholder 3"/>
          <p:cNvSpPr>
            <a:spLocks noGrp="1"/>
          </p:cNvSpPr>
          <p:nvPr>
            <p:ph type="sldNum" sz="quarter" idx="10"/>
          </p:nvPr>
        </p:nvSpPr>
        <p:spPr/>
        <p:txBody>
          <a:bodyPr/>
          <a:lstStyle/>
          <a:p>
            <a:fld id="{DCD51A93-A692-084F-859C-E3CFCB6886EB}" type="slidenum">
              <a:rPr lang="en-US" smtClean="0"/>
              <a:t>5</a:t>
            </a:fld>
            <a:endParaRPr lang="en-US"/>
          </a:p>
        </p:txBody>
      </p:sp>
    </p:spTree>
    <p:extLst>
      <p:ext uri="{BB962C8B-B14F-4D97-AF65-F5344CB8AC3E}">
        <p14:creationId xmlns:p14="http://schemas.microsoft.com/office/powerpoint/2010/main" val="1586367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overview of the</a:t>
            </a:r>
            <a:r>
              <a:rPr lang="en-US" baseline="0" dirty="0" smtClean="0"/>
              <a:t> entire LARVA workflow.</a:t>
            </a:r>
            <a:endParaRPr lang="en-US" dirty="0"/>
          </a:p>
        </p:txBody>
      </p:sp>
      <p:sp>
        <p:nvSpPr>
          <p:cNvPr id="4" name="Slide Number Placeholder 3"/>
          <p:cNvSpPr>
            <a:spLocks noGrp="1"/>
          </p:cNvSpPr>
          <p:nvPr>
            <p:ph type="sldNum" sz="quarter" idx="10"/>
          </p:nvPr>
        </p:nvSpPr>
        <p:spPr/>
        <p:txBody>
          <a:bodyPr/>
          <a:lstStyle/>
          <a:p>
            <a:fld id="{DCD51A93-A692-084F-859C-E3CFCB6886EB}" type="slidenum">
              <a:rPr lang="en-US" smtClean="0"/>
              <a:t>6</a:t>
            </a:fld>
            <a:endParaRPr lang="en-US"/>
          </a:p>
        </p:txBody>
      </p:sp>
    </p:spTree>
    <p:extLst>
      <p:ext uri="{BB962C8B-B14F-4D97-AF65-F5344CB8AC3E}">
        <p14:creationId xmlns:p14="http://schemas.microsoft.com/office/powerpoint/2010/main" val="471401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started by </a:t>
            </a:r>
            <a:r>
              <a:rPr lang="en-US" dirty="0" smtClean="0"/>
              <a:t>collecting single nucleotide variant data for as many cancer genomes as were available at the time. We looked through</a:t>
            </a:r>
            <a:r>
              <a:rPr lang="en-US" baseline="0" dirty="0" smtClean="0"/>
              <a:t> published datasets, talked to our collaborating labs both within and outside of Yale, and applied for access to secure cancer data repositories, such as the The Cancer Genome Atlas. In total, we collected 760 genomes spanning breast, lung, bone, pancreatic, brain, liver, kidney, and stomach cancer. The cancer variant data is fed into the pipeline as VCFs, or variant call files. They are run through quality control filters, which mostly involves removal of variants from blacklist regions with poor read </a:t>
            </a:r>
            <a:r>
              <a:rPr lang="en-US" baseline="0" dirty="0" err="1" smtClean="0"/>
              <a:t>mappability</a:t>
            </a:r>
            <a:r>
              <a:rPr lang="en-US" baseline="0" dirty="0" smtClean="0"/>
              <a:t>. Hence, we only save the variants that are confidently mapped. Our collection of noncoding genome annotations, which are indicated as regulatory modules in this diagram, functions as the second input. We pulled these from various experiments conducted by the ENCODE and GENCODE consortia, which are tasked with performing experiments with the specific purpose of functionally annotating the human genome.</a:t>
            </a:r>
            <a:endParaRPr lang="en-US" dirty="0"/>
          </a:p>
        </p:txBody>
      </p:sp>
      <p:sp>
        <p:nvSpPr>
          <p:cNvPr id="4" name="Slide Number Placeholder 3"/>
          <p:cNvSpPr>
            <a:spLocks noGrp="1"/>
          </p:cNvSpPr>
          <p:nvPr>
            <p:ph type="sldNum" sz="quarter" idx="10"/>
          </p:nvPr>
        </p:nvSpPr>
        <p:spPr/>
        <p:txBody>
          <a:bodyPr/>
          <a:lstStyle/>
          <a:p>
            <a:fld id="{DCD51A93-A692-084F-859C-E3CFCB6886EB}" type="slidenum">
              <a:rPr lang="en-US" smtClean="0"/>
              <a:t>7</a:t>
            </a:fld>
            <a:endParaRPr lang="en-US"/>
          </a:p>
        </p:txBody>
      </p:sp>
    </p:spTree>
    <p:extLst>
      <p:ext uri="{BB962C8B-B14F-4D97-AF65-F5344CB8AC3E}">
        <p14:creationId xmlns:p14="http://schemas.microsoft.com/office/powerpoint/2010/main" val="471401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variants and the annotations are intersected, producing mutation counts for each annotation. These mutation counts serve as input to the background model in the next step, which I’ll be explaining in more detail in the coming slides. The confounding feature correction box represents factors such as DNA replication timing that influence the background mutation rate of annotations throughout the genome. Currently, replication timing is the only factor in LARVA, but I plan to incorporate additional factors in future versions.</a:t>
            </a:r>
            <a:endParaRPr lang="en-US" dirty="0"/>
          </a:p>
        </p:txBody>
      </p:sp>
      <p:sp>
        <p:nvSpPr>
          <p:cNvPr id="4" name="Slide Number Placeholder 3"/>
          <p:cNvSpPr>
            <a:spLocks noGrp="1"/>
          </p:cNvSpPr>
          <p:nvPr>
            <p:ph type="sldNum" sz="quarter" idx="10"/>
          </p:nvPr>
        </p:nvSpPr>
        <p:spPr/>
        <p:txBody>
          <a:bodyPr/>
          <a:lstStyle/>
          <a:p>
            <a:fld id="{DCD51A93-A692-084F-859C-E3CFCB6886EB}" type="slidenum">
              <a:rPr lang="en-US" smtClean="0"/>
              <a:t>8</a:t>
            </a:fld>
            <a:endParaRPr lang="en-US"/>
          </a:p>
        </p:txBody>
      </p:sp>
    </p:spTree>
    <p:extLst>
      <p:ext uri="{BB962C8B-B14F-4D97-AF65-F5344CB8AC3E}">
        <p14:creationId xmlns:p14="http://schemas.microsoft.com/office/powerpoint/2010/main" val="471401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mutation counts are fitted to a background mutation rate model. This model describes the distribution of mutations throughout the noncoding annotations that would be expected assuming those mutations arose due to background mutation processes. In other words, if all mutations were passenger mutations, how many would we expect to intersect each annotation. The annotations whose mutation counts deviate from this background model will produce significant p-values, and are indicative of potential cancer drivers.</a:t>
            </a:r>
            <a:endParaRPr lang="en-US" dirty="0"/>
          </a:p>
        </p:txBody>
      </p:sp>
      <p:sp>
        <p:nvSpPr>
          <p:cNvPr id="4" name="Slide Number Placeholder 3"/>
          <p:cNvSpPr>
            <a:spLocks noGrp="1"/>
          </p:cNvSpPr>
          <p:nvPr>
            <p:ph type="sldNum" sz="quarter" idx="10"/>
          </p:nvPr>
        </p:nvSpPr>
        <p:spPr/>
        <p:txBody>
          <a:bodyPr/>
          <a:lstStyle/>
          <a:p>
            <a:fld id="{DCD51A93-A692-084F-859C-E3CFCB6886EB}" type="slidenum">
              <a:rPr lang="en-US" smtClean="0"/>
              <a:t>9</a:t>
            </a:fld>
            <a:endParaRPr lang="en-US"/>
          </a:p>
        </p:txBody>
      </p:sp>
    </p:spTree>
    <p:extLst>
      <p:ext uri="{BB962C8B-B14F-4D97-AF65-F5344CB8AC3E}">
        <p14:creationId xmlns:p14="http://schemas.microsoft.com/office/powerpoint/2010/main" val="471401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38F5A9-48F4-1E48-BDE8-1E0E871FE987}" type="datetime1">
              <a:rPr lang="en-US" smtClean="0"/>
              <a:t>6/24/15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3BC46-D4DC-5242-B7D3-60378F9C2177}" type="slidenum">
              <a:rPr lang="en-US" smtClean="0"/>
              <a:t>‹#›</a:t>
            </a:fld>
            <a:endParaRPr lang="en-US"/>
          </a:p>
        </p:txBody>
      </p:sp>
    </p:spTree>
    <p:extLst>
      <p:ext uri="{BB962C8B-B14F-4D97-AF65-F5344CB8AC3E}">
        <p14:creationId xmlns:p14="http://schemas.microsoft.com/office/powerpoint/2010/main" val="1614373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A8799A-ACEC-AD4B-9E0F-674B5C6C0E43}" type="datetime1">
              <a:rPr lang="en-US" smtClean="0"/>
              <a:t>6/24/15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3BC46-D4DC-5242-B7D3-60378F9C2177}" type="slidenum">
              <a:rPr lang="en-US" smtClean="0"/>
              <a:t>‹#›</a:t>
            </a:fld>
            <a:endParaRPr lang="en-US"/>
          </a:p>
        </p:txBody>
      </p:sp>
    </p:spTree>
    <p:extLst>
      <p:ext uri="{BB962C8B-B14F-4D97-AF65-F5344CB8AC3E}">
        <p14:creationId xmlns:p14="http://schemas.microsoft.com/office/powerpoint/2010/main" val="1281428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ABFE9-A48B-214A-96A9-9E08A6A390A4}" type="datetime1">
              <a:rPr lang="en-US" smtClean="0"/>
              <a:t>6/24/15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3BC46-D4DC-5242-B7D3-60378F9C2177}" type="slidenum">
              <a:rPr lang="en-US" smtClean="0"/>
              <a:t>‹#›</a:t>
            </a:fld>
            <a:endParaRPr lang="en-US"/>
          </a:p>
        </p:txBody>
      </p:sp>
    </p:spTree>
    <p:extLst>
      <p:ext uri="{BB962C8B-B14F-4D97-AF65-F5344CB8AC3E}">
        <p14:creationId xmlns:p14="http://schemas.microsoft.com/office/powerpoint/2010/main" val="1148337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92889-1692-6F4E-B14F-0CA82ED0DFE4}" type="datetime1">
              <a:rPr lang="en-US" smtClean="0"/>
              <a:t>6/24/15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3BC46-D4DC-5242-B7D3-60378F9C2177}" type="slidenum">
              <a:rPr lang="en-US" smtClean="0"/>
              <a:t>‹#›</a:t>
            </a:fld>
            <a:endParaRPr lang="en-US"/>
          </a:p>
        </p:txBody>
      </p:sp>
    </p:spTree>
    <p:extLst>
      <p:ext uri="{BB962C8B-B14F-4D97-AF65-F5344CB8AC3E}">
        <p14:creationId xmlns:p14="http://schemas.microsoft.com/office/powerpoint/2010/main" val="261245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F3253E-3791-C34D-A91A-D97F7521AD8E}" type="datetime1">
              <a:rPr lang="en-US" smtClean="0"/>
              <a:t>6/24/15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3BC46-D4DC-5242-B7D3-60378F9C2177}" type="slidenum">
              <a:rPr lang="en-US" smtClean="0"/>
              <a:t>‹#›</a:t>
            </a:fld>
            <a:endParaRPr lang="en-US"/>
          </a:p>
        </p:txBody>
      </p:sp>
    </p:spTree>
    <p:extLst>
      <p:ext uri="{BB962C8B-B14F-4D97-AF65-F5344CB8AC3E}">
        <p14:creationId xmlns:p14="http://schemas.microsoft.com/office/powerpoint/2010/main" val="1385349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13A988-9742-7148-A97F-053ACDD71582}" type="datetime1">
              <a:rPr lang="en-US" smtClean="0"/>
              <a:t>6/24/15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3BC46-D4DC-5242-B7D3-60378F9C2177}" type="slidenum">
              <a:rPr lang="en-US" smtClean="0"/>
              <a:t>‹#›</a:t>
            </a:fld>
            <a:endParaRPr lang="en-US"/>
          </a:p>
        </p:txBody>
      </p:sp>
    </p:spTree>
    <p:extLst>
      <p:ext uri="{BB962C8B-B14F-4D97-AF65-F5344CB8AC3E}">
        <p14:creationId xmlns:p14="http://schemas.microsoft.com/office/powerpoint/2010/main" val="32664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A3D676-8C73-AE4E-9B80-9BA48E80C3FA}" type="datetime1">
              <a:rPr lang="en-US" smtClean="0"/>
              <a:t>6/24/15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63BC46-D4DC-5242-B7D3-60378F9C2177}" type="slidenum">
              <a:rPr lang="en-US" smtClean="0"/>
              <a:t>‹#›</a:t>
            </a:fld>
            <a:endParaRPr lang="en-US"/>
          </a:p>
        </p:txBody>
      </p:sp>
    </p:spTree>
    <p:extLst>
      <p:ext uri="{BB962C8B-B14F-4D97-AF65-F5344CB8AC3E}">
        <p14:creationId xmlns:p14="http://schemas.microsoft.com/office/powerpoint/2010/main" val="45559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E29959-E15A-9347-A8D4-852BB888E887}" type="datetime1">
              <a:rPr lang="en-US" smtClean="0"/>
              <a:t>6/24/15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63BC46-D4DC-5242-B7D3-60378F9C2177}" type="slidenum">
              <a:rPr lang="en-US" smtClean="0"/>
              <a:t>‹#›</a:t>
            </a:fld>
            <a:endParaRPr lang="en-US"/>
          </a:p>
        </p:txBody>
      </p:sp>
    </p:spTree>
    <p:extLst>
      <p:ext uri="{BB962C8B-B14F-4D97-AF65-F5344CB8AC3E}">
        <p14:creationId xmlns:p14="http://schemas.microsoft.com/office/powerpoint/2010/main" val="1415392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6A206-F422-4341-A800-A7977D76FEB7}" type="datetime1">
              <a:rPr lang="en-US" smtClean="0"/>
              <a:t>6/24/15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63BC46-D4DC-5242-B7D3-60378F9C2177}" type="slidenum">
              <a:rPr lang="en-US" smtClean="0"/>
              <a:t>‹#›</a:t>
            </a:fld>
            <a:endParaRPr lang="en-US"/>
          </a:p>
        </p:txBody>
      </p:sp>
    </p:spTree>
    <p:extLst>
      <p:ext uri="{BB962C8B-B14F-4D97-AF65-F5344CB8AC3E}">
        <p14:creationId xmlns:p14="http://schemas.microsoft.com/office/powerpoint/2010/main" val="58870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AC41E5-9509-EB43-B5F0-672CAC7C48B8}" type="datetime1">
              <a:rPr lang="en-US" smtClean="0"/>
              <a:t>6/24/15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3BC46-D4DC-5242-B7D3-60378F9C2177}" type="slidenum">
              <a:rPr lang="en-US" smtClean="0"/>
              <a:t>‹#›</a:t>
            </a:fld>
            <a:endParaRPr lang="en-US"/>
          </a:p>
        </p:txBody>
      </p:sp>
    </p:spTree>
    <p:extLst>
      <p:ext uri="{BB962C8B-B14F-4D97-AF65-F5344CB8AC3E}">
        <p14:creationId xmlns:p14="http://schemas.microsoft.com/office/powerpoint/2010/main" val="2072965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C2E2F3-D428-3F49-BC2C-EAEE37BF73A1}" type="datetime1">
              <a:rPr lang="en-US" smtClean="0"/>
              <a:t>6/24/15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3BC46-D4DC-5242-B7D3-60378F9C2177}" type="slidenum">
              <a:rPr lang="en-US" smtClean="0"/>
              <a:t>‹#›</a:t>
            </a:fld>
            <a:endParaRPr lang="en-US"/>
          </a:p>
        </p:txBody>
      </p:sp>
    </p:spTree>
    <p:extLst>
      <p:ext uri="{BB962C8B-B14F-4D97-AF65-F5344CB8AC3E}">
        <p14:creationId xmlns:p14="http://schemas.microsoft.com/office/powerpoint/2010/main" val="3729223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78502"/>
            <a:ext cx="8229600" cy="499387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A2028-F2D2-0A49-A5C1-6E89E6F6444F}" type="datetime1">
              <a:rPr lang="en-US" smtClean="0"/>
              <a:t>6/24/15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3BC46-D4DC-5242-B7D3-60378F9C2177}" type="slidenum">
              <a:rPr lang="en-US" smtClean="0"/>
              <a:t>‹#›</a:t>
            </a:fld>
            <a:endParaRPr lang="en-US"/>
          </a:p>
        </p:txBody>
      </p:sp>
    </p:spTree>
    <p:extLst>
      <p:ext uri="{BB962C8B-B14F-4D97-AF65-F5344CB8AC3E}">
        <p14:creationId xmlns:p14="http://schemas.microsoft.com/office/powerpoint/2010/main" val="4170534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bin"/><Relationship Id="rId5"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2.bin"/><Relationship Id="rId5"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3.bin"/><Relationship Id="rId5"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LARVA: </a:t>
            </a:r>
            <a:r>
              <a:rPr lang="en-US" dirty="0"/>
              <a:t>an integrative framework for </a:t>
            </a:r>
            <a:r>
              <a:rPr lang="en-US" u="sng" dirty="0"/>
              <a:t>L</a:t>
            </a:r>
            <a:r>
              <a:rPr lang="en-US" dirty="0"/>
              <a:t>arge-scale </a:t>
            </a:r>
            <a:r>
              <a:rPr lang="en-US" u="sng" dirty="0"/>
              <a:t>A</a:t>
            </a:r>
            <a:r>
              <a:rPr lang="en-US" dirty="0"/>
              <a:t>nalysis of </a:t>
            </a:r>
            <a:r>
              <a:rPr lang="en-US" u="sng" dirty="0"/>
              <a:t>R</a:t>
            </a:r>
            <a:r>
              <a:rPr lang="en-US" dirty="0"/>
              <a:t>ecurrent </a:t>
            </a:r>
            <a:r>
              <a:rPr lang="en-US" u="sng" dirty="0"/>
              <a:t>V</a:t>
            </a:r>
            <a:r>
              <a:rPr lang="en-US" dirty="0"/>
              <a:t>ariants in noncoding </a:t>
            </a:r>
            <a:r>
              <a:rPr lang="en-US" u="sng" dirty="0" smtClean="0"/>
              <a:t>A</a:t>
            </a:r>
            <a:r>
              <a:rPr lang="en-US" dirty="0" smtClean="0"/>
              <a:t>nnotations</a:t>
            </a:r>
            <a:endParaRPr lang="en-US" dirty="0"/>
          </a:p>
        </p:txBody>
      </p:sp>
      <p:sp>
        <p:nvSpPr>
          <p:cNvPr id="3" name="Subtitle 2"/>
          <p:cNvSpPr>
            <a:spLocks noGrp="1"/>
          </p:cNvSpPr>
          <p:nvPr>
            <p:ph type="subTitle" idx="1"/>
          </p:nvPr>
        </p:nvSpPr>
        <p:spPr/>
        <p:txBody>
          <a:bodyPr/>
          <a:lstStyle/>
          <a:p>
            <a:r>
              <a:rPr lang="en-US" dirty="0" smtClean="0">
                <a:solidFill>
                  <a:schemeClr val="tx1">
                    <a:lumMod val="65000"/>
                    <a:lumOff val="35000"/>
                  </a:schemeClr>
                </a:solidFill>
              </a:rPr>
              <a:t>Lucas Lochovsky</a:t>
            </a:r>
          </a:p>
          <a:p>
            <a:r>
              <a:rPr lang="en-US" dirty="0" smtClean="0">
                <a:solidFill>
                  <a:schemeClr val="tx1">
                    <a:lumMod val="65000"/>
                    <a:lumOff val="35000"/>
                  </a:schemeClr>
                </a:solidFill>
              </a:rPr>
              <a:t>Group meeting</a:t>
            </a:r>
            <a:endParaRPr lang="en-US" dirty="0" smtClean="0">
              <a:solidFill>
                <a:schemeClr val="tx1">
                  <a:lumMod val="65000"/>
                  <a:lumOff val="35000"/>
                </a:schemeClr>
              </a:solidFill>
            </a:endParaRPr>
          </a:p>
          <a:p>
            <a:r>
              <a:rPr lang="en-US" dirty="0" smtClean="0">
                <a:solidFill>
                  <a:schemeClr val="tx1">
                    <a:lumMod val="65000"/>
                    <a:lumOff val="35000"/>
                  </a:schemeClr>
                </a:solidFill>
              </a:rPr>
              <a:t>July 1, </a:t>
            </a:r>
            <a:r>
              <a:rPr lang="en-US" dirty="0" smtClean="0">
                <a:solidFill>
                  <a:schemeClr val="tx1">
                    <a:lumMod val="65000"/>
                    <a:lumOff val="35000"/>
                  </a:schemeClr>
                </a:solidFill>
              </a:rPr>
              <a:t>2015</a:t>
            </a:r>
            <a:endParaRPr lang="en-US"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F563BC46-D4DC-5242-B7D3-60378F9C2177}" type="slidenum">
              <a:rPr lang="en-US" smtClean="0"/>
              <a:t>1</a:t>
            </a:fld>
            <a:endParaRPr lang="en-US"/>
          </a:p>
        </p:txBody>
      </p:sp>
      <p:sp>
        <p:nvSpPr>
          <p:cNvPr id="5" name="TextBox 4"/>
          <p:cNvSpPr txBox="1"/>
          <p:nvPr/>
        </p:nvSpPr>
        <p:spPr>
          <a:xfrm>
            <a:off x="1239782" y="877094"/>
            <a:ext cx="6642263" cy="461665"/>
          </a:xfrm>
          <a:prstGeom prst="rect">
            <a:avLst/>
          </a:prstGeom>
          <a:noFill/>
        </p:spPr>
        <p:txBody>
          <a:bodyPr wrap="none" rtlCol="0">
            <a:spAutoFit/>
          </a:bodyPr>
          <a:lstStyle/>
          <a:p>
            <a:r>
              <a:rPr lang="en-US" sz="2400" dirty="0" smtClean="0"/>
              <a:t>Coming soon to a </a:t>
            </a:r>
            <a:r>
              <a:rPr lang="en-US" sz="2400" i="1" dirty="0" smtClean="0"/>
              <a:t>Nucleic Acids Research</a:t>
            </a:r>
            <a:r>
              <a:rPr lang="en-US" sz="2400" dirty="0" smtClean="0"/>
              <a:t> near you…</a:t>
            </a:r>
            <a:endParaRPr lang="en-US" sz="2400" dirty="0"/>
          </a:p>
        </p:txBody>
      </p:sp>
      <p:pic>
        <p:nvPicPr>
          <p:cNvPr id="6" name="Picture 5" descr="Flag_of_Canada.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606" y="5405726"/>
            <a:ext cx="2631497" cy="1315749"/>
          </a:xfrm>
          <a:prstGeom prst="rect">
            <a:avLst/>
          </a:prstGeom>
        </p:spPr>
      </p:pic>
    </p:spTree>
    <p:extLst>
      <p:ext uri="{BB962C8B-B14F-4D97-AF65-F5344CB8AC3E}">
        <p14:creationId xmlns:p14="http://schemas.microsoft.com/office/powerpoint/2010/main" val="13909477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LARVA Data &amp; Methods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tested 3 models evaluating the significance of a mutation burden of a genome element</a:t>
            </a:r>
          </a:p>
          <a:p>
            <a:pPr marL="0" indent="0">
              <a:buNone/>
            </a:pPr>
            <a:r>
              <a:rPr lang="en-US" b="1" dirty="0" smtClean="0"/>
              <a:t>Model 1: Constant Background Mutation Rate (Model from Previous Work</a:t>
            </a:r>
            <a:r>
              <a:rPr lang="en-US" b="1" baseline="30000" dirty="0" smtClean="0"/>
              <a:t>1</a:t>
            </a:r>
            <a:r>
              <a:rPr lang="en-US" b="1" dirty="0" smtClean="0"/>
              <a:t>)</a:t>
            </a:r>
            <a:endParaRPr lang="en-US" dirty="0" smtClean="0"/>
          </a:p>
          <a:p>
            <a:pPr marL="0" indent="0">
              <a:buNone/>
            </a:pPr>
            <a:r>
              <a:rPr lang="en-US" dirty="0" smtClean="0"/>
              <a:t>Suppose there are </a:t>
            </a:r>
            <a:r>
              <a:rPr lang="en-US" i="1" dirty="0" smtClean="0"/>
              <a:t>k</a:t>
            </a:r>
            <a:r>
              <a:rPr lang="en-US" dirty="0" smtClean="0"/>
              <a:t> genome elements. For element </a:t>
            </a:r>
            <a:r>
              <a:rPr lang="en-US" i="1" dirty="0" err="1" smtClean="0"/>
              <a:t>i</a:t>
            </a:r>
            <a:r>
              <a:rPr lang="en-US" dirty="0" smtClean="0"/>
              <a:t>, define:</a:t>
            </a:r>
          </a:p>
          <a:p>
            <a:r>
              <a:rPr lang="en-US" i="1" dirty="0" err="1" smtClean="0"/>
              <a:t>n</a:t>
            </a:r>
            <a:r>
              <a:rPr lang="en-US" i="1" baseline="-25000" dirty="0" err="1" smtClean="0"/>
              <a:t>i</a:t>
            </a:r>
            <a:r>
              <a:rPr lang="en-US" dirty="0" smtClean="0"/>
              <a:t>: total number of nucleotides in </a:t>
            </a:r>
            <a:r>
              <a:rPr lang="en-US" i="1" dirty="0" err="1" smtClean="0"/>
              <a:t>i</a:t>
            </a:r>
            <a:endParaRPr lang="en-US" i="1" dirty="0" smtClean="0"/>
          </a:p>
          <a:p>
            <a:r>
              <a:rPr lang="en-US" i="1" dirty="0" smtClean="0"/>
              <a:t>x</a:t>
            </a:r>
            <a:r>
              <a:rPr lang="en-US" i="1" baseline="-25000" dirty="0" smtClean="0"/>
              <a:t>i</a:t>
            </a:r>
            <a:r>
              <a:rPr lang="en-US" dirty="0" smtClean="0"/>
              <a:t>: the number of mutation within element </a:t>
            </a:r>
            <a:r>
              <a:rPr lang="en-US" i="1" dirty="0" err="1" smtClean="0"/>
              <a:t>i</a:t>
            </a:r>
            <a:endParaRPr lang="en-US" i="1" dirty="0" smtClean="0"/>
          </a:p>
          <a:p>
            <a:r>
              <a:rPr lang="en-US" i="1" dirty="0" smtClean="0"/>
              <a:t>p</a:t>
            </a:r>
            <a:r>
              <a:rPr lang="en-US" dirty="0" smtClean="0"/>
              <a:t>: the probability of observing a mutation in each position</a:t>
            </a:r>
          </a:p>
          <a:p>
            <a:pPr marL="0" indent="0">
              <a:buNone/>
            </a:pPr>
            <a:r>
              <a:rPr lang="en-US" i="1" dirty="0" smtClean="0"/>
              <a:t>x</a:t>
            </a:r>
            <a:r>
              <a:rPr lang="en-US" i="1" baseline="-25000" dirty="0" smtClean="0"/>
              <a:t>i</a:t>
            </a:r>
            <a:r>
              <a:rPr lang="en-US" dirty="0" smtClean="0"/>
              <a:t>’s distribution in model 1 is:</a:t>
            </a:r>
          </a:p>
        </p:txBody>
      </p:sp>
      <p:sp>
        <p:nvSpPr>
          <p:cNvPr id="4" name="Slide Number Placeholder 3"/>
          <p:cNvSpPr>
            <a:spLocks noGrp="1"/>
          </p:cNvSpPr>
          <p:nvPr>
            <p:ph type="sldNum" sz="quarter" idx="12"/>
          </p:nvPr>
        </p:nvSpPr>
        <p:spPr/>
        <p:txBody>
          <a:bodyPr/>
          <a:lstStyle/>
          <a:p>
            <a:fld id="{F563BC46-D4DC-5242-B7D3-60378F9C2177}" type="slidenum">
              <a:rPr lang="en-US" smtClean="0"/>
              <a:t>10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510102662"/>
              </p:ext>
            </p:extLst>
          </p:nvPr>
        </p:nvGraphicFramePr>
        <p:xfrm>
          <a:off x="3079659" y="5884863"/>
          <a:ext cx="3068576" cy="620244"/>
        </p:xfrm>
        <a:graphic>
          <a:graphicData uri="http://schemas.openxmlformats.org/presentationml/2006/ole">
            <mc:AlternateContent xmlns:mc="http://schemas.openxmlformats.org/markup-compatibility/2006">
              <mc:Choice xmlns:v="urn:schemas-microsoft-com:vml" Requires="v">
                <p:oleObj spid="_x0000_s1310" name="Equation" r:id="rId4" imgW="1193800" imgH="241300" progId="Equation.3">
                  <p:embed/>
                </p:oleObj>
              </mc:Choice>
              <mc:Fallback>
                <p:oleObj name="Equation" r:id="rId4" imgW="1193800" imgH="241300" progId="Equation.3">
                  <p:embed/>
                  <p:pic>
                    <p:nvPicPr>
                      <p:cNvPr id="0" name=""/>
                      <p:cNvPicPr/>
                      <p:nvPr/>
                    </p:nvPicPr>
                    <p:blipFill>
                      <a:blip r:embed="rId5"/>
                      <a:stretch>
                        <a:fillRect/>
                      </a:stretch>
                    </p:blipFill>
                    <p:spPr>
                      <a:xfrm>
                        <a:off x="3079659" y="5884863"/>
                        <a:ext cx="3068576" cy="620244"/>
                      </a:xfrm>
                      <a:prstGeom prst="rect">
                        <a:avLst/>
                      </a:prstGeom>
                    </p:spPr>
                  </p:pic>
                </p:oleObj>
              </mc:Fallback>
            </mc:AlternateContent>
          </a:graphicData>
        </a:graphic>
      </p:graphicFrame>
      <p:sp>
        <p:nvSpPr>
          <p:cNvPr id="6" name="TextBox 5"/>
          <p:cNvSpPr txBox="1"/>
          <p:nvPr/>
        </p:nvSpPr>
        <p:spPr>
          <a:xfrm>
            <a:off x="457200" y="6505107"/>
            <a:ext cx="7612455" cy="307777"/>
          </a:xfrm>
          <a:prstGeom prst="rect">
            <a:avLst/>
          </a:prstGeom>
          <a:noFill/>
        </p:spPr>
        <p:txBody>
          <a:bodyPr wrap="none" rtlCol="0">
            <a:spAutoFit/>
          </a:bodyPr>
          <a:lstStyle/>
          <a:p>
            <a:r>
              <a:rPr lang="en-US" sz="1400" dirty="0" smtClean="0"/>
              <a:t>1. </a:t>
            </a:r>
            <a:r>
              <a:rPr lang="en-US" sz="1400" dirty="0" err="1"/>
              <a:t>Alexandrov</a:t>
            </a:r>
            <a:r>
              <a:rPr lang="en-US" sz="1400" dirty="0"/>
              <a:t>, L. B. (2013) Signatures of mutational processes in human cancer. </a:t>
            </a:r>
            <a:r>
              <a:rPr lang="en-US" sz="1400" i="1" dirty="0"/>
              <a:t>Nature</a:t>
            </a:r>
            <a:r>
              <a:rPr lang="en-US" sz="1400" dirty="0"/>
              <a:t> </a:t>
            </a:r>
            <a:r>
              <a:rPr lang="en-US" sz="1400" b="1" dirty="0"/>
              <a:t>500,</a:t>
            </a:r>
            <a:r>
              <a:rPr lang="en-US" sz="1400" dirty="0"/>
              <a:t> 415–421.</a:t>
            </a:r>
          </a:p>
        </p:txBody>
      </p:sp>
    </p:spTree>
    <p:extLst>
      <p:ext uri="{BB962C8B-B14F-4D97-AF65-F5344CB8AC3E}">
        <p14:creationId xmlns:p14="http://schemas.microsoft.com/office/powerpoint/2010/main" val="37113305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LARVA Data &amp; Methods</a:t>
            </a:r>
            <a:endParaRPr lang="en-US" dirty="0"/>
          </a:p>
        </p:txBody>
      </p:sp>
      <p:sp>
        <p:nvSpPr>
          <p:cNvPr id="3" name="Content Placeholder 2"/>
          <p:cNvSpPr>
            <a:spLocks noGrp="1"/>
          </p:cNvSpPr>
          <p:nvPr>
            <p:ph idx="1"/>
          </p:nvPr>
        </p:nvSpPr>
        <p:spPr/>
        <p:txBody>
          <a:bodyPr/>
          <a:lstStyle/>
          <a:p>
            <a:pPr marL="0" indent="0">
              <a:buNone/>
            </a:pPr>
            <a:r>
              <a:rPr lang="en-US" b="1" dirty="0" smtClean="0"/>
              <a:t>Model 2: Varying Mutation Rate</a:t>
            </a:r>
            <a:endParaRPr lang="en-US" dirty="0" smtClean="0"/>
          </a:p>
          <a:p>
            <a:r>
              <a:rPr lang="en-US" dirty="0" smtClean="0"/>
              <a:t>Our extension to model 1</a:t>
            </a:r>
          </a:p>
          <a:p>
            <a:r>
              <a:rPr lang="en-US" dirty="0" smtClean="0"/>
              <a:t>Model </a:t>
            </a:r>
            <a:r>
              <a:rPr lang="en-US" i="1" dirty="0" smtClean="0"/>
              <a:t>p</a:t>
            </a:r>
            <a:r>
              <a:rPr lang="en-US" dirty="0" smtClean="0"/>
              <a:t> as a beta distribution to account for heterogeneity in mutation rates of different genome elements</a:t>
            </a:r>
          </a:p>
        </p:txBody>
      </p:sp>
      <p:sp>
        <p:nvSpPr>
          <p:cNvPr id="4" name="Slide Number Placeholder 3"/>
          <p:cNvSpPr>
            <a:spLocks noGrp="1"/>
          </p:cNvSpPr>
          <p:nvPr>
            <p:ph type="sldNum" sz="quarter" idx="12"/>
          </p:nvPr>
        </p:nvSpPr>
        <p:spPr/>
        <p:txBody>
          <a:bodyPr/>
          <a:lstStyle/>
          <a:p>
            <a:fld id="{F563BC46-D4DC-5242-B7D3-60378F9C2177}" type="slidenum">
              <a:rPr lang="en-US" smtClean="0"/>
              <a:t>11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743128237"/>
              </p:ext>
            </p:extLst>
          </p:nvPr>
        </p:nvGraphicFramePr>
        <p:xfrm>
          <a:off x="3226314" y="4436269"/>
          <a:ext cx="2779932" cy="1122665"/>
        </p:xfrm>
        <a:graphic>
          <a:graphicData uri="http://schemas.openxmlformats.org/presentationml/2006/ole">
            <mc:AlternateContent xmlns:mc="http://schemas.openxmlformats.org/markup-compatibility/2006">
              <mc:Choice xmlns:v="urn:schemas-microsoft-com:vml" Requires="v">
                <p:oleObj spid="_x0000_s2325" name="Equation" r:id="rId4" imgW="1320800" imgH="533400" progId="Equation.3">
                  <p:embed/>
                </p:oleObj>
              </mc:Choice>
              <mc:Fallback>
                <p:oleObj name="Equation" r:id="rId4" imgW="1320800" imgH="533400" progId="Equation.3">
                  <p:embed/>
                  <p:pic>
                    <p:nvPicPr>
                      <p:cNvPr id="0" name=""/>
                      <p:cNvPicPr/>
                      <p:nvPr/>
                    </p:nvPicPr>
                    <p:blipFill>
                      <a:blip r:embed="rId5"/>
                      <a:stretch>
                        <a:fillRect/>
                      </a:stretch>
                    </p:blipFill>
                    <p:spPr>
                      <a:xfrm>
                        <a:off x="3226314" y="4436269"/>
                        <a:ext cx="2779932" cy="1122665"/>
                      </a:xfrm>
                      <a:prstGeom prst="rect">
                        <a:avLst/>
                      </a:prstGeom>
                    </p:spPr>
                  </p:pic>
                </p:oleObj>
              </mc:Fallback>
            </mc:AlternateContent>
          </a:graphicData>
        </a:graphic>
      </p:graphicFrame>
    </p:spTree>
    <p:extLst>
      <p:ext uri="{BB962C8B-B14F-4D97-AF65-F5344CB8AC3E}">
        <p14:creationId xmlns:p14="http://schemas.microsoft.com/office/powerpoint/2010/main" val="86928904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LARVA Data &amp; Methods</a:t>
            </a:r>
            <a:endParaRPr lang="en-US" dirty="0"/>
          </a:p>
        </p:txBody>
      </p:sp>
      <p:sp>
        <p:nvSpPr>
          <p:cNvPr id="3" name="Content Placeholder 2"/>
          <p:cNvSpPr>
            <a:spLocks noGrp="1"/>
          </p:cNvSpPr>
          <p:nvPr>
            <p:ph idx="1"/>
          </p:nvPr>
        </p:nvSpPr>
        <p:spPr>
          <a:xfrm>
            <a:off x="457200" y="1307836"/>
            <a:ext cx="8229600" cy="4173996"/>
          </a:xfrm>
        </p:spPr>
        <p:txBody>
          <a:bodyPr>
            <a:normAutofit fontScale="77500" lnSpcReduction="20000"/>
          </a:bodyPr>
          <a:lstStyle/>
          <a:p>
            <a:pPr marL="0" indent="0">
              <a:buNone/>
            </a:pPr>
            <a:r>
              <a:rPr lang="en-US" b="1" dirty="0" smtClean="0"/>
              <a:t>Model 3: Varying Mutation Rate with Replication Timing Correction</a:t>
            </a:r>
            <a:endParaRPr lang="en-US" dirty="0" smtClean="0"/>
          </a:p>
          <a:p>
            <a:r>
              <a:rPr lang="en-US" dirty="0" smtClean="0"/>
              <a:t>Our extension to model 2</a:t>
            </a:r>
          </a:p>
          <a:p>
            <a:pPr lvl="1"/>
            <a:r>
              <a:rPr lang="en-US" dirty="0" smtClean="0"/>
              <a:t>Used in publication version of LARVA</a:t>
            </a:r>
          </a:p>
          <a:p>
            <a:r>
              <a:rPr lang="en-US" dirty="0" smtClean="0"/>
              <a:t>Mutation rates are known to be confounded by a number of genomic factors, such as DNA replication timing</a:t>
            </a:r>
          </a:p>
          <a:p>
            <a:pPr lvl="1"/>
            <a:r>
              <a:rPr lang="en-US" dirty="0" smtClean="0"/>
              <a:t>Later replicating regions are more error-prone due to the depletion of free nucleotides</a:t>
            </a:r>
          </a:p>
          <a:p>
            <a:r>
              <a:rPr lang="en-US" dirty="0" smtClean="0"/>
              <a:t>Divide all elements into 10 different ranks of replication timing (represented with </a:t>
            </a:r>
            <a:r>
              <a:rPr lang="en-US" i="1" dirty="0" smtClean="0"/>
              <a:t>R</a:t>
            </a:r>
            <a:r>
              <a:rPr lang="en-US" dirty="0" smtClean="0"/>
              <a:t>)</a:t>
            </a:r>
          </a:p>
          <a:p>
            <a:r>
              <a:rPr lang="en-US" dirty="0" smtClean="0"/>
              <a:t>Distribution parameters are now conditioned on </a:t>
            </a:r>
            <a:r>
              <a:rPr lang="en-US" i="1" dirty="0" smtClean="0"/>
              <a:t>R</a:t>
            </a:r>
            <a:endParaRPr lang="en-US" i="1" dirty="0"/>
          </a:p>
        </p:txBody>
      </p:sp>
      <p:sp>
        <p:nvSpPr>
          <p:cNvPr id="4" name="Slide Number Placeholder 3"/>
          <p:cNvSpPr>
            <a:spLocks noGrp="1"/>
          </p:cNvSpPr>
          <p:nvPr>
            <p:ph type="sldNum" sz="quarter" idx="12"/>
          </p:nvPr>
        </p:nvSpPr>
        <p:spPr/>
        <p:txBody>
          <a:bodyPr/>
          <a:lstStyle/>
          <a:p>
            <a:fld id="{F563BC46-D4DC-5242-B7D3-60378F9C2177}" type="slidenum">
              <a:rPr lang="en-US" smtClean="0"/>
              <a:t>12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65661785"/>
              </p:ext>
            </p:extLst>
          </p:nvPr>
        </p:nvGraphicFramePr>
        <p:xfrm>
          <a:off x="2875341" y="5240836"/>
          <a:ext cx="3503411" cy="1115514"/>
        </p:xfrm>
        <a:graphic>
          <a:graphicData uri="http://schemas.openxmlformats.org/presentationml/2006/ole">
            <mc:AlternateContent xmlns:mc="http://schemas.openxmlformats.org/markup-compatibility/2006">
              <mc:Choice xmlns:v="urn:schemas-microsoft-com:vml" Requires="v">
                <p:oleObj spid="_x0000_s3340" name="Equation" r:id="rId4" imgW="2552700" imgH="812800" progId="Equation.3">
                  <p:embed/>
                </p:oleObj>
              </mc:Choice>
              <mc:Fallback>
                <p:oleObj name="Equation" r:id="rId4" imgW="2552700" imgH="812800" progId="Equation.3">
                  <p:embed/>
                  <p:pic>
                    <p:nvPicPr>
                      <p:cNvPr id="0" name=""/>
                      <p:cNvPicPr/>
                      <p:nvPr/>
                    </p:nvPicPr>
                    <p:blipFill>
                      <a:blip r:embed="rId5"/>
                      <a:stretch>
                        <a:fillRect/>
                      </a:stretch>
                    </p:blipFill>
                    <p:spPr>
                      <a:xfrm>
                        <a:off x="2875341" y="5240836"/>
                        <a:ext cx="3503411" cy="1115514"/>
                      </a:xfrm>
                      <a:prstGeom prst="rect">
                        <a:avLst/>
                      </a:prstGeom>
                    </p:spPr>
                  </p:pic>
                </p:oleObj>
              </mc:Fallback>
            </mc:AlternateContent>
          </a:graphicData>
        </a:graphic>
      </p:graphicFrame>
    </p:spTree>
    <p:extLst>
      <p:ext uri="{BB962C8B-B14F-4D97-AF65-F5344CB8AC3E}">
        <p14:creationId xmlns:p14="http://schemas.microsoft.com/office/powerpoint/2010/main" val="36048530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LARVA Data &amp; Methods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Implementation</a:t>
            </a:r>
          </a:p>
          <a:p>
            <a:r>
              <a:rPr lang="en-US" dirty="0" smtClean="0"/>
              <a:t>Original prototype implemented in Perl with SQLite for data management</a:t>
            </a:r>
          </a:p>
          <a:p>
            <a:pPr lvl="1"/>
            <a:r>
              <a:rPr lang="en-US" dirty="0" smtClean="0"/>
              <a:t>Easy to design data manipulations in SQL</a:t>
            </a:r>
          </a:p>
          <a:p>
            <a:pPr lvl="1"/>
            <a:r>
              <a:rPr lang="en-US" dirty="0" smtClean="0"/>
              <a:t>Envisioned data exploration through SQL queries</a:t>
            </a:r>
          </a:p>
          <a:p>
            <a:pPr lvl="1"/>
            <a:r>
              <a:rPr lang="en-US" dirty="0" smtClean="0"/>
              <a:t>Poor scalability</a:t>
            </a:r>
          </a:p>
          <a:p>
            <a:r>
              <a:rPr lang="en-US" dirty="0" smtClean="0"/>
              <a:t>Current version implemented in C++ and R</a:t>
            </a:r>
          </a:p>
          <a:p>
            <a:pPr lvl="1"/>
            <a:r>
              <a:rPr lang="en-US" dirty="0" smtClean="0"/>
              <a:t>R for statistical model fitting</a:t>
            </a:r>
          </a:p>
          <a:p>
            <a:pPr lvl="1"/>
            <a:r>
              <a:rPr lang="en-US" dirty="0" smtClean="0"/>
              <a:t>C++ for all other </a:t>
            </a:r>
            <a:r>
              <a:rPr lang="en-US" dirty="0" smtClean="0"/>
              <a:t>steps</a:t>
            </a:r>
          </a:p>
          <a:p>
            <a:r>
              <a:rPr lang="en-US" dirty="0"/>
              <a:t>Upcoming version will be fully C+</a:t>
            </a:r>
            <a:r>
              <a:rPr lang="en-US" dirty="0" smtClean="0"/>
              <a:t>+</a:t>
            </a:r>
            <a:endParaRPr lang="en-US" dirty="0"/>
          </a:p>
        </p:txBody>
      </p:sp>
      <p:sp>
        <p:nvSpPr>
          <p:cNvPr id="4" name="Slide Number Placeholder 3"/>
          <p:cNvSpPr>
            <a:spLocks noGrp="1"/>
          </p:cNvSpPr>
          <p:nvPr>
            <p:ph type="sldNum" sz="quarter" idx="12"/>
          </p:nvPr>
        </p:nvSpPr>
        <p:spPr/>
        <p:txBody>
          <a:bodyPr/>
          <a:lstStyle/>
          <a:p>
            <a:fld id="{F563BC46-D4DC-5242-B7D3-60378F9C2177}" type="slidenum">
              <a:rPr lang="en-US" smtClean="0"/>
              <a:t>13</a:t>
            </a:fld>
            <a:endParaRPr lang="en-US"/>
          </a:p>
        </p:txBody>
      </p:sp>
    </p:spTree>
    <p:extLst>
      <p:ext uri="{BB962C8B-B14F-4D97-AF65-F5344CB8AC3E}">
        <p14:creationId xmlns:p14="http://schemas.microsoft.com/office/powerpoint/2010/main" val="3809264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743670" y="1196188"/>
            <a:ext cx="4320380" cy="5532433"/>
          </a:xfrm>
          <a:prstGeom prst="rect">
            <a:avLst/>
          </a:prstGeom>
        </p:spPr>
      </p:pic>
      <p:sp>
        <p:nvSpPr>
          <p:cNvPr id="2" name="Title 1"/>
          <p:cNvSpPr>
            <a:spLocks noGrp="1"/>
          </p:cNvSpPr>
          <p:nvPr>
            <p:ph type="title"/>
          </p:nvPr>
        </p:nvSpPr>
        <p:spPr/>
        <p:txBody>
          <a:bodyPr/>
          <a:lstStyle/>
          <a:p>
            <a:r>
              <a:rPr lang="en-US" dirty="0" smtClean="0"/>
              <a:t>LARVA Results</a:t>
            </a:r>
            <a:endParaRPr lang="en-US" dirty="0"/>
          </a:p>
        </p:txBody>
      </p:sp>
      <p:sp>
        <p:nvSpPr>
          <p:cNvPr id="3" name="Content Placeholder 2"/>
          <p:cNvSpPr>
            <a:spLocks noGrp="1"/>
          </p:cNvSpPr>
          <p:nvPr>
            <p:ph idx="1"/>
          </p:nvPr>
        </p:nvSpPr>
        <p:spPr>
          <a:xfrm>
            <a:off x="457200" y="1600201"/>
            <a:ext cx="4286470" cy="1899036"/>
          </a:xfrm>
        </p:spPr>
        <p:txBody>
          <a:bodyPr>
            <a:normAutofit fontScale="85000" lnSpcReduction="20000"/>
          </a:bodyPr>
          <a:lstStyle/>
          <a:p>
            <a:r>
              <a:rPr lang="en-US" dirty="0" smtClean="0"/>
              <a:t>The distribution of variants throughout the genome indicates high mutation rate heterogeneity on many levels</a:t>
            </a:r>
            <a:endParaRPr lang="en-US" dirty="0"/>
          </a:p>
        </p:txBody>
      </p:sp>
      <p:sp>
        <p:nvSpPr>
          <p:cNvPr id="4" name="Slide Number Placeholder 3"/>
          <p:cNvSpPr>
            <a:spLocks noGrp="1"/>
          </p:cNvSpPr>
          <p:nvPr>
            <p:ph type="sldNum" sz="quarter" idx="12"/>
          </p:nvPr>
        </p:nvSpPr>
        <p:spPr/>
        <p:txBody>
          <a:bodyPr/>
          <a:lstStyle/>
          <a:p>
            <a:fld id="{F563BC46-D4DC-5242-B7D3-60378F9C2177}" type="slidenum">
              <a:rPr lang="en-US" smtClean="0"/>
              <a:t>14</a:t>
            </a:fld>
            <a:endParaRPr lang="en-US"/>
          </a:p>
        </p:txBody>
      </p:sp>
      <p:pic>
        <p:nvPicPr>
          <p:cNvPr id="7" name="Picture 6"/>
          <p:cNvPicPr>
            <a:picLocks noChangeAspect="1"/>
          </p:cNvPicPr>
          <p:nvPr/>
        </p:nvPicPr>
        <p:blipFill>
          <a:blip r:embed="rId4"/>
          <a:stretch>
            <a:fillRect/>
          </a:stretch>
        </p:blipFill>
        <p:spPr>
          <a:xfrm>
            <a:off x="457200" y="4259973"/>
            <a:ext cx="7318301" cy="2468648"/>
          </a:xfrm>
          <a:prstGeom prst="rect">
            <a:avLst/>
          </a:prstGeom>
        </p:spPr>
      </p:pic>
      <p:sp>
        <p:nvSpPr>
          <p:cNvPr id="8" name="TextBox 7"/>
          <p:cNvSpPr txBox="1"/>
          <p:nvPr/>
        </p:nvSpPr>
        <p:spPr>
          <a:xfrm>
            <a:off x="5083753" y="1083020"/>
            <a:ext cx="3716357" cy="369332"/>
          </a:xfrm>
          <a:prstGeom prst="rect">
            <a:avLst/>
          </a:prstGeom>
          <a:noFill/>
        </p:spPr>
        <p:txBody>
          <a:bodyPr wrap="none" rtlCol="0">
            <a:spAutoFit/>
          </a:bodyPr>
          <a:lstStyle/>
          <a:p>
            <a:r>
              <a:rPr lang="en-US" b="1" dirty="0" smtClean="0">
                <a:latin typeface="Calibri"/>
                <a:cs typeface="Calibri"/>
              </a:rPr>
              <a:t>Heterogeneity between cancer types</a:t>
            </a:r>
            <a:endParaRPr lang="en-US" b="1" dirty="0">
              <a:latin typeface="Calibri"/>
              <a:cs typeface="Calibri"/>
            </a:endParaRPr>
          </a:p>
        </p:txBody>
      </p:sp>
      <p:sp>
        <p:nvSpPr>
          <p:cNvPr id="9" name="TextBox 8"/>
          <p:cNvSpPr txBox="1"/>
          <p:nvPr/>
        </p:nvSpPr>
        <p:spPr>
          <a:xfrm>
            <a:off x="904576" y="3741552"/>
            <a:ext cx="3296057" cy="646331"/>
          </a:xfrm>
          <a:prstGeom prst="rect">
            <a:avLst/>
          </a:prstGeom>
          <a:noFill/>
        </p:spPr>
        <p:txBody>
          <a:bodyPr wrap="none" rtlCol="0">
            <a:spAutoFit/>
          </a:bodyPr>
          <a:lstStyle/>
          <a:p>
            <a:pPr algn="ctr"/>
            <a:r>
              <a:rPr lang="en-US" b="1" dirty="0" smtClean="0"/>
              <a:t>Heterogeneity between samples</a:t>
            </a:r>
          </a:p>
          <a:p>
            <a:pPr algn="ctr"/>
            <a:r>
              <a:rPr lang="en-US" b="1" dirty="0" smtClean="0"/>
              <a:t>of the same type</a:t>
            </a:r>
            <a:endParaRPr lang="en-US" b="1" dirty="0"/>
          </a:p>
        </p:txBody>
      </p:sp>
      <p:sp>
        <p:nvSpPr>
          <p:cNvPr id="10" name="Rectangle 9"/>
          <p:cNvSpPr/>
          <p:nvPr/>
        </p:nvSpPr>
        <p:spPr>
          <a:xfrm>
            <a:off x="4743670" y="3846419"/>
            <a:ext cx="2876711" cy="4135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936548" y="3749229"/>
            <a:ext cx="2191713" cy="646331"/>
          </a:xfrm>
          <a:prstGeom prst="rect">
            <a:avLst/>
          </a:prstGeom>
          <a:noFill/>
        </p:spPr>
        <p:txBody>
          <a:bodyPr wrap="none" rtlCol="0">
            <a:spAutoFit/>
          </a:bodyPr>
          <a:lstStyle/>
          <a:p>
            <a:pPr algn="ctr"/>
            <a:r>
              <a:rPr lang="en-US" b="1" dirty="0" smtClean="0"/>
              <a:t>Heterogeneity on 50</a:t>
            </a:r>
          </a:p>
          <a:p>
            <a:pPr algn="ctr"/>
            <a:r>
              <a:rPr lang="en-US" b="1" dirty="0" smtClean="0"/>
              <a:t>random 1Mb regions</a:t>
            </a:r>
            <a:endParaRPr lang="en-US" b="1" dirty="0"/>
          </a:p>
        </p:txBody>
      </p:sp>
    </p:spTree>
    <p:extLst>
      <p:ext uri="{BB962C8B-B14F-4D97-AF65-F5344CB8AC3E}">
        <p14:creationId xmlns:p14="http://schemas.microsoft.com/office/powerpoint/2010/main" val="17845470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LARVA Results</a:t>
            </a:r>
            <a:endParaRPr lang="en-US" dirty="0"/>
          </a:p>
        </p:txBody>
      </p:sp>
      <p:sp>
        <p:nvSpPr>
          <p:cNvPr id="3" name="Content Placeholder 2"/>
          <p:cNvSpPr>
            <a:spLocks noGrp="1"/>
          </p:cNvSpPr>
          <p:nvPr>
            <p:ph idx="1"/>
          </p:nvPr>
        </p:nvSpPr>
        <p:spPr>
          <a:xfrm>
            <a:off x="457200" y="1300197"/>
            <a:ext cx="8229600" cy="2509675"/>
          </a:xfrm>
        </p:spPr>
        <p:txBody>
          <a:bodyPr>
            <a:normAutofit fontScale="85000" lnSpcReduction="10000"/>
          </a:bodyPr>
          <a:lstStyle/>
          <a:p>
            <a:r>
              <a:rPr lang="en-US" dirty="0" smtClean="0"/>
              <a:t>Comparison of mutation count frequency implied by the binomial model (model 1) and the beta-binomial model (model 2) relative to the empirical distribution</a:t>
            </a:r>
          </a:p>
          <a:p>
            <a:r>
              <a:rPr lang="en-US" dirty="0" smtClean="0"/>
              <a:t>The beta-binomial distribution is significantly better, especially for accurately </a:t>
            </a:r>
            <a:r>
              <a:rPr lang="en-US" dirty="0" err="1" smtClean="0"/>
              <a:t>modelling</a:t>
            </a:r>
            <a:r>
              <a:rPr lang="en-US" dirty="0" smtClean="0"/>
              <a:t> the </a:t>
            </a:r>
            <a:r>
              <a:rPr lang="en-US" dirty="0" err="1" smtClean="0"/>
              <a:t>overdispersion</a:t>
            </a:r>
            <a:r>
              <a:rPr lang="en-US" dirty="0" smtClean="0"/>
              <a:t> of the empirical distribution</a:t>
            </a:r>
            <a:endParaRPr lang="en-US" dirty="0"/>
          </a:p>
        </p:txBody>
      </p:sp>
      <p:sp>
        <p:nvSpPr>
          <p:cNvPr id="4" name="Slide Number Placeholder 3"/>
          <p:cNvSpPr>
            <a:spLocks noGrp="1"/>
          </p:cNvSpPr>
          <p:nvPr>
            <p:ph type="sldNum" sz="quarter" idx="12"/>
          </p:nvPr>
        </p:nvSpPr>
        <p:spPr/>
        <p:txBody>
          <a:bodyPr/>
          <a:lstStyle/>
          <a:p>
            <a:fld id="{F563BC46-D4DC-5242-B7D3-60378F9C2177}" type="slidenum">
              <a:rPr lang="en-US" smtClean="0"/>
              <a:t>15</a:t>
            </a:fld>
            <a:endParaRPr lang="en-US"/>
          </a:p>
        </p:txBody>
      </p:sp>
      <p:pic>
        <p:nvPicPr>
          <p:cNvPr id="5" name="Picture 4"/>
          <p:cNvPicPr>
            <a:picLocks noChangeAspect="1"/>
          </p:cNvPicPr>
          <p:nvPr/>
        </p:nvPicPr>
        <p:blipFill>
          <a:blip r:embed="rId3"/>
          <a:stretch>
            <a:fillRect/>
          </a:stretch>
        </p:blipFill>
        <p:spPr>
          <a:xfrm>
            <a:off x="297843" y="3628152"/>
            <a:ext cx="8388957" cy="3093323"/>
          </a:xfrm>
          <a:prstGeom prst="rect">
            <a:avLst/>
          </a:prstGeom>
        </p:spPr>
      </p:pic>
    </p:spTree>
    <p:extLst>
      <p:ext uri="{BB962C8B-B14F-4D97-AF65-F5344CB8AC3E}">
        <p14:creationId xmlns:p14="http://schemas.microsoft.com/office/powerpoint/2010/main" val="33104215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12022" y="3624877"/>
            <a:ext cx="8229600" cy="3151414"/>
          </a:xfrm>
          <a:prstGeom prst="rect">
            <a:avLst/>
          </a:prstGeom>
        </p:spPr>
      </p:pic>
      <p:sp>
        <p:nvSpPr>
          <p:cNvPr id="2" name="Title 1"/>
          <p:cNvSpPr>
            <a:spLocks noGrp="1"/>
          </p:cNvSpPr>
          <p:nvPr>
            <p:ph type="title"/>
          </p:nvPr>
        </p:nvSpPr>
        <p:spPr/>
        <p:txBody>
          <a:bodyPr/>
          <a:lstStyle/>
          <a:p>
            <a:r>
              <a:rPr lang="en-US" dirty="0" smtClean="0"/>
              <a:t>LARVA Results</a:t>
            </a:r>
            <a:endParaRPr lang="en-US" dirty="0"/>
          </a:p>
        </p:txBody>
      </p:sp>
      <p:sp>
        <p:nvSpPr>
          <p:cNvPr id="3" name="Content Placeholder 2"/>
          <p:cNvSpPr>
            <a:spLocks noGrp="1"/>
          </p:cNvSpPr>
          <p:nvPr>
            <p:ph sz="half" idx="1"/>
          </p:nvPr>
        </p:nvSpPr>
        <p:spPr>
          <a:xfrm>
            <a:off x="457200" y="1324778"/>
            <a:ext cx="4038600" cy="2850550"/>
          </a:xfrm>
        </p:spPr>
        <p:txBody>
          <a:bodyPr>
            <a:normAutofit fontScale="70000" lnSpcReduction="20000"/>
          </a:bodyPr>
          <a:lstStyle/>
          <a:p>
            <a:r>
              <a:rPr lang="en-US" dirty="0" smtClean="0"/>
              <a:t>Demonstrate that adding the DNA replication timing correction (model 3) further improves the beta-binomial model (model 2)</a:t>
            </a:r>
          </a:p>
          <a:p>
            <a:r>
              <a:rPr lang="en-US" dirty="0" smtClean="0"/>
              <a:t>Top 10% of replication timing bins requires little correction</a:t>
            </a:r>
          </a:p>
          <a:p>
            <a:r>
              <a:rPr lang="en-US" dirty="0" smtClean="0"/>
              <a:t>Bottom 10% of replication timing bins requires massive correction</a:t>
            </a:r>
          </a:p>
          <a:p>
            <a:endParaRPr lang="en-US" dirty="0"/>
          </a:p>
        </p:txBody>
      </p:sp>
      <p:sp>
        <p:nvSpPr>
          <p:cNvPr id="6" name="Content Placeholder 5"/>
          <p:cNvSpPr>
            <a:spLocks noGrp="1"/>
          </p:cNvSpPr>
          <p:nvPr>
            <p:ph sz="half" idx="2"/>
          </p:nvPr>
        </p:nvSpPr>
        <p:spPr>
          <a:xfrm>
            <a:off x="4648200" y="1324778"/>
            <a:ext cx="4038600" cy="4819660"/>
          </a:xfrm>
        </p:spPr>
        <p:txBody>
          <a:bodyPr>
            <a:normAutofit fontScale="70000" lnSpcReduction="20000"/>
          </a:bodyPr>
          <a:lstStyle/>
          <a:p>
            <a:r>
              <a:rPr lang="en-US" dirty="0" smtClean="0"/>
              <a:t>Demonstrate that the number of significant p-values is inflated under the binomial model</a:t>
            </a:r>
          </a:p>
          <a:p>
            <a:r>
              <a:rPr lang="en-US" dirty="0" smtClean="0"/>
              <a:t>Neither the empirical or beta-binomial models exhibit this inflation</a:t>
            </a:r>
            <a:endParaRPr lang="en-US" dirty="0"/>
          </a:p>
        </p:txBody>
      </p:sp>
      <p:sp>
        <p:nvSpPr>
          <p:cNvPr id="4" name="Slide Number Placeholder 3"/>
          <p:cNvSpPr>
            <a:spLocks noGrp="1"/>
          </p:cNvSpPr>
          <p:nvPr>
            <p:ph type="sldNum" sz="quarter" idx="12"/>
          </p:nvPr>
        </p:nvSpPr>
        <p:spPr/>
        <p:txBody>
          <a:bodyPr/>
          <a:lstStyle/>
          <a:p>
            <a:fld id="{F563BC46-D4DC-5242-B7D3-60378F9C2177}" type="slidenum">
              <a:rPr lang="en-US" smtClean="0"/>
              <a:t>16</a:t>
            </a:fld>
            <a:endParaRPr lang="en-US"/>
          </a:p>
        </p:txBody>
      </p:sp>
    </p:spTree>
    <p:extLst>
      <p:ext uri="{BB962C8B-B14F-4D97-AF65-F5344CB8AC3E}">
        <p14:creationId xmlns:p14="http://schemas.microsoft.com/office/powerpoint/2010/main" val="9664166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LARVA Results</a:t>
            </a:r>
            <a:endParaRPr lang="en-US" dirty="0"/>
          </a:p>
        </p:txBody>
      </p:sp>
      <p:sp>
        <p:nvSpPr>
          <p:cNvPr id="6" name="Content Placeholder 5"/>
          <p:cNvSpPr>
            <a:spLocks noGrp="1"/>
          </p:cNvSpPr>
          <p:nvPr>
            <p:ph sz="half" idx="1"/>
          </p:nvPr>
        </p:nvSpPr>
        <p:spPr>
          <a:xfrm>
            <a:off x="457200" y="1600200"/>
            <a:ext cx="4038600" cy="4968862"/>
          </a:xfrm>
        </p:spPr>
        <p:txBody>
          <a:bodyPr>
            <a:normAutofit lnSpcReduction="10000"/>
          </a:bodyPr>
          <a:lstStyle/>
          <a:p>
            <a:r>
              <a:rPr lang="en-US" dirty="0" smtClean="0"/>
              <a:t>Application of LARVA to promoters produced a number of results with literature-backed cancer associations</a:t>
            </a:r>
          </a:p>
          <a:p>
            <a:pPr lvl="1"/>
            <a:r>
              <a:rPr lang="en-US" dirty="0" smtClean="0"/>
              <a:t>TERT</a:t>
            </a:r>
          </a:p>
          <a:p>
            <a:pPr lvl="1"/>
            <a:r>
              <a:rPr lang="en-US" dirty="0" smtClean="0"/>
              <a:t>TP53</a:t>
            </a:r>
          </a:p>
          <a:p>
            <a:r>
              <a:rPr lang="en-US" dirty="0" smtClean="0"/>
              <a:t>Other significant promoters serve as suggested targets for validation of cancer association</a:t>
            </a:r>
            <a:endParaRPr lang="en-US" dirty="0"/>
          </a:p>
        </p:txBody>
      </p:sp>
      <p:pic>
        <p:nvPicPr>
          <p:cNvPr id="8" name="Content Placeholder 7"/>
          <p:cNvPicPr>
            <a:picLocks noGrp="1" noChangeAspect="1"/>
          </p:cNvPicPr>
          <p:nvPr>
            <p:ph sz="half" idx="2"/>
          </p:nvPr>
        </p:nvPicPr>
        <p:blipFill>
          <a:blip r:embed="rId3"/>
          <a:srcRect t="-14455" b="-14455"/>
          <a:stretch>
            <a:fillRect/>
          </a:stretch>
        </p:blipFill>
        <p:spPr/>
      </p:pic>
      <p:sp>
        <p:nvSpPr>
          <p:cNvPr id="4" name="Slide Number Placeholder 3"/>
          <p:cNvSpPr>
            <a:spLocks noGrp="1"/>
          </p:cNvSpPr>
          <p:nvPr>
            <p:ph type="sldNum" sz="quarter" idx="12"/>
          </p:nvPr>
        </p:nvSpPr>
        <p:spPr/>
        <p:txBody>
          <a:bodyPr/>
          <a:lstStyle/>
          <a:p>
            <a:fld id="{F563BC46-D4DC-5242-B7D3-60378F9C2177}" type="slidenum">
              <a:rPr lang="en-US" smtClean="0"/>
              <a:t>17</a:t>
            </a:fld>
            <a:endParaRPr lang="en-US"/>
          </a:p>
        </p:txBody>
      </p:sp>
      <p:sp>
        <p:nvSpPr>
          <p:cNvPr id="9" name="Rectangle 8"/>
          <p:cNvSpPr/>
          <p:nvPr/>
        </p:nvSpPr>
        <p:spPr>
          <a:xfrm>
            <a:off x="4495800" y="2174460"/>
            <a:ext cx="483945" cy="26952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4020346" y="3663420"/>
            <a:ext cx="1608546" cy="369332"/>
          </a:xfrm>
          <a:prstGeom prst="rect">
            <a:avLst/>
          </a:prstGeom>
          <a:noFill/>
        </p:spPr>
        <p:txBody>
          <a:bodyPr wrap="none" rtlCol="0">
            <a:spAutoFit/>
          </a:bodyPr>
          <a:lstStyle/>
          <a:p>
            <a:r>
              <a:rPr lang="en-US" dirty="0" smtClean="0"/>
              <a:t>-log10(p-value)</a:t>
            </a:r>
            <a:endParaRPr lang="en-US" dirty="0"/>
          </a:p>
        </p:txBody>
      </p:sp>
    </p:spTree>
    <p:extLst>
      <p:ext uri="{BB962C8B-B14F-4D97-AF65-F5344CB8AC3E}">
        <p14:creationId xmlns:p14="http://schemas.microsoft.com/office/powerpoint/2010/main" val="1253604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LARVA Discussion</a:t>
            </a:r>
            <a:endParaRPr lang="en-US" dirty="0"/>
          </a:p>
        </p:txBody>
      </p:sp>
      <p:sp>
        <p:nvSpPr>
          <p:cNvPr id="3" name="Content Placeholder 2"/>
          <p:cNvSpPr>
            <a:spLocks noGrp="1"/>
          </p:cNvSpPr>
          <p:nvPr>
            <p:ph idx="1"/>
          </p:nvPr>
        </p:nvSpPr>
        <p:spPr>
          <a:xfrm>
            <a:off x="457200" y="1306503"/>
            <a:ext cx="8229600" cy="5414971"/>
          </a:xfrm>
        </p:spPr>
        <p:txBody>
          <a:bodyPr>
            <a:normAutofit fontScale="85000" lnSpcReduction="20000"/>
          </a:bodyPr>
          <a:lstStyle/>
          <a:p>
            <a:r>
              <a:rPr lang="en-US" dirty="0" smtClean="0"/>
              <a:t>Introduce LARVA, a new computational framework</a:t>
            </a:r>
          </a:p>
          <a:p>
            <a:pPr lvl="1"/>
            <a:r>
              <a:rPr lang="en-US" dirty="0" smtClean="0"/>
              <a:t>Address the lack of noncoding cancer driver understanding</a:t>
            </a:r>
          </a:p>
          <a:p>
            <a:pPr lvl="1"/>
            <a:r>
              <a:rPr lang="en-US" dirty="0" smtClean="0"/>
              <a:t>Properly models the heterogeneous mutation rate of cancer genomes</a:t>
            </a:r>
          </a:p>
          <a:p>
            <a:r>
              <a:rPr lang="en-US" dirty="0" smtClean="0"/>
              <a:t>Can be applied to any genetic disease variant data</a:t>
            </a:r>
          </a:p>
          <a:p>
            <a:r>
              <a:rPr lang="en-US" dirty="0" smtClean="0"/>
              <a:t>Can be applied to the discovery of </a:t>
            </a:r>
            <a:r>
              <a:rPr lang="en-US" dirty="0" err="1" smtClean="0"/>
              <a:t>germline</a:t>
            </a:r>
            <a:r>
              <a:rPr lang="en-US" dirty="0" smtClean="0"/>
              <a:t> variant burdens</a:t>
            </a:r>
          </a:p>
          <a:p>
            <a:pPr lvl="1"/>
            <a:r>
              <a:rPr lang="en-US" dirty="0" err="1" smtClean="0"/>
              <a:t>Germline</a:t>
            </a:r>
            <a:r>
              <a:rPr lang="en-US" dirty="0" smtClean="0"/>
              <a:t> variant distribution also requires heterogeneity correction</a:t>
            </a:r>
          </a:p>
          <a:p>
            <a:pPr lvl="1"/>
            <a:r>
              <a:rPr lang="en-US" dirty="0" smtClean="0"/>
              <a:t>Can discover risk alleles</a:t>
            </a:r>
          </a:p>
          <a:p>
            <a:r>
              <a:rPr lang="en-US" b="1" dirty="0" smtClean="0"/>
              <a:t>Limitation:</a:t>
            </a:r>
            <a:r>
              <a:rPr lang="en-US" dirty="0" smtClean="0"/>
              <a:t> Uneven sequencing depth of WGS experiments</a:t>
            </a:r>
          </a:p>
          <a:p>
            <a:pPr lvl="1"/>
            <a:r>
              <a:rPr lang="en-US" dirty="0" smtClean="0"/>
              <a:t>Future WGS experiments are being planned with uniform depth</a:t>
            </a:r>
            <a:endParaRPr lang="en-US" dirty="0"/>
          </a:p>
        </p:txBody>
      </p:sp>
      <p:sp>
        <p:nvSpPr>
          <p:cNvPr id="4" name="Slide Number Placeholder 3"/>
          <p:cNvSpPr>
            <a:spLocks noGrp="1"/>
          </p:cNvSpPr>
          <p:nvPr>
            <p:ph type="sldNum" sz="quarter" idx="12"/>
          </p:nvPr>
        </p:nvSpPr>
        <p:spPr/>
        <p:txBody>
          <a:bodyPr/>
          <a:lstStyle/>
          <a:p>
            <a:fld id="{F563BC46-D4DC-5242-B7D3-60378F9C2177}" type="slidenum">
              <a:rPr lang="en-US" smtClean="0"/>
              <a:t>18</a:t>
            </a:fld>
            <a:endParaRPr lang="en-US"/>
          </a:p>
        </p:txBody>
      </p:sp>
    </p:spTree>
    <p:extLst>
      <p:ext uri="{BB962C8B-B14F-4D97-AF65-F5344CB8AC3E}">
        <p14:creationId xmlns:p14="http://schemas.microsoft.com/office/powerpoint/2010/main" val="301694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LARVA Future Work</a:t>
            </a:r>
            <a:endParaRPr lang="en-US" dirty="0"/>
          </a:p>
        </p:txBody>
      </p:sp>
      <p:sp>
        <p:nvSpPr>
          <p:cNvPr id="3" name="Content Placeholder 2"/>
          <p:cNvSpPr>
            <a:spLocks noGrp="1"/>
          </p:cNvSpPr>
          <p:nvPr>
            <p:ph idx="1"/>
          </p:nvPr>
        </p:nvSpPr>
        <p:spPr/>
        <p:txBody>
          <a:bodyPr/>
          <a:lstStyle/>
          <a:p>
            <a:r>
              <a:rPr lang="en-US" dirty="0" smtClean="0"/>
              <a:t>Incorporate correction for additional mutation rate confounding factors</a:t>
            </a:r>
          </a:p>
          <a:p>
            <a:r>
              <a:rPr lang="en-US" dirty="0" smtClean="0"/>
              <a:t>Study drivers for specific cancer types</a:t>
            </a:r>
          </a:p>
          <a:p>
            <a:pPr lvl="1"/>
            <a:r>
              <a:rPr lang="en-US" dirty="0" smtClean="0"/>
              <a:t>So far, have only conducted pan-cancer analysis</a:t>
            </a:r>
          </a:p>
          <a:p>
            <a:r>
              <a:rPr lang="en-US" dirty="0" smtClean="0"/>
              <a:t>Apply LARVA to other genetic disease variant data</a:t>
            </a:r>
          </a:p>
          <a:p>
            <a:r>
              <a:rPr lang="en-US" dirty="0" smtClean="0"/>
              <a:t>Investigate use of parallel algorithms for improved speed</a:t>
            </a:r>
            <a:endParaRPr lang="en-US" dirty="0"/>
          </a:p>
        </p:txBody>
      </p:sp>
      <p:sp>
        <p:nvSpPr>
          <p:cNvPr id="4" name="Slide Number Placeholder 3"/>
          <p:cNvSpPr>
            <a:spLocks noGrp="1"/>
          </p:cNvSpPr>
          <p:nvPr>
            <p:ph type="sldNum" sz="quarter" idx="12"/>
          </p:nvPr>
        </p:nvSpPr>
        <p:spPr/>
        <p:txBody>
          <a:bodyPr/>
          <a:lstStyle/>
          <a:p>
            <a:fld id="{F563BC46-D4DC-5242-B7D3-60378F9C2177}" type="slidenum">
              <a:rPr lang="en-US" smtClean="0"/>
              <a:t>19</a:t>
            </a:fld>
            <a:endParaRPr lang="en-US"/>
          </a:p>
        </p:txBody>
      </p:sp>
    </p:spTree>
    <p:extLst>
      <p:ext uri="{BB962C8B-B14F-4D97-AF65-F5344CB8AC3E}">
        <p14:creationId xmlns:p14="http://schemas.microsoft.com/office/powerpoint/2010/main" val="17583595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Introduction</a:t>
            </a:r>
          </a:p>
          <a:p>
            <a:r>
              <a:rPr lang="en-US" dirty="0" smtClean="0"/>
              <a:t>Data &amp; Methods</a:t>
            </a:r>
          </a:p>
          <a:p>
            <a:r>
              <a:rPr lang="en-US" dirty="0" smtClean="0"/>
              <a:t>Results</a:t>
            </a:r>
          </a:p>
          <a:p>
            <a:r>
              <a:rPr lang="en-US" dirty="0" smtClean="0"/>
              <a:t>Discussion</a:t>
            </a:r>
          </a:p>
          <a:p>
            <a:r>
              <a:rPr lang="en-US" dirty="0" smtClean="0"/>
              <a:t>Future Work</a:t>
            </a:r>
          </a:p>
        </p:txBody>
      </p:sp>
      <p:sp>
        <p:nvSpPr>
          <p:cNvPr id="4" name="Slide Number Placeholder 3"/>
          <p:cNvSpPr>
            <a:spLocks noGrp="1"/>
          </p:cNvSpPr>
          <p:nvPr>
            <p:ph type="sldNum" sz="quarter" idx="12"/>
          </p:nvPr>
        </p:nvSpPr>
        <p:spPr/>
        <p:txBody>
          <a:bodyPr/>
          <a:lstStyle/>
          <a:p>
            <a:fld id="{F563BC46-D4DC-5242-B7D3-60378F9C2177}" type="slidenum">
              <a:rPr lang="en-US" smtClean="0"/>
              <a:t>2</a:t>
            </a:fld>
            <a:endParaRPr lang="en-US"/>
          </a:p>
        </p:txBody>
      </p:sp>
    </p:spTree>
    <p:extLst>
      <p:ext uri="{BB962C8B-B14F-4D97-AF65-F5344CB8AC3E}">
        <p14:creationId xmlns:p14="http://schemas.microsoft.com/office/powerpoint/2010/main" val="27118362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a:bodyPr>
          <a:lstStyle/>
          <a:p>
            <a:r>
              <a:rPr lang="en-US" dirty="0"/>
              <a:t>Jing Zhang</a:t>
            </a:r>
          </a:p>
          <a:p>
            <a:r>
              <a:rPr lang="en-US" dirty="0" smtClean="0"/>
              <a:t>Yao Fu</a:t>
            </a:r>
          </a:p>
          <a:p>
            <a:r>
              <a:rPr lang="en-US" dirty="0" err="1" smtClean="0"/>
              <a:t>Ekta</a:t>
            </a:r>
            <a:r>
              <a:rPr lang="en-US" dirty="0" smtClean="0"/>
              <a:t> </a:t>
            </a:r>
            <a:r>
              <a:rPr lang="en-US" dirty="0" err="1"/>
              <a:t>Khurana</a:t>
            </a:r>
            <a:endParaRPr lang="en-US" dirty="0"/>
          </a:p>
          <a:p>
            <a:r>
              <a:rPr lang="en-US" dirty="0" err="1"/>
              <a:t>Arif</a:t>
            </a:r>
            <a:r>
              <a:rPr lang="en-US" dirty="0"/>
              <a:t> </a:t>
            </a:r>
            <a:r>
              <a:rPr lang="en-US" dirty="0" err="1"/>
              <a:t>Harmanci</a:t>
            </a:r>
            <a:endParaRPr lang="en-US" dirty="0"/>
          </a:p>
          <a:p>
            <a:r>
              <a:rPr lang="en-US" dirty="0"/>
              <a:t>Jason Bedford</a:t>
            </a:r>
          </a:p>
          <a:p>
            <a:r>
              <a:rPr lang="en-US" dirty="0" err="1"/>
              <a:t>Sushant</a:t>
            </a:r>
            <a:r>
              <a:rPr lang="en-US" dirty="0"/>
              <a:t> Kumar</a:t>
            </a:r>
          </a:p>
          <a:p>
            <a:r>
              <a:rPr lang="en-US" dirty="0" smtClean="0"/>
              <a:t>Prof </a:t>
            </a:r>
            <a:r>
              <a:rPr lang="en-US" dirty="0"/>
              <a:t>Mark </a:t>
            </a:r>
            <a:r>
              <a:rPr lang="en-US" dirty="0" smtClean="0"/>
              <a:t>Gerstein</a:t>
            </a:r>
            <a:endParaRPr lang="en-US" dirty="0"/>
          </a:p>
        </p:txBody>
      </p:sp>
      <p:sp>
        <p:nvSpPr>
          <p:cNvPr id="4" name="Slide Number Placeholder 3"/>
          <p:cNvSpPr>
            <a:spLocks noGrp="1"/>
          </p:cNvSpPr>
          <p:nvPr>
            <p:ph type="sldNum" sz="quarter" idx="12"/>
          </p:nvPr>
        </p:nvSpPr>
        <p:spPr/>
        <p:txBody>
          <a:bodyPr/>
          <a:lstStyle/>
          <a:p>
            <a:fld id="{F563BC46-D4DC-5242-B7D3-60378F9C2177}" type="slidenum">
              <a:rPr lang="en-US" smtClean="0"/>
              <a:t>20</a:t>
            </a:fld>
            <a:endParaRPr lang="en-US"/>
          </a:p>
        </p:txBody>
      </p:sp>
    </p:spTree>
    <p:extLst>
      <p:ext uri="{BB962C8B-B14F-4D97-AF65-F5344CB8AC3E}">
        <p14:creationId xmlns:p14="http://schemas.microsoft.com/office/powerpoint/2010/main" val="206011497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The End</a:t>
            </a:r>
            <a:endParaRPr lang="en-US" dirty="0"/>
          </a:p>
        </p:txBody>
      </p:sp>
      <p:sp>
        <p:nvSpPr>
          <p:cNvPr id="6" name="Subtitle 5"/>
          <p:cNvSpPr>
            <a:spLocks noGrp="1"/>
          </p:cNvSpPr>
          <p:nvPr>
            <p:ph type="subTitle" idx="1"/>
          </p:nvPr>
        </p:nvSpPr>
        <p:spPr/>
        <p:txBody>
          <a:bodyPr/>
          <a:lstStyle/>
          <a:p>
            <a:r>
              <a:rPr lang="zh-TW" altLang="en-US" dirty="0">
                <a:solidFill>
                  <a:schemeClr val="tx1"/>
                </a:solidFill>
              </a:rPr>
              <a:t>你有什麼問題嗎？</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F563BC46-D4DC-5242-B7D3-60378F9C2177}" type="slidenum">
              <a:rPr lang="en-US" smtClean="0"/>
              <a:t>21</a:t>
            </a:fld>
            <a:endParaRPr lang="en-US"/>
          </a:p>
        </p:txBody>
      </p:sp>
    </p:spTree>
    <p:extLst>
      <p:ext uri="{BB962C8B-B14F-4D97-AF65-F5344CB8AC3E}">
        <p14:creationId xmlns:p14="http://schemas.microsoft.com/office/powerpoint/2010/main" val="42605126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LARVA Introduction</a:t>
            </a:r>
            <a:endParaRPr lang="en-US" dirty="0"/>
          </a:p>
        </p:txBody>
      </p:sp>
      <p:sp>
        <p:nvSpPr>
          <p:cNvPr id="3" name="Content Placeholder 2"/>
          <p:cNvSpPr>
            <a:spLocks noGrp="1"/>
          </p:cNvSpPr>
          <p:nvPr>
            <p:ph idx="1"/>
          </p:nvPr>
        </p:nvSpPr>
        <p:spPr>
          <a:xfrm>
            <a:off x="457200" y="1278501"/>
            <a:ext cx="8229600" cy="5579499"/>
          </a:xfrm>
        </p:spPr>
        <p:txBody>
          <a:bodyPr>
            <a:normAutofit fontScale="85000" lnSpcReduction="20000"/>
          </a:bodyPr>
          <a:lstStyle/>
          <a:p>
            <a:r>
              <a:rPr lang="en-US" dirty="0" smtClean="0"/>
              <a:t>Increasing number of whole genome sequenced cancer patients</a:t>
            </a:r>
          </a:p>
          <a:p>
            <a:pPr lvl="1"/>
            <a:r>
              <a:rPr lang="en-US" dirty="0" smtClean="0"/>
              <a:t>Lots of data, but how does one turn this into an understanding of cancer biology that could lead to a cure?</a:t>
            </a:r>
          </a:p>
          <a:p>
            <a:r>
              <a:rPr lang="en-US" dirty="0" smtClean="0"/>
              <a:t>Single nucleotide variants (SNVs)</a:t>
            </a:r>
          </a:p>
          <a:p>
            <a:pPr lvl="1"/>
            <a:r>
              <a:rPr lang="en-US" dirty="0" smtClean="0"/>
              <a:t>Which functional genome elements do they intersect?</a:t>
            </a:r>
          </a:p>
          <a:p>
            <a:pPr lvl="1"/>
            <a:r>
              <a:rPr lang="en-US" dirty="0" smtClean="0"/>
              <a:t>How to distinguish drivers from passengers?</a:t>
            </a:r>
          </a:p>
          <a:p>
            <a:r>
              <a:rPr lang="en-US" dirty="0" smtClean="0"/>
              <a:t>Previous work is mostly </a:t>
            </a:r>
            <a:r>
              <a:rPr lang="en-US" dirty="0" err="1" smtClean="0"/>
              <a:t>exome</a:t>
            </a:r>
            <a:r>
              <a:rPr lang="en-US" dirty="0" smtClean="0"/>
              <a:t>-focused</a:t>
            </a:r>
          </a:p>
          <a:p>
            <a:pPr lvl="1"/>
            <a:r>
              <a:rPr lang="en-US" dirty="0" smtClean="0"/>
              <a:t>We want to address the lack of analysis of the whole genome</a:t>
            </a:r>
          </a:p>
          <a:p>
            <a:r>
              <a:rPr lang="en-US" b="1" dirty="0" smtClean="0"/>
              <a:t>Goal:</a:t>
            </a:r>
            <a:r>
              <a:rPr lang="en-US" dirty="0" smtClean="0"/>
              <a:t> Develop a model for the whole genome background somatic mutation distribution in cancer to identify potential noncoding cancer driving elements</a:t>
            </a:r>
          </a:p>
          <a:p>
            <a:r>
              <a:rPr lang="en-US" dirty="0" smtClean="0"/>
              <a:t>LARVA: </a:t>
            </a:r>
            <a:r>
              <a:rPr lang="en-US" u="sng" dirty="0" smtClean="0"/>
              <a:t>L</a:t>
            </a:r>
            <a:r>
              <a:rPr lang="en-US" dirty="0" smtClean="0"/>
              <a:t>arge-scale </a:t>
            </a:r>
            <a:r>
              <a:rPr lang="en-US" u="sng" dirty="0" smtClean="0"/>
              <a:t>A</a:t>
            </a:r>
            <a:r>
              <a:rPr lang="en-US" dirty="0" smtClean="0"/>
              <a:t>nalysis of </a:t>
            </a:r>
            <a:r>
              <a:rPr lang="en-US" u="sng" dirty="0" smtClean="0"/>
              <a:t>R</a:t>
            </a:r>
            <a:r>
              <a:rPr lang="en-US" dirty="0" smtClean="0"/>
              <a:t>ecurrent </a:t>
            </a:r>
            <a:r>
              <a:rPr lang="en-US" u="sng" dirty="0" smtClean="0"/>
              <a:t>V</a:t>
            </a:r>
            <a:r>
              <a:rPr lang="en-US" dirty="0" smtClean="0"/>
              <a:t>ariants in noncoding </a:t>
            </a:r>
            <a:r>
              <a:rPr lang="en-US" u="sng" dirty="0" smtClean="0"/>
              <a:t>A</a:t>
            </a:r>
            <a:r>
              <a:rPr lang="en-US" dirty="0" smtClean="0"/>
              <a:t>nnotations</a:t>
            </a:r>
          </a:p>
        </p:txBody>
      </p:sp>
      <p:sp>
        <p:nvSpPr>
          <p:cNvPr id="4" name="Slide Number Placeholder 3"/>
          <p:cNvSpPr>
            <a:spLocks noGrp="1"/>
          </p:cNvSpPr>
          <p:nvPr>
            <p:ph type="sldNum" sz="quarter" idx="12"/>
          </p:nvPr>
        </p:nvSpPr>
        <p:spPr/>
        <p:txBody>
          <a:bodyPr/>
          <a:lstStyle/>
          <a:p>
            <a:fld id="{F563BC46-D4DC-5242-B7D3-60378F9C2177}" type="slidenum">
              <a:rPr lang="en-US" smtClean="0"/>
              <a:t>3</a:t>
            </a:fld>
            <a:endParaRPr lang="en-US"/>
          </a:p>
        </p:txBody>
      </p:sp>
    </p:spTree>
    <p:extLst>
      <p:ext uri="{BB962C8B-B14F-4D97-AF65-F5344CB8AC3E}">
        <p14:creationId xmlns:p14="http://schemas.microsoft.com/office/powerpoint/2010/main" val="41151059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LARVA Data &amp; Methods</a:t>
            </a:r>
            <a:endParaRPr lang="en-US" dirty="0"/>
          </a:p>
        </p:txBody>
      </p:sp>
      <p:sp>
        <p:nvSpPr>
          <p:cNvPr id="3" name="Content Placeholder 2"/>
          <p:cNvSpPr>
            <a:spLocks noGrp="1"/>
          </p:cNvSpPr>
          <p:nvPr>
            <p:ph idx="1"/>
          </p:nvPr>
        </p:nvSpPr>
        <p:spPr>
          <a:xfrm>
            <a:off x="457200" y="1278503"/>
            <a:ext cx="8229600" cy="2625012"/>
          </a:xfrm>
        </p:spPr>
        <p:txBody>
          <a:bodyPr>
            <a:normAutofit fontScale="70000" lnSpcReduction="20000"/>
          </a:bodyPr>
          <a:lstStyle/>
          <a:p>
            <a:pPr marL="0" indent="0">
              <a:buNone/>
            </a:pPr>
            <a:r>
              <a:rPr lang="en-US" b="1" dirty="0" smtClean="0"/>
              <a:t>Whole genome cancer variant data</a:t>
            </a:r>
            <a:endParaRPr lang="en-US" dirty="0" smtClean="0"/>
          </a:p>
          <a:p>
            <a:r>
              <a:rPr lang="en-US" dirty="0" smtClean="0"/>
              <a:t>Aimed for a pan-cancer </a:t>
            </a:r>
            <a:r>
              <a:rPr lang="en-US" dirty="0" smtClean="0"/>
              <a:t>analysis</a:t>
            </a:r>
          </a:p>
          <a:p>
            <a:pPr lvl="1"/>
            <a:r>
              <a:rPr lang="en-US" dirty="0" smtClean="0"/>
              <a:t>Number of samples for individual cancers is limited </a:t>
            </a:r>
            <a:r>
              <a:rPr lang="en-US" dirty="0" smtClean="0">
                <a:sym typeface="Wingdings"/>
              </a:rPr>
              <a:t> Limited statistical power</a:t>
            </a:r>
            <a:endParaRPr lang="en-US" dirty="0" smtClean="0"/>
          </a:p>
          <a:p>
            <a:r>
              <a:rPr lang="en-US" dirty="0" smtClean="0"/>
              <a:t>760 genomes pulled from publications, collaborating labs, and </a:t>
            </a:r>
            <a:r>
              <a:rPr lang="en-US" dirty="0" smtClean="0"/>
              <a:t>online repositories</a:t>
            </a:r>
            <a:endParaRPr lang="en-US" dirty="0" smtClean="0"/>
          </a:p>
          <a:p>
            <a:r>
              <a:rPr lang="en-US" dirty="0" smtClean="0"/>
              <a:t>Cancer types include: breast, lung, bone, pancreatic, brain, liver, kidney, and stomach</a:t>
            </a:r>
          </a:p>
        </p:txBody>
      </p:sp>
      <p:sp>
        <p:nvSpPr>
          <p:cNvPr id="4" name="Slide Number Placeholder 3"/>
          <p:cNvSpPr>
            <a:spLocks noGrp="1"/>
          </p:cNvSpPr>
          <p:nvPr>
            <p:ph type="sldNum" sz="quarter" idx="12"/>
          </p:nvPr>
        </p:nvSpPr>
        <p:spPr/>
        <p:txBody>
          <a:bodyPr/>
          <a:lstStyle/>
          <a:p>
            <a:fld id="{F563BC46-D4DC-5242-B7D3-60378F9C2177}" type="slidenum">
              <a:rPr lang="en-US" smtClean="0"/>
              <a:t>4</a:t>
            </a:fld>
            <a:endParaRPr lang="en-US"/>
          </a:p>
        </p:txBody>
      </p:sp>
      <p:pic>
        <p:nvPicPr>
          <p:cNvPr id="5" name="Picture 4" descr="cancer_sample_pie_char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8878" y="3444721"/>
            <a:ext cx="5238310" cy="3276754"/>
          </a:xfrm>
          <a:prstGeom prst="rect">
            <a:avLst/>
          </a:prstGeom>
        </p:spPr>
      </p:pic>
    </p:spTree>
    <p:extLst>
      <p:ext uri="{BB962C8B-B14F-4D97-AF65-F5344CB8AC3E}">
        <p14:creationId xmlns:p14="http://schemas.microsoft.com/office/powerpoint/2010/main" val="42145556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LARVA Data &amp; Methods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smtClean="0"/>
              <a:t>Noncoding annotations</a:t>
            </a:r>
            <a:endParaRPr lang="en-US" dirty="0" smtClean="0"/>
          </a:p>
          <a:p>
            <a:r>
              <a:rPr lang="en-US" dirty="0" smtClean="0"/>
              <a:t>GENCODE v16</a:t>
            </a:r>
          </a:p>
          <a:p>
            <a:pPr lvl="1"/>
            <a:r>
              <a:rPr lang="en-US" dirty="0" smtClean="0"/>
              <a:t>Promoters</a:t>
            </a:r>
          </a:p>
          <a:p>
            <a:pPr lvl="1"/>
            <a:r>
              <a:rPr lang="en-US" dirty="0" smtClean="0"/>
              <a:t>UTRs</a:t>
            </a:r>
          </a:p>
          <a:p>
            <a:pPr lvl="1"/>
            <a:r>
              <a:rPr lang="en-US" dirty="0" smtClean="0"/>
              <a:t>Transcription start sites (100bp upstream of each gene region)</a:t>
            </a:r>
          </a:p>
          <a:p>
            <a:r>
              <a:rPr lang="en-US" dirty="0" smtClean="0"/>
              <a:t>Transcription factor binding sites (ENCODE </a:t>
            </a:r>
            <a:r>
              <a:rPr lang="en-US" dirty="0" err="1" smtClean="0"/>
              <a:t>ChIP-seq</a:t>
            </a:r>
            <a:r>
              <a:rPr lang="en-US" dirty="0" smtClean="0"/>
              <a:t>)</a:t>
            </a:r>
          </a:p>
          <a:p>
            <a:r>
              <a:rPr lang="en-US" dirty="0" smtClean="0"/>
              <a:t>Distal regulatory modules (DRM) </a:t>
            </a:r>
          </a:p>
          <a:p>
            <a:r>
              <a:rPr lang="en-US" dirty="0" err="1" smtClean="0"/>
              <a:t>Dnase</a:t>
            </a:r>
            <a:r>
              <a:rPr lang="en-US" dirty="0" smtClean="0"/>
              <a:t> I hypersensitive (DHS) sites (ENCODE)</a:t>
            </a:r>
          </a:p>
          <a:p>
            <a:r>
              <a:rPr lang="en-US" dirty="0" smtClean="0"/>
              <a:t>Ultra-conserved sites</a:t>
            </a:r>
          </a:p>
          <a:p>
            <a:r>
              <a:rPr lang="en-US" dirty="0" smtClean="0"/>
              <a:t>Ultra-sensitive sites</a:t>
            </a:r>
          </a:p>
        </p:txBody>
      </p:sp>
      <p:sp>
        <p:nvSpPr>
          <p:cNvPr id="4" name="Slide Number Placeholder 3"/>
          <p:cNvSpPr>
            <a:spLocks noGrp="1"/>
          </p:cNvSpPr>
          <p:nvPr>
            <p:ph type="sldNum" sz="quarter" idx="12"/>
          </p:nvPr>
        </p:nvSpPr>
        <p:spPr/>
        <p:txBody>
          <a:bodyPr/>
          <a:lstStyle/>
          <a:p>
            <a:fld id="{F563BC46-D4DC-5242-B7D3-60378F9C2177}" type="slidenum">
              <a:rPr lang="en-US" smtClean="0"/>
              <a:t>5</a:t>
            </a:fld>
            <a:endParaRPr lang="en-US"/>
          </a:p>
        </p:txBody>
      </p:sp>
    </p:spTree>
    <p:extLst>
      <p:ext uri="{BB962C8B-B14F-4D97-AF65-F5344CB8AC3E}">
        <p14:creationId xmlns:p14="http://schemas.microsoft.com/office/powerpoint/2010/main" val="26729898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LARVA Computational Pipeline</a:t>
            </a:r>
            <a:endParaRPr lang="en-US" dirty="0"/>
          </a:p>
        </p:txBody>
      </p:sp>
      <p:pic>
        <p:nvPicPr>
          <p:cNvPr id="5" name="Content Placeholder 4"/>
          <p:cNvPicPr>
            <a:picLocks noGrp="1" noChangeAspect="1"/>
          </p:cNvPicPr>
          <p:nvPr>
            <p:ph idx="1"/>
          </p:nvPr>
        </p:nvPicPr>
        <p:blipFill>
          <a:blip r:embed="rId3"/>
          <a:srcRect l="-54836" r="-54836"/>
          <a:stretch>
            <a:fillRect/>
          </a:stretch>
        </p:blipFill>
        <p:spPr>
          <a:xfrm>
            <a:off x="18617" y="1335245"/>
            <a:ext cx="9129921" cy="5021105"/>
          </a:xfrm>
        </p:spPr>
      </p:pic>
      <p:sp>
        <p:nvSpPr>
          <p:cNvPr id="4" name="Slide Number Placeholder 3"/>
          <p:cNvSpPr>
            <a:spLocks noGrp="1"/>
          </p:cNvSpPr>
          <p:nvPr>
            <p:ph type="sldNum" sz="quarter" idx="12"/>
          </p:nvPr>
        </p:nvSpPr>
        <p:spPr/>
        <p:txBody>
          <a:bodyPr/>
          <a:lstStyle/>
          <a:p>
            <a:fld id="{F563BC46-D4DC-5242-B7D3-60378F9C2177}" type="slidenum">
              <a:rPr lang="en-US" smtClean="0"/>
              <a:t>6</a:t>
            </a:fld>
            <a:endParaRPr lang="en-US"/>
          </a:p>
        </p:txBody>
      </p:sp>
      <p:sp>
        <p:nvSpPr>
          <p:cNvPr id="6" name="Rectangle 5"/>
          <p:cNvSpPr/>
          <p:nvPr/>
        </p:nvSpPr>
        <p:spPr>
          <a:xfrm>
            <a:off x="2320835" y="1653686"/>
            <a:ext cx="219292" cy="4020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40550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LARVA Computational Pipeline</a:t>
            </a:r>
            <a:endParaRPr lang="en-US" dirty="0"/>
          </a:p>
        </p:txBody>
      </p:sp>
      <p:pic>
        <p:nvPicPr>
          <p:cNvPr id="5" name="Content Placeholder 4"/>
          <p:cNvPicPr>
            <a:picLocks noGrp="1" noChangeAspect="1"/>
          </p:cNvPicPr>
          <p:nvPr>
            <p:ph idx="1"/>
          </p:nvPr>
        </p:nvPicPr>
        <p:blipFill>
          <a:blip r:embed="rId3"/>
          <a:srcRect l="-54836" r="-54836"/>
          <a:stretch>
            <a:fillRect/>
          </a:stretch>
        </p:blipFill>
        <p:spPr>
          <a:xfrm>
            <a:off x="18617" y="1335245"/>
            <a:ext cx="9129921" cy="5021105"/>
          </a:xfrm>
        </p:spPr>
      </p:pic>
      <p:sp>
        <p:nvSpPr>
          <p:cNvPr id="4" name="Slide Number Placeholder 3"/>
          <p:cNvSpPr>
            <a:spLocks noGrp="1"/>
          </p:cNvSpPr>
          <p:nvPr>
            <p:ph type="sldNum" sz="quarter" idx="12"/>
          </p:nvPr>
        </p:nvSpPr>
        <p:spPr/>
        <p:txBody>
          <a:bodyPr/>
          <a:lstStyle/>
          <a:p>
            <a:fld id="{F563BC46-D4DC-5242-B7D3-60378F9C2177}" type="slidenum">
              <a:rPr lang="en-US" smtClean="0"/>
              <a:t>7</a:t>
            </a:fld>
            <a:endParaRPr lang="en-US"/>
          </a:p>
        </p:txBody>
      </p:sp>
      <p:sp>
        <p:nvSpPr>
          <p:cNvPr id="6" name="Rectangle 5"/>
          <p:cNvSpPr/>
          <p:nvPr/>
        </p:nvSpPr>
        <p:spPr>
          <a:xfrm>
            <a:off x="2320835" y="1653686"/>
            <a:ext cx="219292" cy="4020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 y="1253017"/>
            <a:ext cx="2320835" cy="4801315"/>
          </a:xfrm>
          <a:prstGeom prst="rect">
            <a:avLst/>
          </a:prstGeom>
          <a:noFill/>
        </p:spPr>
        <p:txBody>
          <a:bodyPr wrap="square" rtlCol="0">
            <a:spAutoFit/>
          </a:bodyPr>
          <a:lstStyle/>
          <a:p>
            <a:pPr marL="285750" indent="-285750">
              <a:buFont typeface="Arial"/>
              <a:buChar char="•"/>
            </a:pPr>
            <a:r>
              <a:rPr lang="en-US" dirty="0" smtClean="0"/>
              <a:t>Single nucleotide variant data spanning 760 cancer genomes.</a:t>
            </a:r>
          </a:p>
          <a:p>
            <a:pPr marL="285750" indent="-285750">
              <a:buFont typeface="Arial"/>
              <a:buChar char="•"/>
            </a:pPr>
            <a:r>
              <a:rPr lang="en-US" dirty="0" smtClean="0"/>
              <a:t>Represents all available cancer genomes at the time. Will add more as they become available.</a:t>
            </a:r>
          </a:p>
          <a:p>
            <a:pPr marL="285750" indent="-285750">
              <a:buFont typeface="Arial"/>
              <a:buChar char="•"/>
            </a:pPr>
            <a:r>
              <a:rPr lang="en-US" dirty="0" smtClean="0"/>
              <a:t>Cancer types span breast, lung, bone, pancreas, brain, liver, kidney, and stomach</a:t>
            </a:r>
          </a:p>
          <a:p>
            <a:pPr marL="285750" indent="-285750">
              <a:buFont typeface="Arial"/>
              <a:buChar char="•"/>
            </a:pPr>
            <a:r>
              <a:rPr lang="en-US" dirty="0" smtClean="0"/>
              <a:t>VCF = variant call file</a:t>
            </a:r>
            <a:endParaRPr lang="en-US" dirty="0"/>
          </a:p>
        </p:txBody>
      </p:sp>
      <p:cxnSp>
        <p:nvCxnSpPr>
          <p:cNvPr id="8" name="Straight Connector 7"/>
          <p:cNvCxnSpPr/>
          <p:nvPr/>
        </p:nvCxnSpPr>
        <p:spPr>
          <a:xfrm flipV="1">
            <a:off x="1991898" y="922775"/>
            <a:ext cx="874794" cy="41247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866692" y="922775"/>
            <a:ext cx="1089693" cy="48422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794225" y="1407003"/>
            <a:ext cx="2335637" cy="3416320"/>
          </a:xfrm>
          <a:prstGeom prst="rect">
            <a:avLst/>
          </a:prstGeom>
          <a:noFill/>
        </p:spPr>
        <p:txBody>
          <a:bodyPr wrap="square" rtlCol="0">
            <a:spAutoFit/>
          </a:bodyPr>
          <a:lstStyle/>
          <a:p>
            <a:pPr marL="285750" indent="-285750">
              <a:buFont typeface="Arial"/>
              <a:buChar char="•"/>
            </a:pPr>
            <a:r>
              <a:rPr lang="en-US" dirty="0" smtClean="0"/>
              <a:t>Noncoding regulators as established by the ENCODE and GENCODE consortia</a:t>
            </a:r>
          </a:p>
          <a:p>
            <a:pPr marL="285750" indent="-285750">
              <a:buFont typeface="Arial"/>
              <a:buChar char="•"/>
            </a:pPr>
            <a:r>
              <a:rPr lang="en-US" dirty="0" smtClean="0"/>
              <a:t>Tasked with functionally annotating the human genome after completion of the Human Genome Project</a:t>
            </a:r>
            <a:endParaRPr lang="en-US" dirty="0"/>
          </a:p>
        </p:txBody>
      </p:sp>
      <p:cxnSp>
        <p:nvCxnSpPr>
          <p:cNvPr id="13" name="Straight Connector 12"/>
          <p:cNvCxnSpPr/>
          <p:nvPr/>
        </p:nvCxnSpPr>
        <p:spPr>
          <a:xfrm flipH="1" flipV="1">
            <a:off x="6794225" y="989887"/>
            <a:ext cx="1096181" cy="34535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5490602" y="989887"/>
            <a:ext cx="1303623" cy="4171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85385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LARVA Computational Pipeline</a:t>
            </a:r>
            <a:endParaRPr lang="en-US" dirty="0"/>
          </a:p>
        </p:txBody>
      </p:sp>
      <p:pic>
        <p:nvPicPr>
          <p:cNvPr id="5" name="Content Placeholder 4"/>
          <p:cNvPicPr>
            <a:picLocks noGrp="1" noChangeAspect="1"/>
          </p:cNvPicPr>
          <p:nvPr>
            <p:ph idx="1"/>
          </p:nvPr>
        </p:nvPicPr>
        <p:blipFill>
          <a:blip r:embed="rId3"/>
          <a:srcRect l="-54836" r="-54836"/>
          <a:stretch>
            <a:fillRect/>
          </a:stretch>
        </p:blipFill>
        <p:spPr>
          <a:xfrm>
            <a:off x="18617" y="1335245"/>
            <a:ext cx="9129921" cy="5021105"/>
          </a:xfrm>
        </p:spPr>
      </p:pic>
      <p:sp>
        <p:nvSpPr>
          <p:cNvPr id="4" name="Slide Number Placeholder 3"/>
          <p:cNvSpPr>
            <a:spLocks noGrp="1"/>
          </p:cNvSpPr>
          <p:nvPr>
            <p:ph type="sldNum" sz="quarter" idx="12"/>
          </p:nvPr>
        </p:nvSpPr>
        <p:spPr/>
        <p:txBody>
          <a:bodyPr/>
          <a:lstStyle/>
          <a:p>
            <a:fld id="{F563BC46-D4DC-5242-B7D3-60378F9C2177}" type="slidenum">
              <a:rPr lang="en-US" smtClean="0"/>
              <a:t>8</a:t>
            </a:fld>
            <a:endParaRPr lang="en-US"/>
          </a:p>
        </p:txBody>
      </p:sp>
      <p:sp>
        <p:nvSpPr>
          <p:cNvPr id="6" name="Rectangle 5"/>
          <p:cNvSpPr/>
          <p:nvPr/>
        </p:nvSpPr>
        <p:spPr>
          <a:xfrm>
            <a:off x="2320835" y="1653686"/>
            <a:ext cx="219292" cy="4020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58742" y="3666367"/>
            <a:ext cx="2306683" cy="1754327"/>
          </a:xfrm>
          <a:prstGeom prst="rect">
            <a:avLst/>
          </a:prstGeom>
          <a:noFill/>
        </p:spPr>
        <p:txBody>
          <a:bodyPr wrap="square" rtlCol="0">
            <a:spAutoFit/>
          </a:bodyPr>
          <a:lstStyle/>
          <a:p>
            <a:pPr marL="285750" indent="-285750">
              <a:buFont typeface="Arial"/>
              <a:buChar char="•"/>
            </a:pPr>
            <a:r>
              <a:rPr lang="en-US" dirty="0" smtClean="0"/>
              <a:t>Intersect all variants with all annotations</a:t>
            </a:r>
          </a:p>
          <a:p>
            <a:pPr marL="285750" indent="-285750">
              <a:buFont typeface="Arial"/>
              <a:buChar char="•"/>
            </a:pPr>
            <a:r>
              <a:rPr lang="en-US" dirty="0" smtClean="0"/>
              <a:t>Each annotation has a mutation count</a:t>
            </a:r>
            <a:endParaRPr lang="en-US" dirty="0"/>
          </a:p>
        </p:txBody>
      </p:sp>
      <p:sp>
        <p:nvSpPr>
          <p:cNvPr id="7" name="TextBox 6"/>
          <p:cNvSpPr txBox="1"/>
          <p:nvPr/>
        </p:nvSpPr>
        <p:spPr>
          <a:xfrm>
            <a:off x="6368351" y="3666367"/>
            <a:ext cx="2623910" cy="2862323"/>
          </a:xfrm>
          <a:prstGeom prst="rect">
            <a:avLst/>
          </a:prstGeom>
          <a:noFill/>
        </p:spPr>
        <p:txBody>
          <a:bodyPr wrap="square" rtlCol="0">
            <a:spAutoFit/>
          </a:bodyPr>
          <a:lstStyle/>
          <a:p>
            <a:pPr marL="285750" indent="-285750">
              <a:buFont typeface="Arial"/>
              <a:buChar char="•"/>
            </a:pPr>
            <a:r>
              <a:rPr lang="en-US" dirty="0" smtClean="0"/>
              <a:t>Correct for features known to influence the whole genome mutation rate</a:t>
            </a:r>
          </a:p>
          <a:p>
            <a:pPr marL="742950" lvl="1" indent="-285750">
              <a:buFont typeface="Arial"/>
              <a:buChar char="•"/>
            </a:pPr>
            <a:r>
              <a:rPr lang="en-US" dirty="0" smtClean="0"/>
              <a:t>That is, these features account for differences in the mutation rate of different regions</a:t>
            </a:r>
          </a:p>
        </p:txBody>
      </p:sp>
      <p:cxnSp>
        <p:nvCxnSpPr>
          <p:cNvPr id="9" name="Straight Connector 8"/>
          <p:cNvCxnSpPr>
            <a:stCxn id="3" idx="0"/>
          </p:cNvCxnSpPr>
          <p:nvPr/>
        </p:nvCxnSpPr>
        <p:spPr>
          <a:xfrm flipV="1">
            <a:off x="1312084" y="3128415"/>
            <a:ext cx="1498581" cy="53795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810665" y="3128415"/>
            <a:ext cx="1176558" cy="46692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7" idx="0"/>
          </p:cNvCxnSpPr>
          <p:nvPr/>
        </p:nvCxnSpPr>
        <p:spPr>
          <a:xfrm flipH="1" flipV="1">
            <a:off x="6553200" y="3249817"/>
            <a:ext cx="1127106" cy="41655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5481264" y="3249817"/>
            <a:ext cx="1071936" cy="34552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24396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LARVA Computational Pipeline</a:t>
            </a:r>
            <a:endParaRPr lang="en-US" dirty="0"/>
          </a:p>
        </p:txBody>
      </p:sp>
      <p:pic>
        <p:nvPicPr>
          <p:cNvPr id="5" name="Content Placeholder 4"/>
          <p:cNvPicPr>
            <a:picLocks noGrp="1" noChangeAspect="1"/>
          </p:cNvPicPr>
          <p:nvPr>
            <p:ph idx="1"/>
          </p:nvPr>
        </p:nvPicPr>
        <p:blipFill>
          <a:blip r:embed="rId3"/>
          <a:srcRect l="-54836" r="-54836"/>
          <a:stretch>
            <a:fillRect/>
          </a:stretch>
        </p:blipFill>
        <p:spPr>
          <a:xfrm>
            <a:off x="18617" y="1335245"/>
            <a:ext cx="9129921" cy="5021105"/>
          </a:xfrm>
        </p:spPr>
      </p:pic>
      <p:sp>
        <p:nvSpPr>
          <p:cNvPr id="4" name="Slide Number Placeholder 3"/>
          <p:cNvSpPr>
            <a:spLocks noGrp="1"/>
          </p:cNvSpPr>
          <p:nvPr>
            <p:ph type="sldNum" sz="quarter" idx="12"/>
          </p:nvPr>
        </p:nvSpPr>
        <p:spPr/>
        <p:txBody>
          <a:bodyPr/>
          <a:lstStyle/>
          <a:p>
            <a:fld id="{F563BC46-D4DC-5242-B7D3-60378F9C2177}" type="slidenum">
              <a:rPr lang="en-US" smtClean="0"/>
              <a:t>9</a:t>
            </a:fld>
            <a:endParaRPr lang="en-US"/>
          </a:p>
        </p:txBody>
      </p:sp>
      <p:sp>
        <p:nvSpPr>
          <p:cNvPr id="6" name="Rectangle 5"/>
          <p:cNvSpPr/>
          <p:nvPr/>
        </p:nvSpPr>
        <p:spPr>
          <a:xfrm>
            <a:off x="2320835" y="1653686"/>
            <a:ext cx="219292" cy="4020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153523" y="2908427"/>
            <a:ext cx="3062783" cy="3970318"/>
          </a:xfrm>
          <a:prstGeom prst="rect">
            <a:avLst/>
          </a:prstGeom>
          <a:noFill/>
        </p:spPr>
        <p:txBody>
          <a:bodyPr wrap="square" rtlCol="0">
            <a:spAutoFit/>
          </a:bodyPr>
          <a:lstStyle/>
          <a:p>
            <a:pPr marL="285750" indent="-285750">
              <a:buFont typeface="Arial"/>
              <a:buChar char="•"/>
            </a:pPr>
            <a:r>
              <a:rPr lang="en-US" dirty="0" smtClean="0"/>
              <a:t>Use the mutation counts to fit a model that describes what mutation counts should be expected assuming only background mutation processes</a:t>
            </a:r>
          </a:p>
          <a:p>
            <a:pPr marL="742950" lvl="1" indent="-285750">
              <a:buFont typeface="Arial"/>
              <a:buChar char="•"/>
            </a:pPr>
            <a:r>
              <a:rPr lang="en-US" dirty="0" smtClean="0"/>
              <a:t>That is, if all mutations were passenger mutations</a:t>
            </a:r>
          </a:p>
          <a:p>
            <a:pPr marL="285750" indent="-285750">
              <a:buFont typeface="Arial"/>
              <a:buChar char="•"/>
            </a:pPr>
            <a:r>
              <a:rPr lang="en-US" dirty="0" smtClean="0"/>
              <a:t>Significant p-values produced by comparing observed mutation counts to this model indicate potential cancer drivers.</a:t>
            </a:r>
            <a:endParaRPr lang="en-US" dirty="0"/>
          </a:p>
        </p:txBody>
      </p:sp>
      <p:cxnSp>
        <p:nvCxnSpPr>
          <p:cNvPr id="8" name="Straight Connector 7"/>
          <p:cNvCxnSpPr/>
          <p:nvPr/>
        </p:nvCxnSpPr>
        <p:spPr>
          <a:xfrm flipH="1" flipV="1">
            <a:off x="5910741" y="4902740"/>
            <a:ext cx="438874" cy="16809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5397224" y="4902740"/>
            <a:ext cx="541590" cy="16809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87141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13075</TotalTime>
  <Words>3282</Words>
  <Application>Microsoft Macintosh PowerPoint</Application>
  <PresentationFormat>On-screen Show (4:3)</PresentationFormat>
  <Paragraphs>195</Paragraphs>
  <Slides>21</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Equation</vt:lpstr>
      <vt:lpstr>LARVA: an integrative framework for Large-scale Analysis of Recurrent Variants in noncoding Annotations</vt:lpstr>
      <vt:lpstr>Outline</vt:lpstr>
      <vt:lpstr>LARVA Introduction</vt:lpstr>
      <vt:lpstr>LARVA Data &amp; Methods</vt:lpstr>
      <vt:lpstr>LARVA Data &amp; Methods</vt:lpstr>
      <vt:lpstr>LARVA Computational Pipeline</vt:lpstr>
      <vt:lpstr>LARVA Computational Pipeline</vt:lpstr>
      <vt:lpstr>LARVA Computational Pipeline</vt:lpstr>
      <vt:lpstr>LARVA Computational Pipeline</vt:lpstr>
      <vt:lpstr>LARVA Data &amp; Methods</vt:lpstr>
      <vt:lpstr>LARVA Data &amp; Methods</vt:lpstr>
      <vt:lpstr>LARVA Data &amp; Methods</vt:lpstr>
      <vt:lpstr>LARVA Data &amp; Methods</vt:lpstr>
      <vt:lpstr>LARVA Results</vt:lpstr>
      <vt:lpstr>LARVA Results</vt:lpstr>
      <vt:lpstr>LARVA Results</vt:lpstr>
      <vt:lpstr>LARVA Results</vt:lpstr>
      <vt:lpstr>LARVA Discussion</vt:lpstr>
      <vt:lpstr>LARVA Future Work</vt:lpstr>
      <vt:lpstr>Acknowledgements</vt:lpstr>
      <vt:lpstr>The End</vt:lpstr>
    </vt:vector>
  </TitlesOfParts>
  <Company>The Lochovskys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Lucas Lochovsky</dc:creator>
  <cp:lastModifiedBy>Lucas Lochovsky</cp:lastModifiedBy>
  <cp:revision>351</cp:revision>
  <dcterms:created xsi:type="dcterms:W3CDTF">2015-05-16T21:14:07Z</dcterms:created>
  <dcterms:modified xsi:type="dcterms:W3CDTF">2015-06-30T18:23:47Z</dcterms:modified>
</cp:coreProperties>
</file>