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69" r:id="rId3"/>
    <p:sldId id="263" r:id="rId4"/>
    <p:sldId id="262" r:id="rId5"/>
    <p:sldId id="257" r:id="rId6"/>
    <p:sldId id="258" r:id="rId7"/>
    <p:sldId id="272" r:id="rId8"/>
    <p:sldId id="273" r:id="rId9"/>
    <p:sldId id="26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8" autoAdjust="0"/>
    <p:restoredTop sz="94660"/>
  </p:normalViewPr>
  <p:slideViewPr>
    <p:cSldViewPr snapToGrid="0" snapToObjects="1">
      <p:cViewPr>
        <p:scale>
          <a:sx n="65" d="100"/>
          <a:sy n="65" d="100"/>
        </p:scale>
        <p:origin x="-24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74E0B-E6F2-154E-A903-A555638A35D0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67BB6-1737-114C-BC29-FF69492A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1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4CBC4-EBBD-1047-AB16-27122AD2372E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983E8-E62E-5342-857A-789D2D7E2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0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83E8-E62E-5342-857A-789D2D7E2A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9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SIFT CRIT:      0.18790253</a:t>
            </a:r>
          </a:p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SIFT NON-CRIT:  0.221353139</a:t>
            </a:r>
          </a:p>
          <a:p>
            <a:r>
              <a:rPr lang="fi-FI" dirty="0" smtClean="0"/>
              <a:t>##  </a:t>
            </a:r>
            <a:r>
              <a:rPr lang="fi-FI" dirty="0" err="1" smtClean="0"/>
              <a:t>p-value</a:t>
            </a:r>
            <a:r>
              <a:rPr lang="fi-FI" dirty="0" smtClean="0"/>
              <a:t> = 0.08889</a:t>
            </a:r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83E8-E62E-5342-857A-789D2D7E2A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</a:t>
            </a:r>
            <a:r>
              <a:rPr lang="fi-FI" dirty="0" err="1" smtClean="0"/>
              <a:t>PolyPhen</a:t>
            </a:r>
            <a:r>
              <a:rPr lang="fi-FI" dirty="0" smtClean="0"/>
              <a:t> CRIT:      0.522623289</a:t>
            </a:r>
          </a:p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</a:t>
            </a:r>
            <a:r>
              <a:rPr lang="fi-FI" dirty="0" err="1" smtClean="0"/>
              <a:t>PolyPhen</a:t>
            </a:r>
            <a:r>
              <a:rPr lang="fi-FI" dirty="0" smtClean="0"/>
              <a:t> NON-CRIT:  0.422250022</a:t>
            </a:r>
          </a:p>
          <a:p>
            <a:r>
              <a:rPr lang="fi-FI" dirty="0" smtClean="0"/>
              <a:t>##</a:t>
            </a:r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83E8-E62E-5342-857A-789D2D7E2A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</a:t>
            </a:r>
            <a:r>
              <a:rPr lang="fi-FI" dirty="0" err="1" smtClean="0"/>
              <a:t>PolyPhen</a:t>
            </a:r>
            <a:r>
              <a:rPr lang="fi-FI" dirty="0" smtClean="0"/>
              <a:t> CRIT:      0.522623289</a:t>
            </a:r>
          </a:p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</a:t>
            </a:r>
            <a:r>
              <a:rPr lang="fi-FI" dirty="0" err="1" smtClean="0"/>
              <a:t>PolyPhen</a:t>
            </a:r>
            <a:r>
              <a:rPr lang="fi-FI" dirty="0" smtClean="0"/>
              <a:t> NON-CRIT:  0.422250022</a:t>
            </a:r>
          </a:p>
          <a:p>
            <a:r>
              <a:rPr lang="fi-FI" dirty="0" smtClean="0"/>
              <a:t>##</a:t>
            </a:r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83E8-E62E-5342-857A-789D2D7E2A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</a:t>
            </a:r>
            <a:r>
              <a:rPr lang="fi-FI" dirty="0" err="1" smtClean="0"/>
              <a:t>PolyPhen</a:t>
            </a:r>
            <a:r>
              <a:rPr lang="fi-FI" dirty="0" smtClean="0"/>
              <a:t> CRIT:      0.522623289</a:t>
            </a:r>
          </a:p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</a:t>
            </a:r>
            <a:r>
              <a:rPr lang="fi-FI" dirty="0" err="1" smtClean="0"/>
              <a:t>PolyPhen</a:t>
            </a:r>
            <a:r>
              <a:rPr lang="fi-FI" dirty="0" smtClean="0"/>
              <a:t> NON-CRIT:  0.422250022</a:t>
            </a:r>
          </a:p>
          <a:p>
            <a:r>
              <a:rPr lang="fi-FI" dirty="0" smtClean="0"/>
              <a:t>##</a:t>
            </a:r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83E8-E62E-5342-857A-789D2D7E2A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</a:t>
            </a:r>
            <a:r>
              <a:rPr lang="fi-FI" dirty="0" err="1" smtClean="0"/>
              <a:t>PolyPhen</a:t>
            </a:r>
            <a:r>
              <a:rPr lang="fi-FI" dirty="0" smtClean="0"/>
              <a:t> CRIT:      0.522623289</a:t>
            </a:r>
          </a:p>
          <a:p>
            <a:r>
              <a:rPr lang="fi-FI" dirty="0" smtClean="0"/>
              <a:t>##  </a:t>
            </a:r>
            <a:r>
              <a:rPr lang="fi-FI" dirty="0" err="1" smtClean="0"/>
              <a:t>Avg</a:t>
            </a:r>
            <a:r>
              <a:rPr lang="fi-FI" dirty="0" smtClean="0"/>
              <a:t> BL </a:t>
            </a:r>
            <a:r>
              <a:rPr lang="fi-FI" dirty="0" err="1" smtClean="0"/>
              <a:t>PolyPhen</a:t>
            </a:r>
            <a:r>
              <a:rPr lang="fi-FI" dirty="0" smtClean="0"/>
              <a:t> NON-CRIT:  0.422250022</a:t>
            </a:r>
          </a:p>
          <a:p>
            <a:r>
              <a:rPr lang="fi-FI" dirty="0" smtClean="0"/>
              <a:t>##</a:t>
            </a:r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83E8-E62E-5342-857A-789D2D7E2A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983E8-E62E-5342-857A-789D2D7E2A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B4D8-703D-D343-B31B-0B7409B624B3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D14E-FE84-D046-9642-FE33E4312D3B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5CF-33E4-9E40-8302-5EF71256313E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4998-BF0D-524C-B660-0AA0400E4BCB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79AE-E7A0-AC4B-A3E0-855A5C9FF0D3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F95B-9A6C-2B4F-80FD-C6E5FBB415BE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1071-0A2D-B74E-82DA-3C53276E6D2B}" type="datetime1">
              <a:rPr lang="en-US" smtClean="0"/>
              <a:t>6/24/15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6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945C-C20B-174E-A673-97C2E7DA2EE7}" type="datetime1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8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C773-2831-A94B-A9EE-0180A58220EF}" type="datetime1">
              <a:rPr lang="en-US" smtClean="0"/>
              <a:t>6/24/15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1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6ADE-1168-1145-A29F-EF340F7ED41A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763A-0E52-6A47-8CB5-07FEF148BBC5}" type="datetime1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C267-18BB-974B-83E5-BC8536377732}" type="datetime1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24E1-A710-3B44-B7E5-A9D40DCFE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3873" y="1778648"/>
            <a:ext cx="4174405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ExAC</a:t>
            </a:r>
          </a:p>
          <a:p>
            <a:pPr marL="457200" indent="-457200">
              <a:buFont typeface="Arial"/>
              <a:buChar char="•"/>
            </a:pP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ClinVar</a:t>
            </a:r>
          </a:p>
          <a:p>
            <a:pPr marL="457200" indent="-457200">
              <a:buFont typeface="Arial"/>
              <a:buChar char="•"/>
            </a:pP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Server</a:t>
            </a:r>
          </a:p>
          <a:p>
            <a:pPr marL="457200" indent="-457200">
              <a:buFont typeface="Arial"/>
              <a:buChar char="•"/>
            </a:pP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Linearized </a:t>
            </a:r>
            <a:r>
              <a:rPr lang="en-US" sz="2800" b="1" dirty="0"/>
              <a:t>Diagrams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iil_binding_site.t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2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8219" y="494268"/>
            <a:ext cx="121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pdbID</a:t>
            </a:r>
            <a:r>
              <a:rPr lang="en-US" b="1" dirty="0" smtClean="0"/>
              <a:t>: 1IIL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n_ExAC_freqs_log_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" r="12140" b="9490"/>
          <a:stretch/>
        </p:blipFill>
        <p:spPr>
          <a:xfrm>
            <a:off x="3374521" y="746125"/>
            <a:ext cx="2675390" cy="5794376"/>
          </a:xfrm>
          <a:prstGeom prst="rect">
            <a:avLst/>
          </a:prstGeom>
        </p:spPr>
      </p:pic>
      <p:pic>
        <p:nvPicPr>
          <p:cNvPr id="5" name="Picture 4" descr="bl_ExAC_freqs_log_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" r="12295" b="9490"/>
          <a:stretch/>
        </p:blipFill>
        <p:spPr>
          <a:xfrm>
            <a:off x="981206" y="746125"/>
            <a:ext cx="2670691" cy="5794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6522" y="6413501"/>
            <a:ext cx="2280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Avg</a:t>
            </a:r>
            <a:r>
              <a:rPr lang="en-US" sz="1600" b="1" dirty="0" smtClean="0"/>
              <a:t>: 3.08E-05    3.27E-04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7771" y="958334"/>
            <a:ext cx="204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p-value = 7.983e-09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806" y="6413501"/>
            <a:ext cx="2326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Avg</a:t>
            </a:r>
            <a:r>
              <a:rPr lang="en-US" sz="1600" b="1" dirty="0" smtClean="0"/>
              <a:t>: 4.09E-04     2.26E-04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7098" y="974209"/>
            <a:ext cx="204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p-value = 1.493e-03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4250" y="3762376"/>
            <a:ext cx="307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*Note: the ancestral allele is not provided in the ExAC dataset – thus, analysis is performed for AF rather than DAF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0" y="1010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ExAC Analysis based on </a:t>
            </a:r>
            <a:r>
              <a:rPr lang="en-US" sz="2800" b="1" dirty="0" err="1" smtClean="0"/>
              <a:t>Avg</a:t>
            </a:r>
            <a:r>
              <a:rPr lang="en-US" sz="2800" b="1" dirty="0" smtClean="0"/>
              <a:t> Allele </a:t>
            </a:r>
            <a:r>
              <a:rPr lang="en-US" sz="2800" b="1" dirty="0" smtClean="0"/>
              <a:t>Frequencies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8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263" y="1031999"/>
            <a:ext cx="7969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BL RESULTS: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Avg</a:t>
            </a:r>
            <a:r>
              <a:rPr lang="en-US" sz="1600" dirty="0" smtClean="0"/>
              <a:t> allele </a:t>
            </a:r>
            <a:r>
              <a:rPr lang="en-US" sz="1600" dirty="0" err="1" smtClean="0"/>
              <a:t>freq</a:t>
            </a:r>
            <a:r>
              <a:rPr lang="en-US" sz="1600" dirty="0" smtClean="0"/>
              <a:t> for CRITIAL residues (on PDB-by-PDB basis):  </a:t>
            </a:r>
            <a:r>
              <a:rPr lang="en-US" sz="1600" b="1" dirty="0" smtClean="0"/>
              <a:t>4.09E-04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Avg</a:t>
            </a:r>
            <a:r>
              <a:rPr lang="en-US" sz="1600" dirty="0" smtClean="0"/>
              <a:t> allele </a:t>
            </a:r>
            <a:r>
              <a:rPr lang="en-US" sz="1600" dirty="0" err="1" smtClean="0"/>
              <a:t>freq</a:t>
            </a:r>
            <a:r>
              <a:rPr lang="en-US" sz="1600" dirty="0" smtClean="0"/>
              <a:t> for NON-CRITIAL residues (on PDB-by-PDB basis):  </a:t>
            </a:r>
            <a:r>
              <a:rPr lang="en-US" sz="1600" b="1" dirty="0" smtClean="0"/>
              <a:t>2.26E-04</a:t>
            </a:r>
          </a:p>
          <a:p>
            <a:r>
              <a:rPr lang="en-US" sz="1600" dirty="0" smtClean="0"/>
              <a:t>	For AF rarity thresh = 0.005</a:t>
            </a: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fract_num_times_fract_rare_in_bl_GRTR_than_non_crit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rgbClr val="FF0000"/>
                </a:solidFill>
              </a:rPr>
              <a:t>0.095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fract_num_times_fract_rare_in_bl_LESS_than_non_crit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rgbClr val="558ED5"/>
                </a:solidFill>
              </a:rPr>
              <a:t>0.060</a:t>
            </a:r>
            <a:endParaRPr lang="en-US" sz="1600" b="1" dirty="0" smtClean="0">
              <a:solidFill>
                <a:srgbClr val="558ED5"/>
              </a:solidFill>
            </a:endParaRPr>
          </a:p>
          <a:p>
            <a:r>
              <a:rPr lang="en-US" sz="1600" dirty="0" smtClean="0"/>
              <a:t>	For AF rarity thresh = 0.001</a:t>
            </a: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fract_num_times_fract_rare_in_bl_GRTR_than_non_crit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rgbClr val="FF0000"/>
                </a:solidFill>
              </a:rPr>
              <a:t>0.298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fract_num_times_fract_rare_in_bl_LESS_than_non_crit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rgbClr val="558ED5"/>
                </a:solidFill>
              </a:rPr>
              <a:t>0.131</a:t>
            </a:r>
            <a:endParaRPr lang="en-US" sz="1600" b="1" dirty="0" smtClean="0">
              <a:solidFill>
                <a:srgbClr val="558ED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460" y="243959"/>
            <a:ext cx="7839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ExAC Analysis based on FRACTION of rare SNPs (BL)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98500" y="3560545"/>
            <a:ext cx="7292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Using either threshold </a:t>
            </a:r>
            <a:r>
              <a:rPr lang="en-US" sz="2000" b="1" dirty="0" smtClean="0"/>
              <a:t>to </a:t>
            </a:r>
            <a:r>
              <a:rPr lang="en-US" sz="2000" b="1" dirty="0" smtClean="0"/>
              <a:t>define rare SNPs, the fraction of rare SNPs hitting critical residues is greater than the fraction hitting NON-critical residues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en-US" sz="2000" b="1" dirty="0" smtClean="0">
                <a:sym typeface="Wingdings"/>
              </a:rPr>
              <a:t> This is a positive result (though at </a:t>
            </a:r>
            <a:r>
              <a:rPr lang="en-US" sz="2000" b="1" dirty="0" smtClean="0">
                <a:sym typeface="Wingdings"/>
              </a:rPr>
              <a:t>the higher threshold, </a:t>
            </a:r>
            <a:r>
              <a:rPr lang="en-US" sz="2000" b="1" dirty="0" smtClean="0">
                <a:sym typeface="Wingdings"/>
              </a:rPr>
              <a:t>the disparity is weak).</a:t>
            </a:r>
          </a:p>
          <a:p>
            <a:endParaRPr lang="en-US" sz="2000" b="1" dirty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*Note: The only PDBs included in this analysis are PDBs for which at least one critical residue and one non-critical residue are hit by ExAC non-synonymous SNPs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750" y="1047874"/>
            <a:ext cx="7969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GN RESULTS: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Avg</a:t>
            </a:r>
            <a:r>
              <a:rPr lang="en-US" sz="1600" dirty="0" smtClean="0"/>
              <a:t> allele </a:t>
            </a:r>
            <a:r>
              <a:rPr lang="en-US" sz="1600" dirty="0" err="1" smtClean="0"/>
              <a:t>freq</a:t>
            </a:r>
            <a:r>
              <a:rPr lang="en-US" sz="1600" dirty="0" smtClean="0"/>
              <a:t> for CRITIAL residues (on PDB-by-PDB basis):  </a:t>
            </a:r>
            <a:r>
              <a:rPr lang="en-US" sz="1600" b="1" dirty="0" smtClean="0"/>
              <a:t>3.08E-05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Avg</a:t>
            </a:r>
            <a:r>
              <a:rPr lang="en-US" sz="1600" dirty="0" smtClean="0"/>
              <a:t> allele </a:t>
            </a:r>
            <a:r>
              <a:rPr lang="en-US" sz="1600" dirty="0" err="1" smtClean="0"/>
              <a:t>freq</a:t>
            </a:r>
            <a:r>
              <a:rPr lang="en-US" sz="1600" dirty="0" smtClean="0"/>
              <a:t> for NON-CRITIAL residues (on PDB-by-PDB basis):  </a:t>
            </a:r>
            <a:r>
              <a:rPr lang="en-US" sz="1600" b="1" dirty="0" smtClean="0"/>
              <a:t>3.27E-04</a:t>
            </a:r>
          </a:p>
          <a:p>
            <a:r>
              <a:rPr lang="en-US" sz="1600" dirty="0" smtClean="0"/>
              <a:t>	For AF rarity thresh = 0.005:</a:t>
            </a: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fract_num_times_fract_rare_in_gn_GRTR_than_non_crit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rgbClr val="FF0000"/>
                </a:solidFill>
              </a:rPr>
              <a:t>0.156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fract_num_times_fract_rare_in_gn_LESS_than_non_crit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0.0</a:t>
            </a:r>
          </a:p>
          <a:p>
            <a:r>
              <a:rPr lang="en-US" sz="1600" dirty="0" smtClean="0"/>
              <a:t>	For AF rarity thresh = 0.001:</a:t>
            </a: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fract_num_times_fract_rare_in_gn_GRTR_than_non_crit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rgbClr val="FF0000"/>
                </a:solidFill>
              </a:rPr>
              <a:t>0.411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fract_num_times_fract_rare_in_gn_LESS_than_non_crit</a:t>
            </a:r>
            <a:r>
              <a:rPr lang="en-US" sz="1600" dirty="0" smtClean="0"/>
              <a:t>:  </a:t>
            </a:r>
            <a:r>
              <a:rPr lang="en-US" sz="1600" b="1" dirty="0" smtClean="0">
                <a:solidFill>
                  <a:srgbClr val="558ED5"/>
                </a:solidFill>
              </a:rPr>
              <a:t>0.033</a:t>
            </a:r>
            <a:endParaRPr lang="en-US" sz="1600" b="1" dirty="0" smtClean="0">
              <a:solidFill>
                <a:srgbClr val="558ED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210" y="243959"/>
            <a:ext cx="795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ExAC Analysis based on FRACTION of rare SNPs (GN)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14375" y="3735170"/>
            <a:ext cx="72921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Using either threshold </a:t>
            </a:r>
            <a:r>
              <a:rPr lang="en-US" sz="2000" b="1" dirty="0" smtClean="0"/>
              <a:t>to </a:t>
            </a:r>
            <a:r>
              <a:rPr lang="en-US" sz="2000" b="1" dirty="0" smtClean="0"/>
              <a:t>define rare SNPs, the fraction of rare SNPs hitting critical residues is greater than the fraction hitting NON-critical residues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en-US" sz="2000" b="1" dirty="0" smtClean="0">
                <a:sym typeface="Wingdings"/>
              </a:rPr>
              <a:t> This is a positive result.</a:t>
            </a:r>
          </a:p>
          <a:p>
            <a:endParaRPr lang="en-US" sz="2000" b="1" dirty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*Note: The only PDBs included in this analysis are PDBs for which at least one critical residue and one non-critical residue are hit by ExAC non-synonymous SNPs</a:t>
            </a:r>
            <a:r>
              <a:rPr lang="en-US" sz="2000" b="1" dirty="0" smtClean="0">
                <a:sym typeface="Wingdings"/>
              </a:rPr>
              <a:t>.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5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FT_gn_ExA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r="10211" b="10359"/>
          <a:stretch/>
        </p:blipFill>
        <p:spPr>
          <a:xfrm>
            <a:off x="5153693" y="254001"/>
            <a:ext cx="2869672" cy="6000749"/>
          </a:xfrm>
          <a:prstGeom prst="rect">
            <a:avLst/>
          </a:prstGeom>
        </p:spPr>
      </p:pic>
      <p:pic>
        <p:nvPicPr>
          <p:cNvPr id="2" name="Picture 1" descr="SIFT_bl_ExAC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r="12295" b="10359"/>
          <a:stretch/>
        </p:blipFill>
        <p:spPr>
          <a:xfrm>
            <a:off x="2574456" y="254001"/>
            <a:ext cx="2803089" cy="6000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60387" y="6212304"/>
            <a:ext cx="1978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Avg</a:t>
            </a:r>
            <a:r>
              <a:rPr lang="en-US" sz="1600" b="1" dirty="0" smtClean="0"/>
              <a:t>:    </a:t>
            </a:r>
            <a:r>
              <a:rPr lang="nb-NO" sz="1600" b="1" dirty="0" smtClean="0"/>
              <a:t>0.190</a:t>
            </a:r>
            <a:r>
              <a:rPr lang="en-US" sz="1600" b="1" dirty="0" smtClean="0"/>
              <a:t>      </a:t>
            </a:r>
            <a:r>
              <a:rPr lang="nb-NO" sz="1600" b="1" dirty="0" smtClean="0"/>
              <a:t>0.191</a:t>
            </a:r>
            <a:endParaRPr lang="en-US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35253" y="6233358"/>
            <a:ext cx="1931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Avg</a:t>
            </a:r>
            <a:r>
              <a:rPr lang="en-US" sz="1600" b="1" dirty="0" smtClean="0"/>
              <a:t>:   </a:t>
            </a:r>
            <a:r>
              <a:rPr lang="fi-FI" sz="1600" b="1" dirty="0" smtClean="0"/>
              <a:t>0.188</a:t>
            </a:r>
            <a:r>
              <a:rPr lang="en-US" sz="1600" b="1" dirty="0" smtClean="0"/>
              <a:t>      </a:t>
            </a:r>
            <a:r>
              <a:rPr lang="fi-FI" sz="1600" b="1" dirty="0" smtClean="0"/>
              <a:t>0.221</a:t>
            </a:r>
            <a:endParaRPr lang="en-US" sz="16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123701" y="497959"/>
            <a:ext cx="1626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p-value = </a:t>
            </a:r>
            <a:r>
              <a:rPr lang="nb-NO" dirty="0" smtClean="0"/>
              <a:t>0.901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73198" y="482084"/>
            <a:ext cx="1626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 smtClean="0"/>
              <a:t>p-value</a:t>
            </a:r>
            <a:r>
              <a:rPr lang="fi-FI" dirty="0" smtClean="0"/>
              <a:t> = 0.089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350" y="2155017"/>
            <a:ext cx="2870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High score: benign</a:t>
            </a:r>
          </a:p>
          <a:p>
            <a:r>
              <a:rPr lang="en-US" sz="2200" i="1" dirty="0" smtClean="0"/>
              <a:t>Low score: damaging</a:t>
            </a:r>
            <a:endParaRPr lang="en-US" sz="22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yPhen_gn_ExA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b="10069"/>
          <a:stretch/>
        </p:blipFill>
        <p:spPr>
          <a:xfrm>
            <a:off x="5300459" y="150432"/>
            <a:ext cx="3345626" cy="6303169"/>
          </a:xfrm>
          <a:prstGeom prst="rect">
            <a:avLst/>
          </a:prstGeom>
        </p:spPr>
      </p:pic>
      <p:pic>
        <p:nvPicPr>
          <p:cNvPr id="2" name="Picture 1" descr="PolyPhen_bl_ExAC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b="10069"/>
          <a:stretch/>
        </p:blipFill>
        <p:spPr>
          <a:xfrm>
            <a:off x="2319054" y="150433"/>
            <a:ext cx="3345626" cy="6303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4328" y="6387621"/>
            <a:ext cx="1925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Avg</a:t>
            </a:r>
            <a:r>
              <a:rPr lang="en-US" sz="1600" b="1" dirty="0" smtClean="0"/>
              <a:t>:   </a:t>
            </a:r>
            <a:r>
              <a:rPr lang="fi-FI" sz="1600" b="1" dirty="0" smtClean="0"/>
              <a:t>0.523</a:t>
            </a:r>
            <a:r>
              <a:rPr lang="en-US" sz="1600" b="1" dirty="0" smtClean="0"/>
              <a:t>      </a:t>
            </a:r>
            <a:r>
              <a:rPr lang="fi-FI" sz="1600" b="1" dirty="0" smtClean="0"/>
              <a:t>0.422</a:t>
            </a:r>
            <a:endParaRPr lang="en-US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997249" y="6374420"/>
            <a:ext cx="1925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Avg</a:t>
            </a:r>
            <a:r>
              <a:rPr lang="en-US" sz="1600" b="1" dirty="0" smtClean="0"/>
              <a:t>:   </a:t>
            </a:r>
            <a:r>
              <a:rPr lang="fi-FI" sz="1600" b="1" dirty="0" smtClean="0"/>
              <a:t>0.518</a:t>
            </a:r>
            <a:r>
              <a:rPr lang="en-US" sz="1600" b="1" dirty="0" smtClean="0"/>
              <a:t>      </a:t>
            </a:r>
            <a:r>
              <a:rPr lang="fi-FI" sz="1600" b="1" dirty="0" smtClean="0"/>
              <a:t>0.441</a:t>
            </a:r>
            <a:endParaRPr lang="en-US" sz="16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302714" y="414053"/>
            <a:ext cx="181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 smtClean="0"/>
              <a:t>p-value</a:t>
            </a:r>
            <a:r>
              <a:rPr lang="fi-FI" dirty="0" smtClean="0"/>
              <a:t> = 3.3e-02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31962" y="409861"/>
            <a:ext cx="181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 smtClean="0"/>
              <a:t>p-value</a:t>
            </a:r>
            <a:r>
              <a:rPr lang="fi-FI" dirty="0" smtClean="0"/>
              <a:t> = 1.9e-03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350" y="2091517"/>
            <a:ext cx="2870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High score: damaging</a:t>
            </a:r>
          </a:p>
          <a:p>
            <a:r>
              <a:rPr lang="en-US" sz="2200" i="1" dirty="0" smtClean="0"/>
              <a:t>Low score: benign</a:t>
            </a:r>
            <a:endParaRPr lang="en-US" sz="22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08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ClinVar </a:t>
            </a:r>
            <a:r>
              <a:rPr lang="en-US" sz="2800" b="1" dirty="0" smtClean="0"/>
              <a:t>vs.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HGMD</a:t>
            </a:r>
          </a:p>
          <a:p>
            <a:pPr algn="ctr"/>
            <a:r>
              <a:rPr lang="en-US" sz="2400" b="1" dirty="0" smtClean="0"/>
              <a:t>BL Sites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342662" y="823089"/>
            <a:ext cx="307975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ClinVar Annotations</a:t>
            </a:r>
          </a:p>
          <a:p>
            <a:r>
              <a:rPr lang="en-US" dirty="0" smtClean="0"/>
              <a:t>0 </a:t>
            </a:r>
            <a:r>
              <a:rPr lang="en-US" dirty="0"/>
              <a:t>- unknown</a:t>
            </a:r>
          </a:p>
          <a:p>
            <a:r>
              <a:rPr lang="en-US" dirty="0"/>
              <a:t>1 - untested</a:t>
            </a:r>
          </a:p>
          <a:p>
            <a:r>
              <a:rPr lang="en-US" dirty="0"/>
              <a:t>2 - non-pathogenic</a:t>
            </a:r>
          </a:p>
          <a:p>
            <a:r>
              <a:rPr lang="en-US" dirty="0"/>
              <a:t>3 - probable-non-pathogenic</a:t>
            </a:r>
          </a:p>
          <a:p>
            <a:r>
              <a:rPr lang="en-US" dirty="0"/>
              <a:t>4 - probable</a:t>
            </a:r>
            <a:r>
              <a:rPr lang="en-US" dirty="0" smtClean="0"/>
              <a:t>-</a:t>
            </a:r>
            <a:r>
              <a:rPr lang="en-US" dirty="0"/>
              <a:t>pathogenic</a:t>
            </a: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5 - pathogenic</a:t>
            </a:r>
          </a:p>
          <a:p>
            <a:r>
              <a:rPr lang="en-US" dirty="0"/>
              <a:t>6 - drug-response</a:t>
            </a:r>
          </a:p>
          <a:p>
            <a:r>
              <a:rPr lang="en-US" dirty="0"/>
              <a:t>7 - histocompatibility</a:t>
            </a:r>
          </a:p>
          <a:p>
            <a:r>
              <a:rPr lang="en-US" dirty="0"/>
              <a:t>255 -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12642" y="2387348"/>
            <a:ext cx="3963820" cy="3982190"/>
          </a:xfrm>
          <a:prstGeom prst="ellipse">
            <a:avLst/>
          </a:prstGeom>
          <a:solidFill>
            <a:schemeClr val="accent6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7518" y="2387348"/>
            <a:ext cx="3963820" cy="3982190"/>
          </a:xfrm>
          <a:prstGeom prst="ellipse">
            <a:avLst/>
          </a:prstGeom>
          <a:solidFill>
            <a:schemeClr val="accent3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15195" y="3892723"/>
            <a:ext cx="379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4551341" y="3892723"/>
            <a:ext cx="5746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10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2993757" y="3911316"/>
            <a:ext cx="5746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16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3413225" y="1424064"/>
            <a:ext cx="1873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Structs. w/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HGMD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SNPs hitting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critical residues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9819" y="1423815"/>
            <a:ext cx="1925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Structs. w/</a:t>
            </a:r>
            <a:r>
              <a:rPr lang="en-US" b="1" dirty="0" smtClean="0">
                <a:solidFill>
                  <a:schemeClr val="accent3"/>
                </a:solidFill>
              </a:rPr>
              <a:t>ClinVar</a:t>
            </a:r>
          </a:p>
          <a:p>
            <a:pPr algn="ctr"/>
            <a:r>
              <a:rPr lang="en-US" b="1" dirty="0" smtClean="0"/>
              <a:t>SNPs hitting </a:t>
            </a:r>
          </a:p>
          <a:p>
            <a:pPr algn="ctr"/>
            <a:r>
              <a:rPr lang="en-US" b="1" dirty="0" smtClean="0"/>
              <a:t>critical residues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5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08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ClinVar </a:t>
            </a:r>
            <a:r>
              <a:rPr lang="en-US" sz="2800" b="1" dirty="0" smtClean="0"/>
              <a:t>vs.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HGMD</a:t>
            </a:r>
          </a:p>
          <a:p>
            <a:pPr algn="ctr"/>
            <a:r>
              <a:rPr lang="en-US" sz="2400" b="1" dirty="0" smtClean="0"/>
              <a:t>GN Sites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342662" y="1135697"/>
            <a:ext cx="307975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ClinVar Annotations</a:t>
            </a:r>
          </a:p>
          <a:p>
            <a:r>
              <a:rPr lang="en-US" dirty="0" smtClean="0"/>
              <a:t>0 </a:t>
            </a:r>
            <a:r>
              <a:rPr lang="en-US" dirty="0"/>
              <a:t>- unknown</a:t>
            </a:r>
          </a:p>
          <a:p>
            <a:r>
              <a:rPr lang="en-US" dirty="0"/>
              <a:t>1 - untested</a:t>
            </a:r>
          </a:p>
          <a:p>
            <a:r>
              <a:rPr lang="en-US" dirty="0"/>
              <a:t>2 - non-pathogenic</a:t>
            </a:r>
          </a:p>
          <a:p>
            <a:r>
              <a:rPr lang="en-US" dirty="0"/>
              <a:t>3 - probable-non-pathogenic</a:t>
            </a:r>
          </a:p>
          <a:p>
            <a:r>
              <a:rPr lang="en-US" dirty="0"/>
              <a:t>4 - probable</a:t>
            </a:r>
            <a:r>
              <a:rPr lang="en-US" dirty="0" smtClean="0"/>
              <a:t>-</a:t>
            </a:r>
            <a:r>
              <a:rPr lang="en-US" dirty="0"/>
              <a:t>pathogenic</a:t>
            </a: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5 - pathogenic</a:t>
            </a:r>
          </a:p>
          <a:p>
            <a:r>
              <a:rPr lang="en-US" dirty="0"/>
              <a:t>6 - drug-response</a:t>
            </a:r>
          </a:p>
          <a:p>
            <a:r>
              <a:rPr lang="en-US" dirty="0"/>
              <a:t>7 - histocompatibility</a:t>
            </a:r>
          </a:p>
          <a:p>
            <a:r>
              <a:rPr lang="en-US" dirty="0"/>
              <a:t>255 -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12642" y="2387348"/>
            <a:ext cx="3963820" cy="3982190"/>
          </a:xfrm>
          <a:prstGeom prst="ellipse">
            <a:avLst/>
          </a:prstGeom>
          <a:solidFill>
            <a:schemeClr val="accent6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7518" y="2387348"/>
            <a:ext cx="3963820" cy="3982190"/>
          </a:xfrm>
          <a:prstGeom prst="ellipse">
            <a:avLst/>
          </a:prstGeom>
          <a:solidFill>
            <a:schemeClr val="accent3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93347" y="3892723"/>
            <a:ext cx="379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7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4629493" y="3892723"/>
            <a:ext cx="379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7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3071909" y="3911316"/>
            <a:ext cx="379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3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3413225" y="1424064"/>
            <a:ext cx="1873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Structs. w/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HGMD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SNPs hitting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critical residues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9819" y="1423815"/>
            <a:ext cx="1925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Structs. w/</a:t>
            </a:r>
            <a:r>
              <a:rPr lang="en-US" b="1" dirty="0" smtClean="0">
                <a:solidFill>
                  <a:schemeClr val="accent3"/>
                </a:solidFill>
              </a:rPr>
              <a:t>ClinVar</a:t>
            </a:r>
          </a:p>
          <a:p>
            <a:pPr algn="ctr"/>
            <a:r>
              <a:rPr lang="en-US" b="1" dirty="0" smtClean="0"/>
              <a:t>SNPs hitting </a:t>
            </a:r>
          </a:p>
          <a:p>
            <a:pPr algn="ctr"/>
            <a:r>
              <a:rPr lang="en-US" b="1" dirty="0" smtClean="0"/>
              <a:t>critical residues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0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Linearized Annotation Diagram for FGFR2</a:t>
            </a:r>
            <a:endParaRPr lang="en-US" sz="2800" b="1" dirty="0"/>
          </a:p>
        </p:txBody>
      </p:sp>
      <p:pic>
        <p:nvPicPr>
          <p:cNvPr id="3" name="Picture 2" descr="1IIL_E__new_style_buried_1_prcnt_w_hinge__SASA_rel_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22222" r="4427" b="16271"/>
          <a:stretch/>
        </p:blipFill>
        <p:spPr>
          <a:xfrm>
            <a:off x="95249" y="758415"/>
            <a:ext cx="8967839" cy="2794000"/>
          </a:xfrm>
          <a:prstGeom prst="rect">
            <a:avLst/>
          </a:prstGeom>
        </p:spPr>
      </p:pic>
      <p:pic>
        <p:nvPicPr>
          <p:cNvPr id="4" name="Picture 3" descr="1IIL_E__new_style_buried_1_prcnt_w_hinge__SASA_rel_5_post_prsn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22222" r="4427" b="5357"/>
          <a:stretch/>
        </p:blipFill>
        <p:spPr>
          <a:xfrm>
            <a:off x="95250" y="3552415"/>
            <a:ext cx="8967840" cy="32897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24E1-A710-3B44-B7E5-A9D40DCFEB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6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560</Words>
  <Application>Microsoft Macintosh PowerPoint</Application>
  <PresentationFormat>On-screen Show (4:3)</PresentationFormat>
  <Paragraphs>129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29</cp:revision>
  <dcterms:created xsi:type="dcterms:W3CDTF">2015-06-19T14:56:54Z</dcterms:created>
  <dcterms:modified xsi:type="dcterms:W3CDTF">2015-06-24T19:42:50Z</dcterms:modified>
</cp:coreProperties>
</file>