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2"/>
  </p:notesMasterIdLst>
  <p:sldIdLst>
    <p:sldId id="256" r:id="rId2"/>
    <p:sldId id="286" r:id="rId3"/>
    <p:sldId id="284" r:id="rId4"/>
    <p:sldId id="288" r:id="rId5"/>
    <p:sldId id="346" r:id="rId6"/>
    <p:sldId id="347" r:id="rId7"/>
    <p:sldId id="348" r:id="rId8"/>
    <p:sldId id="258" r:id="rId9"/>
    <p:sldId id="350" r:id="rId10"/>
    <p:sldId id="355" r:id="rId11"/>
    <p:sldId id="364" r:id="rId12"/>
    <p:sldId id="352" r:id="rId13"/>
    <p:sldId id="353" r:id="rId14"/>
    <p:sldId id="356" r:id="rId15"/>
    <p:sldId id="360" r:id="rId16"/>
    <p:sldId id="365" r:id="rId17"/>
    <p:sldId id="359" r:id="rId18"/>
    <p:sldId id="366" r:id="rId19"/>
    <p:sldId id="363" r:id="rId20"/>
    <p:sldId id="367" r:id="rId21"/>
    <p:sldId id="387" r:id="rId22"/>
    <p:sldId id="388" r:id="rId23"/>
    <p:sldId id="368" r:id="rId24"/>
    <p:sldId id="369" r:id="rId25"/>
    <p:sldId id="372" r:id="rId26"/>
    <p:sldId id="373" r:id="rId27"/>
    <p:sldId id="379" r:id="rId28"/>
    <p:sldId id="383" r:id="rId29"/>
    <p:sldId id="384" r:id="rId30"/>
    <p:sldId id="385" r:id="rId31"/>
    <p:sldId id="380" r:id="rId32"/>
    <p:sldId id="381" r:id="rId33"/>
    <p:sldId id="382" r:id="rId34"/>
    <p:sldId id="371" r:id="rId35"/>
    <p:sldId id="377" r:id="rId36"/>
    <p:sldId id="261" r:id="rId37"/>
    <p:sldId id="289" r:id="rId38"/>
    <p:sldId id="290" r:id="rId39"/>
    <p:sldId id="259" r:id="rId40"/>
    <p:sldId id="276" r:id="rId41"/>
    <p:sldId id="279" r:id="rId42"/>
    <p:sldId id="278" r:id="rId43"/>
    <p:sldId id="295" r:id="rId44"/>
    <p:sldId id="281" r:id="rId45"/>
    <p:sldId id="293" r:id="rId46"/>
    <p:sldId id="291" r:id="rId47"/>
    <p:sldId id="297" r:id="rId48"/>
    <p:sldId id="298" r:id="rId49"/>
    <p:sldId id="303" r:id="rId50"/>
    <p:sldId id="299" r:id="rId51"/>
    <p:sldId id="300" r:id="rId52"/>
    <p:sldId id="301" r:id="rId53"/>
    <p:sldId id="304" r:id="rId54"/>
    <p:sldId id="305" r:id="rId55"/>
    <p:sldId id="334" r:id="rId56"/>
    <p:sldId id="306" r:id="rId57"/>
    <p:sldId id="307" r:id="rId58"/>
    <p:sldId id="335" r:id="rId59"/>
    <p:sldId id="378" r:id="rId60"/>
    <p:sldId id="310" r:id="rId61"/>
    <p:sldId id="311" r:id="rId62"/>
    <p:sldId id="312" r:id="rId63"/>
    <p:sldId id="337" r:id="rId64"/>
    <p:sldId id="314" r:id="rId65"/>
    <p:sldId id="315" r:id="rId66"/>
    <p:sldId id="338" r:id="rId67"/>
    <p:sldId id="339" r:id="rId68"/>
    <p:sldId id="340" r:id="rId69"/>
    <p:sldId id="341" r:id="rId70"/>
    <p:sldId id="345" r:id="rId7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ieming Chen" initials="JC" lastIdx="1" clrIdx="0">
    <p:extLst>
      <p:ext uri="{19B8F6BF-5375-455C-9EA6-DF929625EA0E}">
        <p15:presenceInfo xmlns:p15="http://schemas.microsoft.com/office/powerpoint/2012/main" userId="abed69f131784f37"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9D1499"/>
    <a:srgbClr val="2ED989"/>
    <a:srgbClr val="766C67"/>
    <a:srgbClr val="ADA9A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090" autoAdjust="0"/>
    <p:restoredTop sz="79055" autoAdjust="0"/>
  </p:normalViewPr>
  <p:slideViewPr>
    <p:cSldViewPr snapToGrid="0">
      <p:cViewPr varScale="1">
        <p:scale>
          <a:sx n="56" d="100"/>
          <a:sy n="56" d="100"/>
        </p:scale>
        <p:origin x="952" y="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F51C9EA-719E-4548-BE8D-3D56DEC9BCE6}" type="datetimeFigureOut">
              <a:rPr lang="en-US" smtClean="0"/>
              <a:t>6/3/2015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14526BA-C4EF-41E3-BD95-879ACB1D9511}" type="slidenum">
              <a:rPr lang="en-US" smtClean="0"/>
              <a:t>‹#›</a:t>
            </a:fld>
            <a:endParaRPr lang="en-US"/>
          </a:p>
        </p:txBody>
      </p:sp>
    </p:spTree>
    <p:extLst>
      <p:ext uri="{BB962C8B-B14F-4D97-AF65-F5344CB8AC3E}">
        <p14:creationId xmlns:p14="http://schemas.microsoft.com/office/powerpoint/2010/main" val="24826916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14526BA-C4EF-41E3-BD95-879ACB1D9511}" type="slidenum">
              <a:rPr lang="en-US" smtClean="0"/>
              <a:t>1</a:t>
            </a:fld>
            <a:endParaRPr lang="en-US"/>
          </a:p>
        </p:txBody>
      </p:sp>
    </p:spTree>
    <p:extLst>
      <p:ext uri="{BB962C8B-B14F-4D97-AF65-F5344CB8AC3E}">
        <p14:creationId xmlns:p14="http://schemas.microsoft.com/office/powerpoint/2010/main" val="11943180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Non-consensus on the actual human TTC21B – no pattern it</a:t>
            </a:r>
            <a:r>
              <a:rPr lang="en-US" baseline="0" dirty="0" smtClean="0"/>
              <a:t> seems</a:t>
            </a:r>
          </a:p>
          <a:p>
            <a:endParaRPr lang="en-US" dirty="0"/>
          </a:p>
        </p:txBody>
      </p:sp>
      <p:sp>
        <p:nvSpPr>
          <p:cNvPr id="4" name="Slide Number Placeholder 3"/>
          <p:cNvSpPr>
            <a:spLocks noGrp="1"/>
          </p:cNvSpPr>
          <p:nvPr>
            <p:ph type="sldNum" sz="quarter" idx="10"/>
          </p:nvPr>
        </p:nvSpPr>
        <p:spPr/>
        <p:txBody>
          <a:bodyPr/>
          <a:lstStyle/>
          <a:p>
            <a:fld id="{B8198A17-B112-495A-8E33-7EA0772B1F39}" type="slidenum">
              <a:rPr lang="en-US" smtClean="0"/>
              <a:t>31</a:t>
            </a:fld>
            <a:endParaRPr lang="en-US"/>
          </a:p>
        </p:txBody>
      </p:sp>
    </p:spTree>
    <p:extLst>
      <p:ext uri="{BB962C8B-B14F-4D97-AF65-F5344CB8AC3E}">
        <p14:creationId xmlns:p14="http://schemas.microsoft.com/office/powerpoint/2010/main" val="35794716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smtClean="0">
                <a:solidFill>
                  <a:schemeClr val="tx1"/>
                </a:solidFill>
                <a:effectLst/>
                <a:latin typeface="+mn-lt"/>
                <a:ea typeface="+mn-ea"/>
                <a:cs typeface="+mn-cs"/>
              </a:rPr>
              <a:t>34</a:t>
            </a:r>
            <a:r>
              <a:rPr lang="en-US" smtClean="0"/>
              <a:t> </a:t>
            </a:r>
            <a:r>
              <a:rPr lang="en-US" sz="1200" b="0" i="0" u="none" strike="noStrike" kern="1200" smtClean="0">
                <a:solidFill>
                  <a:schemeClr val="tx1"/>
                </a:solidFill>
                <a:effectLst/>
                <a:latin typeface="+mn-lt"/>
                <a:ea typeface="+mn-ea"/>
                <a:cs typeface="+mn-cs"/>
              </a:rPr>
              <a:t>32</a:t>
            </a:r>
            <a:r>
              <a:rPr lang="en-US" smtClean="0"/>
              <a:t> </a:t>
            </a:r>
            <a:r>
              <a:rPr lang="en-US" sz="1200" b="0" i="0" u="none" strike="noStrike" kern="1200" smtClean="0">
                <a:solidFill>
                  <a:schemeClr val="tx1"/>
                </a:solidFill>
                <a:effectLst/>
                <a:latin typeface="+mn-lt"/>
                <a:ea typeface="+mn-ea"/>
                <a:cs typeface="+mn-cs"/>
              </a:rPr>
              <a:t>31</a:t>
            </a:r>
            <a:r>
              <a:rPr lang="en-US" smtClean="0"/>
              <a:t> </a:t>
            </a:r>
            <a:r>
              <a:rPr lang="en-US" sz="1200" b="0" i="0" u="none" strike="noStrike" kern="1200" smtClean="0">
                <a:solidFill>
                  <a:schemeClr val="tx1"/>
                </a:solidFill>
                <a:effectLst/>
                <a:latin typeface="+mn-lt"/>
                <a:ea typeface="+mn-ea"/>
                <a:cs typeface="+mn-cs"/>
              </a:rPr>
              <a:t>27</a:t>
            </a:r>
            <a:r>
              <a:rPr lang="en-US" smtClean="0"/>
              <a:t> </a:t>
            </a:r>
            <a:r>
              <a:rPr lang="en-US" sz="1200" b="0" i="0" u="none" strike="noStrike" kern="1200" smtClean="0">
                <a:solidFill>
                  <a:schemeClr val="tx1"/>
                </a:solidFill>
                <a:effectLst/>
                <a:latin typeface="+mn-lt"/>
                <a:ea typeface="+mn-ea"/>
                <a:cs typeface="+mn-cs"/>
              </a:rPr>
              <a:t>25</a:t>
            </a:r>
            <a:r>
              <a:rPr lang="en-US" smtClean="0"/>
              <a:t> </a:t>
            </a:r>
            <a:r>
              <a:rPr lang="en-US" sz="1200" b="0" i="0" u="none" strike="noStrike" kern="1200" smtClean="0">
                <a:solidFill>
                  <a:schemeClr val="tx1"/>
                </a:solidFill>
                <a:effectLst/>
                <a:latin typeface="+mn-lt"/>
                <a:ea typeface="+mn-ea"/>
                <a:cs typeface="+mn-cs"/>
              </a:rPr>
              <a:t>20</a:t>
            </a:r>
            <a:r>
              <a:rPr lang="en-US" smtClean="0"/>
              <a:t> </a:t>
            </a:r>
            <a:r>
              <a:rPr lang="en-US" sz="1200" b="0" i="0" u="none" strike="noStrike" kern="1200" smtClean="0">
                <a:solidFill>
                  <a:schemeClr val="tx1"/>
                </a:solidFill>
                <a:effectLst/>
                <a:latin typeface="+mn-lt"/>
                <a:ea typeface="+mn-ea"/>
                <a:cs typeface="+mn-cs"/>
              </a:rPr>
              <a:t>19</a:t>
            </a:r>
            <a:r>
              <a:rPr lang="en-US" smtClean="0"/>
              <a:t> </a:t>
            </a:r>
            <a:r>
              <a:rPr lang="en-US" sz="1200" b="0" i="0" u="none" strike="noStrike" kern="1200" smtClean="0">
                <a:solidFill>
                  <a:schemeClr val="tx1"/>
                </a:solidFill>
                <a:effectLst/>
                <a:latin typeface="+mn-lt"/>
                <a:ea typeface="+mn-ea"/>
                <a:cs typeface="+mn-cs"/>
              </a:rPr>
              <a:t>16</a:t>
            </a:r>
            <a:r>
              <a:rPr lang="en-US" smtClean="0"/>
              <a:t> </a:t>
            </a:r>
            <a:r>
              <a:rPr lang="en-US" sz="1200" b="0" i="0" u="none" strike="noStrike" kern="1200" smtClean="0">
                <a:solidFill>
                  <a:schemeClr val="tx1"/>
                </a:solidFill>
                <a:effectLst/>
                <a:latin typeface="+mn-lt"/>
                <a:ea typeface="+mn-ea"/>
                <a:cs typeface="+mn-cs"/>
              </a:rPr>
              <a:t>14</a:t>
            </a:r>
            <a:r>
              <a:rPr lang="en-US" smtClean="0"/>
              <a:t> </a:t>
            </a:r>
            <a:r>
              <a:rPr lang="en-US" sz="1200" b="0" i="0" u="none" strike="noStrike" kern="1200" smtClean="0">
                <a:solidFill>
                  <a:schemeClr val="tx1"/>
                </a:solidFill>
                <a:effectLst/>
                <a:latin typeface="+mn-lt"/>
                <a:ea typeface="+mn-ea"/>
                <a:cs typeface="+mn-cs"/>
              </a:rPr>
              <a:t>13</a:t>
            </a:r>
            <a:r>
              <a:rPr lang="en-US" smtClean="0"/>
              <a:t> </a:t>
            </a:r>
            <a:r>
              <a:rPr lang="en-US" sz="1200" b="0" i="0" u="none" strike="noStrike" kern="1200" smtClean="0">
                <a:solidFill>
                  <a:schemeClr val="tx1"/>
                </a:solidFill>
                <a:effectLst/>
                <a:latin typeface="+mn-lt"/>
                <a:ea typeface="+mn-ea"/>
                <a:cs typeface="+mn-cs"/>
              </a:rPr>
              <a:t>12</a:t>
            </a:r>
            <a:r>
              <a:rPr lang="en-US" smtClean="0"/>
              <a:t> </a:t>
            </a:r>
            <a:r>
              <a:rPr lang="en-US" sz="1200" b="0" i="0" u="none" strike="noStrike" kern="1200" smtClean="0">
                <a:solidFill>
                  <a:schemeClr val="tx1"/>
                </a:solidFill>
                <a:effectLst/>
                <a:latin typeface="+mn-lt"/>
                <a:ea typeface="+mn-ea"/>
                <a:cs typeface="+mn-cs"/>
              </a:rPr>
              <a:t>12</a:t>
            </a:r>
            <a:r>
              <a:rPr lang="en-US" smtClean="0"/>
              <a:t> </a:t>
            </a:r>
            <a:r>
              <a:rPr lang="en-US" sz="1200" b="0" i="0" u="none" strike="noStrike" kern="1200" smtClean="0">
                <a:solidFill>
                  <a:schemeClr val="tx1"/>
                </a:solidFill>
                <a:effectLst/>
                <a:latin typeface="+mn-lt"/>
                <a:ea typeface="+mn-ea"/>
                <a:cs typeface="+mn-cs"/>
              </a:rPr>
              <a:t>8</a:t>
            </a:r>
            <a:r>
              <a:rPr lang="en-US" smtClean="0"/>
              <a:t> </a:t>
            </a:r>
            <a:r>
              <a:rPr lang="en-US" sz="1200" b="0" i="0" u="none" strike="noStrike" kern="1200" smtClean="0">
                <a:solidFill>
                  <a:schemeClr val="tx1"/>
                </a:solidFill>
                <a:effectLst/>
                <a:latin typeface="+mn-lt"/>
                <a:ea typeface="+mn-ea"/>
                <a:cs typeface="+mn-cs"/>
              </a:rPr>
              <a:t>3</a:t>
            </a:r>
            <a:r>
              <a:rPr lang="en-US" smtClean="0"/>
              <a:t> </a:t>
            </a:r>
            <a:endParaRPr lang="en-US" dirty="0"/>
          </a:p>
        </p:txBody>
      </p:sp>
      <p:sp>
        <p:nvSpPr>
          <p:cNvPr id="4" name="Slide Number Placeholder 3"/>
          <p:cNvSpPr>
            <a:spLocks noGrp="1"/>
          </p:cNvSpPr>
          <p:nvPr>
            <p:ph type="sldNum" sz="quarter" idx="10"/>
          </p:nvPr>
        </p:nvSpPr>
        <p:spPr/>
        <p:txBody>
          <a:bodyPr/>
          <a:lstStyle/>
          <a:p>
            <a:fld id="{B8198A17-B112-495A-8E33-7EA0772B1F39}" type="slidenum">
              <a:rPr lang="en-US" smtClean="0"/>
              <a:t>32</a:t>
            </a:fld>
            <a:endParaRPr lang="en-US"/>
          </a:p>
        </p:txBody>
      </p:sp>
    </p:spTree>
    <p:extLst>
      <p:ext uri="{BB962C8B-B14F-4D97-AF65-F5344CB8AC3E}">
        <p14:creationId xmlns:p14="http://schemas.microsoft.com/office/powerpoint/2010/main" val="13347699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smtClean="0">
                <a:solidFill>
                  <a:schemeClr val="tx1"/>
                </a:solidFill>
                <a:effectLst/>
                <a:latin typeface="+mn-lt"/>
                <a:ea typeface="+mn-ea"/>
                <a:cs typeface="+mn-cs"/>
              </a:rPr>
              <a:t>34</a:t>
            </a:r>
            <a:r>
              <a:rPr lang="en-US" dirty="0" smtClean="0"/>
              <a:t> </a:t>
            </a:r>
            <a:r>
              <a:rPr lang="en-US" sz="1200" b="0" i="0" u="none" strike="noStrike" kern="1200" dirty="0" smtClean="0">
                <a:solidFill>
                  <a:schemeClr val="tx1"/>
                </a:solidFill>
                <a:effectLst/>
                <a:latin typeface="+mn-lt"/>
                <a:ea typeface="+mn-ea"/>
                <a:cs typeface="+mn-cs"/>
              </a:rPr>
              <a:t>33</a:t>
            </a:r>
            <a:r>
              <a:rPr lang="en-US" dirty="0" smtClean="0"/>
              <a:t> </a:t>
            </a:r>
            <a:r>
              <a:rPr lang="en-US" sz="1200" b="0" i="0" u="none" strike="noStrike" kern="1200" dirty="0" smtClean="0">
                <a:solidFill>
                  <a:schemeClr val="tx1"/>
                </a:solidFill>
                <a:effectLst/>
                <a:latin typeface="+mn-lt"/>
                <a:ea typeface="+mn-ea"/>
                <a:cs typeface="+mn-cs"/>
              </a:rPr>
              <a:t>33</a:t>
            </a:r>
            <a:r>
              <a:rPr lang="en-US" dirty="0" smtClean="0"/>
              <a:t> </a:t>
            </a:r>
            <a:r>
              <a:rPr lang="en-US" sz="1200" b="0" i="0" u="none" strike="noStrike" kern="1200" dirty="0" smtClean="0">
                <a:solidFill>
                  <a:schemeClr val="tx1"/>
                </a:solidFill>
                <a:effectLst/>
                <a:latin typeface="+mn-lt"/>
                <a:ea typeface="+mn-ea"/>
                <a:cs typeface="+mn-cs"/>
              </a:rPr>
              <a:t>32</a:t>
            </a:r>
            <a:r>
              <a:rPr lang="en-US" dirty="0" smtClean="0"/>
              <a:t> </a:t>
            </a:r>
            <a:r>
              <a:rPr lang="en-US" sz="1200" b="0" i="0" u="none" strike="noStrike" kern="1200" dirty="0" smtClean="0">
                <a:solidFill>
                  <a:schemeClr val="tx1"/>
                </a:solidFill>
                <a:effectLst/>
                <a:latin typeface="+mn-lt"/>
                <a:ea typeface="+mn-ea"/>
                <a:cs typeface="+mn-cs"/>
              </a:rPr>
              <a:t>28</a:t>
            </a:r>
            <a:r>
              <a:rPr lang="en-US" dirty="0" smtClean="0"/>
              <a:t> </a:t>
            </a:r>
            <a:r>
              <a:rPr lang="en-US" sz="1200" b="0" i="0" u="none" strike="noStrike" kern="1200" dirty="0" smtClean="0">
                <a:solidFill>
                  <a:schemeClr val="tx1"/>
                </a:solidFill>
                <a:effectLst/>
                <a:latin typeface="+mn-lt"/>
                <a:ea typeface="+mn-ea"/>
                <a:cs typeface="+mn-cs"/>
              </a:rPr>
              <a:t>27</a:t>
            </a:r>
            <a:r>
              <a:rPr lang="en-US" dirty="0" smtClean="0"/>
              <a:t> </a:t>
            </a:r>
            <a:r>
              <a:rPr lang="en-US" sz="1200" b="0" i="0" u="none" strike="noStrike" kern="1200" dirty="0" smtClean="0">
                <a:solidFill>
                  <a:schemeClr val="tx1"/>
                </a:solidFill>
                <a:effectLst/>
                <a:latin typeface="+mn-lt"/>
                <a:ea typeface="+mn-ea"/>
                <a:cs typeface="+mn-cs"/>
              </a:rPr>
              <a:t>22</a:t>
            </a:r>
            <a:r>
              <a:rPr lang="en-US" dirty="0" smtClean="0"/>
              <a:t> </a:t>
            </a:r>
            <a:r>
              <a:rPr lang="en-US" sz="1200" b="0" i="0" u="none" strike="noStrike" kern="1200" dirty="0" smtClean="0">
                <a:solidFill>
                  <a:schemeClr val="tx1"/>
                </a:solidFill>
                <a:effectLst/>
                <a:latin typeface="+mn-lt"/>
                <a:ea typeface="+mn-ea"/>
                <a:cs typeface="+mn-cs"/>
              </a:rPr>
              <a:t>20</a:t>
            </a:r>
            <a:r>
              <a:rPr lang="en-US" dirty="0" smtClean="0"/>
              <a:t> </a:t>
            </a:r>
            <a:r>
              <a:rPr lang="en-US" sz="1200" b="0" i="0" u="none" strike="noStrike" kern="1200" dirty="0" smtClean="0">
                <a:solidFill>
                  <a:schemeClr val="tx1"/>
                </a:solidFill>
                <a:effectLst/>
                <a:latin typeface="+mn-lt"/>
                <a:ea typeface="+mn-ea"/>
                <a:cs typeface="+mn-cs"/>
              </a:rPr>
              <a:t>17</a:t>
            </a:r>
            <a:r>
              <a:rPr lang="en-US" dirty="0" smtClean="0"/>
              <a:t> </a:t>
            </a:r>
            <a:r>
              <a:rPr lang="en-US" sz="1200" b="0" i="0" u="none" strike="noStrike" kern="1200" dirty="0" smtClean="0">
                <a:solidFill>
                  <a:schemeClr val="tx1"/>
                </a:solidFill>
                <a:effectLst/>
                <a:latin typeface="+mn-lt"/>
                <a:ea typeface="+mn-ea"/>
                <a:cs typeface="+mn-cs"/>
              </a:rPr>
              <a:t>15</a:t>
            </a:r>
            <a:r>
              <a:rPr lang="en-US" dirty="0" smtClean="0"/>
              <a:t> </a:t>
            </a:r>
            <a:r>
              <a:rPr lang="en-US" sz="1200" b="0" i="0" u="none" strike="noStrike" kern="1200" dirty="0" smtClean="0">
                <a:solidFill>
                  <a:schemeClr val="tx1"/>
                </a:solidFill>
                <a:effectLst/>
                <a:latin typeface="+mn-lt"/>
                <a:ea typeface="+mn-ea"/>
                <a:cs typeface="+mn-cs"/>
              </a:rPr>
              <a:t>14</a:t>
            </a:r>
            <a:r>
              <a:rPr lang="en-US" dirty="0" smtClean="0"/>
              <a:t> </a:t>
            </a:r>
            <a:r>
              <a:rPr lang="en-US" sz="1200" b="0" i="0" u="none" strike="noStrike" kern="1200" dirty="0" smtClean="0">
                <a:solidFill>
                  <a:schemeClr val="tx1"/>
                </a:solidFill>
                <a:effectLst/>
                <a:latin typeface="+mn-lt"/>
                <a:ea typeface="+mn-ea"/>
                <a:cs typeface="+mn-cs"/>
              </a:rPr>
              <a:t>12</a:t>
            </a:r>
            <a:r>
              <a:rPr lang="en-US" dirty="0" smtClean="0"/>
              <a:t> </a:t>
            </a:r>
            <a:r>
              <a:rPr lang="en-US" sz="1200" b="0" i="0" u="none" strike="noStrike" kern="1200" dirty="0" smtClean="0">
                <a:solidFill>
                  <a:schemeClr val="tx1"/>
                </a:solidFill>
                <a:effectLst/>
                <a:latin typeface="+mn-lt"/>
                <a:ea typeface="+mn-ea"/>
                <a:cs typeface="+mn-cs"/>
              </a:rPr>
              <a:t>4</a:t>
            </a:r>
            <a:r>
              <a:rPr lang="en-US" dirty="0" smtClean="0"/>
              <a:t> </a:t>
            </a:r>
            <a:r>
              <a:rPr lang="en-US" sz="1200" b="0" i="0" u="none" strike="noStrike" kern="1200" dirty="0" smtClean="0">
                <a:solidFill>
                  <a:schemeClr val="tx1"/>
                </a:solidFill>
                <a:effectLst/>
                <a:latin typeface="+mn-lt"/>
                <a:ea typeface="+mn-ea"/>
                <a:cs typeface="+mn-cs"/>
              </a:rPr>
              <a:t>2</a:t>
            </a:r>
            <a:r>
              <a:rPr lang="en-US" dirty="0" smtClean="0"/>
              <a:t> </a:t>
            </a:r>
            <a:r>
              <a:rPr lang="en-US" sz="1200" b="0" i="0" u="none" strike="noStrike" kern="1200" dirty="0" smtClean="0">
                <a:solidFill>
                  <a:schemeClr val="tx1"/>
                </a:solidFill>
                <a:effectLst/>
                <a:latin typeface="+mn-lt"/>
                <a:ea typeface="+mn-ea"/>
                <a:cs typeface="+mn-cs"/>
              </a:rPr>
              <a:t>1</a:t>
            </a:r>
            <a:r>
              <a:rPr lang="en-US" dirty="0" smtClean="0"/>
              <a:t> </a:t>
            </a:r>
            <a:endParaRPr lang="en-US" dirty="0"/>
          </a:p>
        </p:txBody>
      </p:sp>
      <p:sp>
        <p:nvSpPr>
          <p:cNvPr id="4" name="Slide Number Placeholder 3"/>
          <p:cNvSpPr>
            <a:spLocks noGrp="1"/>
          </p:cNvSpPr>
          <p:nvPr>
            <p:ph type="sldNum" sz="quarter" idx="10"/>
          </p:nvPr>
        </p:nvSpPr>
        <p:spPr/>
        <p:txBody>
          <a:bodyPr/>
          <a:lstStyle/>
          <a:p>
            <a:fld id="{B8198A17-B112-495A-8E33-7EA0772B1F39}" type="slidenum">
              <a:rPr lang="en-US" smtClean="0"/>
              <a:t>33</a:t>
            </a:fld>
            <a:endParaRPr lang="en-US"/>
          </a:p>
        </p:txBody>
      </p:sp>
    </p:spTree>
    <p:extLst>
      <p:ext uri="{BB962C8B-B14F-4D97-AF65-F5344CB8AC3E}">
        <p14:creationId xmlns:p14="http://schemas.microsoft.com/office/powerpoint/2010/main" val="27142959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83298"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rPr>
              <a:t>Baseline within human pop: 99.9% of the elements should be conserved</a:t>
            </a:r>
          </a:p>
        </p:txBody>
      </p:sp>
      <p:sp>
        <p:nvSpPr>
          <p:cNvPr id="4" name="Slide Number Placeholder 3"/>
          <p:cNvSpPr>
            <a:spLocks noGrp="1"/>
          </p:cNvSpPr>
          <p:nvPr>
            <p:ph type="sldNum" sz="quarter" idx="5"/>
          </p:nvPr>
        </p:nvSpPr>
        <p:spPr/>
        <p:txBody>
          <a:bodyPr/>
          <a:lstStyle/>
          <a:p>
            <a:pPr>
              <a:defRPr/>
            </a:pPr>
            <a:fld id="{6CB9770D-5CA4-794B-8758-A29D1009103C}" type="slidenum">
              <a:rPr lang="en-US">
                <a:solidFill>
                  <a:prstClr val="black"/>
                </a:solidFill>
              </a:rPr>
              <a:pPr>
                <a:defRPr/>
              </a:pPr>
              <a:t>34</a:t>
            </a:fld>
            <a:endParaRPr lang="en-US">
              <a:solidFill>
                <a:prstClr val="black"/>
              </a:solidFill>
            </a:endParaRPr>
          </a:p>
        </p:txBody>
      </p:sp>
    </p:spTree>
    <p:extLst>
      <p:ext uri="{BB962C8B-B14F-4D97-AF65-F5344CB8AC3E}">
        <p14:creationId xmlns:p14="http://schemas.microsoft.com/office/powerpoint/2010/main" val="4457989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smtClean="0">
                <a:solidFill>
                  <a:schemeClr val="tx1"/>
                </a:solidFill>
                <a:effectLst/>
                <a:latin typeface="+mn-lt"/>
                <a:ea typeface="+mn-ea"/>
                <a:cs typeface="+mn-cs"/>
              </a:rPr>
              <a:t>33</a:t>
            </a:r>
            <a:r>
              <a:rPr lang="en-US" dirty="0" smtClean="0"/>
              <a:t> </a:t>
            </a:r>
            <a:r>
              <a:rPr lang="en-US" sz="1200" b="0" i="0" u="none" strike="noStrike" kern="1200" dirty="0" smtClean="0">
                <a:solidFill>
                  <a:schemeClr val="tx1"/>
                </a:solidFill>
                <a:effectLst/>
                <a:latin typeface="+mn-lt"/>
                <a:ea typeface="+mn-ea"/>
                <a:cs typeface="+mn-cs"/>
              </a:rPr>
              <a:t>32</a:t>
            </a:r>
            <a:r>
              <a:rPr lang="en-US" dirty="0" smtClean="0"/>
              <a:t> </a:t>
            </a:r>
            <a:r>
              <a:rPr lang="en-US" sz="1200" b="0" i="0" u="none" strike="noStrike" kern="1200" dirty="0" smtClean="0">
                <a:solidFill>
                  <a:schemeClr val="tx1"/>
                </a:solidFill>
                <a:effectLst/>
                <a:latin typeface="+mn-lt"/>
                <a:ea typeface="+mn-ea"/>
                <a:cs typeface="+mn-cs"/>
              </a:rPr>
              <a:t>30</a:t>
            </a:r>
            <a:r>
              <a:rPr lang="en-US" dirty="0" smtClean="0"/>
              <a:t> </a:t>
            </a:r>
            <a:r>
              <a:rPr lang="en-US" sz="1200" b="0" i="0" u="none" strike="noStrike" kern="1200" dirty="0" smtClean="0">
                <a:solidFill>
                  <a:schemeClr val="tx1"/>
                </a:solidFill>
                <a:effectLst/>
                <a:latin typeface="+mn-lt"/>
                <a:ea typeface="+mn-ea"/>
                <a:cs typeface="+mn-cs"/>
              </a:rPr>
              <a:t>20</a:t>
            </a:r>
            <a:r>
              <a:rPr lang="en-US" dirty="0" smtClean="0"/>
              <a:t> </a:t>
            </a:r>
            <a:r>
              <a:rPr lang="en-US" sz="1200" b="0" i="0" u="none" strike="noStrike" kern="1200" dirty="0" smtClean="0">
                <a:solidFill>
                  <a:schemeClr val="tx1"/>
                </a:solidFill>
                <a:effectLst/>
                <a:latin typeface="+mn-lt"/>
                <a:ea typeface="+mn-ea"/>
                <a:cs typeface="+mn-cs"/>
              </a:rPr>
              <a:t>17</a:t>
            </a:r>
            <a:r>
              <a:rPr lang="en-US" dirty="0" smtClean="0"/>
              <a:t> </a:t>
            </a:r>
            <a:r>
              <a:rPr lang="en-US" sz="1200" b="0" i="0" u="none" strike="noStrike" kern="1200" dirty="0" smtClean="0">
                <a:solidFill>
                  <a:schemeClr val="tx1"/>
                </a:solidFill>
                <a:effectLst/>
                <a:latin typeface="+mn-lt"/>
                <a:ea typeface="+mn-ea"/>
                <a:cs typeface="+mn-cs"/>
              </a:rPr>
              <a:t>15</a:t>
            </a:r>
            <a:r>
              <a:rPr lang="en-US" dirty="0" smtClean="0"/>
              <a:t> </a:t>
            </a:r>
            <a:r>
              <a:rPr lang="en-US" sz="1200" b="0" i="0" u="none" strike="noStrike" kern="1200" dirty="0" smtClean="0">
                <a:solidFill>
                  <a:schemeClr val="tx1"/>
                </a:solidFill>
                <a:effectLst/>
                <a:latin typeface="+mn-lt"/>
                <a:ea typeface="+mn-ea"/>
                <a:cs typeface="+mn-cs"/>
              </a:rPr>
              <a:t>14</a:t>
            </a:r>
            <a:r>
              <a:rPr lang="en-US" dirty="0" smtClean="0"/>
              <a:t> </a:t>
            </a:r>
            <a:r>
              <a:rPr lang="en-US" sz="1200" b="0" i="0" u="none" strike="noStrike" kern="1200" dirty="0" smtClean="0">
                <a:solidFill>
                  <a:schemeClr val="tx1"/>
                </a:solidFill>
                <a:effectLst/>
                <a:latin typeface="+mn-lt"/>
                <a:ea typeface="+mn-ea"/>
                <a:cs typeface="+mn-cs"/>
              </a:rPr>
              <a:t>13</a:t>
            </a:r>
            <a:r>
              <a:rPr lang="en-US" dirty="0" smtClean="0"/>
              <a:t> </a:t>
            </a:r>
            <a:r>
              <a:rPr lang="en-US" sz="1200" b="0" i="0" u="none" strike="noStrike" kern="1200" dirty="0" smtClean="0">
                <a:solidFill>
                  <a:schemeClr val="tx1"/>
                </a:solidFill>
                <a:effectLst/>
                <a:latin typeface="+mn-lt"/>
                <a:ea typeface="+mn-ea"/>
                <a:cs typeface="+mn-cs"/>
              </a:rPr>
              <a:t>10</a:t>
            </a:r>
            <a:r>
              <a:rPr lang="en-US" dirty="0" smtClean="0"/>
              <a:t> </a:t>
            </a:r>
            <a:r>
              <a:rPr lang="en-US" sz="1200" b="0" i="0" u="none" strike="noStrike" kern="1200" dirty="0" smtClean="0">
                <a:solidFill>
                  <a:schemeClr val="tx1"/>
                </a:solidFill>
                <a:effectLst/>
                <a:latin typeface="+mn-lt"/>
                <a:ea typeface="+mn-ea"/>
                <a:cs typeface="+mn-cs"/>
              </a:rPr>
              <a:t>5</a:t>
            </a:r>
            <a:r>
              <a:rPr lang="en-US" dirty="0" smtClean="0"/>
              <a:t> </a:t>
            </a:r>
            <a:r>
              <a:rPr lang="en-US" sz="1200" b="0" i="0" u="none" strike="noStrike" kern="1200" dirty="0" smtClean="0">
                <a:solidFill>
                  <a:schemeClr val="tx1"/>
                </a:solidFill>
                <a:effectLst/>
                <a:latin typeface="+mn-lt"/>
                <a:ea typeface="+mn-ea"/>
                <a:cs typeface="+mn-cs"/>
              </a:rPr>
              <a:t>3</a:t>
            </a:r>
            <a:r>
              <a:rPr lang="en-US" dirty="0" smtClean="0"/>
              <a:t> </a:t>
            </a:r>
            <a:r>
              <a:rPr lang="en-US" sz="1200" b="0" i="0" u="none" strike="noStrike" kern="1200" dirty="0" smtClean="0">
                <a:solidFill>
                  <a:schemeClr val="tx1"/>
                </a:solidFill>
                <a:effectLst/>
                <a:latin typeface="+mn-lt"/>
                <a:ea typeface="+mn-ea"/>
                <a:cs typeface="+mn-cs"/>
              </a:rPr>
              <a:t>2</a:t>
            </a:r>
            <a:r>
              <a:rPr lang="en-US" dirty="0" smtClean="0"/>
              <a:t> </a:t>
            </a:r>
            <a:r>
              <a:rPr lang="en-US" sz="1200" b="0" i="0" u="none" strike="noStrike" kern="1200" dirty="0" smtClean="0">
                <a:solidFill>
                  <a:schemeClr val="tx1"/>
                </a:solidFill>
                <a:effectLst/>
                <a:latin typeface="+mn-lt"/>
                <a:ea typeface="+mn-ea"/>
                <a:cs typeface="+mn-cs"/>
              </a:rPr>
              <a:t>1</a:t>
            </a:r>
            <a:r>
              <a:rPr lang="en-US" dirty="0" smtClean="0"/>
              <a:t> </a:t>
            </a:r>
            <a:endParaRPr lang="en-US" dirty="0"/>
          </a:p>
        </p:txBody>
      </p:sp>
      <p:sp>
        <p:nvSpPr>
          <p:cNvPr id="4" name="Slide Number Placeholder 3"/>
          <p:cNvSpPr>
            <a:spLocks noGrp="1"/>
          </p:cNvSpPr>
          <p:nvPr>
            <p:ph type="sldNum" sz="quarter" idx="10"/>
          </p:nvPr>
        </p:nvSpPr>
        <p:spPr/>
        <p:txBody>
          <a:bodyPr/>
          <a:lstStyle/>
          <a:p>
            <a:fld id="{B8198A17-B112-495A-8E33-7EA0772B1F39}" type="slidenum">
              <a:rPr lang="en-US" smtClean="0"/>
              <a:t>35</a:t>
            </a:fld>
            <a:endParaRPr lang="en-US"/>
          </a:p>
        </p:txBody>
      </p:sp>
    </p:spTree>
    <p:extLst>
      <p:ext uri="{BB962C8B-B14F-4D97-AF65-F5344CB8AC3E}">
        <p14:creationId xmlns:p14="http://schemas.microsoft.com/office/powerpoint/2010/main" val="36884708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dirty="0" smtClean="0"/>
              <a:t>Motif alignment across all TPRs from all species</a:t>
            </a:r>
            <a:endParaRPr lang="en-US" dirty="0"/>
          </a:p>
        </p:txBody>
      </p:sp>
      <p:sp>
        <p:nvSpPr>
          <p:cNvPr id="4" name="Slide Number Placeholder 3"/>
          <p:cNvSpPr>
            <a:spLocks noGrp="1"/>
          </p:cNvSpPr>
          <p:nvPr>
            <p:ph type="sldNum" sz="quarter" idx="10"/>
          </p:nvPr>
        </p:nvSpPr>
        <p:spPr/>
        <p:txBody>
          <a:bodyPr/>
          <a:lstStyle/>
          <a:p>
            <a:fld id="{F7F2506E-7697-4BAD-89C9-805462FC80EC}" type="slidenum">
              <a:rPr lang="en-US" smtClean="0"/>
              <a:pPr/>
              <a:t>36</a:t>
            </a:fld>
            <a:endParaRPr lang="en-US"/>
          </a:p>
        </p:txBody>
      </p:sp>
    </p:spTree>
    <p:extLst>
      <p:ext uri="{BB962C8B-B14F-4D97-AF65-F5344CB8AC3E}">
        <p14:creationId xmlns:p14="http://schemas.microsoft.com/office/powerpoint/2010/main" val="39391807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14526BA-C4EF-41E3-BD95-879ACB1D9511}" type="slidenum">
              <a:rPr lang="en-US" smtClean="0"/>
              <a:t>40</a:t>
            </a:fld>
            <a:endParaRPr lang="en-US"/>
          </a:p>
        </p:txBody>
      </p:sp>
    </p:spTree>
    <p:extLst>
      <p:ext uri="{BB962C8B-B14F-4D97-AF65-F5344CB8AC3E}">
        <p14:creationId xmlns:p14="http://schemas.microsoft.com/office/powerpoint/2010/main" val="20090951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a:t>
            </a:r>
            <a:r>
              <a:rPr lang="en-US" dirty="0" err="1" smtClean="0"/>
              <a:t>i</a:t>
            </a:r>
            <a:r>
              <a:rPr lang="en-US" dirty="0" smtClean="0"/>
              <a:t> in combined-1KG.ESP6500.snps.nonmono.smartDomain2gPos.TPR.34aa.bed*; do echo $</a:t>
            </a:r>
            <a:r>
              <a:rPr lang="en-US" dirty="0" err="1" smtClean="0"/>
              <a:t>i</a:t>
            </a:r>
            <a:r>
              <a:rPr lang="en-US" dirty="0" smtClean="0"/>
              <a:t> ; </a:t>
            </a:r>
            <a:r>
              <a:rPr lang="en-US" dirty="0" err="1" smtClean="0"/>
              <a:t>awk</a:t>
            </a:r>
            <a:r>
              <a:rPr lang="en-US" dirty="0" smtClean="0"/>
              <a:t> '{OFS="\t"}{FS="\t"}{print $1"-"$2"-"$3}' $</a:t>
            </a:r>
            <a:r>
              <a:rPr lang="en-US" dirty="0" err="1" smtClean="0"/>
              <a:t>i</a:t>
            </a:r>
            <a:r>
              <a:rPr lang="en-US" dirty="0" smtClean="0"/>
              <a:t> | sort | </a:t>
            </a:r>
            <a:r>
              <a:rPr lang="en-US" dirty="0" err="1" smtClean="0"/>
              <a:t>uniq</a:t>
            </a:r>
            <a:r>
              <a:rPr lang="en-US" dirty="0" smtClean="0"/>
              <a:t> | </a:t>
            </a:r>
            <a:r>
              <a:rPr lang="en-US" dirty="0" err="1" smtClean="0"/>
              <a:t>egrep</a:t>
            </a:r>
            <a:r>
              <a:rPr lang="en-US" dirty="0" smtClean="0"/>
              <a:t> -v "</a:t>
            </a:r>
            <a:r>
              <a:rPr lang="en-US" dirty="0" err="1" smtClean="0"/>
              <a:t>chrX|chrY</a:t>
            </a:r>
            <a:r>
              <a:rPr lang="en-US" dirty="0" smtClean="0"/>
              <a:t>" | </a:t>
            </a:r>
            <a:r>
              <a:rPr lang="en-US" dirty="0" err="1" smtClean="0"/>
              <a:t>wc</a:t>
            </a:r>
            <a:r>
              <a:rPr lang="en-US" dirty="0" smtClean="0"/>
              <a:t> -l ; done</a:t>
            </a:r>
          </a:p>
          <a:p>
            <a:endParaRPr lang="en-US" dirty="0" smtClean="0"/>
          </a:p>
          <a:p>
            <a:r>
              <a:rPr lang="en-US" dirty="0" smtClean="0"/>
              <a:t>OR</a:t>
            </a:r>
          </a:p>
          <a:p>
            <a:endParaRPr lang="en-US" dirty="0" smtClean="0"/>
          </a:p>
          <a:p>
            <a:r>
              <a:rPr lang="en-US" dirty="0" err="1" smtClean="0"/>
              <a:t>awk</a:t>
            </a:r>
            <a:r>
              <a:rPr lang="en-US" dirty="0" smtClean="0"/>
              <a:t> '{OFS="\t"}{FS="\t"}{if($1 != "</a:t>
            </a:r>
            <a:r>
              <a:rPr lang="en-US" dirty="0" err="1" smtClean="0"/>
              <a:t>chrX</a:t>
            </a:r>
            <a:r>
              <a:rPr lang="en-US" dirty="0" smtClean="0"/>
              <a:t>" &amp;&amp; $1 != "</a:t>
            </a:r>
            <a:r>
              <a:rPr lang="en-US" dirty="0" err="1" smtClean="0"/>
              <a:t>chrY</a:t>
            </a:r>
            <a:r>
              <a:rPr lang="en-US" dirty="0" smtClean="0"/>
              <a:t>"){print $1"-"$2"-"$3}}' ExAC.r0.3.sites.snps.pass.mod.ens73.TPR.34aa.bed | sort | </a:t>
            </a:r>
            <a:r>
              <a:rPr lang="en-US" dirty="0" err="1" smtClean="0"/>
              <a:t>uniq</a:t>
            </a:r>
            <a:r>
              <a:rPr lang="en-US" dirty="0" smtClean="0"/>
              <a:t> | </a:t>
            </a:r>
            <a:r>
              <a:rPr lang="en-US" dirty="0" err="1" smtClean="0"/>
              <a:t>wc</a:t>
            </a:r>
            <a:r>
              <a:rPr lang="en-US" dirty="0" smtClean="0"/>
              <a:t> –l</a:t>
            </a:r>
          </a:p>
          <a:p>
            <a:endParaRPr lang="en-US" dirty="0" smtClean="0"/>
          </a:p>
        </p:txBody>
      </p:sp>
      <p:sp>
        <p:nvSpPr>
          <p:cNvPr id="4" name="Slide Number Placeholder 3"/>
          <p:cNvSpPr>
            <a:spLocks noGrp="1"/>
          </p:cNvSpPr>
          <p:nvPr>
            <p:ph type="sldNum" sz="quarter" idx="10"/>
          </p:nvPr>
        </p:nvSpPr>
        <p:spPr/>
        <p:txBody>
          <a:bodyPr/>
          <a:lstStyle/>
          <a:p>
            <a:fld id="{AB5639F7-BA5B-4CEF-98FF-0E67EFDAE0F8}" type="slidenum">
              <a:rPr lang="en-US" smtClean="0"/>
              <a:t>41</a:t>
            </a:fld>
            <a:endParaRPr lang="en-US"/>
          </a:p>
        </p:txBody>
      </p:sp>
    </p:spTree>
    <p:extLst>
      <p:ext uri="{BB962C8B-B14F-4D97-AF65-F5344CB8AC3E}">
        <p14:creationId xmlns:p14="http://schemas.microsoft.com/office/powerpoint/2010/main" val="10640690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a:t>
            </a:r>
            <a:r>
              <a:rPr lang="en-US" dirty="0" err="1" smtClean="0"/>
              <a:t>i</a:t>
            </a:r>
            <a:r>
              <a:rPr lang="en-US" dirty="0" smtClean="0"/>
              <a:t> in combined-1KG.ESP6500.snps.nonmono.smartDomain2gPos.TPR.34aa.bed*; do echo $</a:t>
            </a:r>
            <a:r>
              <a:rPr lang="en-US" dirty="0" err="1" smtClean="0"/>
              <a:t>i</a:t>
            </a:r>
            <a:r>
              <a:rPr lang="en-US" dirty="0" smtClean="0"/>
              <a:t> ; </a:t>
            </a:r>
            <a:r>
              <a:rPr lang="en-US" dirty="0" err="1" smtClean="0"/>
              <a:t>awk</a:t>
            </a:r>
            <a:r>
              <a:rPr lang="en-US" dirty="0" smtClean="0"/>
              <a:t> '{OFS="\t"}{FS="\t"}{print $1"-"$2"-"$3}' $</a:t>
            </a:r>
            <a:r>
              <a:rPr lang="en-US" dirty="0" err="1" smtClean="0"/>
              <a:t>i</a:t>
            </a:r>
            <a:r>
              <a:rPr lang="en-US" dirty="0" smtClean="0"/>
              <a:t> | sort | </a:t>
            </a:r>
            <a:r>
              <a:rPr lang="en-US" dirty="0" err="1" smtClean="0"/>
              <a:t>uniq</a:t>
            </a:r>
            <a:r>
              <a:rPr lang="en-US" dirty="0" smtClean="0"/>
              <a:t> | </a:t>
            </a:r>
            <a:r>
              <a:rPr lang="en-US" dirty="0" err="1" smtClean="0"/>
              <a:t>egrep</a:t>
            </a:r>
            <a:r>
              <a:rPr lang="en-US" dirty="0" smtClean="0"/>
              <a:t> -v "</a:t>
            </a:r>
            <a:r>
              <a:rPr lang="en-US" dirty="0" err="1" smtClean="0"/>
              <a:t>chrX|chrY</a:t>
            </a:r>
            <a:r>
              <a:rPr lang="en-US" dirty="0" smtClean="0"/>
              <a:t>" | </a:t>
            </a:r>
            <a:r>
              <a:rPr lang="en-US" dirty="0" err="1" smtClean="0"/>
              <a:t>wc</a:t>
            </a:r>
            <a:r>
              <a:rPr lang="en-US" dirty="0" smtClean="0"/>
              <a:t> -l ; done</a:t>
            </a:r>
          </a:p>
          <a:p>
            <a:endParaRPr lang="en-US" dirty="0" smtClean="0"/>
          </a:p>
          <a:p>
            <a:r>
              <a:rPr lang="en-US" dirty="0" smtClean="0"/>
              <a:t>OR</a:t>
            </a:r>
          </a:p>
          <a:p>
            <a:endParaRPr lang="en-US" dirty="0" smtClean="0"/>
          </a:p>
          <a:p>
            <a:r>
              <a:rPr lang="en-US" dirty="0" err="1" smtClean="0"/>
              <a:t>awk</a:t>
            </a:r>
            <a:r>
              <a:rPr lang="en-US" dirty="0" smtClean="0"/>
              <a:t> '{OFS="\t"}{FS="\t"}{if($1 != "</a:t>
            </a:r>
            <a:r>
              <a:rPr lang="en-US" dirty="0" err="1" smtClean="0"/>
              <a:t>chrX</a:t>
            </a:r>
            <a:r>
              <a:rPr lang="en-US" dirty="0" smtClean="0"/>
              <a:t>" &amp;&amp; $1 != "</a:t>
            </a:r>
            <a:r>
              <a:rPr lang="en-US" dirty="0" err="1" smtClean="0"/>
              <a:t>chrY</a:t>
            </a:r>
            <a:r>
              <a:rPr lang="en-US" dirty="0" smtClean="0"/>
              <a:t>"){print $1"-"$2"-"$3}}' ExAC.r0.3.sites.snps.pass.mod.ens73.TPR.34aa.bed | sort | </a:t>
            </a:r>
            <a:r>
              <a:rPr lang="en-US" dirty="0" err="1" smtClean="0"/>
              <a:t>uniq</a:t>
            </a:r>
            <a:r>
              <a:rPr lang="en-US" dirty="0" smtClean="0"/>
              <a:t> | </a:t>
            </a:r>
            <a:r>
              <a:rPr lang="en-US" dirty="0" err="1" smtClean="0"/>
              <a:t>wc</a:t>
            </a:r>
            <a:r>
              <a:rPr lang="en-US" dirty="0" smtClean="0"/>
              <a:t> –l</a:t>
            </a:r>
          </a:p>
          <a:p>
            <a:endParaRPr lang="en-US" dirty="0" smtClean="0"/>
          </a:p>
        </p:txBody>
      </p:sp>
      <p:sp>
        <p:nvSpPr>
          <p:cNvPr id="4" name="Slide Number Placeholder 3"/>
          <p:cNvSpPr>
            <a:spLocks noGrp="1"/>
          </p:cNvSpPr>
          <p:nvPr>
            <p:ph type="sldNum" sz="quarter" idx="10"/>
          </p:nvPr>
        </p:nvSpPr>
        <p:spPr/>
        <p:txBody>
          <a:bodyPr/>
          <a:lstStyle/>
          <a:p>
            <a:fld id="{AB5639F7-BA5B-4CEF-98FF-0E67EFDAE0F8}" type="slidenum">
              <a:rPr lang="en-US" smtClean="0"/>
              <a:t>42</a:t>
            </a:fld>
            <a:endParaRPr lang="en-US"/>
          </a:p>
        </p:txBody>
      </p:sp>
    </p:spTree>
    <p:extLst>
      <p:ext uri="{BB962C8B-B14F-4D97-AF65-F5344CB8AC3E}">
        <p14:creationId xmlns:p14="http://schemas.microsoft.com/office/powerpoint/2010/main" val="11526147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a:t>
            </a:r>
            <a:r>
              <a:rPr lang="en-US" baseline="0" dirty="0" smtClean="0"/>
              <a:t> S2 will remove the SNV at position 20</a:t>
            </a:r>
            <a:endParaRPr lang="en-US" dirty="0"/>
          </a:p>
        </p:txBody>
      </p:sp>
      <p:sp>
        <p:nvSpPr>
          <p:cNvPr id="4" name="Slide Number Placeholder 3"/>
          <p:cNvSpPr>
            <a:spLocks noGrp="1"/>
          </p:cNvSpPr>
          <p:nvPr>
            <p:ph type="sldNum" sz="quarter" idx="10"/>
          </p:nvPr>
        </p:nvSpPr>
        <p:spPr/>
        <p:txBody>
          <a:bodyPr/>
          <a:lstStyle/>
          <a:p>
            <a:fld id="{A14526BA-C4EF-41E3-BD95-879ACB1D9511}" type="slidenum">
              <a:rPr lang="en-US" smtClean="0"/>
              <a:t>44</a:t>
            </a:fld>
            <a:endParaRPr lang="en-US"/>
          </a:p>
        </p:txBody>
      </p:sp>
    </p:spTree>
    <p:extLst>
      <p:ext uri="{BB962C8B-B14F-4D97-AF65-F5344CB8AC3E}">
        <p14:creationId xmlns:p14="http://schemas.microsoft.com/office/powerpoint/2010/main" val="23740783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14526BA-C4EF-41E3-BD95-879ACB1D9511}" type="slidenum">
              <a:rPr lang="en-US" smtClean="0"/>
              <a:t>3</a:t>
            </a:fld>
            <a:endParaRPr lang="en-US"/>
          </a:p>
        </p:txBody>
      </p:sp>
    </p:spTree>
    <p:extLst>
      <p:ext uri="{BB962C8B-B14F-4D97-AF65-F5344CB8AC3E}">
        <p14:creationId xmlns:p14="http://schemas.microsoft.com/office/powerpoint/2010/main" val="253175312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a:t>
            </a:r>
            <a:r>
              <a:rPr lang="en-US" baseline="0" dirty="0" smtClean="0"/>
              <a:t> S2 will remove the SNV at position 20</a:t>
            </a:r>
            <a:endParaRPr lang="en-US" dirty="0"/>
          </a:p>
        </p:txBody>
      </p:sp>
      <p:sp>
        <p:nvSpPr>
          <p:cNvPr id="4" name="Slide Number Placeholder 3"/>
          <p:cNvSpPr>
            <a:spLocks noGrp="1"/>
          </p:cNvSpPr>
          <p:nvPr>
            <p:ph type="sldNum" sz="quarter" idx="10"/>
          </p:nvPr>
        </p:nvSpPr>
        <p:spPr/>
        <p:txBody>
          <a:bodyPr/>
          <a:lstStyle/>
          <a:p>
            <a:fld id="{A14526BA-C4EF-41E3-BD95-879ACB1D9511}" type="slidenum">
              <a:rPr lang="en-US" smtClean="0"/>
              <a:t>45</a:t>
            </a:fld>
            <a:endParaRPr lang="en-US"/>
          </a:p>
        </p:txBody>
      </p:sp>
    </p:spTree>
    <p:extLst>
      <p:ext uri="{BB962C8B-B14F-4D97-AF65-F5344CB8AC3E}">
        <p14:creationId xmlns:p14="http://schemas.microsoft.com/office/powerpoint/2010/main" val="17782315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14526BA-C4EF-41E3-BD95-879ACB1D9511}" type="slidenum">
              <a:rPr lang="en-US" smtClean="0"/>
              <a:t>48</a:t>
            </a:fld>
            <a:endParaRPr lang="en-US"/>
          </a:p>
        </p:txBody>
      </p:sp>
    </p:spTree>
    <p:extLst>
      <p:ext uri="{BB962C8B-B14F-4D97-AF65-F5344CB8AC3E}">
        <p14:creationId xmlns:p14="http://schemas.microsoft.com/office/powerpoint/2010/main" val="260129139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14526BA-C4EF-41E3-BD95-879ACB1D9511}" type="slidenum">
              <a:rPr lang="en-US" smtClean="0"/>
              <a:t>49</a:t>
            </a:fld>
            <a:endParaRPr lang="en-US"/>
          </a:p>
        </p:txBody>
      </p:sp>
    </p:spTree>
    <p:extLst>
      <p:ext uri="{BB962C8B-B14F-4D97-AF65-F5344CB8AC3E}">
        <p14:creationId xmlns:p14="http://schemas.microsoft.com/office/powerpoint/2010/main" val="15639115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5639F7-BA5B-4CEF-98FF-0E67EFDAE0F8}" type="slidenum">
              <a:rPr lang="en-US" smtClean="0"/>
              <a:t>54</a:t>
            </a:fld>
            <a:endParaRPr lang="en-US"/>
          </a:p>
        </p:txBody>
      </p:sp>
    </p:spTree>
    <p:extLst>
      <p:ext uri="{BB962C8B-B14F-4D97-AF65-F5344CB8AC3E}">
        <p14:creationId xmlns:p14="http://schemas.microsoft.com/office/powerpoint/2010/main" val="408481595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5639F7-BA5B-4CEF-98FF-0E67EFDAE0F8}" type="slidenum">
              <a:rPr lang="en-US" smtClean="0"/>
              <a:t>55</a:t>
            </a:fld>
            <a:endParaRPr lang="en-US"/>
          </a:p>
        </p:txBody>
      </p:sp>
    </p:spTree>
    <p:extLst>
      <p:ext uri="{BB962C8B-B14F-4D97-AF65-F5344CB8AC3E}">
        <p14:creationId xmlns:p14="http://schemas.microsoft.com/office/powerpoint/2010/main" val="361769055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5639F7-BA5B-4CEF-98FF-0E67EFDAE0F8}" type="slidenum">
              <a:rPr lang="en-US" smtClean="0"/>
              <a:t>56</a:t>
            </a:fld>
            <a:endParaRPr lang="en-US"/>
          </a:p>
        </p:txBody>
      </p:sp>
    </p:spTree>
    <p:extLst>
      <p:ext uri="{BB962C8B-B14F-4D97-AF65-F5344CB8AC3E}">
        <p14:creationId xmlns:p14="http://schemas.microsoft.com/office/powerpoint/2010/main" val="167754168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NS2S</a:t>
            </a:r>
            <a:r>
              <a:rPr lang="en-US" baseline="0" dirty="0" smtClean="0"/>
              <a:t> </a:t>
            </a:r>
            <a:r>
              <a:rPr lang="en-US" baseline="0" dirty="0" err="1" smtClean="0"/>
              <a:t>rato</a:t>
            </a:r>
            <a:r>
              <a:rPr lang="en-US" baseline="0" dirty="0" smtClean="0"/>
              <a:t> &gt; check NS mutations : all </a:t>
            </a:r>
            <a:r>
              <a:rPr lang="en-US" baseline="0" dirty="0" err="1" smtClean="0"/>
              <a:t>hets</a:t>
            </a:r>
            <a:r>
              <a:rPr lang="en-US" baseline="0" dirty="0" smtClean="0"/>
              <a:t>? &gt; BLOSUM score</a:t>
            </a:r>
          </a:p>
          <a:p>
            <a:r>
              <a:rPr lang="en-US" sz="1200" b="0" i="0" u="none" strike="noStrike" kern="1200" dirty="0" smtClean="0">
                <a:solidFill>
                  <a:schemeClr val="tx1"/>
                </a:solidFill>
                <a:effectLst/>
                <a:latin typeface="+mn-lt"/>
                <a:ea typeface="+mn-ea"/>
                <a:cs typeface="+mn-cs"/>
              </a:rPr>
              <a:t>Almost all, except 2</a:t>
            </a:r>
            <a:r>
              <a:rPr lang="en-US" sz="1200" b="0" i="0" u="none" strike="noStrike" kern="1200" baseline="0" dirty="0" smtClean="0">
                <a:solidFill>
                  <a:schemeClr val="tx1"/>
                </a:solidFill>
                <a:effectLst/>
                <a:latin typeface="+mn-lt"/>
                <a:ea typeface="+mn-ea"/>
                <a:cs typeface="+mn-cs"/>
              </a:rPr>
              <a:t> </a:t>
            </a:r>
          </a:p>
          <a:p>
            <a:r>
              <a:rPr lang="en-US" sz="1200" b="0" i="0" u="none" strike="noStrike" kern="1200" dirty="0" err="1" smtClean="0">
                <a:solidFill>
                  <a:schemeClr val="tx1"/>
                </a:solidFill>
                <a:effectLst/>
                <a:latin typeface="+mn-lt"/>
                <a:ea typeface="+mn-ea"/>
                <a:cs typeface="+mn-cs"/>
              </a:rPr>
              <a:t>AC_Adj</a:t>
            </a:r>
            <a:r>
              <a:rPr lang="en-US" dirty="0" smtClean="0"/>
              <a:t> </a:t>
            </a:r>
            <a:r>
              <a:rPr lang="en-US" sz="1200" b="0" i="0" u="none" strike="noStrike" kern="1200" dirty="0" err="1" smtClean="0">
                <a:solidFill>
                  <a:schemeClr val="tx1"/>
                </a:solidFill>
                <a:effectLst/>
                <a:latin typeface="+mn-lt"/>
                <a:ea typeface="+mn-ea"/>
                <a:cs typeface="+mn-cs"/>
              </a:rPr>
              <a:t>AC_Het</a:t>
            </a:r>
            <a:r>
              <a:rPr lang="en-US" dirty="0" smtClean="0"/>
              <a:t> </a:t>
            </a:r>
          </a:p>
          <a:p>
            <a:r>
              <a:rPr lang="en-US" sz="1200" b="0" i="0" u="none" strike="noStrike" kern="1200" dirty="0" smtClean="0">
                <a:solidFill>
                  <a:schemeClr val="tx1"/>
                </a:solidFill>
                <a:effectLst/>
                <a:latin typeface="+mn-lt"/>
                <a:ea typeface="+mn-ea"/>
                <a:cs typeface="+mn-cs"/>
              </a:rPr>
              <a:t>183</a:t>
            </a:r>
            <a:r>
              <a:rPr lang="en-US" dirty="0" smtClean="0"/>
              <a:t> </a:t>
            </a:r>
            <a:r>
              <a:rPr lang="en-US" sz="1200" b="0" i="0" u="none" strike="noStrike" kern="1200" dirty="0" smtClean="0">
                <a:solidFill>
                  <a:schemeClr val="tx1"/>
                </a:solidFill>
                <a:effectLst/>
                <a:latin typeface="+mn-lt"/>
                <a:ea typeface="+mn-ea"/>
                <a:cs typeface="+mn-cs"/>
              </a:rPr>
              <a:t>179         	L&gt;M</a:t>
            </a:r>
          </a:p>
          <a:p>
            <a:r>
              <a:rPr lang="en-US" sz="1200" b="0" i="0" u="none" strike="noStrike" kern="1200" dirty="0" smtClean="0">
                <a:solidFill>
                  <a:schemeClr val="tx1"/>
                </a:solidFill>
                <a:effectLst/>
                <a:latin typeface="+mn-lt"/>
                <a:ea typeface="+mn-ea"/>
                <a:cs typeface="+mn-cs"/>
              </a:rPr>
              <a:t>3479 2989	R&gt;Q</a:t>
            </a:r>
          </a:p>
        </p:txBody>
      </p:sp>
      <p:sp>
        <p:nvSpPr>
          <p:cNvPr id="4" name="Slide Number Placeholder 3"/>
          <p:cNvSpPr>
            <a:spLocks noGrp="1"/>
          </p:cNvSpPr>
          <p:nvPr>
            <p:ph type="sldNum" sz="quarter" idx="10"/>
          </p:nvPr>
        </p:nvSpPr>
        <p:spPr/>
        <p:txBody>
          <a:bodyPr/>
          <a:lstStyle/>
          <a:p>
            <a:fld id="{AB5639F7-BA5B-4CEF-98FF-0E67EFDAE0F8}" type="slidenum">
              <a:rPr lang="en-US" smtClean="0"/>
              <a:t>57</a:t>
            </a:fld>
            <a:endParaRPr lang="en-US"/>
          </a:p>
        </p:txBody>
      </p:sp>
    </p:spTree>
    <p:extLst>
      <p:ext uri="{BB962C8B-B14F-4D97-AF65-F5344CB8AC3E}">
        <p14:creationId xmlns:p14="http://schemas.microsoft.com/office/powerpoint/2010/main" val="391893339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Betwee</a:t>
            </a:r>
            <a:r>
              <a:rPr lang="en-US" baseline="0" dirty="0" smtClean="0"/>
              <a:t>n BLOSUM 30, BLOSUM 62</a:t>
            </a:r>
          </a:p>
          <a:p>
            <a:endParaRPr lang="en-US" baseline="0" dirty="0" smtClean="0"/>
          </a:p>
          <a:p>
            <a:r>
              <a:rPr lang="en-US" baseline="0" dirty="0" smtClean="0"/>
              <a:t>What if we take away S?</a:t>
            </a:r>
          </a:p>
          <a:p>
            <a:r>
              <a:rPr lang="en-US" baseline="0" dirty="0" smtClean="0"/>
              <a:t>NS changes concentrate around neutral or &lt;neutral/deleterious changes in general in both matrices</a:t>
            </a:r>
          </a:p>
          <a:p>
            <a:r>
              <a:rPr lang="en-US" baseline="0" dirty="0" smtClean="0"/>
              <a:t>Pos20 in BLOSUM 62 concentrates on neutral aa changes, while BLOSUM 30 has positive aa changes </a:t>
            </a:r>
            <a:r>
              <a:rPr lang="en-US" baseline="0" dirty="0" smtClean="0">
                <a:sym typeface="Wingdings" panose="05000000000000000000" pitchFamily="2" charset="2"/>
              </a:rPr>
              <a:t> why?</a:t>
            </a:r>
          </a:p>
          <a:p>
            <a:endParaRPr lang="en-US" baseline="0" dirty="0" smtClean="0">
              <a:sym typeface="Wingdings" panose="05000000000000000000" pitchFamily="2" charset="2"/>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sym typeface="Wingdings" panose="05000000000000000000" pitchFamily="2" charset="2"/>
              </a:rPr>
              <a:t>But it seems that physicochemical changes do not show as much information as conservation</a:t>
            </a:r>
          </a:p>
          <a:p>
            <a:endParaRPr lang="en-US" baseline="0" dirty="0" smtClean="0">
              <a:sym typeface="Wingdings" panose="05000000000000000000" pitchFamily="2" charset="2"/>
            </a:endParaRPr>
          </a:p>
          <a:p>
            <a:r>
              <a:rPr lang="en-US" baseline="0" dirty="0" smtClean="0">
                <a:sym typeface="Wingdings" panose="05000000000000000000" pitchFamily="2" charset="2"/>
              </a:rPr>
              <a:t>What are these changes? </a:t>
            </a:r>
            <a:r>
              <a:rPr lang="en-US" baseline="0" dirty="0" err="1" smtClean="0">
                <a:sym typeface="Wingdings" panose="05000000000000000000" pitchFamily="2" charset="2"/>
              </a:rPr>
              <a:t>Heatmaps</a:t>
            </a:r>
            <a:r>
              <a:rPr lang="en-US" baseline="0" dirty="0" smtClean="0">
                <a:sym typeface="Wingdings" panose="05000000000000000000" pitchFamily="2" charset="2"/>
              </a:rPr>
              <a:t>….</a:t>
            </a:r>
            <a:endParaRPr lang="en-US" baseline="0" dirty="0" smtClean="0"/>
          </a:p>
        </p:txBody>
      </p:sp>
      <p:sp>
        <p:nvSpPr>
          <p:cNvPr id="4" name="Slide Number Placeholder 3"/>
          <p:cNvSpPr>
            <a:spLocks noGrp="1"/>
          </p:cNvSpPr>
          <p:nvPr>
            <p:ph type="sldNum" sz="quarter" idx="10"/>
          </p:nvPr>
        </p:nvSpPr>
        <p:spPr/>
        <p:txBody>
          <a:bodyPr/>
          <a:lstStyle/>
          <a:p>
            <a:fld id="{AB5639F7-BA5B-4CEF-98FF-0E67EFDAE0F8}" type="slidenum">
              <a:rPr lang="en-US" smtClean="0"/>
              <a:t>59</a:t>
            </a:fld>
            <a:endParaRPr lang="en-US"/>
          </a:p>
        </p:txBody>
      </p:sp>
    </p:spTree>
    <p:extLst>
      <p:ext uri="{BB962C8B-B14F-4D97-AF65-F5344CB8AC3E}">
        <p14:creationId xmlns:p14="http://schemas.microsoft.com/office/powerpoint/2010/main" val="270676764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All BLOSUM matrices</a:t>
            </a:r>
            <a:r>
              <a:rPr lang="en-US" baseline="0" dirty="0" smtClean="0"/>
              <a:t> seem similar</a:t>
            </a:r>
            <a:endParaRPr lang="en-US" dirty="0" smtClean="0"/>
          </a:p>
          <a:p>
            <a:endParaRPr lang="en-US" dirty="0" smtClean="0"/>
          </a:p>
          <a:p>
            <a:r>
              <a:rPr lang="en-US" dirty="0" smtClean="0"/>
              <a:t>Betwee</a:t>
            </a:r>
            <a:r>
              <a:rPr lang="en-US" baseline="0" dirty="0" smtClean="0"/>
              <a:t>n BLOSUM 30 to BLOSUM 62 from sequentially divergent to sequentially more conserved</a:t>
            </a:r>
          </a:p>
          <a:p>
            <a:r>
              <a:rPr lang="en-US" baseline="0" dirty="0" smtClean="0"/>
              <a:t>Conserved positions concentrated with BLOSUM scores of 0s (more neutral) and 4/5s (probably dominated by synonymous changes</a:t>
            </a:r>
            <a:r>
              <a:rPr lang="en-US" baseline="0" dirty="0" smtClean="0">
                <a:sym typeface="Wingdings" panose="05000000000000000000" pitchFamily="2" charset="2"/>
              </a:rPr>
              <a:t>)</a:t>
            </a:r>
          </a:p>
          <a:p>
            <a:r>
              <a:rPr lang="en-US" baseline="0" dirty="0" smtClean="0">
                <a:sym typeface="Wingdings" panose="05000000000000000000" pitchFamily="2" charset="2"/>
              </a:rPr>
              <a:t>Nothing much in the hypervariable positions</a:t>
            </a:r>
          </a:p>
          <a:p>
            <a:endParaRPr lang="en-US" baseline="0" dirty="0" smtClean="0">
              <a:sym typeface="Wingdings" panose="05000000000000000000" pitchFamily="2" charset="2"/>
            </a:endParaRPr>
          </a:p>
          <a:p>
            <a:r>
              <a:rPr lang="en-US" baseline="0" dirty="0" err="1" smtClean="0">
                <a:sym typeface="Wingdings" panose="05000000000000000000" pitchFamily="2" charset="2"/>
              </a:rPr>
              <a:t>Pos</a:t>
            </a:r>
            <a:r>
              <a:rPr lang="en-US" baseline="0" dirty="0" smtClean="0">
                <a:sym typeface="Wingdings" panose="05000000000000000000" pitchFamily="2" charset="2"/>
              </a:rPr>
              <a:t> 24 and 34 seem to be able to accommodate a large spread of aa changes; weird on pos24</a:t>
            </a:r>
          </a:p>
          <a:p>
            <a:endParaRPr lang="en-US" baseline="0" dirty="0" smtClean="0">
              <a:sym typeface="Wingdings" panose="05000000000000000000" pitchFamily="2" charset="2"/>
            </a:endParaRPr>
          </a:p>
          <a:p>
            <a:r>
              <a:rPr lang="en-US" baseline="0" dirty="0" err="1" smtClean="0">
                <a:sym typeface="Wingdings" panose="05000000000000000000" pitchFamily="2" charset="2"/>
              </a:rPr>
              <a:t>Pos</a:t>
            </a:r>
            <a:r>
              <a:rPr lang="en-US" baseline="0" dirty="0" smtClean="0">
                <a:sym typeface="Wingdings" panose="05000000000000000000" pitchFamily="2" charset="2"/>
              </a:rPr>
              <a:t> 28 has high number of positive aa changes accommodated (high S?)</a:t>
            </a:r>
            <a:endParaRPr lang="en-US" dirty="0" smtClean="0"/>
          </a:p>
          <a:p>
            <a:endParaRPr lang="en-US" dirty="0" smtClean="0"/>
          </a:p>
        </p:txBody>
      </p:sp>
      <p:sp>
        <p:nvSpPr>
          <p:cNvPr id="4" name="Slide Number Placeholder 3"/>
          <p:cNvSpPr>
            <a:spLocks noGrp="1"/>
          </p:cNvSpPr>
          <p:nvPr>
            <p:ph type="sldNum" sz="quarter" idx="10"/>
          </p:nvPr>
        </p:nvSpPr>
        <p:spPr/>
        <p:txBody>
          <a:bodyPr/>
          <a:lstStyle/>
          <a:p>
            <a:fld id="{AB5639F7-BA5B-4CEF-98FF-0E67EFDAE0F8}" type="slidenum">
              <a:rPr lang="en-US" smtClean="0"/>
              <a:t>61</a:t>
            </a:fld>
            <a:endParaRPr lang="en-US"/>
          </a:p>
        </p:txBody>
      </p:sp>
    </p:spTree>
    <p:extLst>
      <p:ext uri="{BB962C8B-B14F-4D97-AF65-F5344CB8AC3E}">
        <p14:creationId xmlns:p14="http://schemas.microsoft.com/office/powerpoint/2010/main" val="100708098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Betwee</a:t>
            </a:r>
            <a:r>
              <a:rPr lang="en-US" baseline="0" dirty="0" smtClean="0"/>
              <a:t>n BLOSUM 30, BLOSUM 62</a:t>
            </a:r>
          </a:p>
          <a:p>
            <a:endParaRPr lang="en-US" baseline="0" dirty="0" smtClean="0"/>
          </a:p>
          <a:p>
            <a:r>
              <a:rPr lang="en-US" baseline="0" dirty="0" smtClean="0"/>
              <a:t>What if we take away S?</a:t>
            </a:r>
          </a:p>
          <a:p>
            <a:r>
              <a:rPr lang="en-US" baseline="0" dirty="0" smtClean="0"/>
              <a:t>NS changes concentrate around neutral or &lt;neutral/deleterious changes in general in both matrices</a:t>
            </a:r>
          </a:p>
          <a:p>
            <a:r>
              <a:rPr lang="en-US" baseline="0" dirty="0" smtClean="0"/>
              <a:t>Pos20 in BLOSUM 62 concentrates on neutral aa changes, while BLOSUM 30 has positive aa changes </a:t>
            </a:r>
            <a:r>
              <a:rPr lang="en-US" baseline="0" dirty="0" smtClean="0">
                <a:sym typeface="Wingdings" panose="05000000000000000000" pitchFamily="2" charset="2"/>
              </a:rPr>
              <a:t> why?</a:t>
            </a:r>
          </a:p>
          <a:p>
            <a:endParaRPr lang="en-US" baseline="0" dirty="0" smtClean="0">
              <a:sym typeface="Wingdings" panose="05000000000000000000" pitchFamily="2" charset="2"/>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sym typeface="Wingdings" panose="05000000000000000000" pitchFamily="2" charset="2"/>
              </a:rPr>
              <a:t>But it seems that physicochemical changes do not show as much information as conservation</a:t>
            </a:r>
          </a:p>
          <a:p>
            <a:endParaRPr lang="en-US" baseline="0" dirty="0" smtClean="0">
              <a:sym typeface="Wingdings" panose="05000000000000000000" pitchFamily="2" charset="2"/>
            </a:endParaRPr>
          </a:p>
          <a:p>
            <a:r>
              <a:rPr lang="en-US" baseline="0" dirty="0" smtClean="0">
                <a:sym typeface="Wingdings" panose="05000000000000000000" pitchFamily="2" charset="2"/>
              </a:rPr>
              <a:t>What are these changes? </a:t>
            </a:r>
            <a:r>
              <a:rPr lang="en-US" baseline="0" dirty="0" err="1" smtClean="0">
                <a:sym typeface="Wingdings" panose="05000000000000000000" pitchFamily="2" charset="2"/>
              </a:rPr>
              <a:t>Heatmaps</a:t>
            </a:r>
            <a:r>
              <a:rPr lang="en-US" baseline="0" dirty="0" smtClean="0">
                <a:sym typeface="Wingdings" panose="05000000000000000000" pitchFamily="2" charset="2"/>
              </a:rPr>
              <a:t>….</a:t>
            </a:r>
            <a:endParaRPr lang="en-US" baseline="0" dirty="0" smtClean="0"/>
          </a:p>
        </p:txBody>
      </p:sp>
      <p:sp>
        <p:nvSpPr>
          <p:cNvPr id="4" name="Slide Number Placeholder 3"/>
          <p:cNvSpPr>
            <a:spLocks noGrp="1"/>
          </p:cNvSpPr>
          <p:nvPr>
            <p:ph type="sldNum" sz="quarter" idx="10"/>
          </p:nvPr>
        </p:nvSpPr>
        <p:spPr/>
        <p:txBody>
          <a:bodyPr/>
          <a:lstStyle/>
          <a:p>
            <a:fld id="{AB5639F7-BA5B-4CEF-98FF-0E67EFDAE0F8}" type="slidenum">
              <a:rPr lang="en-US" smtClean="0"/>
              <a:t>62</a:t>
            </a:fld>
            <a:endParaRPr lang="en-US"/>
          </a:p>
        </p:txBody>
      </p:sp>
    </p:spTree>
    <p:extLst>
      <p:ext uri="{BB962C8B-B14F-4D97-AF65-F5344CB8AC3E}">
        <p14:creationId xmlns:p14="http://schemas.microsoft.com/office/powerpoint/2010/main" val="38191091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sym typeface="Wingdings" pitchFamily="2" charset="2"/>
              </a:rPr>
              <a:t>thus mediate a diversity of protein-protein </a:t>
            </a:r>
            <a:br>
              <a:rPr lang="en-US" dirty="0" smtClean="0">
                <a:sym typeface="Wingdings" pitchFamily="2" charset="2"/>
              </a:rPr>
            </a:br>
            <a:r>
              <a:rPr lang="en-US" dirty="0" smtClean="0">
                <a:sym typeface="Wingdings" pitchFamily="2" charset="2"/>
              </a:rPr>
              <a:t>interactions</a:t>
            </a:r>
            <a:endParaRPr lang="en-US" dirty="0"/>
          </a:p>
        </p:txBody>
      </p:sp>
      <p:sp>
        <p:nvSpPr>
          <p:cNvPr id="4" name="Slide Number Placeholder 3"/>
          <p:cNvSpPr>
            <a:spLocks noGrp="1"/>
          </p:cNvSpPr>
          <p:nvPr>
            <p:ph type="sldNum" sz="quarter" idx="10"/>
          </p:nvPr>
        </p:nvSpPr>
        <p:spPr/>
        <p:txBody>
          <a:bodyPr/>
          <a:lstStyle/>
          <a:p>
            <a:fld id="{A14526BA-C4EF-41E3-BD95-879ACB1D9511}" type="slidenum">
              <a:rPr lang="en-US" smtClean="0"/>
              <a:t>9</a:t>
            </a:fld>
            <a:endParaRPr lang="en-US"/>
          </a:p>
        </p:txBody>
      </p:sp>
    </p:spTree>
    <p:extLst>
      <p:ext uri="{BB962C8B-B14F-4D97-AF65-F5344CB8AC3E}">
        <p14:creationId xmlns:p14="http://schemas.microsoft.com/office/powerpoint/2010/main" val="149511704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1-SIFT</a:t>
            </a:r>
          </a:p>
        </p:txBody>
      </p:sp>
      <p:sp>
        <p:nvSpPr>
          <p:cNvPr id="4" name="Slide Number Placeholder 3"/>
          <p:cNvSpPr>
            <a:spLocks noGrp="1"/>
          </p:cNvSpPr>
          <p:nvPr>
            <p:ph type="sldNum" sz="quarter" idx="10"/>
          </p:nvPr>
        </p:nvSpPr>
        <p:spPr/>
        <p:txBody>
          <a:bodyPr/>
          <a:lstStyle/>
          <a:p>
            <a:fld id="{AB5639F7-BA5B-4CEF-98FF-0E67EFDAE0F8}" type="slidenum">
              <a:rPr lang="en-US" smtClean="0"/>
              <a:t>64</a:t>
            </a:fld>
            <a:endParaRPr lang="en-US"/>
          </a:p>
        </p:txBody>
      </p:sp>
    </p:spTree>
    <p:extLst>
      <p:ext uri="{BB962C8B-B14F-4D97-AF65-F5344CB8AC3E}">
        <p14:creationId xmlns:p14="http://schemas.microsoft.com/office/powerpoint/2010/main" val="93959044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5639F7-BA5B-4CEF-98FF-0E67EFDAE0F8}" type="slidenum">
              <a:rPr lang="en-US" smtClean="0"/>
              <a:t>69</a:t>
            </a:fld>
            <a:endParaRPr lang="en-US"/>
          </a:p>
        </p:txBody>
      </p:sp>
    </p:spTree>
    <p:extLst>
      <p:ext uri="{BB962C8B-B14F-4D97-AF65-F5344CB8AC3E}">
        <p14:creationId xmlns:p14="http://schemas.microsoft.com/office/powerpoint/2010/main" val="3840633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implying that a nucleosome containing H4-R45H is about 200-fold more likely to be unwound than a nucleosome containing H4. (done in yeast)</a:t>
            </a:r>
          </a:p>
          <a:p>
            <a:r>
              <a:rPr lang="en-US" sz="1200" b="0" i="0" kern="1200" dirty="0" smtClean="0">
                <a:solidFill>
                  <a:schemeClr val="tx1"/>
                </a:solidFill>
                <a:effectLst/>
                <a:latin typeface="+mn-lt"/>
                <a:ea typeface="+mn-ea"/>
                <a:cs typeface="+mn-cs"/>
              </a:rPr>
              <a:t>-- we have quantified, for the first time, what it means for a modification or variant to “loosen” the histone–DNA interaction sufficiently to allow transcription to proceed. The direct correlation between the binding free energy of the nucleosome inner turn and the change in transcription in the absence of SWI/SNF in yeast has important implications for transcriptional mechanisms, suggesting that, beyond partial unwinding, complete histone unwinding may play a role in transcriptional activation.</a:t>
            </a:r>
          </a:p>
          <a:p>
            <a:endParaRPr lang="en-US" dirty="0"/>
          </a:p>
        </p:txBody>
      </p:sp>
      <p:sp>
        <p:nvSpPr>
          <p:cNvPr id="4" name="Slide Number Placeholder 3"/>
          <p:cNvSpPr>
            <a:spLocks noGrp="1"/>
          </p:cNvSpPr>
          <p:nvPr>
            <p:ph type="sldNum" sz="quarter" idx="10"/>
          </p:nvPr>
        </p:nvSpPr>
        <p:spPr/>
        <p:txBody>
          <a:bodyPr/>
          <a:lstStyle/>
          <a:p>
            <a:fld id="{A14526BA-C4EF-41E3-BD95-879ACB1D9511}" type="slidenum">
              <a:rPr lang="en-US" smtClean="0"/>
              <a:t>19</a:t>
            </a:fld>
            <a:endParaRPr lang="en-US"/>
          </a:p>
        </p:txBody>
      </p:sp>
    </p:spTree>
    <p:extLst>
      <p:ext uri="{BB962C8B-B14F-4D97-AF65-F5344CB8AC3E}">
        <p14:creationId xmlns:p14="http://schemas.microsoft.com/office/powerpoint/2010/main" val="13608248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1F14B29-CC50-43B4-B58D-C5E15405E1B8}" type="slidenum">
              <a:rPr lang="en-US" smtClean="0"/>
              <a:pPr/>
              <a:t>23</a:t>
            </a:fld>
            <a:endParaRPr lang="en-US"/>
          </a:p>
        </p:txBody>
      </p:sp>
    </p:spTree>
    <p:extLst>
      <p:ext uri="{BB962C8B-B14F-4D97-AF65-F5344CB8AC3E}">
        <p14:creationId xmlns:p14="http://schemas.microsoft.com/office/powerpoint/2010/main" val="5399606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Importin</a:t>
            </a:r>
            <a:r>
              <a:rPr lang="en-US" dirty="0" smtClean="0"/>
              <a:t> armadillo</a:t>
            </a:r>
            <a:r>
              <a:rPr lang="en-US" baseline="0" dirty="0" smtClean="0"/>
              <a:t> ~40-45aa</a:t>
            </a:r>
          </a:p>
          <a:p>
            <a:r>
              <a:rPr lang="en-US" baseline="0" dirty="0" err="1" smtClean="0"/>
              <a:t>Lrr</a:t>
            </a:r>
            <a:r>
              <a:rPr lang="en-US" baseline="0" dirty="0" smtClean="0"/>
              <a:t> – 20~30aa</a:t>
            </a:r>
          </a:p>
          <a:p>
            <a:r>
              <a:rPr lang="en-US" baseline="0" dirty="0" err="1" smtClean="0"/>
              <a:t>Ankyrin</a:t>
            </a:r>
            <a:r>
              <a:rPr lang="en-US" baseline="0" dirty="0" smtClean="0"/>
              <a:t> ~ 33</a:t>
            </a:r>
            <a:endParaRPr lang="en-US" dirty="0"/>
          </a:p>
        </p:txBody>
      </p:sp>
      <p:sp>
        <p:nvSpPr>
          <p:cNvPr id="4" name="Slide Number Placeholder 3"/>
          <p:cNvSpPr>
            <a:spLocks noGrp="1"/>
          </p:cNvSpPr>
          <p:nvPr>
            <p:ph type="sldNum" sz="quarter" idx="10"/>
          </p:nvPr>
        </p:nvSpPr>
        <p:spPr/>
        <p:txBody>
          <a:bodyPr/>
          <a:lstStyle/>
          <a:p>
            <a:fld id="{D1F14B29-CC50-43B4-B58D-C5E15405E1B8}" type="slidenum">
              <a:rPr lang="en-US" smtClean="0"/>
              <a:pPr/>
              <a:t>24</a:t>
            </a:fld>
            <a:endParaRPr lang="en-US"/>
          </a:p>
        </p:txBody>
      </p:sp>
    </p:spTree>
    <p:extLst>
      <p:ext uri="{BB962C8B-B14F-4D97-AF65-F5344CB8AC3E}">
        <p14:creationId xmlns:p14="http://schemas.microsoft.com/office/powerpoint/2010/main" val="39958869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83298"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rPr>
              <a:t>Baseline within human pop: 99.9% of the elements should be conserved</a:t>
            </a:r>
          </a:p>
        </p:txBody>
      </p:sp>
      <p:sp>
        <p:nvSpPr>
          <p:cNvPr id="4" name="Slide Number Placeholder 3"/>
          <p:cNvSpPr>
            <a:spLocks noGrp="1"/>
          </p:cNvSpPr>
          <p:nvPr>
            <p:ph type="sldNum" sz="quarter" idx="5"/>
          </p:nvPr>
        </p:nvSpPr>
        <p:spPr/>
        <p:txBody>
          <a:bodyPr/>
          <a:lstStyle/>
          <a:p>
            <a:pPr>
              <a:defRPr/>
            </a:pPr>
            <a:fld id="{6CB9770D-5CA4-794B-8758-A29D1009103C}" type="slidenum">
              <a:rPr lang="en-US">
                <a:solidFill>
                  <a:prstClr val="black"/>
                </a:solidFill>
              </a:rPr>
              <a:pPr>
                <a:defRPr/>
              </a:pPr>
              <a:t>25</a:t>
            </a:fld>
            <a:endParaRPr lang="en-US">
              <a:solidFill>
                <a:prstClr val="black"/>
              </a:solidFill>
            </a:endParaRPr>
          </a:p>
        </p:txBody>
      </p:sp>
    </p:spTree>
    <p:extLst>
      <p:ext uri="{BB962C8B-B14F-4D97-AF65-F5344CB8AC3E}">
        <p14:creationId xmlns:p14="http://schemas.microsoft.com/office/powerpoint/2010/main" val="36945948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smtClean="0">
                <a:solidFill>
                  <a:schemeClr val="tx1"/>
                </a:solidFill>
                <a:effectLst/>
                <a:latin typeface="+mn-lt"/>
                <a:ea typeface="+mn-ea"/>
                <a:cs typeface="+mn-cs"/>
              </a:rPr>
              <a:t>33</a:t>
            </a:r>
            <a:r>
              <a:rPr lang="en-US" dirty="0" smtClean="0"/>
              <a:t> </a:t>
            </a:r>
            <a:r>
              <a:rPr lang="en-US" sz="1200" b="0" i="0" u="none" strike="noStrike" kern="1200" dirty="0" smtClean="0">
                <a:solidFill>
                  <a:schemeClr val="tx1"/>
                </a:solidFill>
                <a:effectLst/>
                <a:latin typeface="+mn-lt"/>
                <a:ea typeface="+mn-ea"/>
                <a:cs typeface="+mn-cs"/>
              </a:rPr>
              <a:t>30</a:t>
            </a:r>
            <a:r>
              <a:rPr lang="en-US" dirty="0" smtClean="0"/>
              <a:t> </a:t>
            </a:r>
            <a:r>
              <a:rPr lang="en-US" sz="1200" b="0" i="0" u="none" strike="noStrike" kern="1200" dirty="0" smtClean="0">
                <a:solidFill>
                  <a:schemeClr val="tx1"/>
                </a:solidFill>
                <a:effectLst/>
                <a:latin typeface="+mn-lt"/>
                <a:ea typeface="+mn-ea"/>
                <a:cs typeface="+mn-cs"/>
              </a:rPr>
              <a:t>26</a:t>
            </a:r>
            <a:r>
              <a:rPr lang="en-US" dirty="0" smtClean="0"/>
              <a:t> </a:t>
            </a:r>
            <a:r>
              <a:rPr lang="en-US" sz="1200" b="0" i="0" u="none" strike="noStrike" kern="1200" dirty="0" smtClean="0">
                <a:solidFill>
                  <a:schemeClr val="tx1"/>
                </a:solidFill>
                <a:effectLst/>
                <a:latin typeface="+mn-lt"/>
                <a:ea typeface="+mn-ea"/>
                <a:cs typeface="+mn-cs"/>
              </a:rPr>
              <a:t>26</a:t>
            </a:r>
            <a:r>
              <a:rPr lang="en-US" dirty="0" smtClean="0"/>
              <a:t> </a:t>
            </a:r>
            <a:r>
              <a:rPr lang="en-US" sz="1200" b="0" i="0" u="none" strike="noStrike" kern="1200" dirty="0" smtClean="0">
                <a:solidFill>
                  <a:schemeClr val="tx1"/>
                </a:solidFill>
                <a:effectLst/>
                <a:latin typeface="+mn-lt"/>
                <a:ea typeface="+mn-ea"/>
                <a:cs typeface="+mn-cs"/>
              </a:rPr>
              <a:t>24</a:t>
            </a:r>
            <a:r>
              <a:rPr lang="en-US" dirty="0" smtClean="0"/>
              <a:t> </a:t>
            </a:r>
            <a:r>
              <a:rPr lang="en-US" sz="1200" b="0" i="0" u="none" strike="noStrike" kern="1200" dirty="0" smtClean="0">
                <a:solidFill>
                  <a:schemeClr val="tx1"/>
                </a:solidFill>
                <a:effectLst/>
                <a:latin typeface="+mn-lt"/>
                <a:ea typeface="+mn-ea"/>
                <a:cs typeface="+mn-cs"/>
              </a:rPr>
              <a:t>17</a:t>
            </a:r>
            <a:r>
              <a:rPr lang="en-US" dirty="0" smtClean="0"/>
              <a:t> </a:t>
            </a:r>
            <a:r>
              <a:rPr lang="en-US" sz="1200" b="0" i="0" u="none" strike="noStrike" kern="1200" dirty="0" smtClean="0">
                <a:solidFill>
                  <a:schemeClr val="tx1"/>
                </a:solidFill>
                <a:effectLst/>
                <a:latin typeface="+mn-lt"/>
                <a:ea typeface="+mn-ea"/>
                <a:cs typeface="+mn-cs"/>
              </a:rPr>
              <a:t>6</a:t>
            </a:r>
            <a:r>
              <a:rPr lang="en-US" dirty="0" smtClean="0"/>
              <a:t> </a:t>
            </a:r>
            <a:r>
              <a:rPr lang="en-US" sz="1200" b="0" i="0" u="none" strike="noStrike" kern="1200" dirty="0" smtClean="0">
                <a:solidFill>
                  <a:schemeClr val="tx1"/>
                </a:solidFill>
                <a:effectLst/>
                <a:latin typeface="+mn-lt"/>
                <a:ea typeface="+mn-ea"/>
                <a:cs typeface="+mn-cs"/>
              </a:rPr>
              <a:t>5</a:t>
            </a:r>
            <a:r>
              <a:rPr lang="en-US" dirty="0" smtClean="0"/>
              <a:t> </a:t>
            </a:r>
            <a:r>
              <a:rPr lang="en-US" sz="1200" b="0" i="0" u="none" strike="noStrike" kern="1200" dirty="0" smtClean="0">
                <a:solidFill>
                  <a:schemeClr val="tx1"/>
                </a:solidFill>
                <a:effectLst/>
                <a:latin typeface="+mn-lt"/>
                <a:ea typeface="+mn-ea"/>
                <a:cs typeface="+mn-cs"/>
              </a:rPr>
              <a:t>4</a:t>
            </a:r>
            <a:r>
              <a:rPr lang="en-US" dirty="0" smtClean="0"/>
              <a:t> </a:t>
            </a:r>
            <a:r>
              <a:rPr lang="en-US" sz="1200" b="0" i="0" u="none" strike="noStrike" kern="1200" dirty="0" smtClean="0">
                <a:solidFill>
                  <a:schemeClr val="tx1"/>
                </a:solidFill>
                <a:effectLst/>
                <a:latin typeface="+mn-lt"/>
                <a:ea typeface="+mn-ea"/>
                <a:cs typeface="+mn-cs"/>
              </a:rPr>
              <a:t>3</a:t>
            </a:r>
            <a:r>
              <a:rPr lang="en-US" dirty="0" smtClean="0"/>
              <a:t> </a:t>
            </a:r>
            <a:r>
              <a:rPr lang="en-US" sz="1200" b="0" i="0" u="none" strike="noStrike" kern="1200" dirty="0" smtClean="0">
                <a:solidFill>
                  <a:schemeClr val="tx1"/>
                </a:solidFill>
                <a:effectLst/>
                <a:latin typeface="+mn-lt"/>
                <a:ea typeface="+mn-ea"/>
                <a:cs typeface="+mn-cs"/>
              </a:rPr>
              <a:t>2</a:t>
            </a:r>
            <a:r>
              <a:rPr lang="en-US" dirty="0" smtClean="0"/>
              <a:t> </a:t>
            </a:r>
            <a:r>
              <a:rPr lang="en-US" sz="1200" b="0" i="0" u="none" strike="noStrike" kern="1200" dirty="0" smtClean="0">
                <a:solidFill>
                  <a:schemeClr val="tx1"/>
                </a:solidFill>
                <a:effectLst/>
                <a:latin typeface="+mn-lt"/>
                <a:ea typeface="+mn-ea"/>
                <a:cs typeface="+mn-cs"/>
              </a:rPr>
              <a:t>1</a:t>
            </a:r>
            <a:r>
              <a:rPr lang="en-US" dirty="0" smtClean="0"/>
              <a:t> </a:t>
            </a:r>
            <a:endParaRPr lang="en-US" dirty="0"/>
          </a:p>
        </p:txBody>
      </p:sp>
      <p:sp>
        <p:nvSpPr>
          <p:cNvPr id="4" name="Slide Number Placeholder 3"/>
          <p:cNvSpPr>
            <a:spLocks noGrp="1"/>
          </p:cNvSpPr>
          <p:nvPr>
            <p:ph type="sldNum" sz="quarter" idx="10"/>
          </p:nvPr>
        </p:nvSpPr>
        <p:spPr/>
        <p:txBody>
          <a:bodyPr/>
          <a:lstStyle/>
          <a:p>
            <a:fld id="{B8198A17-B112-495A-8E33-7EA0772B1F39}" type="slidenum">
              <a:rPr lang="en-US" smtClean="0"/>
              <a:t>26</a:t>
            </a:fld>
            <a:endParaRPr lang="en-US"/>
          </a:p>
        </p:txBody>
      </p:sp>
    </p:spTree>
    <p:extLst>
      <p:ext uri="{BB962C8B-B14F-4D97-AF65-F5344CB8AC3E}">
        <p14:creationId xmlns:p14="http://schemas.microsoft.com/office/powerpoint/2010/main" val="4594660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smtClean="0">
                <a:solidFill>
                  <a:schemeClr val="tx1"/>
                </a:solidFill>
                <a:effectLst/>
                <a:latin typeface="+mn-lt"/>
                <a:ea typeface="+mn-ea"/>
                <a:cs typeface="+mn-cs"/>
              </a:rPr>
              <a:t>33</a:t>
            </a:r>
            <a:r>
              <a:rPr lang="en-US" dirty="0" smtClean="0"/>
              <a:t> </a:t>
            </a:r>
            <a:r>
              <a:rPr lang="en-US" sz="1200" b="0" i="0" u="none" strike="noStrike" kern="1200" dirty="0" smtClean="0">
                <a:solidFill>
                  <a:schemeClr val="tx1"/>
                </a:solidFill>
                <a:effectLst/>
                <a:latin typeface="+mn-lt"/>
                <a:ea typeface="+mn-ea"/>
                <a:cs typeface="+mn-cs"/>
              </a:rPr>
              <a:t>30</a:t>
            </a:r>
            <a:r>
              <a:rPr lang="en-US" dirty="0" smtClean="0"/>
              <a:t> </a:t>
            </a:r>
            <a:r>
              <a:rPr lang="en-US" sz="1200" b="0" i="0" u="none" strike="noStrike" kern="1200" dirty="0" smtClean="0">
                <a:solidFill>
                  <a:schemeClr val="tx1"/>
                </a:solidFill>
                <a:effectLst/>
                <a:latin typeface="+mn-lt"/>
                <a:ea typeface="+mn-ea"/>
                <a:cs typeface="+mn-cs"/>
              </a:rPr>
              <a:t>26</a:t>
            </a:r>
            <a:r>
              <a:rPr lang="en-US" dirty="0" smtClean="0"/>
              <a:t> </a:t>
            </a:r>
            <a:r>
              <a:rPr lang="en-US" sz="1200" b="0" i="0" u="none" strike="noStrike" kern="1200" dirty="0" smtClean="0">
                <a:solidFill>
                  <a:schemeClr val="tx1"/>
                </a:solidFill>
                <a:effectLst/>
                <a:latin typeface="+mn-lt"/>
                <a:ea typeface="+mn-ea"/>
                <a:cs typeface="+mn-cs"/>
              </a:rPr>
              <a:t>26</a:t>
            </a:r>
            <a:r>
              <a:rPr lang="en-US" dirty="0" smtClean="0"/>
              <a:t> </a:t>
            </a:r>
            <a:r>
              <a:rPr lang="en-US" sz="1200" b="0" i="0" u="none" strike="noStrike" kern="1200" dirty="0" smtClean="0">
                <a:solidFill>
                  <a:schemeClr val="tx1"/>
                </a:solidFill>
                <a:effectLst/>
                <a:latin typeface="+mn-lt"/>
                <a:ea typeface="+mn-ea"/>
                <a:cs typeface="+mn-cs"/>
              </a:rPr>
              <a:t>24</a:t>
            </a:r>
            <a:r>
              <a:rPr lang="en-US" dirty="0" smtClean="0"/>
              <a:t> </a:t>
            </a:r>
            <a:r>
              <a:rPr lang="en-US" sz="1200" b="0" i="0" u="none" strike="noStrike" kern="1200" dirty="0" smtClean="0">
                <a:solidFill>
                  <a:schemeClr val="tx1"/>
                </a:solidFill>
                <a:effectLst/>
                <a:latin typeface="+mn-lt"/>
                <a:ea typeface="+mn-ea"/>
                <a:cs typeface="+mn-cs"/>
              </a:rPr>
              <a:t>17</a:t>
            </a:r>
            <a:r>
              <a:rPr lang="en-US" dirty="0" smtClean="0"/>
              <a:t> </a:t>
            </a:r>
            <a:r>
              <a:rPr lang="en-US" sz="1200" b="0" i="0" u="none" strike="noStrike" kern="1200" dirty="0" smtClean="0">
                <a:solidFill>
                  <a:schemeClr val="tx1"/>
                </a:solidFill>
                <a:effectLst/>
                <a:latin typeface="+mn-lt"/>
                <a:ea typeface="+mn-ea"/>
                <a:cs typeface="+mn-cs"/>
              </a:rPr>
              <a:t>6</a:t>
            </a:r>
            <a:r>
              <a:rPr lang="en-US" dirty="0" smtClean="0"/>
              <a:t> </a:t>
            </a:r>
            <a:r>
              <a:rPr lang="en-US" sz="1200" b="0" i="0" u="none" strike="noStrike" kern="1200" dirty="0" smtClean="0">
                <a:solidFill>
                  <a:schemeClr val="tx1"/>
                </a:solidFill>
                <a:effectLst/>
                <a:latin typeface="+mn-lt"/>
                <a:ea typeface="+mn-ea"/>
                <a:cs typeface="+mn-cs"/>
              </a:rPr>
              <a:t>5</a:t>
            </a:r>
            <a:r>
              <a:rPr lang="en-US" dirty="0" smtClean="0"/>
              <a:t> </a:t>
            </a:r>
            <a:r>
              <a:rPr lang="en-US" sz="1200" b="0" i="0" u="none" strike="noStrike" kern="1200" dirty="0" smtClean="0">
                <a:solidFill>
                  <a:schemeClr val="tx1"/>
                </a:solidFill>
                <a:effectLst/>
                <a:latin typeface="+mn-lt"/>
                <a:ea typeface="+mn-ea"/>
                <a:cs typeface="+mn-cs"/>
              </a:rPr>
              <a:t>4</a:t>
            </a:r>
            <a:r>
              <a:rPr lang="en-US" dirty="0" smtClean="0"/>
              <a:t> </a:t>
            </a:r>
            <a:r>
              <a:rPr lang="en-US" sz="1200" b="0" i="0" u="none" strike="noStrike" kern="1200" dirty="0" smtClean="0">
                <a:solidFill>
                  <a:schemeClr val="tx1"/>
                </a:solidFill>
                <a:effectLst/>
                <a:latin typeface="+mn-lt"/>
                <a:ea typeface="+mn-ea"/>
                <a:cs typeface="+mn-cs"/>
              </a:rPr>
              <a:t>3</a:t>
            </a:r>
            <a:r>
              <a:rPr lang="en-US" dirty="0" smtClean="0"/>
              <a:t> </a:t>
            </a:r>
            <a:r>
              <a:rPr lang="en-US" sz="1200" b="0" i="0" u="none" strike="noStrike" kern="1200" dirty="0" smtClean="0">
                <a:solidFill>
                  <a:schemeClr val="tx1"/>
                </a:solidFill>
                <a:effectLst/>
                <a:latin typeface="+mn-lt"/>
                <a:ea typeface="+mn-ea"/>
                <a:cs typeface="+mn-cs"/>
              </a:rPr>
              <a:t>2</a:t>
            </a:r>
            <a:r>
              <a:rPr lang="en-US" dirty="0" smtClean="0"/>
              <a:t> </a:t>
            </a:r>
            <a:r>
              <a:rPr lang="en-US" sz="1200" b="0" i="0" u="none" strike="noStrike" kern="1200" dirty="0" smtClean="0">
                <a:solidFill>
                  <a:schemeClr val="tx1"/>
                </a:solidFill>
                <a:effectLst/>
                <a:latin typeface="+mn-lt"/>
                <a:ea typeface="+mn-ea"/>
                <a:cs typeface="+mn-cs"/>
              </a:rPr>
              <a:t>1</a:t>
            </a:r>
            <a:r>
              <a:rPr lang="en-US" dirty="0" smtClean="0"/>
              <a:t> </a:t>
            </a:r>
            <a:endParaRPr lang="en-US" dirty="0"/>
          </a:p>
        </p:txBody>
      </p:sp>
      <p:sp>
        <p:nvSpPr>
          <p:cNvPr id="4" name="Slide Number Placeholder 3"/>
          <p:cNvSpPr>
            <a:spLocks noGrp="1"/>
          </p:cNvSpPr>
          <p:nvPr>
            <p:ph type="sldNum" sz="quarter" idx="10"/>
          </p:nvPr>
        </p:nvSpPr>
        <p:spPr/>
        <p:txBody>
          <a:bodyPr/>
          <a:lstStyle/>
          <a:p>
            <a:fld id="{B8198A17-B112-495A-8E33-7EA0772B1F39}" type="slidenum">
              <a:rPr lang="en-US" smtClean="0"/>
              <a:t>27</a:t>
            </a:fld>
            <a:endParaRPr lang="en-US"/>
          </a:p>
        </p:txBody>
      </p:sp>
    </p:spTree>
    <p:extLst>
      <p:ext uri="{BB962C8B-B14F-4D97-AF65-F5344CB8AC3E}">
        <p14:creationId xmlns:p14="http://schemas.microsoft.com/office/powerpoint/2010/main" val="34631322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EAEC38E-A0F1-4930-8074-486C18CE6E2B}" type="datetime1">
              <a:rPr lang="en-US" smtClean="0"/>
              <a:t>6/3/2015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632A-3374-47DF-ADC3-C2920B6DCA48}" type="slidenum">
              <a:rPr lang="en-US" smtClean="0"/>
              <a:t>‹#›</a:t>
            </a:fld>
            <a:endParaRPr lang="en-US"/>
          </a:p>
        </p:txBody>
      </p:sp>
    </p:spTree>
    <p:extLst>
      <p:ext uri="{BB962C8B-B14F-4D97-AF65-F5344CB8AC3E}">
        <p14:creationId xmlns:p14="http://schemas.microsoft.com/office/powerpoint/2010/main" val="12604236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663F6AE-323B-495F-97AC-9555C4178433}" type="datetime1">
              <a:rPr lang="en-US" smtClean="0"/>
              <a:t>6/3/2015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632A-3374-47DF-ADC3-C2920B6DCA48}" type="slidenum">
              <a:rPr lang="en-US" smtClean="0"/>
              <a:t>‹#›</a:t>
            </a:fld>
            <a:endParaRPr lang="en-US"/>
          </a:p>
        </p:txBody>
      </p:sp>
    </p:spTree>
    <p:extLst>
      <p:ext uri="{BB962C8B-B14F-4D97-AF65-F5344CB8AC3E}">
        <p14:creationId xmlns:p14="http://schemas.microsoft.com/office/powerpoint/2010/main" val="4100660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F1DF672-9B08-4038-B889-D4C550687128}" type="datetime1">
              <a:rPr lang="en-US" smtClean="0"/>
              <a:t>6/3/2015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632A-3374-47DF-ADC3-C2920B6DCA48}" type="slidenum">
              <a:rPr lang="en-US" smtClean="0"/>
              <a:t>‹#›</a:t>
            </a:fld>
            <a:endParaRPr lang="en-US"/>
          </a:p>
        </p:txBody>
      </p:sp>
    </p:spTree>
    <p:extLst>
      <p:ext uri="{BB962C8B-B14F-4D97-AF65-F5344CB8AC3E}">
        <p14:creationId xmlns:p14="http://schemas.microsoft.com/office/powerpoint/2010/main" val="7886506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AE652FD-37FC-43D6-9BCB-ADD00BE7CECD}" type="datetime1">
              <a:rPr lang="en-US" smtClean="0"/>
              <a:t>6/3/2015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632A-3374-47DF-ADC3-C2920B6DCA48}" type="slidenum">
              <a:rPr lang="en-US" smtClean="0"/>
              <a:t>‹#›</a:t>
            </a:fld>
            <a:endParaRPr lang="en-US"/>
          </a:p>
        </p:txBody>
      </p:sp>
    </p:spTree>
    <p:extLst>
      <p:ext uri="{BB962C8B-B14F-4D97-AF65-F5344CB8AC3E}">
        <p14:creationId xmlns:p14="http://schemas.microsoft.com/office/powerpoint/2010/main" val="23961312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67CF394-1A5B-4824-B63F-F47DDA1E3293}" type="datetime1">
              <a:rPr lang="en-US" smtClean="0"/>
              <a:t>6/3/2015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632A-3374-47DF-ADC3-C2920B6DCA48}" type="slidenum">
              <a:rPr lang="en-US" smtClean="0"/>
              <a:t>‹#›</a:t>
            </a:fld>
            <a:endParaRPr lang="en-US"/>
          </a:p>
        </p:txBody>
      </p:sp>
    </p:spTree>
    <p:extLst>
      <p:ext uri="{BB962C8B-B14F-4D97-AF65-F5344CB8AC3E}">
        <p14:creationId xmlns:p14="http://schemas.microsoft.com/office/powerpoint/2010/main" val="30138802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96B1006-C572-4F94-B95A-C8D46946C926}" type="datetime1">
              <a:rPr lang="en-US" smtClean="0"/>
              <a:t>6/3/2015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632A-3374-47DF-ADC3-C2920B6DCA48}" type="slidenum">
              <a:rPr lang="en-US" smtClean="0"/>
              <a:t>‹#›</a:t>
            </a:fld>
            <a:endParaRPr lang="en-US"/>
          </a:p>
        </p:txBody>
      </p:sp>
    </p:spTree>
    <p:extLst>
      <p:ext uri="{BB962C8B-B14F-4D97-AF65-F5344CB8AC3E}">
        <p14:creationId xmlns:p14="http://schemas.microsoft.com/office/powerpoint/2010/main" val="30291186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7A6C14B-D733-4A06-8F5B-2F2C68B66438}" type="datetime1">
              <a:rPr lang="en-US" smtClean="0"/>
              <a:t>6/3/2015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E63632A-3374-47DF-ADC3-C2920B6DCA48}" type="slidenum">
              <a:rPr lang="en-US" smtClean="0"/>
              <a:t>‹#›</a:t>
            </a:fld>
            <a:endParaRPr lang="en-US"/>
          </a:p>
        </p:txBody>
      </p:sp>
    </p:spTree>
    <p:extLst>
      <p:ext uri="{BB962C8B-B14F-4D97-AF65-F5344CB8AC3E}">
        <p14:creationId xmlns:p14="http://schemas.microsoft.com/office/powerpoint/2010/main" val="26309940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D1580E8-83B3-4112-AD53-0EC0B06CC207}" type="datetime1">
              <a:rPr lang="en-US" smtClean="0"/>
              <a:t>6/3/2015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E63632A-3374-47DF-ADC3-C2920B6DCA48}" type="slidenum">
              <a:rPr lang="en-US" smtClean="0"/>
              <a:t>‹#›</a:t>
            </a:fld>
            <a:endParaRPr lang="en-US"/>
          </a:p>
        </p:txBody>
      </p:sp>
    </p:spTree>
    <p:extLst>
      <p:ext uri="{BB962C8B-B14F-4D97-AF65-F5344CB8AC3E}">
        <p14:creationId xmlns:p14="http://schemas.microsoft.com/office/powerpoint/2010/main" val="36288281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D2A163D-A0A4-4AF6-8D94-FC196BB3143E}" type="datetime1">
              <a:rPr lang="en-US" smtClean="0"/>
              <a:t>6/3/2015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E63632A-3374-47DF-ADC3-C2920B6DCA48}" type="slidenum">
              <a:rPr lang="en-US" smtClean="0"/>
              <a:t>‹#›</a:t>
            </a:fld>
            <a:endParaRPr lang="en-US"/>
          </a:p>
        </p:txBody>
      </p:sp>
    </p:spTree>
    <p:extLst>
      <p:ext uri="{BB962C8B-B14F-4D97-AF65-F5344CB8AC3E}">
        <p14:creationId xmlns:p14="http://schemas.microsoft.com/office/powerpoint/2010/main" val="25272036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EDE0B2D-387B-4C20-8A4B-06313D1DE38E}" type="datetime1">
              <a:rPr lang="en-US" smtClean="0"/>
              <a:t>6/3/2015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632A-3374-47DF-ADC3-C2920B6DCA48}" type="slidenum">
              <a:rPr lang="en-US" smtClean="0"/>
              <a:t>‹#›</a:t>
            </a:fld>
            <a:endParaRPr lang="en-US"/>
          </a:p>
        </p:txBody>
      </p:sp>
    </p:spTree>
    <p:extLst>
      <p:ext uri="{BB962C8B-B14F-4D97-AF65-F5344CB8AC3E}">
        <p14:creationId xmlns:p14="http://schemas.microsoft.com/office/powerpoint/2010/main" val="25474768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D869ECA-BE75-4ED1-B223-263F7E418664}" type="datetime1">
              <a:rPr lang="en-US" smtClean="0"/>
              <a:t>6/3/2015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632A-3374-47DF-ADC3-C2920B6DCA48}" type="slidenum">
              <a:rPr lang="en-US" smtClean="0"/>
              <a:t>‹#›</a:t>
            </a:fld>
            <a:endParaRPr lang="en-US"/>
          </a:p>
        </p:txBody>
      </p:sp>
    </p:spTree>
    <p:extLst>
      <p:ext uri="{BB962C8B-B14F-4D97-AF65-F5344CB8AC3E}">
        <p14:creationId xmlns:p14="http://schemas.microsoft.com/office/powerpoint/2010/main" val="14063546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B3666A5-85AE-4D3C-9442-65CEB66DC1CE}" type="datetime1">
              <a:rPr lang="en-US" smtClean="0"/>
              <a:t>6/3/2015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63632A-3374-47DF-ADC3-C2920B6DCA48}" type="slidenum">
              <a:rPr lang="en-US" smtClean="0"/>
              <a:t>‹#›</a:t>
            </a:fld>
            <a:endParaRPr lang="en-US"/>
          </a:p>
        </p:txBody>
      </p:sp>
    </p:spTree>
    <p:extLst>
      <p:ext uri="{BB962C8B-B14F-4D97-AF65-F5344CB8AC3E}">
        <p14:creationId xmlns:p14="http://schemas.microsoft.com/office/powerpoint/2010/main" val="3881823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2.png"/><Relationship Id="rId7" Type="http://schemas.openxmlformats.org/officeDocument/2006/relationships/image" Target="../media/image9.jpeg"/><Relationship Id="rId2" Type="http://schemas.openxmlformats.org/officeDocument/2006/relationships/hyperlink" Target="http://www.yale.edu/reganlab/research.html" TargetMode="Externa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11.emf"/></Relationships>
</file>

<file path=ppt/slides/_rels/slide1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hyperlink" Target="http://www.yale.edu/reganlab/research.html" TargetMode="External"/><Relationship Id="rId4" Type="http://schemas.openxmlformats.org/officeDocument/2006/relationships/image" Target="../media/image13.jpeg"/></Relationships>
</file>

<file path=ppt/slides/_rels/slide1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hyperlink" Target="http://www.yale.edu/reganlab/research.html" TargetMode="External"/><Relationship Id="rId5" Type="http://schemas.openxmlformats.org/officeDocument/2006/relationships/image" Target="../media/image13.jpeg"/><Relationship Id="rId4" Type="http://schemas.openxmlformats.org/officeDocument/2006/relationships/image" Target="../media/image14.gif"/></Relationships>
</file>

<file path=ppt/slides/_rels/slide1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hyperlink" Target="http://www.yale.edu/reganlab/research.html" TargetMode="External"/><Relationship Id="rId4" Type="http://schemas.openxmlformats.org/officeDocument/2006/relationships/image" Target="../media/image16.jpeg"/></Relationships>
</file>

<file path=ppt/slides/_rels/slide18.xml.rels><?xml version="1.0" encoding="UTF-8" standalone="yes"?>
<Relationships xmlns="http://schemas.openxmlformats.org/package/2006/relationships"><Relationship Id="rId8" Type="http://schemas.openxmlformats.org/officeDocument/2006/relationships/hyperlink" Target="http://www.yale.edu/reganlab/research.html" TargetMode="External"/><Relationship Id="rId3" Type="http://schemas.openxmlformats.org/officeDocument/2006/relationships/image" Target="../media/image15.jpeg"/><Relationship Id="rId7" Type="http://schemas.openxmlformats.org/officeDocument/2006/relationships/image" Target="../media/image20.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6.jpeg"/><Relationship Id="rId9" Type="http://schemas.openxmlformats.org/officeDocument/2006/relationships/image" Target="../media/image17.jpeg"/></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hyperlink" Target="http://www.yale.edu/reganlab/research.html" TargetMode="External"/><Relationship Id="rId4" Type="http://schemas.openxmlformats.org/officeDocument/2006/relationships/image" Target="../media/image22.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28.gif"/><Relationship Id="rId3" Type="http://schemas.openxmlformats.org/officeDocument/2006/relationships/image" Target="../media/image23.jpeg"/><Relationship Id="rId7" Type="http://schemas.openxmlformats.org/officeDocument/2006/relationships/image" Target="../media/image27.jpeg"/><Relationship Id="rId2" Type="http://schemas.openxmlformats.org/officeDocument/2006/relationships/hyperlink" Target="http://www.yale.edu/reganlab/research.html" TargetMode="Externa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jpeg"/><Relationship Id="rId4" Type="http://schemas.openxmlformats.org/officeDocument/2006/relationships/image" Target="../media/image24.jpeg"/></Relationships>
</file>

<file path=ppt/slides/_rels/slide2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 Id="rId5" Type="http://schemas.openxmlformats.org/officeDocument/2006/relationships/image" Target="../media/image32.jpeg"/><Relationship Id="rId4" Type="http://schemas.openxmlformats.org/officeDocument/2006/relationships/image" Target="../media/image31.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jpeg"/></Relationships>
</file>

<file path=ppt/slides/_rels/slide26.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40.emf"/><Relationship Id="rId4" Type="http://schemas.openxmlformats.org/officeDocument/2006/relationships/image" Target="../media/image39.emf"/></Relationships>
</file>

<file path=ppt/slides/_rels/slide27.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40.emf"/><Relationship Id="rId4" Type="http://schemas.openxmlformats.org/officeDocument/2006/relationships/image" Target="../media/image39.emf"/></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4" Type="http://schemas.openxmlformats.org/officeDocument/2006/relationships/image" Target="../media/image43.emf"/></Relationships>
</file>

<file path=ppt/slides/_rels/slide2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 Id="rId4" Type="http://schemas.openxmlformats.org/officeDocument/2006/relationships/image" Target="../media/image43.emf"/></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em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51.emf"/><Relationship Id="rId5" Type="http://schemas.openxmlformats.org/officeDocument/2006/relationships/image" Target="../media/image50.emf"/><Relationship Id="rId4" Type="http://schemas.openxmlformats.org/officeDocument/2006/relationships/image" Target="../media/image49.emf"/></Relationships>
</file>

<file path=ppt/slides/_rels/slide32.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53.emf"/></Relationships>
</file>

<file path=ppt/slides/_rels/slide33.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53.emf"/><Relationship Id="rId4" Type="http://schemas.openxmlformats.org/officeDocument/2006/relationships/image" Target="../media/image54.emf"/></Relationships>
</file>

<file path=ppt/slides/_rels/slide3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jpeg"/></Relationships>
</file>

<file path=ppt/slides/_rels/slide35.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43.emf"/></Relationships>
</file>

<file path=ppt/slides/_rels/slide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55.png"/></Relationships>
</file>

<file path=ppt/slides/_rels/slide3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55.png"/></Relationships>
</file>

<file path=ppt/slides/_rels/slide3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57.png"/><Relationship Id="rId4" Type="http://schemas.openxmlformats.org/officeDocument/2006/relationships/image" Target="../media/image55.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45.png"/></Relationships>
</file>

<file path=ppt/slides/_rels/slide45.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58.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4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64.png"/><Relationship Id="rId1" Type="http://schemas.openxmlformats.org/officeDocument/2006/relationships/slideLayout" Target="../slideLayouts/slideLayout2.xml"/><Relationship Id="rId5" Type="http://schemas.openxmlformats.org/officeDocument/2006/relationships/image" Target="../media/image66.png"/><Relationship Id="rId4" Type="http://schemas.openxmlformats.org/officeDocument/2006/relationships/image" Target="../media/image65.png"/></Relationships>
</file>

<file path=ppt/slides/_rels/slide4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45.png"/><Relationship Id="rId1" Type="http://schemas.openxmlformats.org/officeDocument/2006/relationships/slideLayout" Target="../slideLayouts/slideLayout2.xml"/><Relationship Id="rId5" Type="http://schemas.openxmlformats.org/officeDocument/2006/relationships/image" Target="../media/image69.png"/><Relationship Id="rId4" Type="http://schemas.openxmlformats.org/officeDocument/2006/relationships/image" Target="../media/image68.pn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56.png"/><Relationship Id="rId4" Type="http://schemas.openxmlformats.org/officeDocument/2006/relationships/image" Target="../media/image55.png"/></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45.png"/><Relationship Id="rId1" Type="http://schemas.openxmlformats.org/officeDocument/2006/relationships/slideLayout" Target="../slideLayouts/slideLayout2.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1.png"/></Relationships>
</file>

<file path=ppt/slides/_rels/slide5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66.png"/><Relationship Id="rId1" Type="http://schemas.openxmlformats.org/officeDocument/2006/relationships/slideLayout" Target="../slideLayouts/slideLayout2.xml"/><Relationship Id="rId5" Type="http://schemas.openxmlformats.org/officeDocument/2006/relationships/image" Target="../media/image61.png"/><Relationship Id="rId4" Type="http://schemas.openxmlformats.org/officeDocument/2006/relationships/image" Target="../media/image60.png"/></Relationships>
</file>

<file path=ppt/slides/_rels/slide5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67.png"/><Relationship Id="rId1" Type="http://schemas.openxmlformats.org/officeDocument/2006/relationships/slideLayout" Target="../slideLayouts/slideLayout2.xml"/><Relationship Id="rId5" Type="http://schemas.openxmlformats.org/officeDocument/2006/relationships/image" Target="../media/image61.png"/><Relationship Id="rId4" Type="http://schemas.openxmlformats.org/officeDocument/2006/relationships/image" Target="../media/image60.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74.png"/><Relationship Id="rId4" Type="http://schemas.openxmlformats.org/officeDocument/2006/relationships/image" Target="../media/image73.png"/></Relationships>
</file>

<file path=ppt/slides/_rels/slide5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72.png"/></Relationships>
</file>

<file path=ppt/slides/_rels/slide5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2.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7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80.png"/></Relationships>
</file>

<file path=ppt/slides/_rels/slide6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78.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81.png"/></Relationships>
</file>

<file path=ppt/slides/_rels/slide6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81.png"/><Relationship Id="rId1" Type="http://schemas.openxmlformats.org/officeDocument/2006/relationships/slideLayout" Target="../slideLayouts/slideLayout2.xml"/><Relationship Id="rId4" Type="http://schemas.openxmlformats.org/officeDocument/2006/relationships/image" Target="../media/image82.png"/></Relationships>
</file>

<file path=ppt/slides/_rels/slide6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81.png"/><Relationship Id="rId1" Type="http://schemas.openxmlformats.org/officeDocument/2006/relationships/slideLayout" Target="../slideLayouts/slideLayout2.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82.png"/></Relationships>
</file>

<file path=ppt/slides/_rels/slide6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81.png"/><Relationship Id="rId1" Type="http://schemas.openxmlformats.org/officeDocument/2006/relationships/slideLayout" Target="../slideLayouts/slideLayout2.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png"/></Relationships>
</file>

<file path=ppt/slides/_rels/slide6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81.png"/><Relationship Id="rId1" Type="http://schemas.openxmlformats.org/officeDocument/2006/relationships/slideLayout" Target="../slideLayouts/slideLayout2.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2.png"/></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i="1" dirty="0" smtClean="0"/>
              <a:t>Genome Annotation of Coding Variants involved in Protein-protein interactions</a:t>
            </a:r>
            <a:endParaRPr lang="en-US" dirty="0"/>
          </a:p>
        </p:txBody>
      </p:sp>
      <p:sp>
        <p:nvSpPr>
          <p:cNvPr id="3" name="Subtitle 2"/>
          <p:cNvSpPr>
            <a:spLocks noGrp="1"/>
          </p:cNvSpPr>
          <p:nvPr>
            <p:ph type="subTitle" idx="1"/>
          </p:nvPr>
        </p:nvSpPr>
        <p:spPr/>
        <p:txBody>
          <a:bodyPr>
            <a:normAutofit lnSpcReduction="10000"/>
          </a:bodyPr>
          <a:lstStyle/>
          <a:p>
            <a:r>
              <a:rPr lang="en-US" dirty="0" smtClean="0"/>
              <a:t>Jieming</a:t>
            </a:r>
          </a:p>
          <a:p>
            <a:r>
              <a:rPr lang="en-US" dirty="0" smtClean="0"/>
              <a:t>150603</a:t>
            </a:r>
          </a:p>
          <a:p>
            <a:r>
              <a:rPr lang="en-US" i="1" dirty="0" smtClean="0"/>
              <a:t>Research</a:t>
            </a:r>
            <a:endParaRPr lang="en-US" i="1" dirty="0" smtClean="0"/>
          </a:p>
          <a:p>
            <a:r>
              <a:rPr lang="en-US" dirty="0" smtClean="0"/>
              <a:t>Gerstein/Regan Labs</a:t>
            </a:r>
            <a:endParaRPr lang="en-US" dirty="0" smtClean="0"/>
          </a:p>
        </p:txBody>
      </p:sp>
      <p:sp>
        <p:nvSpPr>
          <p:cNvPr id="4" name="Slide Number Placeholder 3"/>
          <p:cNvSpPr>
            <a:spLocks noGrp="1"/>
          </p:cNvSpPr>
          <p:nvPr>
            <p:ph type="sldNum" sz="quarter" idx="12"/>
          </p:nvPr>
        </p:nvSpPr>
        <p:spPr/>
        <p:txBody>
          <a:bodyPr/>
          <a:lstStyle/>
          <a:p>
            <a:fld id="{AE63632A-3374-47DF-ADC3-C2920B6DCA48}" type="slidenum">
              <a:rPr lang="en-US" smtClean="0"/>
              <a:t>1</a:t>
            </a:fld>
            <a:endParaRPr lang="en-US"/>
          </a:p>
        </p:txBody>
      </p:sp>
    </p:spTree>
    <p:extLst>
      <p:ext uri="{BB962C8B-B14F-4D97-AF65-F5344CB8AC3E}">
        <p14:creationId xmlns:p14="http://schemas.microsoft.com/office/powerpoint/2010/main" val="7236845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JM\thesis\lynne_work\motifVar_pNets\tpr\align\tpr.motifnum34aa.png"/>
          <p:cNvPicPr>
            <a:picLocks noGrp="1" noChangeAspect="1" noChangeArrowheads="1"/>
          </p:cNvPicPr>
          <p:nvPr>
            <p:ph idx="1"/>
          </p:nvPr>
        </p:nvPicPr>
        <p:blipFill>
          <a:blip r:embed="rId2" cstate="print"/>
          <a:srcRect/>
          <a:stretch>
            <a:fillRect/>
          </a:stretch>
        </p:blipFill>
        <p:spPr bwMode="auto">
          <a:xfrm>
            <a:off x="2351902" y="2664880"/>
            <a:ext cx="8229600" cy="4193120"/>
          </a:xfrm>
          <a:prstGeom prst="rect">
            <a:avLst/>
          </a:prstGeom>
          <a:noFill/>
        </p:spPr>
      </p:pic>
      <p:sp>
        <p:nvSpPr>
          <p:cNvPr id="2" name="Title 1"/>
          <p:cNvSpPr>
            <a:spLocks noGrp="1"/>
          </p:cNvSpPr>
          <p:nvPr>
            <p:ph type="title"/>
          </p:nvPr>
        </p:nvSpPr>
        <p:spPr/>
        <p:txBody>
          <a:bodyPr>
            <a:normAutofit/>
          </a:bodyPr>
          <a:lstStyle/>
          <a:p>
            <a:r>
              <a:rPr lang="en-US" dirty="0" smtClean="0"/>
              <a:t>Number of TPR motifs in human TPR domains</a:t>
            </a:r>
            <a:endParaRPr lang="en-US" dirty="0"/>
          </a:p>
        </p:txBody>
      </p:sp>
      <p:pic>
        <p:nvPicPr>
          <p:cNvPr id="8" name="Picture 3" descr="C:\Users\JM\thesis\lynne_work\3TPR\manuscript\fig1\3TPR_ribbon-PDB_1ELW.png"/>
          <p:cNvPicPr>
            <a:picLocks noChangeAspect="1" noChangeArrowheads="1"/>
          </p:cNvPicPr>
          <p:nvPr/>
        </p:nvPicPr>
        <p:blipFill>
          <a:blip r:embed="rId3" cstate="print"/>
          <a:srcRect/>
          <a:stretch>
            <a:fillRect/>
          </a:stretch>
        </p:blipFill>
        <p:spPr bwMode="auto">
          <a:xfrm>
            <a:off x="9261548" y="1609476"/>
            <a:ext cx="2199913" cy="3468510"/>
          </a:xfrm>
          <a:prstGeom prst="rect">
            <a:avLst/>
          </a:prstGeom>
          <a:noFill/>
        </p:spPr>
      </p:pic>
      <p:pic>
        <p:nvPicPr>
          <p:cNvPr id="6" name="Picture 3" descr="C:\Users\JM\thesis\lynne_work\3TPR\manuscript\fig1\3TPR_ribbon-PDB_1ELW.png"/>
          <p:cNvPicPr>
            <a:picLocks noChangeAspect="1" noChangeArrowheads="1"/>
          </p:cNvPicPr>
          <p:nvPr/>
        </p:nvPicPr>
        <p:blipFill>
          <a:blip r:embed="rId3" cstate="print"/>
          <a:srcRect t="70377"/>
          <a:stretch>
            <a:fillRect/>
          </a:stretch>
        </p:blipFill>
        <p:spPr bwMode="auto">
          <a:xfrm>
            <a:off x="518906" y="1870801"/>
            <a:ext cx="2284099" cy="1066806"/>
          </a:xfrm>
          <a:prstGeom prst="rect">
            <a:avLst/>
          </a:prstGeom>
          <a:noFill/>
        </p:spPr>
      </p:pic>
      <p:cxnSp>
        <p:nvCxnSpPr>
          <p:cNvPr id="4" name="Straight Arrow Connector 3"/>
          <p:cNvCxnSpPr>
            <a:endCxn id="6" idx="2"/>
          </p:cNvCxnSpPr>
          <p:nvPr/>
        </p:nvCxnSpPr>
        <p:spPr>
          <a:xfrm flipH="1" flipV="1">
            <a:off x="1660956" y="2937607"/>
            <a:ext cx="1584279" cy="2709431"/>
          </a:xfrm>
          <a:prstGeom prst="straightConnector1">
            <a:avLst/>
          </a:prstGeom>
          <a:ln w="34925">
            <a:headEnd type="oval"/>
            <a:tailEnd type="triangle"/>
          </a:ln>
        </p:spPr>
        <p:style>
          <a:lnRef idx="1">
            <a:schemeClr val="dk1"/>
          </a:lnRef>
          <a:fillRef idx="0">
            <a:schemeClr val="dk1"/>
          </a:fillRef>
          <a:effectRef idx="0">
            <a:schemeClr val="dk1"/>
          </a:effectRef>
          <a:fontRef idx="minor">
            <a:schemeClr val="tx1"/>
          </a:fontRef>
        </p:style>
      </p:cxnSp>
      <p:cxnSp>
        <p:nvCxnSpPr>
          <p:cNvPr id="12" name="Straight Arrow Connector 11"/>
          <p:cNvCxnSpPr/>
          <p:nvPr/>
        </p:nvCxnSpPr>
        <p:spPr>
          <a:xfrm flipV="1">
            <a:off x="4263081" y="3212758"/>
            <a:ext cx="4551645" cy="395415"/>
          </a:xfrm>
          <a:prstGeom prst="straightConnector1">
            <a:avLst/>
          </a:prstGeom>
          <a:ln w="34925">
            <a:headEnd type="oval"/>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13459308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28054"/>
            <a:ext cx="10515600" cy="1325563"/>
          </a:xfrm>
        </p:spPr>
        <p:txBody>
          <a:bodyPr/>
          <a:lstStyle/>
          <a:p>
            <a:r>
              <a:rPr lang="en-US" dirty="0" smtClean="0"/>
              <a:t>Identifying important </a:t>
            </a:r>
            <a:r>
              <a:rPr lang="en-US" dirty="0" smtClean="0"/>
              <a:t>residues in repeat domains </a:t>
            </a:r>
            <a:r>
              <a:rPr lang="en-US" dirty="0" smtClean="0"/>
              <a:t>is important</a:t>
            </a:r>
            <a:endParaRPr lang="en-US" dirty="0"/>
          </a:p>
        </p:txBody>
      </p:sp>
      <p:sp>
        <p:nvSpPr>
          <p:cNvPr id="3" name="Content Placeholder 2"/>
          <p:cNvSpPr>
            <a:spLocks noGrp="1"/>
          </p:cNvSpPr>
          <p:nvPr>
            <p:ph idx="1"/>
          </p:nvPr>
        </p:nvSpPr>
        <p:spPr/>
        <p:txBody>
          <a:bodyPr/>
          <a:lstStyle/>
          <a:p>
            <a:r>
              <a:rPr lang="en-US" dirty="0">
                <a:sym typeface="Wingdings" pitchFamily="2" charset="2"/>
              </a:rPr>
              <a:t>14-20% human proteins have repeat domains (</a:t>
            </a:r>
            <a:r>
              <a:rPr lang="en-US" dirty="0" err="1">
                <a:sym typeface="Wingdings" pitchFamily="2" charset="2"/>
              </a:rPr>
              <a:t>Marcotte</a:t>
            </a:r>
            <a:r>
              <a:rPr lang="en-US" dirty="0">
                <a:sym typeface="Wingdings" pitchFamily="2" charset="2"/>
              </a:rPr>
              <a:t> et al. 1998; Alba et al. 2006)</a:t>
            </a:r>
          </a:p>
          <a:p>
            <a:r>
              <a:rPr lang="en-US" dirty="0" smtClean="0"/>
              <a:t>Pinpoint residues important </a:t>
            </a:r>
            <a:r>
              <a:rPr lang="en-US" dirty="0" smtClean="0"/>
              <a:t>in diseases (e.g. Charcot-Marie-Tooth disease)</a:t>
            </a:r>
          </a:p>
          <a:p>
            <a:r>
              <a:rPr lang="en-US" dirty="0" smtClean="0"/>
              <a:t>Able to tune specificity and affinity for protein engineering applications [Regan Lab]</a:t>
            </a:r>
            <a:br>
              <a:rPr lang="en-US" dirty="0" smtClean="0"/>
            </a:br>
            <a:r>
              <a:rPr lang="en-US" dirty="0" smtClean="0"/>
              <a:t>-- clinical and basic research tools</a:t>
            </a:r>
          </a:p>
        </p:txBody>
      </p:sp>
      <p:sp>
        <p:nvSpPr>
          <p:cNvPr id="4" name="Slide Number Placeholder 3"/>
          <p:cNvSpPr>
            <a:spLocks noGrp="1"/>
          </p:cNvSpPr>
          <p:nvPr>
            <p:ph type="sldNum" sz="quarter" idx="12"/>
          </p:nvPr>
        </p:nvSpPr>
        <p:spPr/>
        <p:txBody>
          <a:bodyPr/>
          <a:lstStyle/>
          <a:p>
            <a:fld id="{AE63632A-3374-47DF-ADC3-C2920B6DCA48}" type="slidenum">
              <a:rPr lang="en-US" smtClean="0"/>
              <a:t>11</a:t>
            </a:fld>
            <a:endParaRPr lang="en-US"/>
          </a:p>
        </p:txBody>
      </p:sp>
    </p:spTree>
    <p:extLst>
      <p:ext uri="{BB962C8B-B14F-4D97-AF65-F5344CB8AC3E}">
        <p14:creationId xmlns:p14="http://schemas.microsoft.com/office/powerpoint/2010/main" val="157788270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308F6295-C87C-4E11-86DE-80DAF44D2D37}" type="slidenum">
              <a:rPr lang="en-US" smtClean="0"/>
              <a:pPr/>
              <a:t>12</a:t>
            </a:fld>
            <a:endParaRPr lang="en-US"/>
          </a:p>
        </p:txBody>
      </p:sp>
      <p:pic>
        <p:nvPicPr>
          <p:cNvPr id="1026" name="Picture 2"/>
          <p:cNvPicPr>
            <a:picLocks noGrp="1" noChangeAspect="1" noChangeArrowheads="1"/>
          </p:cNvPicPr>
          <p:nvPr>
            <p:ph idx="1"/>
          </p:nvPr>
        </p:nvPicPr>
        <p:blipFill>
          <a:blip r:embed="rId2" cstate="print">
            <a:lum/>
          </a:blip>
          <a:srcRect/>
          <a:stretch>
            <a:fillRect/>
          </a:stretch>
        </p:blipFill>
        <p:spPr bwMode="auto">
          <a:xfrm>
            <a:off x="1905001" y="21491"/>
            <a:ext cx="5486399" cy="6746385"/>
          </a:xfrm>
          <a:prstGeom prst="rect">
            <a:avLst/>
          </a:prstGeom>
          <a:noFill/>
          <a:ln w="9525">
            <a:noFill/>
            <a:miter lim="800000"/>
            <a:headEnd/>
            <a:tailEnd/>
          </a:ln>
        </p:spPr>
      </p:pic>
      <p:sp>
        <p:nvSpPr>
          <p:cNvPr id="6" name="TextBox 5"/>
          <p:cNvSpPr txBox="1"/>
          <p:nvPr/>
        </p:nvSpPr>
        <p:spPr>
          <a:xfrm>
            <a:off x="9296400" y="21491"/>
            <a:ext cx="2895600" cy="646331"/>
          </a:xfrm>
          <a:prstGeom prst="rect">
            <a:avLst/>
          </a:prstGeom>
          <a:noFill/>
        </p:spPr>
        <p:txBody>
          <a:bodyPr wrap="square" rtlCol="0">
            <a:spAutoFit/>
          </a:bodyPr>
          <a:lstStyle/>
          <a:p>
            <a:pPr algn="r"/>
            <a:r>
              <a:rPr lang="en-US" dirty="0" err="1"/>
              <a:t>Kajava</a:t>
            </a:r>
            <a:r>
              <a:rPr lang="en-US" dirty="0"/>
              <a:t> 2013 </a:t>
            </a:r>
            <a:r>
              <a:rPr lang="en-US" i="1" dirty="0"/>
              <a:t>Journal of </a:t>
            </a:r>
            <a:r>
              <a:rPr lang="en-US" i="1" dirty="0" err="1"/>
              <a:t>Struct</a:t>
            </a:r>
            <a:r>
              <a:rPr lang="en-US" i="1" dirty="0"/>
              <a:t> </a:t>
            </a:r>
            <a:r>
              <a:rPr lang="en-US" i="1" dirty="0" err="1"/>
              <a:t>Biol</a:t>
            </a:r>
            <a:r>
              <a:rPr lang="en-US" i="1" dirty="0"/>
              <a:t> </a:t>
            </a:r>
          </a:p>
        </p:txBody>
      </p:sp>
      <p:sp>
        <p:nvSpPr>
          <p:cNvPr id="2" name="TextBox 1"/>
          <p:cNvSpPr txBox="1"/>
          <p:nvPr/>
        </p:nvSpPr>
        <p:spPr>
          <a:xfrm>
            <a:off x="7538720" y="6398544"/>
            <a:ext cx="4353436" cy="369332"/>
          </a:xfrm>
          <a:prstGeom prst="rect">
            <a:avLst/>
          </a:prstGeom>
          <a:noFill/>
        </p:spPr>
        <p:txBody>
          <a:bodyPr wrap="none" rtlCol="0">
            <a:spAutoFit/>
          </a:bodyPr>
          <a:lstStyle/>
          <a:p>
            <a:r>
              <a:rPr lang="en-US" b="1" u="sng" dirty="0" smtClean="0"/>
              <a:t>I; </a:t>
            </a:r>
            <a:r>
              <a:rPr lang="en-US" b="1" u="sng" dirty="0" err="1" smtClean="0"/>
              <a:t>homopolymers</a:t>
            </a:r>
            <a:r>
              <a:rPr lang="en-US" b="1" u="sng" dirty="0" smtClean="0"/>
              <a:t> </a:t>
            </a:r>
            <a:r>
              <a:rPr lang="en-US" dirty="0" smtClean="0"/>
              <a:t>: e.g. </a:t>
            </a:r>
            <a:r>
              <a:rPr lang="en-US" dirty="0" err="1" smtClean="0"/>
              <a:t>polyQ</a:t>
            </a:r>
            <a:r>
              <a:rPr lang="en-US" dirty="0" smtClean="0"/>
              <a:t> tract HTT gene</a:t>
            </a:r>
            <a:endParaRPr lang="en-US" dirty="0"/>
          </a:p>
        </p:txBody>
      </p:sp>
      <p:sp>
        <p:nvSpPr>
          <p:cNvPr id="7" name="TextBox 6"/>
          <p:cNvSpPr txBox="1"/>
          <p:nvPr/>
        </p:nvSpPr>
        <p:spPr>
          <a:xfrm>
            <a:off x="7691120" y="6175024"/>
            <a:ext cx="2412584" cy="369332"/>
          </a:xfrm>
          <a:prstGeom prst="rect">
            <a:avLst/>
          </a:prstGeom>
          <a:noFill/>
        </p:spPr>
        <p:txBody>
          <a:bodyPr wrap="none" rtlCol="0">
            <a:spAutoFit/>
          </a:bodyPr>
          <a:lstStyle/>
          <a:p>
            <a:r>
              <a:rPr lang="en-US" b="1" u="sng" dirty="0" smtClean="0"/>
              <a:t>II; fibrous </a:t>
            </a:r>
            <a:r>
              <a:rPr lang="en-US" dirty="0" smtClean="0"/>
              <a:t>: e.g. collagen</a:t>
            </a:r>
            <a:endParaRPr lang="en-US" dirty="0"/>
          </a:p>
        </p:txBody>
      </p:sp>
      <p:sp>
        <p:nvSpPr>
          <p:cNvPr id="8" name="TextBox 7"/>
          <p:cNvSpPr txBox="1"/>
          <p:nvPr/>
        </p:nvSpPr>
        <p:spPr>
          <a:xfrm>
            <a:off x="7816023" y="3787424"/>
            <a:ext cx="3375539" cy="923330"/>
          </a:xfrm>
          <a:prstGeom prst="rect">
            <a:avLst/>
          </a:prstGeom>
          <a:noFill/>
        </p:spPr>
        <p:txBody>
          <a:bodyPr wrap="none" rtlCol="0">
            <a:spAutoFit/>
          </a:bodyPr>
          <a:lstStyle/>
          <a:p>
            <a:r>
              <a:rPr lang="en-US" b="1" u="sng" dirty="0" smtClean="0"/>
              <a:t>III: elongated structures</a:t>
            </a:r>
          </a:p>
          <a:p>
            <a:r>
              <a:rPr lang="en-US" dirty="0" smtClean="0"/>
              <a:t>solenoid: e.g. TPR, </a:t>
            </a:r>
            <a:r>
              <a:rPr lang="en-US" dirty="0" err="1" smtClean="0"/>
              <a:t>ankyrins</a:t>
            </a:r>
            <a:endParaRPr lang="en-US" dirty="0" smtClean="0"/>
          </a:p>
          <a:p>
            <a:r>
              <a:rPr lang="en-US" dirty="0" smtClean="0"/>
              <a:t>Non-solenoid: e.g. beta structures</a:t>
            </a:r>
            <a:endParaRPr lang="en-US" dirty="0"/>
          </a:p>
        </p:txBody>
      </p:sp>
      <p:sp>
        <p:nvSpPr>
          <p:cNvPr id="9" name="TextBox 8"/>
          <p:cNvSpPr txBox="1"/>
          <p:nvPr/>
        </p:nvSpPr>
        <p:spPr>
          <a:xfrm>
            <a:off x="7622983" y="1893947"/>
            <a:ext cx="4579843" cy="923330"/>
          </a:xfrm>
          <a:prstGeom prst="rect">
            <a:avLst/>
          </a:prstGeom>
          <a:noFill/>
        </p:spPr>
        <p:txBody>
          <a:bodyPr wrap="none" rtlCol="0">
            <a:spAutoFit/>
          </a:bodyPr>
          <a:lstStyle/>
          <a:p>
            <a:r>
              <a:rPr lang="en-US" b="1" u="sng" dirty="0" smtClean="0"/>
              <a:t>IV: “closed” structures</a:t>
            </a:r>
          </a:p>
          <a:p>
            <a:r>
              <a:rPr lang="en-US" dirty="0" smtClean="0"/>
              <a:t>e.g. TIM barrels (9), WD40/beta propeller (12), </a:t>
            </a:r>
          </a:p>
          <a:p>
            <a:r>
              <a:rPr lang="en-US" dirty="0" smtClean="0"/>
              <a:t>beta barrels (10)</a:t>
            </a:r>
            <a:endParaRPr lang="en-US" dirty="0"/>
          </a:p>
        </p:txBody>
      </p:sp>
      <p:sp>
        <p:nvSpPr>
          <p:cNvPr id="10" name="TextBox 9"/>
          <p:cNvSpPr txBox="1"/>
          <p:nvPr/>
        </p:nvSpPr>
        <p:spPr>
          <a:xfrm>
            <a:off x="7816023" y="611796"/>
            <a:ext cx="4388317" cy="923330"/>
          </a:xfrm>
          <a:prstGeom prst="rect">
            <a:avLst/>
          </a:prstGeom>
          <a:noFill/>
        </p:spPr>
        <p:txBody>
          <a:bodyPr wrap="none" rtlCol="0">
            <a:spAutoFit/>
          </a:bodyPr>
          <a:lstStyle/>
          <a:p>
            <a:r>
              <a:rPr lang="en-US" b="1" u="sng" dirty="0" smtClean="0"/>
              <a:t>V: repeats can fold </a:t>
            </a:r>
            <a:r>
              <a:rPr lang="en-US" b="1" u="sng" dirty="0" err="1" smtClean="0"/>
              <a:t>indptly</a:t>
            </a:r>
            <a:endParaRPr lang="en-US" b="1" u="sng" dirty="0" smtClean="0"/>
          </a:p>
          <a:p>
            <a:r>
              <a:rPr lang="en-US" dirty="0" smtClean="0"/>
              <a:t>e.g. Zn finger domain (13), </a:t>
            </a:r>
            <a:r>
              <a:rPr lang="en-US" dirty="0" err="1" smtClean="0"/>
              <a:t>polyubiquitin</a:t>
            </a:r>
            <a:r>
              <a:rPr lang="en-US" dirty="0" smtClean="0"/>
              <a:t> (14)</a:t>
            </a:r>
          </a:p>
          <a:p>
            <a:r>
              <a:rPr lang="en-US" dirty="0" err="1" smtClean="0"/>
              <a:t>titin</a:t>
            </a:r>
            <a:endParaRPr lang="en-US" dirty="0"/>
          </a:p>
        </p:txBody>
      </p:sp>
    </p:spTree>
    <p:extLst>
      <p:ext uri="{BB962C8B-B14F-4D97-AF65-F5344CB8AC3E}">
        <p14:creationId xmlns:p14="http://schemas.microsoft.com/office/powerpoint/2010/main" val="1170903984"/>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308F6295-C87C-4E11-86DE-80DAF44D2D37}" type="slidenum">
              <a:rPr lang="en-US" smtClean="0"/>
              <a:pPr/>
              <a:t>13</a:t>
            </a:fld>
            <a:endParaRPr lang="en-US"/>
          </a:p>
        </p:txBody>
      </p:sp>
      <p:pic>
        <p:nvPicPr>
          <p:cNvPr id="8" name="Picture 2"/>
          <p:cNvPicPr>
            <a:picLocks noChangeAspect="1" noChangeArrowheads="1"/>
          </p:cNvPicPr>
          <p:nvPr/>
        </p:nvPicPr>
        <p:blipFill>
          <a:blip r:embed="rId2" cstate="print"/>
          <a:srcRect l="52778" t="9847" r="8333" b="46103"/>
          <a:stretch>
            <a:fillRect/>
          </a:stretch>
        </p:blipFill>
        <p:spPr bwMode="auto">
          <a:xfrm>
            <a:off x="4800600" y="685800"/>
            <a:ext cx="2133600" cy="2971800"/>
          </a:xfrm>
          <a:prstGeom prst="rect">
            <a:avLst/>
          </a:prstGeom>
          <a:noFill/>
          <a:ln w="9525">
            <a:noFill/>
            <a:miter lim="800000"/>
            <a:headEnd/>
            <a:tailEnd/>
          </a:ln>
        </p:spPr>
      </p:pic>
      <p:pic>
        <p:nvPicPr>
          <p:cNvPr id="9" name="Picture 2"/>
          <p:cNvPicPr>
            <a:picLocks noChangeAspect="1" noChangeArrowheads="1"/>
          </p:cNvPicPr>
          <p:nvPr/>
        </p:nvPicPr>
        <p:blipFill>
          <a:blip r:embed="rId2" cstate="print"/>
          <a:srcRect l="4167" t="37878" b="15813"/>
          <a:stretch>
            <a:fillRect/>
          </a:stretch>
        </p:blipFill>
        <p:spPr bwMode="auto">
          <a:xfrm>
            <a:off x="2133600" y="2590800"/>
            <a:ext cx="5257800" cy="3124200"/>
          </a:xfrm>
          <a:prstGeom prst="rect">
            <a:avLst/>
          </a:prstGeom>
          <a:noFill/>
          <a:ln w="9525">
            <a:noFill/>
            <a:miter lim="800000"/>
            <a:headEnd/>
            <a:tailEnd/>
          </a:ln>
        </p:spPr>
      </p:pic>
      <p:sp>
        <p:nvSpPr>
          <p:cNvPr id="7" name="TextBox 6"/>
          <p:cNvSpPr txBox="1"/>
          <p:nvPr/>
        </p:nvSpPr>
        <p:spPr>
          <a:xfrm>
            <a:off x="9296400" y="21491"/>
            <a:ext cx="2895600" cy="646331"/>
          </a:xfrm>
          <a:prstGeom prst="rect">
            <a:avLst/>
          </a:prstGeom>
          <a:noFill/>
        </p:spPr>
        <p:txBody>
          <a:bodyPr wrap="square" rtlCol="0">
            <a:spAutoFit/>
          </a:bodyPr>
          <a:lstStyle/>
          <a:p>
            <a:pPr algn="r"/>
            <a:r>
              <a:rPr lang="en-US" dirty="0" err="1"/>
              <a:t>Kajava</a:t>
            </a:r>
            <a:r>
              <a:rPr lang="en-US" dirty="0"/>
              <a:t> 2013 </a:t>
            </a:r>
            <a:r>
              <a:rPr lang="en-US" i="1" dirty="0"/>
              <a:t>Journal of </a:t>
            </a:r>
            <a:r>
              <a:rPr lang="en-US" i="1" dirty="0" err="1"/>
              <a:t>Struct</a:t>
            </a:r>
            <a:r>
              <a:rPr lang="en-US" i="1" dirty="0"/>
              <a:t> </a:t>
            </a:r>
            <a:r>
              <a:rPr lang="en-US" i="1" dirty="0" err="1"/>
              <a:t>Biol</a:t>
            </a:r>
            <a:r>
              <a:rPr lang="en-US" i="1" dirty="0"/>
              <a:t> </a:t>
            </a:r>
          </a:p>
        </p:txBody>
      </p:sp>
      <p:sp>
        <p:nvSpPr>
          <p:cNvPr id="10" name="TextBox 9"/>
          <p:cNvSpPr txBox="1"/>
          <p:nvPr/>
        </p:nvSpPr>
        <p:spPr>
          <a:xfrm>
            <a:off x="7816023" y="3787424"/>
            <a:ext cx="3375539" cy="923330"/>
          </a:xfrm>
          <a:prstGeom prst="rect">
            <a:avLst/>
          </a:prstGeom>
          <a:noFill/>
        </p:spPr>
        <p:txBody>
          <a:bodyPr wrap="none" rtlCol="0">
            <a:spAutoFit/>
          </a:bodyPr>
          <a:lstStyle/>
          <a:p>
            <a:r>
              <a:rPr lang="en-US" b="1" u="sng" dirty="0" smtClean="0"/>
              <a:t>III: elongated structures</a:t>
            </a:r>
          </a:p>
          <a:p>
            <a:r>
              <a:rPr lang="en-US" dirty="0" smtClean="0"/>
              <a:t>solenoid: e.g. TPR, </a:t>
            </a:r>
            <a:r>
              <a:rPr lang="en-US" dirty="0" err="1" smtClean="0"/>
              <a:t>ankyrins</a:t>
            </a:r>
            <a:endParaRPr lang="en-US" dirty="0" smtClean="0"/>
          </a:p>
          <a:p>
            <a:r>
              <a:rPr lang="en-US" dirty="0" smtClean="0"/>
              <a:t>Non-solenoid: e.g. beta structures</a:t>
            </a:r>
            <a:endParaRPr lang="en-US" dirty="0"/>
          </a:p>
        </p:txBody>
      </p:sp>
      <p:sp>
        <p:nvSpPr>
          <p:cNvPr id="11" name="TextBox 10"/>
          <p:cNvSpPr txBox="1"/>
          <p:nvPr/>
        </p:nvSpPr>
        <p:spPr>
          <a:xfrm>
            <a:off x="7622983" y="1893947"/>
            <a:ext cx="4579843" cy="923330"/>
          </a:xfrm>
          <a:prstGeom prst="rect">
            <a:avLst/>
          </a:prstGeom>
          <a:noFill/>
        </p:spPr>
        <p:txBody>
          <a:bodyPr wrap="none" rtlCol="0">
            <a:spAutoFit/>
          </a:bodyPr>
          <a:lstStyle/>
          <a:p>
            <a:r>
              <a:rPr lang="en-US" b="1" u="sng" dirty="0" smtClean="0"/>
              <a:t>IV: “closed” structures</a:t>
            </a:r>
          </a:p>
          <a:p>
            <a:r>
              <a:rPr lang="en-US" dirty="0" smtClean="0"/>
              <a:t>e.g. TIM barrels (9), WD40/beta propeller (12), </a:t>
            </a:r>
          </a:p>
          <a:p>
            <a:r>
              <a:rPr lang="en-US" dirty="0" smtClean="0"/>
              <a:t>beta barrels (10)</a:t>
            </a:r>
            <a:endParaRPr lang="en-US" dirty="0"/>
          </a:p>
        </p:txBody>
      </p:sp>
    </p:spTree>
    <p:extLst>
      <p:ext uri="{BB962C8B-B14F-4D97-AF65-F5344CB8AC3E}">
        <p14:creationId xmlns:p14="http://schemas.microsoft.com/office/powerpoint/2010/main" val="4186742545"/>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Regan Lab: Repeat domains in protein engineering &amp; synthetic biology</a:t>
            </a:r>
            <a:endParaRPr lang="en-US" dirty="0"/>
          </a:p>
        </p:txBody>
      </p:sp>
      <p:sp>
        <p:nvSpPr>
          <p:cNvPr id="4" name="Slide Number Placeholder 3"/>
          <p:cNvSpPr>
            <a:spLocks noGrp="1"/>
          </p:cNvSpPr>
          <p:nvPr>
            <p:ph type="sldNum" sz="quarter" idx="12"/>
          </p:nvPr>
        </p:nvSpPr>
        <p:spPr/>
        <p:txBody>
          <a:bodyPr/>
          <a:lstStyle/>
          <a:p>
            <a:fld id="{AE63632A-3374-47DF-ADC3-C2920B6DCA48}" type="slidenum">
              <a:rPr lang="en-US" smtClean="0"/>
              <a:t>14</a:t>
            </a:fld>
            <a:endParaRPr lang="en-US"/>
          </a:p>
        </p:txBody>
      </p:sp>
      <p:sp>
        <p:nvSpPr>
          <p:cNvPr id="6" name="Rectangle 5"/>
          <p:cNvSpPr/>
          <p:nvPr/>
        </p:nvSpPr>
        <p:spPr>
          <a:xfrm>
            <a:off x="7319632" y="79356"/>
            <a:ext cx="4967707" cy="400110"/>
          </a:xfrm>
          <a:prstGeom prst="rect">
            <a:avLst/>
          </a:prstGeom>
        </p:spPr>
        <p:txBody>
          <a:bodyPr wrap="none">
            <a:spAutoFit/>
          </a:bodyPr>
          <a:lstStyle/>
          <a:p>
            <a:r>
              <a:rPr lang="en-US" sz="2000" dirty="0">
                <a:hlinkClick r:id="rId2"/>
              </a:rPr>
              <a:t>http://</a:t>
            </a:r>
            <a:r>
              <a:rPr lang="en-US" sz="2000" dirty="0" smtClean="0">
                <a:hlinkClick r:id="rId2"/>
              </a:rPr>
              <a:t>www.yale.edu/reganlab/research.html</a:t>
            </a:r>
            <a:r>
              <a:rPr lang="en-US" sz="2000" dirty="0" smtClean="0"/>
              <a:t> </a:t>
            </a:r>
            <a:endParaRPr lang="en-US" sz="2000" dirty="0"/>
          </a:p>
        </p:txBody>
      </p:sp>
      <p:pic>
        <p:nvPicPr>
          <p:cNvPr id="7" name="Picture 3" descr="C:\Users\JM\thesis\lynne_work\3TPR\manuscript\fig1\3TPR_ribbon-PDB_1ELW.png"/>
          <p:cNvPicPr>
            <a:picLocks noGrp="1" noChangeAspect="1" noChangeArrowheads="1"/>
          </p:cNvPicPr>
          <p:nvPr>
            <p:ph idx="1"/>
          </p:nvPr>
        </p:nvPicPr>
        <p:blipFill>
          <a:blip r:embed="rId3" cstate="print"/>
          <a:srcRect/>
          <a:stretch>
            <a:fillRect/>
          </a:stretch>
        </p:blipFill>
        <p:spPr bwMode="auto">
          <a:xfrm>
            <a:off x="830294" y="1776402"/>
            <a:ext cx="1591904" cy="2509203"/>
          </a:xfrm>
          <a:prstGeom prst="rect">
            <a:avLst/>
          </a:prstGeom>
          <a:noFill/>
        </p:spPr>
      </p:pic>
      <p:sp>
        <p:nvSpPr>
          <p:cNvPr id="8" name="TextBox 7"/>
          <p:cNvSpPr txBox="1"/>
          <p:nvPr/>
        </p:nvSpPr>
        <p:spPr>
          <a:xfrm>
            <a:off x="567635" y="4210317"/>
            <a:ext cx="2143023" cy="461665"/>
          </a:xfrm>
          <a:prstGeom prst="rect">
            <a:avLst/>
          </a:prstGeom>
          <a:noFill/>
        </p:spPr>
        <p:txBody>
          <a:bodyPr wrap="none" rtlCol="0">
            <a:spAutoFit/>
          </a:bodyPr>
          <a:lstStyle/>
          <a:p>
            <a:r>
              <a:rPr lang="en-US" sz="2400" dirty="0" smtClean="0"/>
              <a:t>repeat domains</a:t>
            </a:r>
            <a:endParaRPr lang="en-US" sz="2400" dirty="0"/>
          </a:p>
        </p:txBody>
      </p:sp>
      <p:sp>
        <p:nvSpPr>
          <p:cNvPr id="11" name="Right Arrow 10"/>
          <p:cNvSpPr/>
          <p:nvPr/>
        </p:nvSpPr>
        <p:spPr>
          <a:xfrm>
            <a:off x="2804160" y="3000394"/>
            <a:ext cx="3332480" cy="213361"/>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2" name="TextBox 11"/>
          <p:cNvSpPr txBox="1"/>
          <p:nvPr/>
        </p:nvSpPr>
        <p:spPr>
          <a:xfrm>
            <a:off x="2804160" y="2699723"/>
            <a:ext cx="3545556" cy="369332"/>
          </a:xfrm>
          <a:prstGeom prst="rect">
            <a:avLst/>
          </a:prstGeom>
          <a:noFill/>
        </p:spPr>
        <p:txBody>
          <a:bodyPr wrap="square" rtlCol="0">
            <a:spAutoFit/>
          </a:bodyPr>
          <a:lstStyle/>
          <a:p>
            <a:r>
              <a:rPr lang="en-US" dirty="0" smtClean="0">
                <a:solidFill>
                  <a:schemeClr val="accent2"/>
                </a:solidFill>
              </a:rPr>
              <a:t>Stimulus-responsive hydrogels</a:t>
            </a:r>
            <a:endParaRPr lang="en-US" dirty="0">
              <a:solidFill>
                <a:schemeClr val="accent2"/>
              </a:solidFill>
            </a:endParaRPr>
          </a:p>
        </p:txBody>
      </p:sp>
      <p:pic>
        <p:nvPicPr>
          <p:cNvPr id="13" name="Picture 12"/>
          <p:cNvPicPr>
            <a:picLocks noChangeAspect="1"/>
          </p:cNvPicPr>
          <p:nvPr/>
        </p:nvPicPr>
        <p:blipFill rotWithShape="1">
          <a:blip r:embed="rId4">
            <a:extLst>
              <a:ext uri="{28A0092B-C50C-407E-A947-70E740481C1C}">
                <a14:useLocalDpi xmlns:a14="http://schemas.microsoft.com/office/drawing/2010/main" val="0"/>
              </a:ext>
            </a:extLst>
          </a:blip>
          <a:srcRect t="11739" b="4087"/>
          <a:stretch/>
        </p:blipFill>
        <p:spPr>
          <a:xfrm>
            <a:off x="6746240" y="1966117"/>
            <a:ext cx="5315938" cy="2057401"/>
          </a:xfrm>
          <a:prstGeom prst="rect">
            <a:avLst/>
          </a:prstGeom>
        </p:spPr>
      </p:pic>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46240" y="5062099"/>
            <a:ext cx="2023705" cy="1243481"/>
          </a:xfrm>
          <a:prstGeom prst="rect">
            <a:avLst/>
          </a:prstGeom>
        </p:spPr>
      </p:pic>
      <p:pic>
        <p:nvPicPr>
          <p:cNvPr id="15" name="Picture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349938" y="4224054"/>
            <a:ext cx="907097" cy="2083549"/>
          </a:xfrm>
          <a:prstGeom prst="rect">
            <a:avLst/>
          </a:prstGeom>
        </p:spPr>
      </p:pic>
      <p:pic>
        <p:nvPicPr>
          <p:cNvPr id="1026" name="Picture 2" descr="http://www.yale.edu/reganlab/pics/ashley3.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38200" y="4798377"/>
            <a:ext cx="1557973" cy="155797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www.yale.edu/reganlab/pics/danielle1.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710658" y="4798377"/>
            <a:ext cx="1576862" cy="1576862"/>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p:cNvSpPr txBox="1"/>
          <p:nvPr/>
        </p:nvSpPr>
        <p:spPr>
          <a:xfrm>
            <a:off x="795806" y="6321444"/>
            <a:ext cx="1686680" cy="400110"/>
          </a:xfrm>
          <a:prstGeom prst="rect">
            <a:avLst/>
          </a:prstGeom>
          <a:noFill/>
        </p:spPr>
        <p:txBody>
          <a:bodyPr wrap="none" rtlCol="0">
            <a:spAutoFit/>
          </a:bodyPr>
          <a:lstStyle/>
          <a:p>
            <a:r>
              <a:rPr lang="en-US" sz="2000" dirty="0" smtClean="0"/>
              <a:t>Ashley Schloss</a:t>
            </a:r>
            <a:endParaRPr lang="en-US" sz="2000" dirty="0"/>
          </a:p>
        </p:txBody>
      </p:sp>
      <p:sp>
        <p:nvSpPr>
          <p:cNvPr id="19" name="TextBox 18"/>
          <p:cNvSpPr txBox="1"/>
          <p:nvPr/>
        </p:nvSpPr>
        <p:spPr>
          <a:xfrm>
            <a:off x="2542415" y="6321444"/>
            <a:ext cx="1986441" cy="400110"/>
          </a:xfrm>
          <a:prstGeom prst="rect">
            <a:avLst/>
          </a:prstGeom>
          <a:noFill/>
        </p:spPr>
        <p:txBody>
          <a:bodyPr wrap="none" rtlCol="0">
            <a:spAutoFit/>
          </a:bodyPr>
          <a:lstStyle/>
          <a:p>
            <a:r>
              <a:rPr lang="en-US" sz="2000" dirty="0" smtClean="0"/>
              <a:t>Danielle Williams</a:t>
            </a:r>
            <a:endParaRPr lang="en-US" sz="2000" dirty="0"/>
          </a:p>
        </p:txBody>
      </p:sp>
      <p:sp>
        <p:nvSpPr>
          <p:cNvPr id="16" name="TextBox 15"/>
          <p:cNvSpPr txBox="1"/>
          <p:nvPr/>
        </p:nvSpPr>
        <p:spPr>
          <a:xfrm>
            <a:off x="7081976" y="2029518"/>
            <a:ext cx="3057247" cy="369332"/>
          </a:xfrm>
          <a:prstGeom prst="rect">
            <a:avLst/>
          </a:prstGeom>
          <a:noFill/>
        </p:spPr>
        <p:txBody>
          <a:bodyPr wrap="none" rtlCol="0">
            <a:spAutoFit/>
          </a:bodyPr>
          <a:lstStyle/>
          <a:p>
            <a:r>
              <a:rPr lang="en-US" dirty="0" smtClean="0"/>
              <a:t>Grove et al. </a:t>
            </a:r>
            <a:r>
              <a:rPr lang="en-US" i="1" dirty="0" smtClean="0"/>
              <a:t>JACS </a:t>
            </a:r>
            <a:r>
              <a:rPr lang="en-US" i="1" dirty="0" err="1" smtClean="0"/>
              <a:t>Comm</a:t>
            </a:r>
            <a:r>
              <a:rPr lang="en-US" dirty="0"/>
              <a:t> </a:t>
            </a:r>
            <a:r>
              <a:rPr lang="en-US" dirty="0" smtClean="0"/>
              <a:t>(2010)</a:t>
            </a:r>
            <a:endParaRPr lang="en-US" dirty="0"/>
          </a:p>
        </p:txBody>
      </p:sp>
      <p:pic>
        <p:nvPicPr>
          <p:cNvPr id="17" name="Picture 16"/>
          <p:cNvPicPr>
            <a:picLocks noChangeAspect="1"/>
          </p:cNvPicPr>
          <p:nvPr/>
        </p:nvPicPr>
        <p:blipFill rotWithShape="1">
          <a:blip r:embed="rId9"/>
          <a:srcRect l="52825" t="16837" r="38121" b="22436"/>
          <a:stretch/>
        </p:blipFill>
        <p:spPr>
          <a:xfrm>
            <a:off x="6228080" y="2497851"/>
            <a:ext cx="551864" cy="1158125"/>
          </a:xfrm>
          <a:prstGeom prst="rect">
            <a:avLst/>
          </a:prstGeom>
        </p:spPr>
      </p:pic>
    </p:spTree>
    <p:extLst>
      <p:ext uri="{BB962C8B-B14F-4D97-AF65-F5344CB8AC3E}">
        <p14:creationId xmlns:p14="http://schemas.microsoft.com/office/powerpoint/2010/main" val="241241006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Regan Lab: Repeat domains in protein engineering &amp; synthetic biology</a:t>
            </a:r>
            <a:endParaRPr lang="en-US" dirty="0"/>
          </a:p>
        </p:txBody>
      </p:sp>
      <p:sp>
        <p:nvSpPr>
          <p:cNvPr id="4" name="Slide Number Placeholder 3"/>
          <p:cNvSpPr>
            <a:spLocks noGrp="1"/>
          </p:cNvSpPr>
          <p:nvPr>
            <p:ph type="sldNum" sz="quarter" idx="12"/>
          </p:nvPr>
        </p:nvSpPr>
        <p:spPr>
          <a:xfrm>
            <a:off x="8580120" y="6356350"/>
            <a:ext cx="2743200" cy="365125"/>
          </a:xfrm>
        </p:spPr>
        <p:txBody>
          <a:bodyPr/>
          <a:lstStyle/>
          <a:p>
            <a:fld id="{AE63632A-3374-47DF-ADC3-C2920B6DCA48}" type="slidenum">
              <a:rPr lang="en-US" smtClean="0"/>
              <a:t>15</a:t>
            </a:fld>
            <a:endParaRPr lang="en-US"/>
          </a:p>
        </p:txBody>
      </p:sp>
      <p:pic>
        <p:nvPicPr>
          <p:cNvPr id="7" name="Picture 3" descr="C:\Users\JM\thesis\lynne_work\3TPR\manuscript\fig1\3TPR_ribbon-PDB_1ELW.png"/>
          <p:cNvPicPr>
            <a:picLocks noGrp="1" noChangeAspect="1" noChangeArrowheads="1"/>
          </p:cNvPicPr>
          <p:nvPr>
            <p:ph idx="1"/>
          </p:nvPr>
        </p:nvPicPr>
        <p:blipFill>
          <a:blip r:embed="rId2" cstate="print"/>
          <a:srcRect/>
          <a:stretch>
            <a:fillRect/>
          </a:stretch>
        </p:blipFill>
        <p:spPr bwMode="auto">
          <a:xfrm>
            <a:off x="830294" y="1776402"/>
            <a:ext cx="1591904" cy="2509203"/>
          </a:xfrm>
          <a:prstGeom prst="rect">
            <a:avLst/>
          </a:prstGeom>
          <a:noFill/>
        </p:spPr>
      </p:pic>
      <p:sp>
        <p:nvSpPr>
          <p:cNvPr id="8" name="TextBox 7"/>
          <p:cNvSpPr txBox="1"/>
          <p:nvPr/>
        </p:nvSpPr>
        <p:spPr>
          <a:xfrm>
            <a:off x="567635" y="4210317"/>
            <a:ext cx="2143023" cy="461665"/>
          </a:xfrm>
          <a:prstGeom prst="rect">
            <a:avLst/>
          </a:prstGeom>
          <a:noFill/>
        </p:spPr>
        <p:txBody>
          <a:bodyPr wrap="none" rtlCol="0">
            <a:spAutoFit/>
          </a:bodyPr>
          <a:lstStyle/>
          <a:p>
            <a:r>
              <a:rPr lang="en-US" sz="2400" dirty="0" smtClean="0"/>
              <a:t>repeat domains</a:t>
            </a:r>
            <a:endParaRPr lang="en-US" sz="2400" dirty="0"/>
          </a:p>
        </p:txBody>
      </p:sp>
      <p:sp>
        <p:nvSpPr>
          <p:cNvPr id="11" name="Right Arrow 10"/>
          <p:cNvSpPr/>
          <p:nvPr/>
        </p:nvSpPr>
        <p:spPr>
          <a:xfrm>
            <a:off x="2570480" y="3000394"/>
            <a:ext cx="3332480" cy="213361"/>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2" name="TextBox 11"/>
          <p:cNvSpPr txBox="1"/>
          <p:nvPr/>
        </p:nvSpPr>
        <p:spPr>
          <a:xfrm>
            <a:off x="2570480" y="2699723"/>
            <a:ext cx="3545556" cy="369332"/>
          </a:xfrm>
          <a:prstGeom prst="rect">
            <a:avLst/>
          </a:prstGeom>
          <a:noFill/>
        </p:spPr>
        <p:txBody>
          <a:bodyPr wrap="square" rtlCol="0">
            <a:spAutoFit/>
          </a:bodyPr>
          <a:lstStyle/>
          <a:p>
            <a:r>
              <a:rPr lang="en-US" dirty="0" smtClean="0">
                <a:solidFill>
                  <a:schemeClr val="accent2"/>
                </a:solidFill>
              </a:rPr>
              <a:t>Biomarker detection/Drug design</a:t>
            </a:r>
            <a:endParaRPr lang="en-US" dirty="0">
              <a:solidFill>
                <a:schemeClr val="accent2"/>
              </a:solidFill>
            </a:endParaRPr>
          </a:p>
        </p:txBody>
      </p:sp>
      <p:sp>
        <p:nvSpPr>
          <p:cNvPr id="18" name="TextBox 17"/>
          <p:cNvSpPr txBox="1"/>
          <p:nvPr/>
        </p:nvSpPr>
        <p:spPr>
          <a:xfrm>
            <a:off x="626954" y="6313467"/>
            <a:ext cx="1883657" cy="400110"/>
          </a:xfrm>
          <a:prstGeom prst="rect">
            <a:avLst/>
          </a:prstGeom>
          <a:noFill/>
        </p:spPr>
        <p:txBody>
          <a:bodyPr wrap="none" rtlCol="0">
            <a:spAutoFit/>
          </a:bodyPr>
          <a:lstStyle/>
          <a:p>
            <a:r>
              <a:rPr lang="en-US" sz="2000" dirty="0" smtClean="0"/>
              <a:t>Nicholas Sawyer</a:t>
            </a:r>
            <a:endParaRPr lang="en-US" sz="2000" dirty="0"/>
          </a:p>
        </p:txBody>
      </p:sp>
      <p:pic>
        <p:nvPicPr>
          <p:cNvPr id="3074" name="Picture 2" descr="An external file that holds a picture, illustration, etc.&#10;Object name is nihms353828f1.jpg"/>
          <p:cNvPicPr>
            <a:picLocks noChangeAspect="1" noChangeArrowheads="1"/>
          </p:cNvPicPr>
          <p:nvPr/>
        </p:nvPicPr>
        <p:blipFill rotWithShape="1">
          <a:blip r:embed="rId3">
            <a:extLst>
              <a:ext uri="{28A0092B-C50C-407E-A947-70E740481C1C}">
                <a14:useLocalDpi xmlns:a14="http://schemas.microsoft.com/office/drawing/2010/main" val="0"/>
              </a:ext>
            </a:extLst>
          </a:blip>
          <a:srcRect l="20622" t="56471" r="20851" b="2933"/>
          <a:stretch/>
        </p:blipFill>
        <p:spPr bwMode="auto">
          <a:xfrm>
            <a:off x="7680960" y="2001649"/>
            <a:ext cx="4190733" cy="205346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8214360" y="1580247"/>
            <a:ext cx="2474227" cy="380762"/>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b="1" u="sng" dirty="0" smtClean="0">
                <a:solidFill>
                  <a:schemeClr val="accent2"/>
                </a:solidFill>
              </a:rPr>
              <a:t>Hsp90 anticancer agent</a:t>
            </a:r>
            <a:endParaRPr lang="en-US" b="1" u="sng" dirty="0">
              <a:solidFill>
                <a:schemeClr val="accent2"/>
              </a:solidFill>
            </a:endParaRPr>
          </a:p>
        </p:txBody>
      </p:sp>
      <p:sp>
        <p:nvSpPr>
          <p:cNvPr id="5" name="TextBox 4"/>
          <p:cNvSpPr txBox="1"/>
          <p:nvPr/>
        </p:nvSpPr>
        <p:spPr>
          <a:xfrm>
            <a:off x="8214360" y="3464560"/>
            <a:ext cx="774571" cy="369332"/>
          </a:xfrm>
          <a:prstGeom prst="rect">
            <a:avLst/>
          </a:prstGeom>
          <a:noFill/>
        </p:spPr>
        <p:txBody>
          <a:bodyPr wrap="none" rtlCol="0">
            <a:spAutoFit/>
          </a:bodyPr>
          <a:lstStyle/>
          <a:p>
            <a:r>
              <a:rPr lang="en-US" dirty="0" smtClean="0"/>
              <a:t>Hsp90</a:t>
            </a:r>
            <a:endParaRPr lang="en-US" dirty="0"/>
          </a:p>
        </p:txBody>
      </p:sp>
      <p:sp>
        <p:nvSpPr>
          <p:cNvPr id="14" name="TextBox 13"/>
          <p:cNvSpPr txBox="1"/>
          <p:nvPr/>
        </p:nvSpPr>
        <p:spPr>
          <a:xfrm>
            <a:off x="7439789" y="3212804"/>
            <a:ext cx="774571" cy="369332"/>
          </a:xfrm>
          <a:prstGeom prst="rect">
            <a:avLst/>
          </a:prstGeom>
          <a:noFill/>
        </p:spPr>
        <p:txBody>
          <a:bodyPr wrap="none" rtlCol="0">
            <a:spAutoFit/>
          </a:bodyPr>
          <a:lstStyle/>
          <a:p>
            <a:r>
              <a:rPr lang="en-US" dirty="0" smtClean="0"/>
              <a:t>Hsp70</a:t>
            </a:r>
            <a:endParaRPr lang="en-US" dirty="0"/>
          </a:p>
        </p:txBody>
      </p:sp>
      <p:sp>
        <p:nvSpPr>
          <p:cNvPr id="16" name="TextBox 15"/>
          <p:cNvSpPr txBox="1"/>
          <p:nvPr/>
        </p:nvSpPr>
        <p:spPr>
          <a:xfrm>
            <a:off x="5654298" y="2171670"/>
            <a:ext cx="2312621" cy="369332"/>
          </a:xfrm>
          <a:prstGeom prst="rect">
            <a:avLst/>
          </a:prstGeom>
          <a:noFill/>
        </p:spPr>
        <p:txBody>
          <a:bodyPr wrap="none" rtlCol="0">
            <a:spAutoFit/>
          </a:bodyPr>
          <a:lstStyle/>
          <a:p>
            <a:r>
              <a:rPr lang="en-US" dirty="0" err="1" smtClean="0"/>
              <a:t>Hsp</a:t>
            </a:r>
            <a:r>
              <a:rPr lang="en-US" dirty="0" smtClean="0"/>
              <a:t>-organizing protein</a:t>
            </a:r>
            <a:endParaRPr lang="en-US" dirty="0"/>
          </a:p>
        </p:txBody>
      </p:sp>
      <p:sp>
        <p:nvSpPr>
          <p:cNvPr id="17" name="TextBox 16"/>
          <p:cNvSpPr txBox="1"/>
          <p:nvPr/>
        </p:nvSpPr>
        <p:spPr>
          <a:xfrm>
            <a:off x="6044123" y="2676537"/>
            <a:ext cx="1789657" cy="369332"/>
          </a:xfrm>
          <a:prstGeom prst="rect">
            <a:avLst/>
          </a:prstGeom>
          <a:noFill/>
        </p:spPr>
        <p:txBody>
          <a:bodyPr wrap="none" rtlCol="0">
            <a:spAutoFit/>
          </a:bodyPr>
          <a:lstStyle/>
          <a:p>
            <a:r>
              <a:rPr lang="en-US" dirty="0" smtClean="0"/>
              <a:t>Unfolded protein</a:t>
            </a:r>
            <a:endParaRPr lang="en-US" dirty="0"/>
          </a:p>
        </p:txBody>
      </p:sp>
      <p:sp>
        <p:nvSpPr>
          <p:cNvPr id="9" name="Rectangle 8"/>
          <p:cNvSpPr/>
          <p:nvPr/>
        </p:nvSpPr>
        <p:spPr>
          <a:xfrm>
            <a:off x="7934960" y="2001649"/>
            <a:ext cx="1137920" cy="631162"/>
          </a:xfrm>
          <a:prstGeom prst="rect">
            <a:avLst/>
          </a:prstGeom>
          <a:noFill/>
          <a:ln w="2222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p:cNvSpPr txBox="1"/>
          <p:nvPr/>
        </p:nvSpPr>
        <p:spPr>
          <a:xfrm>
            <a:off x="7449949" y="3771063"/>
            <a:ext cx="2918812" cy="369332"/>
          </a:xfrm>
          <a:prstGeom prst="rect">
            <a:avLst/>
          </a:prstGeom>
          <a:noFill/>
        </p:spPr>
        <p:txBody>
          <a:bodyPr wrap="none" rtlCol="0">
            <a:spAutoFit/>
          </a:bodyPr>
          <a:lstStyle/>
          <a:p>
            <a:r>
              <a:rPr lang="en-US" dirty="0" smtClean="0"/>
              <a:t>Yi et al. </a:t>
            </a:r>
            <a:r>
              <a:rPr lang="en-US" i="1" dirty="0" smtClean="0"/>
              <a:t>ACS </a:t>
            </a:r>
            <a:r>
              <a:rPr lang="en-US" i="1" dirty="0" err="1" smtClean="0"/>
              <a:t>Chem</a:t>
            </a:r>
            <a:r>
              <a:rPr lang="en-US" i="1" dirty="0" smtClean="0"/>
              <a:t> </a:t>
            </a:r>
            <a:r>
              <a:rPr lang="en-US" i="1" dirty="0" err="1" smtClean="0"/>
              <a:t>Biol</a:t>
            </a:r>
            <a:r>
              <a:rPr lang="en-US" i="1" dirty="0" smtClean="0"/>
              <a:t> </a:t>
            </a:r>
            <a:r>
              <a:rPr lang="en-US" dirty="0" smtClean="0"/>
              <a:t>(2012)</a:t>
            </a:r>
            <a:endParaRPr lang="en-US" dirty="0"/>
          </a:p>
        </p:txBody>
      </p:sp>
      <p:pic>
        <p:nvPicPr>
          <p:cNvPr id="3076" name="Picture 4" descr="http://www.yale.edu/reganlab/pics/Nick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5864" y="4757610"/>
            <a:ext cx="1598740" cy="1598740"/>
          </a:xfrm>
          <a:prstGeom prst="rect">
            <a:avLst/>
          </a:prstGeom>
          <a:noFill/>
          <a:extLst>
            <a:ext uri="{909E8E84-426E-40DD-AFC4-6F175D3DCCD1}">
              <a14:hiddenFill xmlns:a14="http://schemas.microsoft.com/office/drawing/2010/main">
                <a:solidFill>
                  <a:srgbClr val="FFFFFF"/>
                </a:solidFill>
              </a14:hiddenFill>
            </a:ext>
          </a:extLst>
        </p:spPr>
      </p:pic>
      <p:sp>
        <p:nvSpPr>
          <p:cNvPr id="31" name="Rectangle 30"/>
          <p:cNvSpPr/>
          <p:nvPr/>
        </p:nvSpPr>
        <p:spPr>
          <a:xfrm>
            <a:off x="7319632" y="79356"/>
            <a:ext cx="4967707" cy="400110"/>
          </a:xfrm>
          <a:prstGeom prst="rect">
            <a:avLst/>
          </a:prstGeom>
        </p:spPr>
        <p:txBody>
          <a:bodyPr wrap="none">
            <a:spAutoFit/>
          </a:bodyPr>
          <a:lstStyle/>
          <a:p>
            <a:r>
              <a:rPr lang="en-US" sz="2000" dirty="0">
                <a:hlinkClick r:id="rId5"/>
              </a:rPr>
              <a:t>http://</a:t>
            </a:r>
            <a:r>
              <a:rPr lang="en-US" sz="2000" dirty="0" smtClean="0">
                <a:hlinkClick r:id="rId5"/>
              </a:rPr>
              <a:t>www.yale.edu/reganlab/research.html</a:t>
            </a:r>
            <a:r>
              <a:rPr lang="en-US" sz="2000" dirty="0" smtClean="0"/>
              <a:t> </a:t>
            </a:r>
            <a:endParaRPr lang="en-US" sz="2000" dirty="0"/>
          </a:p>
        </p:txBody>
      </p:sp>
    </p:spTree>
    <p:extLst>
      <p:ext uri="{BB962C8B-B14F-4D97-AF65-F5344CB8AC3E}">
        <p14:creationId xmlns:p14="http://schemas.microsoft.com/office/powerpoint/2010/main" val="133188248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Regan Lab: Repeat domains in protein engineering &amp; synthetic biology</a:t>
            </a:r>
            <a:endParaRPr lang="en-US" dirty="0"/>
          </a:p>
        </p:txBody>
      </p:sp>
      <p:sp>
        <p:nvSpPr>
          <p:cNvPr id="4" name="Slide Number Placeholder 3"/>
          <p:cNvSpPr>
            <a:spLocks noGrp="1"/>
          </p:cNvSpPr>
          <p:nvPr>
            <p:ph type="sldNum" sz="quarter" idx="12"/>
          </p:nvPr>
        </p:nvSpPr>
        <p:spPr>
          <a:xfrm>
            <a:off x="8580120" y="6356350"/>
            <a:ext cx="2743200" cy="365125"/>
          </a:xfrm>
        </p:spPr>
        <p:txBody>
          <a:bodyPr/>
          <a:lstStyle/>
          <a:p>
            <a:fld id="{AE63632A-3374-47DF-ADC3-C2920B6DCA48}" type="slidenum">
              <a:rPr lang="en-US" smtClean="0"/>
              <a:t>16</a:t>
            </a:fld>
            <a:endParaRPr lang="en-US"/>
          </a:p>
        </p:txBody>
      </p:sp>
      <p:pic>
        <p:nvPicPr>
          <p:cNvPr id="7" name="Picture 3" descr="C:\Users\JM\thesis\lynne_work\3TPR\manuscript\fig1\3TPR_ribbon-PDB_1ELW.png"/>
          <p:cNvPicPr>
            <a:picLocks noGrp="1" noChangeAspect="1" noChangeArrowheads="1"/>
          </p:cNvPicPr>
          <p:nvPr>
            <p:ph idx="1"/>
          </p:nvPr>
        </p:nvPicPr>
        <p:blipFill>
          <a:blip r:embed="rId2" cstate="print"/>
          <a:srcRect/>
          <a:stretch>
            <a:fillRect/>
          </a:stretch>
        </p:blipFill>
        <p:spPr bwMode="auto">
          <a:xfrm>
            <a:off x="830294" y="1776402"/>
            <a:ext cx="1591904" cy="2509203"/>
          </a:xfrm>
          <a:prstGeom prst="rect">
            <a:avLst/>
          </a:prstGeom>
          <a:noFill/>
        </p:spPr>
      </p:pic>
      <p:sp>
        <p:nvSpPr>
          <p:cNvPr id="8" name="TextBox 7"/>
          <p:cNvSpPr txBox="1"/>
          <p:nvPr/>
        </p:nvSpPr>
        <p:spPr>
          <a:xfrm>
            <a:off x="567635" y="4210317"/>
            <a:ext cx="2143023" cy="461665"/>
          </a:xfrm>
          <a:prstGeom prst="rect">
            <a:avLst/>
          </a:prstGeom>
          <a:noFill/>
        </p:spPr>
        <p:txBody>
          <a:bodyPr wrap="none" rtlCol="0">
            <a:spAutoFit/>
          </a:bodyPr>
          <a:lstStyle/>
          <a:p>
            <a:r>
              <a:rPr lang="en-US" sz="2400" dirty="0" smtClean="0"/>
              <a:t>repeat domains</a:t>
            </a:r>
            <a:endParaRPr lang="en-US" sz="2400" dirty="0"/>
          </a:p>
        </p:txBody>
      </p:sp>
      <p:sp>
        <p:nvSpPr>
          <p:cNvPr id="11" name="Right Arrow 10"/>
          <p:cNvSpPr/>
          <p:nvPr/>
        </p:nvSpPr>
        <p:spPr>
          <a:xfrm>
            <a:off x="2570480" y="3000394"/>
            <a:ext cx="3332480" cy="213361"/>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2" name="TextBox 11"/>
          <p:cNvSpPr txBox="1"/>
          <p:nvPr/>
        </p:nvSpPr>
        <p:spPr>
          <a:xfrm>
            <a:off x="2570480" y="2699723"/>
            <a:ext cx="3545556" cy="369332"/>
          </a:xfrm>
          <a:prstGeom prst="rect">
            <a:avLst/>
          </a:prstGeom>
          <a:noFill/>
        </p:spPr>
        <p:txBody>
          <a:bodyPr wrap="square" rtlCol="0">
            <a:spAutoFit/>
          </a:bodyPr>
          <a:lstStyle/>
          <a:p>
            <a:r>
              <a:rPr lang="en-US" dirty="0" smtClean="0">
                <a:solidFill>
                  <a:schemeClr val="accent2"/>
                </a:solidFill>
              </a:rPr>
              <a:t>Biomarker detection/Drug design</a:t>
            </a:r>
            <a:endParaRPr lang="en-US" dirty="0">
              <a:solidFill>
                <a:schemeClr val="accent2"/>
              </a:solidFill>
            </a:endParaRPr>
          </a:p>
        </p:txBody>
      </p:sp>
      <p:sp>
        <p:nvSpPr>
          <p:cNvPr id="18" name="TextBox 17"/>
          <p:cNvSpPr txBox="1"/>
          <p:nvPr/>
        </p:nvSpPr>
        <p:spPr>
          <a:xfrm>
            <a:off x="626954" y="6313467"/>
            <a:ext cx="1883657" cy="400110"/>
          </a:xfrm>
          <a:prstGeom prst="rect">
            <a:avLst/>
          </a:prstGeom>
          <a:noFill/>
        </p:spPr>
        <p:txBody>
          <a:bodyPr wrap="none" rtlCol="0">
            <a:spAutoFit/>
          </a:bodyPr>
          <a:lstStyle/>
          <a:p>
            <a:r>
              <a:rPr lang="en-US" sz="2000" dirty="0" smtClean="0"/>
              <a:t>Nicholas Sawyer</a:t>
            </a:r>
            <a:endParaRPr lang="en-US" sz="2000" dirty="0"/>
          </a:p>
        </p:txBody>
      </p:sp>
      <p:pic>
        <p:nvPicPr>
          <p:cNvPr id="3074" name="Picture 2" descr="An external file that holds a picture, illustration, etc.&#10;Object name is nihms353828f1.jpg"/>
          <p:cNvPicPr>
            <a:picLocks noChangeAspect="1" noChangeArrowheads="1"/>
          </p:cNvPicPr>
          <p:nvPr/>
        </p:nvPicPr>
        <p:blipFill rotWithShape="1">
          <a:blip r:embed="rId3">
            <a:extLst>
              <a:ext uri="{28A0092B-C50C-407E-A947-70E740481C1C}">
                <a14:useLocalDpi xmlns:a14="http://schemas.microsoft.com/office/drawing/2010/main" val="0"/>
              </a:ext>
            </a:extLst>
          </a:blip>
          <a:srcRect l="20622" t="56471" r="20851" b="2933"/>
          <a:stretch/>
        </p:blipFill>
        <p:spPr bwMode="auto">
          <a:xfrm>
            <a:off x="7680960" y="2001649"/>
            <a:ext cx="4190733" cy="205346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8214360" y="1580247"/>
            <a:ext cx="2474227" cy="380762"/>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b="1" u="sng" dirty="0" smtClean="0">
                <a:solidFill>
                  <a:schemeClr val="accent2"/>
                </a:solidFill>
              </a:rPr>
              <a:t>Hsp90 anticancer agent</a:t>
            </a:r>
            <a:endParaRPr lang="en-US" b="1" u="sng" dirty="0">
              <a:solidFill>
                <a:schemeClr val="accent2"/>
              </a:solidFill>
            </a:endParaRPr>
          </a:p>
        </p:txBody>
      </p:sp>
      <p:sp>
        <p:nvSpPr>
          <p:cNvPr id="5" name="TextBox 4"/>
          <p:cNvSpPr txBox="1"/>
          <p:nvPr/>
        </p:nvSpPr>
        <p:spPr>
          <a:xfrm>
            <a:off x="8214360" y="3464560"/>
            <a:ext cx="774571" cy="369332"/>
          </a:xfrm>
          <a:prstGeom prst="rect">
            <a:avLst/>
          </a:prstGeom>
          <a:noFill/>
        </p:spPr>
        <p:txBody>
          <a:bodyPr wrap="none" rtlCol="0">
            <a:spAutoFit/>
          </a:bodyPr>
          <a:lstStyle/>
          <a:p>
            <a:r>
              <a:rPr lang="en-US" dirty="0" smtClean="0"/>
              <a:t>Hsp90</a:t>
            </a:r>
            <a:endParaRPr lang="en-US" dirty="0"/>
          </a:p>
        </p:txBody>
      </p:sp>
      <p:sp>
        <p:nvSpPr>
          <p:cNvPr id="14" name="TextBox 13"/>
          <p:cNvSpPr txBox="1"/>
          <p:nvPr/>
        </p:nvSpPr>
        <p:spPr>
          <a:xfrm>
            <a:off x="7439789" y="3212804"/>
            <a:ext cx="774571" cy="369332"/>
          </a:xfrm>
          <a:prstGeom prst="rect">
            <a:avLst/>
          </a:prstGeom>
          <a:noFill/>
        </p:spPr>
        <p:txBody>
          <a:bodyPr wrap="none" rtlCol="0">
            <a:spAutoFit/>
          </a:bodyPr>
          <a:lstStyle/>
          <a:p>
            <a:r>
              <a:rPr lang="en-US" dirty="0" smtClean="0"/>
              <a:t>Hsp70</a:t>
            </a:r>
            <a:endParaRPr lang="en-US" dirty="0"/>
          </a:p>
        </p:txBody>
      </p:sp>
      <p:sp>
        <p:nvSpPr>
          <p:cNvPr id="16" name="TextBox 15"/>
          <p:cNvSpPr txBox="1"/>
          <p:nvPr/>
        </p:nvSpPr>
        <p:spPr>
          <a:xfrm>
            <a:off x="5654298" y="2171670"/>
            <a:ext cx="2312621" cy="369332"/>
          </a:xfrm>
          <a:prstGeom prst="rect">
            <a:avLst/>
          </a:prstGeom>
          <a:noFill/>
        </p:spPr>
        <p:txBody>
          <a:bodyPr wrap="none" rtlCol="0">
            <a:spAutoFit/>
          </a:bodyPr>
          <a:lstStyle/>
          <a:p>
            <a:r>
              <a:rPr lang="en-US" dirty="0" err="1" smtClean="0"/>
              <a:t>Hsp</a:t>
            </a:r>
            <a:r>
              <a:rPr lang="en-US" dirty="0" smtClean="0"/>
              <a:t>-organizing protein</a:t>
            </a:r>
            <a:endParaRPr lang="en-US" dirty="0"/>
          </a:p>
        </p:txBody>
      </p:sp>
      <p:sp>
        <p:nvSpPr>
          <p:cNvPr id="17" name="TextBox 16"/>
          <p:cNvSpPr txBox="1"/>
          <p:nvPr/>
        </p:nvSpPr>
        <p:spPr>
          <a:xfrm>
            <a:off x="6044123" y="2676537"/>
            <a:ext cx="1789657" cy="369332"/>
          </a:xfrm>
          <a:prstGeom prst="rect">
            <a:avLst/>
          </a:prstGeom>
          <a:noFill/>
        </p:spPr>
        <p:txBody>
          <a:bodyPr wrap="none" rtlCol="0">
            <a:spAutoFit/>
          </a:bodyPr>
          <a:lstStyle/>
          <a:p>
            <a:r>
              <a:rPr lang="en-US" dirty="0" smtClean="0"/>
              <a:t>Unfolded protein</a:t>
            </a:r>
            <a:endParaRPr lang="en-US" dirty="0"/>
          </a:p>
        </p:txBody>
      </p:sp>
      <p:sp>
        <p:nvSpPr>
          <p:cNvPr id="9" name="Rectangle 8"/>
          <p:cNvSpPr/>
          <p:nvPr/>
        </p:nvSpPr>
        <p:spPr>
          <a:xfrm>
            <a:off x="7934960" y="2001649"/>
            <a:ext cx="1137920" cy="631162"/>
          </a:xfrm>
          <a:prstGeom prst="rect">
            <a:avLst/>
          </a:prstGeom>
          <a:noFill/>
          <a:ln w="2222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19"/>
          <p:cNvGrpSpPr/>
          <p:nvPr/>
        </p:nvGrpSpPr>
        <p:grpSpPr>
          <a:xfrm>
            <a:off x="6198728" y="4990746"/>
            <a:ext cx="2070979" cy="1464447"/>
            <a:chOff x="2830286" y="2667000"/>
            <a:chExt cx="1532180" cy="1083447"/>
          </a:xfrm>
        </p:grpSpPr>
        <p:pic>
          <p:nvPicPr>
            <p:cNvPr id="21" name="Picture 2" descr="proteinkinase.gif"/>
            <p:cNvPicPr>
              <a:picLocks noChangeAspect="1" noChangeArrowheads="1"/>
            </p:cNvPicPr>
            <p:nvPr/>
          </p:nvPicPr>
          <p:blipFill rotWithShape="1">
            <a:blip r:embed="rId4">
              <a:extLst>
                <a:ext uri="{28A0092B-C50C-407E-A947-70E740481C1C}">
                  <a14:useLocalDpi xmlns:a14="http://schemas.microsoft.com/office/drawing/2010/main" val="0"/>
                </a:ext>
              </a:extLst>
            </a:blip>
            <a:srcRect l="50894" t="22831" r="10396" b="33255"/>
            <a:stretch/>
          </p:blipFill>
          <p:spPr bwMode="auto">
            <a:xfrm>
              <a:off x="2906486" y="2765918"/>
              <a:ext cx="1455980" cy="875212"/>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21"/>
            <p:cNvSpPr/>
            <p:nvPr/>
          </p:nvSpPr>
          <p:spPr>
            <a:xfrm>
              <a:off x="2830286" y="2667000"/>
              <a:ext cx="80419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3530445" y="2746868"/>
              <a:ext cx="15240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3563257" y="3445647"/>
              <a:ext cx="15240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 name="TextBox 24"/>
          <p:cNvSpPr txBox="1"/>
          <p:nvPr/>
        </p:nvSpPr>
        <p:spPr>
          <a:xfrm>
            <a:off x="6967596" y="4422598"/>
            <a:ext cx="2773680" cy="369332"/>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b="1" u="sng" dirty="0" smtClean="0">
                <a:solidFill>
                  <a:schemeClr val="accent2"/>
                </a:solidFill>
              </a:rPr>
              <a:t>Recognition tools for PTMs </a:t>
            </a:r>
            <a:endParaRPr lang="en-US" b="1" u="sng" dirty="0">
              <a:solidFill>
                <a:schemeClr val="accent2"/>
              </a:solidFill>
            </a:endParaRPr>
          </a:p>
        </p:txBody>
      </p:sp>
      <p:pic>
        <p:nvPicPr>
          <p:cNvPr id="26" name="Picture 3" descr="C:\Users\JM\thesis\lynne_work\3TPR\manuscript\fig1\3TPR_ribbon-PDB_1ELW.png"/>
          <p:cNvPicPr>
            <a:picLocks noChangeAspect="1" noChangeArrowheads="1"/>
          </p:cNvPicPr>
          <p:nvPr/>
        </p:nvPicPr>
        <p:blipFill>
          <a:blip r:embed="rId2" cstate="print"/>
          <a:srcRect/>
          <a:stretch>
            <a:fillRect/>
          </a:stretch>
        </p:blipFill>
        <p:spPr bwMode="auto">
          <a:xfrm flipH="1">
            <a:off x="8789500" y="4857670"/>
            <a:ext cx="1205969" cy="1900881"/>
          </a:xfrm>
          <a:prstGeom prst="rect">
            <a:avLst/>
          </a:prstGeom>
          <a:noFill/>
        </p:spPr>
      </p:pic>
      <p:sp>
        <p:nvSpPr>
          <p:cNvPr id="10" name="Arc 9"/>
          <p:cNvSpPr/>
          <p:nvPr/>
        </p:nvSpPr>
        <p:spPr>
          <a:xfrm>
            <a:off x="8071115" y="5218967"/>
            <a:ext cx="995947" cy="1139267"/>
          </a:xfrm>
          <a:prstGeom prst="arc">
            <a:avLst>
              <a:gd name="adj1" fmla="val 16200000"/>
              <a:gd name="adj2" fmla="val 5716575"/>
            </a:avLst>
          </a:prstGeom>
          <a:ln w="349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7" name="TextBox 26"/>
          <p:cNvSpPr txBox="1"/>
          <p:nvPr/>
        </p:nvSpPr>
        <p:spPr>
          <a:xfrm>
            <a:off x="5490068" y="6483737"/>
            <a:ext cx="3435492" cy="369332"/>
          </a:xfrm>
          <a:prstGeom prst="rect">
            <a:avLst/>
          </a:prstGeom>
          <a:noFill/>
        </p:spPr>
        <p:txBody>
          <a:bodyPr wrap="none" rtlCol="0">
            <a:spAutoFit/>
          </a:bodyPr>
          <a:lstStyle/>
          <a:p>
            <a:r>
              <a:rPr lang="en-US" dirty="0" smtClean="0"/>
              <a:t>Sawyer et al. </a:t>
            </a:r>
            <a:r>
              <a:rPr lang="en-US" i="1" dirty="0" smtClean="0"/>
              <a:t>ACS </a:t>
            </a:r>
            <a:r>
              <a:rPr lang="en-US" i="1" dirty="0" err="1" smtClean="0"/>
              <a:t>Chem</a:t>
            </a:r>
            <a:r>
              <a:rPr lang="en-US" i="1" dirty="0" smtClean="0"/>
              <a:t> </a:t>
            </a:r>
            <a:r>
              <a:rPr lang="en-US" i="1" dirty="0" err="1" smtClean="0"/>
              <a:t>Biol</a:t>
            </a:r>
            <a:r>
              <a:rPr lang="en-US" i="1" dirty="0" smtClean="0"/>
              <a:t> </a:t>
            </a:r>
            <a:r>
              <a:rPr lang="en-US" dirty="0" smtClean="0"/>
              <a:t>(2014)</a:t>
            </a:r>
            <a:endParaRPr lang="en-US" dirty="0"/>
          </a:p>
        </p:txBody>
      </p:sp>
      <p:sp>
        <p:nvSpPr>
          <p:cNvPr id="29" name="TextBox 28"/>
          <p:cNvSpPr txBox="1"/>
          <p:nvPr/>
        </p:nvSpPr>
        <p:spPr>
          <a:xfrm>
            <a:off x="7449949" y="3771063"/>
            <a:ext cx="2918812" cy="369332"/>
          </a:xfrm>
          <a:prstGeom prst="rect">
            <a:avLst/>
          </a:prstGeom>
          <a:noFill/>
        </p:spPr>
        <p:txBody>
          <a:bodyPr wrap="none" rtlCol="0">
            <a:spAutoFit/>
          </a:bodyPr>
          <a:lstStyle/>
          <a:p>
            <a:r>
              <a:rPr lang="en-US" dirty="0" smtClean="0"/>
              <a:t>Yi et al. </a:t>
            </a:r>
            <a:r>
              <a:rPr lang="en-US" i="1" dirty="0" smtClean="0"/>
              <a:t>ACS </a:t>
            </a:r>
            <a:r>
              <a:rPr lang="en-US" i="1" dirty="0" err="1" smtClean="0"/>
              <a:t>Chem</a:t>
            </a:r>
            <a:r>
              <a:rPr lang="en-US" i="1" dirty="0" smtClean="0"/>
              <a:t> </a:t>
            </a:r>
            <a:r>
              <a:rPr lang="en-US" i="1" dirty="0" err="1" smtClean="0"/>
              <a:t>Biol</a:t>
            </a:r>
            <a:r>
              <a:rPr lang="en-US" i="1" dirty="0" smtClean="0"/>
              <a:t> </a:t>
            </a:r>
            <a:r>
              <a:rPr lang="en-US" dirty="0" smtClean="0"/>
              <a:t>(2012)</a:t>
            </a:r>
            <a:endParaRPr lang="en-US" dirty="0"/>
          </a:p>
        </p:txBody>
      </p:sp>
      <p:pic>
        <p:nvPicPr>
          <p:cNvPr id="3076" name="Picture 4" descr="http://www.yale.edu/reganlab/pics/Nick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5864" y="4757610"/>
            <a:ext cx="1598740" cy="1598740"/>
          </a:xfrm>
          <a:prstGeom prst="rect">
            <a:avLst/>
          </a:prstGeom>
          <a:noFill/>
          <a:extLst>
            <a:ext uri="{909E8E84-426E-40DD-AFC4-6F175D3DCCD1}">
              <a14:hiddenFill xmlns:a14="http://schemas.microsoft.com/office/drawing/2010/main">
                <a:solidFill>
                  <a:srgbClr val="FFFFFF"/>
                </a:solidFill>
              </a14:hiddenFill>
            </a:ext>
          </a:extLst>
        </p:spPr>
      </p:pic>
      <p:sp>
        <p:nvSpPr>
          <p:cNvPr id="28" name="Rectangle 27"/>
          <p:cNvSpPr/>
          <p:nvPr/>
        </p:nvSpPr>
        <p:spPr>
          <a:xfrm>
            <a:off x="7319632" y="79356"/>
            <a:ext cx="4967707" cy="400110"/>
          </a:xfrm>
          <a:prstGeom prst="rect">
            <a:avLst/>
          </a:prstGeom>
        </p:spPr>
        <p:txBody>
          <a:bodyPr wrap="none">
            <a:spAutoFit/>
          </a:bodyPr>
          <a:lstStyle/>
          <a:p>
            <a:r>
              <a:rPr lang="en-US" sz="2000" dirty="0">
                <a:hlinkClick r:id="rId6"/>
              </a:rPr>
              <a:t>http://</a:t>
            </a:r>
            <a:r>
              <a:rPr lang="en-US" sz="2000" dirty="0" smtClean="0">
                <a:hlinkClick r:id="rId6"/>
              </a:rPr>
              <a:t>www.yale.edu/reganlab/research.html</a:t>
            </a:r>
            <a:r>
              <a:rPr lang="en-US" sz="2000" dirty="0" smtClean="0"/>
              <a:t> </a:t>
            </a:r>
            <a:endParaRPr lang="en-US" sz="2000" dirty="0"/>
          </a:p>
        </p:txBody>
      </p:sp>
    </p:spTree>
    <p:extLst>
      <p:ext uri="{BB962C8B-B14F-4D97-AF65-F5344CB8AC3E}">
        <p14:creationId xmlns:p14="http://schemas.microsoft.com/office/powerpoint/2010/main" val="341591237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Rounded Rectangle 58"/>
          <p:cNvSpPr/>
          <p:nvPr/>
        </p:nvSpPr>
        <p:spPr>
          <a:xfrm>
            <a:off x="7451727" y="1598013"/>
            <a:ext cx="4552813" cy="1869519"/>
          </a:xfrm>
          <a:prstGeom prst="roundRect">
            <a:avLst>
              <a:gd name="adj" fmla="val 40858"/>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a:endParaRPr>
          </a:p>
        </p:txBody>
      </p:sp>
      <p:sp>
        <p:nvSpPr>
          <p:cNvPr id="2" name="Title 1"/>
          <p:cNvSpPr>
            <a:spLocks noGrp="1"/>
          </p:cNvSpPr>
          <p:nvPr>
            <p:ph type="title"/>
          </p:nvPr>
        </p:nvSpPr>
        <p:spPr/>
        <p:txBody>
          <a:bodyPr/>
          <a:lstStyle/>
          <a:p>
            <a:r>
              <a:rPr lang="en-US" dirty="0" smtClean="0"/>
              <a:t>Regan Lab: Repeat domains in protein engineering &amp; synthetic biology</a:t>
            </a:r>
            <a:endParaRPr lang="en-US" dirty="0"/>
          </a:p>
        </p:txBody>
      </p:sp>
      <p:sp>
        <p:nvSpPr>
          <p:cNvPr id="4" name="Slide Number Placeholder 3"/>
          <p:cNvSpPr>
            <a:spLocks noGrp="1"/>
          </p:cNvSpPr>
          <p:nvPr>
            <p:ph type="sldNum" sz="quarter" idx="12"/>
          </p:nvPr>
        </p:nvSpPr>
        <p:spPr/>
        <p:txBody>
          <a:bodyPr/>
          <a:lstStyle/>
          <a:p>
            <a:fld id="{AE63632A-3374-47DF-ADC3-C2920B6DCA48}" type="slidenum">
              <a:rPr lang="en-US" smtClean="0"/>
              <a:t>17</a:t>
            </a:fld>
            <a:endParaRPr lang="en-US"/>
          </a:p>
        </p:txBody>
      </p:sp>
      <p:pic>
        <p:nvPicPr>
          <p:cNvPr id="7" name="Picture 3" descr="C:\Users\JM\thesis\lynne_work\3TPR\manuscript\fig1\3TPR_ribbon-PDB_1ELW.png"/>
          <p:cNvPicPr>
            <a:picLocks noGrp="1" noChangeAspect="1" noChangeArrowheads="1"/>
          </p:cNvPicPr>
          <p:nvPr>
            <p:ph idx="1"/>
          </p:nvPr>
        </p:nvPicPr>
        <p:blipFill>
          <a:blip r:embed="rId2" cstate="print"/>
          <a:srcRect/>
          <a:stretch>
            <a:fillRect/>
          </a:stretch>
        </p:blipFill>
        <p:spPr bwMode="auto">
          <a:xfrm>
            <a:off x="830294" y="1776402"/>
            <a:ext cx="1591904" cy="2509203"/>
          </a:xfrm>
          <a:prstGeom prst="rect">
            <a:avLst/>
          </a:prstGeom>
          <a:noFill/>
        </p:spPr>
      </p:pic>
      <p:sp>
        <p:nvSpPr>
          <p:cNvPr id="8" name="TextBox 7"/>
          <p:cNvSpPr txBox="1"/>
          <p:nvPr/>
        </p:nvSpPr>
        <p:spPr>
          <a:xfrm>
            <a:off x="567635" y="4210317"/>
            <a:ext cx="2143023" cy="461665"/>
          </a:xfrm>
          <a:prstGeom prst="rect">
            <a:avLst/>
          </a:prstGeom>
          <a:noFill/>
        </p:spPr>
        <p:txBody>
          <a:bodyPr wrap="none" rtlCol="0">
            <a:spAutoFit/>
          </a:bodyPr>
          <a:lstStyle/>
          <a:p>
            <a:r>
              <a:rPr lang="en-US" sz="2400" dirty="0" smtClean="0"/>
              <a:t>repeat domains</a:t>
            </a:r>
            <a:endParaRPr lang="en-US" sz="2400" dirty="0"/>
          </a:p>
        </p:txBody>
      </p:sp>
      <p:sp>
        <p:nvSpPr>
          <p:cNvPr id="11" name="Right Arrow 10"/>
          <p:cNvSpPr/>
          <p:nvPr/>
        </p:nvSpPr>
        <p:spPr>
          <a:xfrm>
            <a:off x="2804160" y="3000394"/>
            <a:ext cx="3332480" cy="213361"/>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2" name="TextBox 11"/>
          <p:cNvSpPr txBox="1"/>
          <p:nvPr/>
        </p:nvSpPr>
        <p:spPr>
          <a:xfrm>
            <a:off x="2804160" y="2699723"/>
            <a:ext cx="3545556" cy="369332"/>
          </a:xfrm>
          <a:prstGeom prst="rect">
            <a:avLst/>
          </a:prstGeom>
          <a:noFill/>
        </p:spPr>
        <p:txBody>
          <a:bodyPr wrap="square" rtlCol="0">
            <a:spAutoFit/>
          </a:bodyPr>
          <a:lstStyle/>
          <a:p>
            <a:r>
              <a:rPr lang="en-US" dirty="0" smtClean="0">
                <a:solidFill>
                  <a:schemeClr val="accent2"/>
                </a:solidFill>
              </a:rPr>
              <a:t>Pathway engineering</a:t>
            </a:r>
            <a:endParaRPr lang="en-US" dirty="0">
              <a:solidFill>
                <a:schemeClr val="accent2"/>
              </a:solidFill>
            </a:endParaRPr>
          </a:p>
        </p:txBody>
      </p:sp>
      <p:sp>
        <p:nvSpPr>
          <p:cNvPr id="18" name="TextBox 17"/>
          <p:cNvSpPr txBox="1"/>
          <p:nvPr/>
        </p:nvSpPr>
        <p:spPr>
          <a:xfrm>
            <a:off x="626954" y="6313467"/>
            <a:ext cx="1817357" cy="400110"/>
          </a:xfrm>
          <a:prstGeom prst="rect">
            <a:avLst/>
          </a:prstGeom>
          <a:noFill/>
        </p:spPr>
        <p:txBody>
          <a:bodyPr wrap="none" rtlCol="0">
            <a:spAutoFit/>
          </a:bodyPr>
          <a:lstStyle/>
          <a:p>
            <a:r>
              <a:rPr lang="en-US" sz="2000" dirty="0" smtClean="0"/>
              <a:t>Elizabeth Speltz</a:t>
            </a:r>
            <a:endParaRPr lang="en-US" sz="2000" dirty="0"/>
          </a:p>
        </p:txBody>
      </p:sp>
      <p:sp>
        <p:nvSpPr>
          <p:cNvPr id="16" name="TextBox 15"/>
          <p:cNvSpPr txBox="1"/>
          <p:nvPr/>
        </p:nvSpPr>
        <p:spPr>
          <a:xfrm>
            <a:off x="2804160" y="6321365"/>
            <a:ext cx="2186817" cy="400110"/>
          </a:xfrm>
          <a:prstGeom prst="rect">
            <a:avLst/>
          </a:prstGeom>
          <a:noFill/>
        </p:spPr>
        <p:txBody>
          <a:bodyPr wrap="none" rtlCol="0">
            <a:spAutoFit/>
          </a:bodyPr>
          <a:lstStyle/>
          <a:p>
            <a:r>
              <a:rPr lang="en-US" sz="2000" dirty="0" smtClean="0"/>
              <a:t>Michael </a:t>
            </a:r>
            <a:r>
              <a:rPr lang="en-US" sz="2000" dirty="0" err="1" smtClean="0"/>
              <a:t>Hinrichsen</a:t>
            </a:r>
            <a:endParaRPr lang="en-US" sz="2000" dirty="0"/>
          </a:p>
        </p:txBody>
      </p:sp>
      <p:sp>
        <p:nvSpPr>
          <p:cNvPr id="17" name="TextBox 16"/>
          <p:cNvSpPr txBox="1"/>
          <p:nvPr/>
        </p:nvSpPr>
        <p:spPr>
          <a:xfrm>
            <a:off x="7848279" y="1158380"/>
            <a:ext cx="3545556" cy="369332"/>
          </a:xfrm>
          <a:prstGeom prst="rect">
            <a:avLst/>
          </a:prstGeom>
          <a:noFill/>
        </p:spPr>
        <p:txBody>
          <a:bodyPr wrap="square" rtlCol="0">
            <a:spAutoFit/>
          </a:bodyPr>
          <a:lstStyle/>
          <a:p>
            <a:pPr algn="ctr"/>
            <a:r>
              <a:rPr lang="en-US" b="1" i="1" u="sng" dirty="0" smtClean="0">
                <a:solidFill>
                  <a:schemeClr val="accent2"/>
                </a:solidFill>
              </a:rPr>
              <a:t>De novo </a:t>
            </a:r>
            <a:r>
              <a:rPr lang="en-US" b="1" u="sng" dirty="0">
                <a:solidFill>
                  <a:schemeClr val="accent2"/>
                </a:solidFill>
              </a:rPr>
              <a:t>s</a:t>
            </a:r>
            <a:r>
              <a:rPr lang="en-US" b="1" u="sng" dirty="0" smtClean="0">
                <a:solidFill>
                  <a:schemeClr val="accent2"/>
                </a:solidFill>
              </a:rPr>
              <a:t>caffold construction</a:t>
            </a:r>
            <a:endParaRPr lang="en-US" b="1" u="sng" dirty="0">
              <a:solidFill>
                <a:schemeClr val="accent2"/>
              </a:solidFill>
            </a:endParaRPr>
          </a:p>
        </p:txBody>
      </p:sp>
      <p:pic>
        <p:nvPicPr>
          <p:cNvPr id="4098" name="Picture 2" descr="http://www.yale.edu/reganlab/pics/betsy.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0294" y="4853602"/>
            <a:ext cx="1428750" cy="142875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ttp://www.yale.edu/reganlab/pics/mik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57017" y="4884717"/>
            <a:ext cx="1428750" cy="1428750"/>
          </a:xfrm>
          <a:prstGeom prst="rect">
            <a:avLst/>
          </a:prstGeom>
          <a:noFill/>
          <a:extLst>
            <a:ext uri="{909E8E84-426E-40DD-AFC4-6F175D3DCCD1}">
              <a14:hiddenFill xmlns:a14="http://schemas.microsoft.com/office/drawing/2010/main">
                <a:solidFill>
                  <a:srgbClr val="FFFFFF"/>
                </a:solidFill>
              </a14:hiddenFill>
            </a:ext>
          </a:extLst>
        </p:spPr>
      </p:pic>
      <p:grpSp>
        <p:nvGrpSpPr>
          <p:cNvPr id="21" name="Group 20"/>
          <p:cNvGrpSpPr/>
          <p:nvPr/>
        </p:nvGrpSpPr>
        <p:grpSpPr>
          <a:xfrm>
            <a:off x="7889797" y="1757698"/>
            <a:ext cx="900569" cy="711404"/>
            <a:chOff x="2380219" y="2116791"/>
            <a:chExt cx="1612900" cy="1274109"/>
          </a:xfrm>
        </p:grpSpPr>
        <p:sp>
          <p:nvSpPr>
            <p:cNvPr id="22" name="Rectangle 21"/>
            <p:cNvSpPr/>
            <p:nvPr/>
          </p:nvSpPr>
          <p:spPr>
            <a:xfrm>
              <a:off x="2380219" y="2184400"/>
              <a:ext cx="1612900" cy="1193800"/>
            </a:xfrm>
            <a:prstGeom prst="rect">
              <a:avLst/>
            </a:prstGeom>
            <a:solidFill>
              <a:srgbClr val="0000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a:endParaRPr>
            </a:p>
          </p:txBody>
        </p:sp>
        <p:sp>
          <p:nvSpPr>
            <p:cNvPr id="23" name="Isosceles Triangle 22"/>
            <p:cNvSpPr/>
            <p:nvPr/>
          </p:nvSpPr>
          <p:spPr>
            <a:xfrm>
              <a:off x="2685019" y="2641600"/>
              <a:ext cx="1016000" cy="749300"/>
            </a:xfrm>
            <a:prstGeom prst="triangl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a:endParaRPr>
            </a:p>
          </p:txBody>
        </p:sp>
        <p:sp>
          <p:nvSpPr>
            <p:cNvPr id="24" name="TextBox 23"/>
            <p:cNvSpPr txBox="1"/>
            <p:nvPr/>
          </p:nvSpPr>
          <p:spPr>
            <a:xfrm>
              <a:off x="2420346" y="2116791"/>
              <a:ext cx="1525162" cy="661466"/>
            </a:xfrm>
            <a:prstGeom prst="rect">
              <a:avLst/>
            </a:prstGeom>
            <a:noFill/>
          </p:spPr>
          <p:txBody>
            <a:bodyPr wrap="none" rtlCol="0">
              <a:spAutoFit/>
            </a:bodyPr>
            <a:lstStyle/>
            <a:p>
              <a:r>
                <a:rPr lang="en-US" dirty="0" smtClean="0">
                  <a:solidFill>
                    <a:schemeClr val="bg1"/>
                  </a:solidFill>
                  <a:latin typeface="Arial"/>
                </a:rPr>
                <a:t>TPR 1</a:t>
              </a:r>
              <a:endParaRPr lang="en-US" dirty="0">
                <a:solidFill>
                  <a:schemeClr val="bg1"/>
                </a:solidFill>
                <a:latin typeface="Arial"/>
              </a:endParaRPr>
            </a:p>
          </p:txBody>
        </p:sp>
      </p:grpSp>
      <p:grpSp>
        <p:nvGrpSpPr>
          <p:cNvPr id="25" name="Group 24"/>
          <p:cNvGrpSpPr/>
          <p:nvPr/>
        </p:nvGrpSpPr>
        <p:grpSpPr>
          <a:xfrm>
            <a:off x="9232521" y="1769700"/>
            <a:ext cx="900569" cy="699401"/>
            <a:chOff x="4348719" y="2074788"/>
            <a:chExt cx="1612900" cy="1252612"/>
          </a:xfrm>
        </p:grpSpPr>
        <p:sp>
          <p:nvSpPr>
            <p:cNvPr id="26" name="Rectangle 25"/>
            <p:cNvSpPr/>
            <p:nvPr/>
          </p:nvSpPr>
          <p:spPr>
            <a:xfrm>
              <a:off x="4348719" y="2120900"/>
              <a:ext cx="1612900" cy="1193800"/>
            </a:xfrm>
            <a:prstGeom prst="rect">
              <a:avLst/>
            </a:prstGeom>
            <a:solidFill>
              <a:srgbClr val="16B0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a:endParaRPr>
            </a:p>
          </p:txBody>
        </p:sp>
        <p:sp>
          <p:nvSpPr>
            <p:cNvPr id="27" name="Heptagon 26"/>
            <p:cNvSpPr/>
            <p:nvPr/>
          </p:nvSpPr>
          <p:spPr>
            <a:xfrm>
              <a:off x="4736069" y="2628900"/>
              <a:ext cx="838200" cy="698500"/>
            </a:xfrm>
            <a:prstGeom prst="heptagon">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a:endParaRPr>
            </a:p>
          </p:txBody>
        </p:sp>
        <p:sp>
          <p:nvSpPr>
            <p:cNvPr id="28" name="TextBox 27"/>
            <p:cNvSpPr txBox="1"/>
            <p:nvPr/>
          </p:nvSpPr>
          <p:spPr>
            <a:xfrm>
              <a:off x="4401218" y="2074788"/>
              <a:ext cx="1502078" cy="661466"/>
            </a:xfrm>
            <a:prstGeom prst="rect">
              <a:avLst/>
            </a:prstGeom>
            <a:noFill/>
          </p:spPr>
          <p:txBody>
            <a:bodyPr wrap="none" rtlCol="0">
              <a:spAutoFit/>
            </a:bodyPr>
            <a:lstStyle/>
            <a:p>
              <a:r>
                <a:rPr lang="en-US" dirty="0" smtClean="0">
                  <a:solidFill>
                    <a:schemeClr val="bg1"/>
                  </a:solidFill>
                  <a:latin typeface="Arial"/>
                </a:rPr>
                <a:t>TPR 2</a:t>
              </a:r>
              <a:endParaRPr lang="en-US" dirty="0">
                <a:solidFill>
                  <a:schemeClr val="bg1"/>
                </a:solidFill>
                <a:latin typeface="Arial"/>
              </a:endParaRPr>
            </a:p>
          </p:txBody>
        </p:sp>
      </p:grpSp>
      <p:sp>
        <p:nvSpPr>
          <p:cNvPr id="29" name="Isosceles Triangle 28"/>
          <p:cNvSpPr>
            <a:spLocks noChangeAspect="1"/>
          </p:cNvSpPr>
          <p:nvPr/>
        </p:nvSpPr>
        <p:spPr>
          <a:xfrm>
            <a:off x="8120086" y="2144613"/>
            <a:ext cx="449595" cy="331579"/>
          </a:xfrm>
          <a:prstGeom prst="triangle">
            <a:avLst/>
          </a:prstGeom>
          <a:solidFill>
            <a:srgbClr val="217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a:endParaRPr>
          </a:p>
        </p:txBody>
      </p:sp>
      <p:sp>
        <p:nvSpPr>
          <p:cNvPr id="30" name="Heptagon 29"/>
          <p:cNvSpPr>
            <a:spLocks noChangeAspect="1"/>
          </p:cNvSpPr>
          <p:nvPr/>
        </p:nvSpPr>
        <p:spPr>
          <a:xfrm>
            <a:off x="9482497" y="2114219"/>
            <a:ext cx="400616" cy="333848"/>
          </a:xfrm>
          <a:prstGeom prst="heptagon">
            <a:avLst/>
          </a:prstGeom>
          <a:solidFill>
            <a:srgbClr val="2ED98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a:endParaRPr>
          </a:p>
        </p:txBody>
      </p:sp>
      <p:grpSp>
        <p:nvGrpSpPr>
          <p:cNvPr id="32" name="Group 31"/>
          <p:cNvGrpSpPr/>
          <p:nvPr/>
        </p:nvGrpSpPr>
        <p:grpSpPr>
          <a:xfrm>
            <a:off x="10551796" y="1769700"/>
            <a:ext cx="900569" cy="738551"/>
            <a:chOff x="3528609" y="2318456"/>
            <a:chExt cx="1612900" cy="1322730"/>
          </a:xfrm>
        </p:grpSpPr>
        <p:sp>
          <p:nvSpPr>
            <p:cNvPr id="33" name="Rectangle 32"/>
            <p:cNvSpPr/>
            <p:nvPr/>
          </p:nvSpPr>
          <p:spPr>
            <a:xfrm>
              <a:off x="3528609" y="2333898"/>
              <a:ext cx="1612900" cy="1193800"/>
            </a:xfrm>
            <a:prstGeom prst="rect">
              <a:avLst/>
            </a:prstGeom>
            <a:solidFill>
              <a:srgbClr val="9D149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a:endParaRPr>
            </a:p>
          </p:txBody>
        </p:sp>
        <p:sp>
          <p:nvSpPr>
            <p:cNvPr id="34" name="TextBox 33"/>
            <p:cNvSpPr txBox="1"/>
            <p:nvPr/>
          </p:nvSpPr>
          <p:spPr>
            <a:xfrm>
              <a:off x="3607957" y="2318456"/>
              <a:ext cx="1502078" cy="661466"/>
            </a:xfrm>
            <a:prstGeom prst="rect">
              <a:avLst/>
            </a:prstGeom>
            <a:noFill/>
          </p:spPr>
          <p:txBody>
            <a:bodyPr wrap="none" rtlCol="0">
              <a:spAutoFit/>
            </a:bodyPr>
            <a:lstStyle/>
            <a:p>
              <a:r>
                <a:rPr lang="en-US" dirty="0" smtClean="0">
                  <a:solidFill>
                    <a:schemeClr val="bg1"/>
                  </a:solidFill>
                  <a:latin typeface="Arial"/>
                </a:rPr>
                <a:t>TPR 3</a:t>
              </a:r>
              <a:endParaRPr lang="en-US" dirty="0">
                <a:solidFill>
                  <a:schemeClr val="bg1"/>
                </a:solidFill>
                <a:latin typeface="Arial"/>
              </a:endParaRPr>
            </a:p>
          </p:txBody>
        </p:sp>
        <p:sp>
          <p:nvSpPr>
            <p:cNvPr id="35" name="Oval 34"/>
            <p:cNvSpPr/>
            <p:nvPr/>
          </p:nvSpPr>
          <p:spPr>
            <a:xfrm>
              <a:off x="3859072" y="2902582"/>
              <a:ext cx="988635" cy="738604"/>
            </a:xfrm>
            <a:prstGeom prst="ellips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a:endParaRPr>
            </a:p>
          </p:txBody>
        </p:sp>
      </p:grpSp>
      <p:sp>
        <p:nvSpPr>
          <p:cNvPr id="36" name="Oval 35"/>
          <p:cNvSpPr/>
          <p:nvPr/>
        </p:nvSpPr>
        <p:spPr>
          <a:xfrm>
            <a:off x="10771498" y="2152717"/>
            <a:ext cx="508593" cy="309293"/>
          </a:xfrm>
          <a:prstGeom prst="ellipse">
            <a:avLst/>
          </a:prstGeom>
          <a:solidFill>
            <a:srgbClr val="9D1499"/>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a:endParaRPr>
          </a:p>
        </p:txBody>
      </p:sp>
      <p:cxnSp>
        <p:nvCxnSpPr>
          <p:cNvPr id="37" name="Curved Connector 36"/>
          <p:cNvCxnSpPr>
            <a:endCxn id="26" idx="1"/>
          </p:cNvCxnSpPr>
          <p:nvPr/>
        </p:nvCxnSpPr>
        <p:spPr>
          <a:xfrm flipV="1">
            <a:off x="8782751" y="2128729"/>
            <a:ext cx="449770" cy="77362"/>
          </a:xfrm>
          <a:prstGeom prst="curvedConnector3">
            <a:avLst>
              <a:gd name="adj1" fmla="val 50000"/>
            </a:avLst>
          </a:prstGeom>
          <a:ln w="41275">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2" name="Freeform 41"/>
          <p:cNvSpPr/>
          <p:nvPr/>
        </p:nvSpPr>
        <p:spPr>
          <a:xfrm rot="2249908">
            <a:off x="8268491" y="2509371"/>
            <a:ext cx="252566" cy="269219"/>
          </a:xfrm>
          <a:custGeom>
            <a:avLst/>
            <a:gdLst>
              <a:gd name="connsiteX0" fmla="*/ 0 w 660400"/>
              <a:gd name="connsiteY0" fmla="*/ 0 h 321733"/>
              <a:gd name="connsiteX1" fmla="*/ 317500 w 660400"/>
              <a:gd name="connsiteY1" fmla="*/ 279400 h 321733"/>
              <a:gd name="connsiteX2" fmla="*/ 660400 w 660400"/>
              <a:gd name="connsiteY2" fmla="*/ 254000 h 321733"/>
            </a:gdLst>
            <a:ahLst/>
            <a:cxnLst>
              <a:cxn ang="0">
                <a:pos x="connsiteX0" y="connsiteY0"/>
              </a:cxn>
              <a:cxn ang="0">
                <a:pos x="connsiteX1" y="connsiteY1"/>
              </a:cxn>
              <a:cxn ang="0">
                <a:pos x="connsiteX2" y="connsiteY2"/>
              </a:cxn>
            </a:cxnLst>
            <a:rect l="l" t="t" r="r" b="b"/>
            <a:pathLst>
              <a:path w="660400" h="321733">
                <a:moveTo>
                  <a:pt x="0" y="0"/>
                </a:moveTo>
                <a:cubicBezTo>
                  <a:pt x="103716" y="118533"/>
                  <a:pt x="207433" y="237067"/>
                  <a:pt x="317500" y="279400"/>
                </a:cubicBezTo>
                <a:cubicBezTo>
                  <a:pt x="427567" y="321733"/>
                  <a:pt x="660400" y="254000"/>
                  <a:pt x="660400" y="254000"/>
                </a:cubicBezTo>
              </a:path>
            </a:pathLst>
          </a:custGeom>
          <a:ln w="38100">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latin typeface="Arial"/>
            </a:endParaRPr>
          </a:p>
        </p:txBody>
      </p:sp>
      <p:sp>
        <p:nvSpPr>
          <p:cNvPr id="45" name="Oval 44"/>
          <p:cNvSpPr/>
          <p:nvPr/>
        </p:nvSpPr>
        <p:spPr>
          <a:xfrm>
            <a:off x="8297355" y="2727000"/>
            <a:ext cx="522028" cy="583134"/>
          </a:xfrm>
          <a:prstGeom prst="ellipse">
            <a:avLst/>
          </a:prstGeom>
          <a:solidFill>
            <a:srgbClr val="217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a:endParaRPr>
          </a:p>
        </p:txBody>
      </p:sp>
      <p:sp>
        <p:nvSpPr>
          <p:cNvPr id="46" name="Regular Pentagon 45"/>
          <p:cNvSpPr/>
          <p:nvPr/>
        </p:nvSpPr>
        <p:spPr>
          <a:xfrm rot="16200000">
            <a:off x="8563366" y="2845274"/>
            <a:ext cx="311347" cy="277160"/>
          </a:xfrm>
          <a:prstGeom prst="pentagon">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a:endParaRPr>
          </a:p>
        </p:txBody>
      </p:sp>
      <p:cxnSp>
        <p:nvCxnSpPr>
          <p:cNvPr id="48" name="Curved Connector 47"/>
          <p:cNvCxnSpPr/>
          <p:nvPr/>
        </p:nvCxnSpPr>
        <p:spPr>
          <a:xfrm flipV="1">
            <a:off x="10124483" y="2079091"/>
            <a:ext cx="449770" cy="77362"/>
          </a:xfrm>
          <a:prstGeom prst="curvedConnector3">
            <a:avLst>
              <a:gd name="adj1" fmla="val 50000"/>
            </a:avLst>
          </a:prstGeom>
          <a:ln w="41275">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51" name="Freeform 50"/>
          <p:cNvSpPr/>
          <p:nvPr/>
        </p:nvSpPr>
        <p:spPr>
          <a:xfrm rot="2249908">
            <a:off x="9586962" y="2478479"/>
            <a:ext cx="252566" cy="269219"/>
          </a:xfrm>
          <a:custGeom>
            <a:avLst/>
            <a:gdLst>
              <a:gd name="connsiteX0" fmla="*/ 0 w 660400"/>
              <a:gd name="connsiteY0" fmla="*/ 0 h 321733"/>
              <a:gd name="connsiteX1" fmla="*/ 317500 w 660400"/>
              <a:gd name="connsiteY1" fmla="*/ 279400 h 321733"/>
              <a:gd name="connsiteX2" fmla="*/ 660400 w 660400"/>
              <a:gd name="connsiteY2" fmla="*/ 254000 h 321733"/>
            </a:gdLst>
            <a:ahLst/>
            <a:cxnLst>
              <a:cxn ang="0">
                <a:pos x="connsiteX0" y="connsiteY0"/>
              </a:cxn>
              <a:cxn ang="0">
                <a:pos x="connsiteX1" y="connsiteY1"/>
              </a:cxn>
              <a:cxn ang="0">
                <a:pos x="connsiteX2" y="connsiteY2"/>
              </a:cxn>
            </a:cxnLst>
            <a:rect l="l" t="t" r="r" b="b"/>
            <a:pathLst>
              <a:path w="660400" h="321733">
                <a:moveTo>
                  <a:pt x="0" y="0"/>
                </a:moveTo>
                <a:cubicBezTo>
                  <a:pt x="103716" y="118533"/>
                  <a:pt x="207433" y="237067"/>
                  <a:pt x="317500" y="279400"/>
                </a:cubicBezTo>
                <a:cubicBezTo>
                  <a:pt x="427567" y="321733"/>
                  <a:pt x="660400" y="254000"/>
                  <a:pt x="660400" y="254000"/>
                </a:cubicBezTo>
              </a:path>
            </a:pathLst>
          </a:custGeom>
          <a:ln w="38100">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latin typeface="Arial"/>
            </a:endParaRPr>
          </a:p>
        </p:txBody>
      </p:sp>
      <p:sp>
        <p:nvSpPr>
          <p:cNvPr id="52" name="Oval 51"/>
          <p:cNvSpPr/>
          <p:nvPr/>
        </p:nvSpPr>
        <p:spPr>
          <a:xfrm>
            <a:off x="9615826" y="2696108"/>
            <a:ext cx="522028" cy="583134"/>
          </a:xfrm>
          <a:prstGeom prst="ellipse">
            <a:avLst/>
          </a:prstGeom>
          <a:solidFill>
            <a:srgbClr val="2ED98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a:endParaRPr>
          </a:p>
        </p:txBody>
      </p:sp>
      <p:sp>
        <p:nvSpPr>
          <p:cNvPr id="54" name="Freeform 53"/>
          <p:cNvSpPr/>
          <p:nvPr/>
        </p:nvSpPr>
        <p:spPr>
          <a:xfrm rot="2249908">
            <a:off x="10921570" y="2498792"/>
            <a:ext cx="252566" cy="269219"/>
          </a:xfrm>
          <a:custGeom>
            <a:avLst/>
            <a:gdLst>
              <a:gd name="connsiteX0" fmla="*/ 0 w 660400"/>
              <a:gd name="connsiteY0" fmla="*/ 0 h 321733"/>
              <a:gd name="connsiteX1" fmla="*/ 317500 w 660400"/>
              <a:gd name="connsiteY1" fmla="*/ 279400 h 321733"/>
              <a:gd name="connsiteX2" fmla="*/ 660400 w 660400"/>
              <a:gd name="connsiteY2" fmla="*/ 254000 h 321733"/>
            </a:gdLst>
            <a:ahLst/>
            <a:cxnLst>
              <a:cxn ang="0">
                <a:pos x="connsiteX0" y="connsiteY0"/>
              </a:cxn>
              <a:cxn ang="0">
                <a:pos x="connsiteX1" y="connsiteY1"/>
              </a:cxn>
              <a:cxn ang="0">
                <a:pos x="connsiteX2" y="connsiteY2"/>
              </a:cxn>
            </a:cxnLst>
            <a:rect l="l" t="t" r="r" b="b"/>
            <a:pathLst>
              <a:path w="660400" h="321733">
                <a:moveTo>
                  <a:pt x="0" y="0"/>
                </a:moveTo>
                <a:cubicBezTo>
                  <a:pt x="103716" y="118533"/>
                  <a:pt x="207433" y="237067"/>
                  <a:pt x="317500" y="279400"/>
                </a:cubicBezTo>
                <a:cubicBezTo>
                  <a:pt x="427567" y="321733"/>
                  <a:pt x="660400" y="254000"/>
                  <a:pt x="660400" y="254000"/>
                </a:cubicBezTo>
              </a:path>
            </a:pathLst>
          </a:custGeom>
          <a:ln w="38100">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latin typeface="Arial"/>
            </a:endParaRPr>
          </a:p>
        </p:txBody>
      </p:sp>
      <p:sp>
        <p:nvSpPr>
          <p:cNvPr id="55" name="Oval 54"/>
          <p:cNvSpPr/>
          <p:nvPr/>
        </p:nvSpPr>
        <p:spPr>
          <a:xfrm>
            <a:off x="10950434" y="2716421"/>
            <a:ext cx="522028" cy="583134"/>
          </a:xfrm>
          <a:prstGeom prst="ellipse">
            <a:avLst/>
          </a:prstGeom>
          <a:solidFill>
            <a:srgbClr val="9D149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a:endParaRPr>
          </a:p>
        </p:txBody>
      </p:sp>
      <p:sp>
        <p:nvSpPr>
          <p:cNvPr id="5" name="Isosceles Triangle 4"/>
          <p:cNvSpPr/>
          <p:nvPr/>
        </p:nvSpPr>
        <p:spPr>
          <a:xfrm rot="16200000">
            <a:off x="9831682" y="2851069"/>
            <a:ext cx="307190" cy="295626"/>
          </a:xfrm>
          <a:prstGeom prs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11221608" y="2851987"/>
            <a:ext cx="261014" cy="28754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10269529" y="3116482"/>
            <a:ext cx="503664" cy="369332"/>
          </a:xfrm>
          <a:prstGeom prst="rect">
            <a:avLst/>
          </a:prstGeom>
          <a:noFill/>
        </p:spPr>
        <p:txBody>
          <a:bodyPr wrap="none" rtlCol="0">
            <a:spAutoFit/>
          </a:bodyPr>
          <a:lstStyle/>
          <a:p>
            <a:r>
              <a:rPr lang="en-US" dirty="0" smtClean="0"/>
              <a:t>cell</a:t>
            </a:r>
            <a:endParaRPr lang="en-US" dirty="0"/>
          </a:p>
        </p:txBody>
      </p:sp>
      <p:sp>
        <p:nvSpPr>
          <p:cNvPr id="67" name="Rectangle 66"/>
          <p:cNvSpPr/>
          <p:nvPr/>
        </p:nvSpPr>
        <p:spPr>
          <a:xfrm>
            <a:off x="7319632" y="79356"/>
            <a:ext cx="4967707" cy="400110"/>
          </a:xfrm>
          <a:prstGeom prst="rect">
            <a:avLst/>
          </a:prstGeom>
        </p:spPr>
        <p:txBody>
          <a:bodyPr wrap="none">
            <a:spAutoFit/>
          </a:bodyPr>
          <a:lstStyle/>
          <a:p>
            <a:r>
              <a:rPr lang="en-US" sz="2000" dirty="0">
                <a:hlinkClick r:id="rId5"/>
              </a:rPr>
              <a:t>http://</a:t>
            </a:r>
            <a:r>
              <a:rPr lang="en-US" sz="2000" dirty="0" smtClean="0">
                <a:hlinkClick r:id="rId5"/>
              </a:rPr>
              <a:t>www.yale.edu/reganlab/research.html</a:t>
            </a:r>
            <a:r>
              <a:rPr lang="en-US" sz="2000" dirty="0" smtClean="0"/>
              <a:t> </a:t>
            </a:r>
            <a:endParaRPr lang="en-US" sz="2000" dirty="0"/>
          </a:p>
        </p:txBody>
      </p:sp>
      <p:pic>
        <p:nvPicPr>
          <p:cNvPr id="4102" name="Picture 6" descr="http://www.yale.edu/reganlab/pics/groupDec2014.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81143" t="37373" r="9993" b="47636"/>
          <a:stretch/>
        </p:blipFill>
        <p:spPr bwMode="auto">
          <a:xfrm>
            <a:off x="5069786" y="4889300"/>
            <a:ext cx="1119290" cy="1419584"/>
          </a:xfrm>
          <a:prstGeom prst="rect">
            <a:avLst/>
          </a:prstGeom>
          <a:noFill/>
          <a:extLst>
            <a:ext uri="{909E8E84-426E-40DD-AFC4-6F175D3DCCD1}">
              <a14:hiddenFill xmlns:a14="http://schemas.microsoft.com/office/drawing/2010/main">
                <a:solidFill>
                  <a:srgbClr val="FFFFFF"/>
                </a:solidFill>
              </a14:hiddenFill>
            </a:ext>
          </a:extLst>
        </p:spPr>
      </p:pic>
      <p:sp>
        <p:nvSpPr>
          <p:cNvPr id="69" name="TextBox 68"/>
          <p:cNvSpPr txBox="1"/>
          <p:nvPr/>
        </p:nvSpPr>
        <p:spPr>
          <a:xfrm>
            <a:off x="5054843" y="6313467"/>
            <a:ext cx="1174873" cy="400110"/>
          </a:xfrm>
          <a:prstGeom prst="rect">
            <a:avLst/>
          </a:prstGeom>
          <a:noFill/>
        </p:spPr>
        <p:txBody>
          <a:bodyPr wrap="none" rtlCol="0">
            <a:spAutoFit/>
          </a:bodyPr>
          <a:lstStyle/>
          <a:p>
            <a:r>
              <a:rPr lang="en-US" sz="2000" dirty="0" smtClean="0"/>
              <a:t>Curran Oi</a:t>
            </a:r>
            <a:endParaRPr lang="en-US" sz="2000" dirty="0"/>
          </a:p>
        </p:txBody>
      </p:sp>
    </p:spTree>
    <p:extLst>
      <p:ext uri="{BB962C8B-B14F-4D97-AF65-F5344CB8AC3E}">
        <p14:creationId xmlns:p14="http://schemas.microsoft.com/office/powerpoint/2010/main" val="301381881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Rounded Rectangle 58"/>
          <p:cNvSpPr/>
          <p:nvPr/>
        </p:nvSpPr>
        <p:spPr>
          <a:xfrm>
            <a:off x="7451727" y="1598013"/>
            <a:ext cx="4552813" cy="1869519"/>
          </a:xfrm>
          <a:prstGeom prst="roundRect">
            <a:avLst>
              <a:gd name="adj" fmla="val 40858"/>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a:endParaRPr>
          </a:p>
        </p:txBody>
      </p:sp>
      <p:sp>
        <p:nvSpPr>
          <p:cNvPr id="2" name="Title 1"/>
          <p:cNvSpPr>
            <a:spLocks noGrp="1"/>
          </p:cNvSpPr>
          <p:nvPr>
            <p:ph type="title"/>
          </p:nvPr>
        </p:nvSpPr>
        <p:spPr/>
        <p:txBody>
          <a:bodyPr/>
          <a:lstStyle/>
          <a:p>
            <a:r>
              <a:rPr lang="en-US" dirty="0" smtClean="0"/>
              <a:t>Regan Lab: Repeat domains in protein engineering &amp; synthetic biology</a:t>
            </a:r>
            <a:endParaRPr lang="en-US" dirty="0"/>
          </a:p>
        </p:txBody>
      </p:sp>
      <p:sp>
        <p:nvSpPr>
          <p:cNvPr id="4" name="Slide Number Placeholder 3"/>
          <p:cNvSpPr>
            <a:spLocks noGrp="1"/>
          </p:cNvSpPr>
          <p:nvPr>
            <p:ph type="sldNum" sz="quarter" idx="12"/>
          </p:nvPr>
        </p:nvSpPr>
        <p:spPr/>
        <p:txBody>
          <a:bodyPr/>
          <a:lstStyle/>
          <a:p>
            <a:fld id="{AE63632A-3374-47DF-ADC3-C2920B6DCA48}" type="slidenum">
              <a:rPr lang="en-US" smtClean="0"/>
              <a:t>18</a:t>
            </a:fld>
            <a:endParaRPr lang="en-US"/>
          </a:p>
        </p:txBody>
      </p:sp>
      <p:pic>
        <p:nvPicPr>
          <p:cNvPr id="7" name="Picture 3" descr="C:\Users\JM\thesis\lynne_work\3TPR\manuscript\fig1\3TPR_ribbon-PDB_1ELW.png"/>
          <p:cNvPicPr>
            <a:picLocks noGrp="1" noChangeAspect="1" noChangeArrowheads="1"/>
          </p:cNvPicPr>
          <p:nvPr>
            <p:ph idx="1"/>
          </p:nvPr>
        </p:nvPicPr>
        <p:blipFill>
          <a:blip r:embed="rId2" cstate="print"/>
          <a:srcRect/>
          <a:stretch>
            <a:fillRect/>
          </a:stretch>
        </p:blipFill>
        <p:spPr bwMode="auto">
          <a:xfrm>
            <a:off x="830294" y="1776402"/>
            <a:ext cx="1591904" cy="2509203"/>
          </a:xfrm>
          <a:prstGeom prst="rect">
            <a:avLst/>
          </a:prstGeom>
          <a:noFill/>
        </p:spPr>
      </p:pic>
      <p:sp>
        <p:nvSpPr>
          <p:cNvPr id="8" name="TextBox 7"/>
          <p:cNvSpPr txBox="1"/>
          <p:nvPr/>
        </p:nvSpPr>
        <p:spPr>
          <a:xfrm>
            <a:off x="567635" y="4210317"/>
            <a:ext cx="2143023" cy="461665"/>
          </a:xfrm>
          <a:prstGeom prst="rect">
            <a:avLst/>
          </a:prstGeom>
          <a:noFill/>
        </p:spPr>
        <p:txBody>
          <a:bodyPr wrap="none" rtlCol="0">
            <a:spAutoFit/>
          </a:bodyPr>
          <a:lstStyle/>
          <a:p>
            <a:r>
              <a:rPr lang="en-US" sz="2400" dirty="0" smtClean="0"/>
              <a:t>repeat domains</a:t>
            </a:r>
            <a:endParaRPr lang="en-US" sz="2400" dirty="0"/>
          </a:p>
        </p:txBody>
      </p:sp>
      <p:sp>
        <p:nvSpPr>
          <p:cNvPr id="11" name="Right Arrow 10"/>
          <p:cNvSpPr/>
          <p:nvPr/>
        </p:nvSpPr>
        <p:spPr>
          <a:xfrm>
            <a:off x="2804160" y="3000394"/>
            <a:ext cx="3332480" cy="213361"/>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2" name="TextBox 11"/>
          <p:cNvSpPr txBox="1"/>
          <p:nvPr/>
        </p:nvSpPr>
        <p:spPr>
          <a:xfrm>
            <a:off x="2804160" y="2699723"/>
            <a:ext cx="3545556" cy="369332"/>
          </a:xfrm>
          <a:prstGeom prst="rect">
            <a:avLst/>
          </a:prstGeom>
          <a:noFill/>
        </p:spPr>
        <p:txBody>
          <a:bodyPr wrap="square" rtlCol="0">
            <a:spAutoFit/>
          </a:bodyPr>
          <a:lstStyle/>
          <a:p>
            <a:r>
              <a:rPr lang="en-US" dirty="0" smtClean="0">
                <a:solidFill>
                  <a:schemeClr val="accent2"/>
                </a:solidFill>
              </a:rPr>
              <a:t>Pathway engineering</a:t>
            </a:r>
            <a:endParaRPr lang="en-US" dirty="0">
              <a:solidFill>
                <a:schemeClr val="accent2"/>
              </a:solidFill>
            </a:endParaRPr>
          </a:p>
        </p:txBody>
      </p:sp>
      <p:sp>
        <p:nvSpPr>
          <p:cNvPr id="18" name="TextBox 17"/>
          <p:cNvSpPr txBox="1"/>
          <p:nvPr/>
        </p:nvSpPr>
        <p:spPr>
          <a:xfrm>
            <a:off x="626954" y="6313467"/>
            <a:ext cx="1817357" cy="400110"/>
          </a:xfrm>
          <a:prstGeom prst="rect">
            <a:avLst/>
          </a:prstGeom>
          <a:noFill/>
        </p:spPr>
        <p:txBody>
          <a:bodyPr wrap="none" rtlCol="0">
            <a:spAutoFit/>
          </a:bodyPr>
          <a:lstStyle/>
          <a:p>
            <a:r>
              <a:rPr lang="en-US" sz="2000" dirty="0" smtClean="0"/>
              <a:t>Elizabeth Speltz</a:t>
            </a:r>
            <a:endParaRPr lang="en-US" sz="2000" dirty="0"/>
          </a:p>
        </p:txBody>
      </p:sp>
      <p:sp>
        <p:nvSpPr>
          <p:cNvPr id="16" name="TextBox 15"/>
          <p:cNvSpPr txBox="1"/>
          <p:nvPr/>
        </p:nvSpPr>
        <p:spPr>
          <a:xfrm>
            <a:off x="2710658" y="6313467"/>
            <a:ext cx="2186817" cy="400110"/>
          </a:xfrm>
          <a:prstGeom prst="rect">
            <a:avLst/>
          </a:prstGeom>
          <a:noFill/>
        </p:spPr>
        <p:txBody>
          <a:bodyPr wrap="none" rtlCol="0">
            <a:spAutoFit/>
          </a:bodyPr>
          <a:lstStyle/>
          <a:p>
            <a:r>
              <a:rPr lang="en-US" sz="2000" dirty="0" smtClean="0"/>
              <a:t>Michael </a:t>
            </a:r>
            <a:r>
              <a:rPr lang="en-US" sz="2000" dirty="0" err="1" smtClean="0"/>
              <a:t>Hinrichsen</a:t>
            </a:r>
            <a:endParaRPr lang="en-US" sz="2000" dirty="0"/>
          </a:p>
        </p:txBody>
      </p:sp>
      <p:sp>
        <p:nvSpPr>
          <p:cNvPr id="17" name="TextBox 16"/>
          <p:cNvSpPr txBox="1"/>
          <p:nvPr/>
        </p:nvSpPr>
        <p:spPr>
          <a:xfrm>
            <a:off x="7848279" y="1158380"/>
            <a:ext cx="3545556" cy="369332"/>
          </a:xfrm>
          <a:prstGeom prst="rect">
            <a:avLst/>
          </a:prstGeom>
          <a:noFill/>
        </p:spPr>
        <p:txBody>
          <a:bodyPr wrap="square" rtlCol="0">
            <a:spAutoFit/>
          </a:bodyPr>
          <a:lstStyle/>
          <a:p>
            <a:pPr algn="ctr"/>
            <a:r>
              <a:rPr lang="en-US" b="1" i="1" u="sng" dirty="0" smtClean="0">
                <a:solidFill>
                  <a:schemeClr val="accent2"/>
                </a:solidFill>
              </a:rPr>
              <a:t>De novo </a:t>
            </a:r>
            <a:r>
              <a:rPr lang="en-US" b="1" u="sng" dirty="0">
                <a:solidFill>
                  <a:schemeClr val="accent2"/>
                </a:solidFill>
              </a:rPr>
              <a:t>s</a:t>
            </a:r>
            <a:r>
              <a:rPr lang="en-US" b="1" u="sng" dirty="0" smtClean="0">
                <a:solidFill>
                  <a:schemeClr val="accent2"/>
                </a:solidFill>
              </a:rPr>
              <a:t>caffold construction</a:t>
            </a:r>
            <a:endParaRPr lang="en-US" b="1" u="sng" dirty="0">
              <a:solidFill>
                <a:schemeClr val="accent2"/>
              </a:solidFill>
            </a:endParaRPr>
          </a:p>
        </p:txBody>
      </p:sp>
      <p:sp>
        <p:nvSpPr>
          <p:cNvPr id="20" name="TextBox 19"/>
          <p:cNvSpPr txBox="1"/>
          <p:nvPr/>
        </p:nvSpPr>
        <p:spPr>
          <a:xfrm>
            <a:off x="5907646" y="3597415"/>
            <a:ext cx="4609335" cy="369332"/>
          </a:xfrm>
          <a:prstGeom prst="rect">
            <a:avLst/>
          </a:prstGeom>
          <a:noFill/>
        </p:spPr>
        <p:txBody>
          <a:bodyPr wrap="square" rtlCol="0">
            <a:spAutoFit/>
          </a:bodyPr>
          <a:lstStyle/>
          <a:p>
            <a:pPr algn="ctr"/>
            <a:r>
              <a:rPr lang="en-US" b="1" u="sng" dirty="0" smtClean="0">
                <a:solidFill>
                  <a:schemeClr val="accent2"/>
                </a:solidFill>
              </a:rPr>
              <a:t>Targeted protein degradation (yeast)</a:t>
            </a:r>
            <a:endParaRPr lang="en-US" b="1" u="sng" dirty="0">
              <a:solidFill>
                <a:schemeClr val="accent2"/>
              </a:solidFill>
            </a:endParaRPr>
          </a:p>
        </p:txBody>
      </p:sp>
      <p:pic>
        <p:nvPicPr>
          <p:cNvPr id="4098" name="Picture 2" descr="http://www.yale.edu/reganlab/pics/betsy.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0294" y="4853602"/>
            <a:ext cx="1428750" cy="142875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ttp://www.yale.edu/reganlab/pics/mik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57017" y="4884717"/>
            <a:ext cx="1428750" cy="1428750"/>
          </a:xfrm>
          <a:prstGeom prst="rect">
            <a:avLst/>
          </a:prstGeom>
          <a:noFill/>
          <a:extLst>
            <a:ext uri="{909E8E84-426E-40DD-AFC4-6F175D3DCCD1}">
              <a14:hiddenFill xmlns:a14="http://schemas.microsoft.com/office/drawing/2010/main">
                <a:solidFill>
                  <a:srgbClr val="FFFFFF"/>
                </a:solidFill>
              </a14:hiddenFill>
            </a:ext>
          </a:extLst>
        </p:spPr>
      </p:pic>
      <p:grpSp>
        <p:nvGrpSpPr>
          <p:cNvPr id="21" name="Group 20"/>
          <p:cNvGrpSpPr/>
          <p:nvPr/>
        </p:nvGrpSpPr>
        <p:grpSpPr>
          <a:xfrm>
            <a:off x="7889797" y="1757698"/>
            <a:ext cx="900569" cy="711404"/>
            <a:chOff x="2380219" y="2116791"/>
            <a:chExt cx="1612900" cy="1274109"/>
          </a:xfrm>
        </p:grpSpPr>
        <p:sp>
          <p:nvSpPr>
            <p:cNvPr id="22" name="Rectangle 21"/>
            <p:cNvSpPr/>
            <p:nvPr/>
          </p:nvSpPr>
          <p:spPr>
            <a:xfrm>
              <a:off x="2380219" y="2184400"/>
              <a:ext cx="1612900" cy="1193800"/>
            </a:xfrm>
            <a:prstGeom prst="rect">
              <a:avLst/>
            </a:prstGeom>
            <a:solidFill>
              <a:srgbClr val="0000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a:endParaRPr>
            </a:p>
          </p:txBody>
        </p:sp>
        <p:sp>
          <p:nvSpPr>
            <p:cNvPr id="23" name="Isosceles Triangle 22"/>
            <p:cNvSpPr/>
            <p:nvPr/>
          </p:nvSpPr>
          <p:spPr>
            <a:xfrm>
              <a:off x="2685019" y="2641600"/>
              <a:ext cx="1016000" cy="749300"/>
            </a:xfrm>
            <a:prstGeom prst="triangl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a:endParaRPr>
            </a:p>
          </p:txBody>
        </p:sp>
        <p:sp>
          <p:nvSpPr>
            <p:cNvPr id="24" name="TextBox 23"/>
            <p:cNvSpPr txBox="1"/>
            <p:nvPr/>
          </p:nvSpPr>
          <p:spPr>
            <a:xfrm>
              <a:off x="2420346" y="2116791"/>
              <a:ext cx="1525162" cy="661466"/>
            </a:xfrm>
            <a:prstGeom prst="rect">
              <a:avLst/>
            </a:prstGeom>
            <a:noFill/>
          </p:spPr>
          <p:txBody>
            <a:bodyPr wrap="none" rtlCol="0">
              <a:spAutoFit/>
            </a:bodyPr>
            <a:lstStyle/>
            <a:p>
              <a:r>
                <a:rPr lang="en-US" dirty="0" smtClean="0">
                  <a:solidFill>
                    <a:schemeClr val="bg1"/>
                  </a:solidFill>
                  <a:latin typeface="Arial"/>
                </a:rPr>
                <a:t>TPR 1</a:t>
              </a:r>
              <a:endParaRPr lang="en-US" dirty="0">
                <a:solidFill>
                  <a:schemeClr val="bg1"/>
                </a:solidFill>
                <a:latin typeface="Arial"/>
              </a:endParaRPr>
            </a:p>
          </p:txBody>
        </p:sp>
      </p:grpSp>
      <p:grpSp>
        <p:nvGrpSpPr>
          <p:cNvPr id="25" name="Group 24"/>
          <p:cNvGrpSpPr/>
          <p:nvPr/>
        </p:nvGrpSpPr>
        <p:grpSpPr>
          <a:xfrm>
            <a:off x="9232521" y="1769700"/>
            <a:ext cx="900569" cy="699401"/>
            <a:chOff x="4348719" y="2074788"/>
            <a:chExt cx="1612900" cy="1252612"/>
          </a:xfrm>
        </p:grpSpPr>
        <p:sp>
          <p:nvSpPr>
            <p:cNvPr id="26" name="Rectangle 25"/>
            <p:cNvSpPr/>
            <p:nvPr/>
          </p:nvSpPr>
          <p:spPr>
            <a:xfrm>
              <a:off x="4348719" y="2120900"/>
              <a:ext cx="1612900" cy="1193800"/>
            </a:xfrm>
            <a:prstGeom prst="rect">
              <a:avLst/>
            </a:prstGeom>
            <a:solidFill>
              <a:srgbClr val="16B0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a:endParaRPr>
            </a:p>
          </p:txBody>
        </p:sp>
        <p:sp>
          <p:nvSpPr>
            <p:cNvPr id="27" name="Heptagon 26"/>
            <p:cNvSpPr/>
            <p:nvPr/>
          </p:nvSpPr>
          <p:spPr>
            <a:xfrm>
              <a:off x="4736069" y="2628900"/>
              <a:ext cx="838200" cy="698500"/>
            </a:xfrm>
            <a:prstGeom prst="heptagon">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a:endParaRPr>
            </a:p>
          </p:txBody>
        </p:sp>
        <p:sp>
          <p:nvSpPr>
            <p:cNvPr id="28" name="TextBox 27"/>
            <p:cNvSpPr txBox="1"/>
            <p:nvPr/>
          </p:nvSpPr>
          <p:spPr>
            <a:xfrm>
              <a:off x="4401218" y="2074788"/>
              <a:ext cx="1502078" cy="661466"/>
            </a:xfrm>
            <a:prstGeom prst="rect">
              <a:avLst/>
            </a:prstGeom>
            <a:noFill/>
          </p:spPr>
          <p:txBody>
            <a:bodyPr wrap="none" rtlCol="0">
              <a:spAutoFit/>
            </a:bodyPr>
            <a:lstStyle/>
            <a:p>
              <a:r>
                <a:rPr lang="en-US" dirty="0" smtClean="0">
                  <a:solidFill>
                    <a:schemeClr val="bg1"/>
                  </a:solidFill>
                  <a:latin typeface="Arial"/>
                </a:rPr>
                <a:t>TPR 2</a:t>
              </a:r>
              <a:endParaRPr lang="en-US" dirty="0">
                <a:solidFill>
                  <a:schemeClr val="bg1"/>
                </a:solidFill>
                <a:latin typeface="Arial"/>
              </a:endParaRPr>
            </a:p>
          </p:txBody>
        </p:sp>
      </p:grpSp>
      <p:sp>
        <p:nvSpPr>
          <p:cNvPr id="29" name="Isosceles Triangle 28"/>
          <p:cNvSpPr>
            <a:spLocks noChangeAspect="1"/>
          </p:cNvSpPr>
          <p:nvPr/>
        </p:nvSpPr>
        <p:spPr>
          <a:xfrm>
            <a:off x="8120086" y="2144613"/>
            <a:ext cx="449595" cy="331579"/>
          </a:xfrm>
          <a:prstGeom prst="triangle">
            <a:avLst/>
          </a:prstGeom>
          <a:solidFill>
            <a:srgbClr val="217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a:endParaRPr>
          </a:p>
        </p:txBody>
      </p:sp>
      <p:sp>
        <p:nvSpPr>
          <p:cNvPr id="30" name="Heptagon 29"/>
          <p:cNvSpPr>
            <a:spLocks noChangeAspect="1"/>
          </p:cNvSpPr>
          <p:nvPr/>
        </p:nvSpPr>
        <p:spPr>
          <a:xfrm>
            <a:off x="9482497" y="2114219"/>
            <a:ext cx="400616" cy="333848"/>
          </a:xfrm>
          <a:prstGeom prst="heptagon">
            <a:avLst/>
          </a:prstGeom>
          <a:solidFill>
            <a:srgbClr val="2ED98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a:endParaRPr>
          </a:p>
        </p:txBody>
      </p:sp>
      <p:grpSp>
        <p:nvGrpSpPr>
          <p:cNvPr id="32" name="Group 31"/>
          <p:cNvGrpSpPr/>
          <p:nvPr/>
        </p:nvGrpSpPr>
        <p:grpSpPr>
          <a:xfrm>
            <a:off x="10551796" y="1769700"/>
            <a:ext cx="900569" cy="738551"/>
            <a:chOff x="3528609" y="2318456"/>
            <a:chExt cx="1612900" cy="1322730"/>
          </a:xfrm>
        </p:grpSpPr>
        <p:sp>
          <p:nvSpPr>
            <p:cNvPr id="33" name="Rectangle 32"/>
            <p:cNvSpPr/>
            <p:nvPr/>
          </p:nvSpPr>
          <p:spPr>
            <a:xfrm>
              <a:off x="3528609" y="2333898"/>
              <a:ext cx="1612900" cy="1193800"/>
            </a:xfrm>
            <a:prstGeom prst="rect">
              <a:avLst/>
            </a:prstGeom>
            <a:solidFill>
              <a:srgbClr val="9D149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a:endParaRPr>
            </a:p>
          </p:txBody>
        </p:sp>
        <p:sp>
          <p:nvSpPr>
            <p:cNvPr id="34" name="TextBox 33"/>
            <p:cNvSpPr txBox="1"/>
            <p:nvPr/>
          </p:nvSpPr>
          <p:spPr>
            <a:xfrm>
              <a:off x="3607957" y="2318456"/>
              <a:ext cx="1502078" cy="661466"/>
            </a:xfrm>
            <a:prstGeom prst="rect">
              <a:avLst/>
            </a:prstGeom>
            <a:noFill/>
          </p:spPr>
          <p:txBody>
            <a:bodyPr wrap="none" rtlCol="0">
              <a:spAutoFit/>
            </a:bodyPr>
            <a:lstStyle/>
            <a:p>
              <a:r>
                <a:rPr lang="en-US" dirty="0" smtClean="0">
                  <a:solidFill>
                    <a:schemeClr val="bg1"/>
                  </a:solidFill>
                  <a:latin typeface="Arial"/>
                </a:rPr>
                <a:t>TPR 3</a:t>
              </a:r>
              <a:endParaRPr lang="en-US" dirty="0">
                <a:solidFill>
                  <a:schemeClr val="bg1"/>
                </a:solidFill>
                <a:latin typeface="Arial"/>
              </a:endParaRPr>
            </a:p>
          </p:txBody>
        </p:sp>
        <p:sp>
          <p:nvSpPr>
            <p:cNvPr id="35" name="Oval 34"/>
            <p:cNvSpPr/>
            <p:nvPr/>
          </p:nvSpPr>
          <p:spPr>
            <a:xfrm>
              <a:off x="3859072" y="2902582"/>
              <a:ext cx="988635" cy="738604"/>
            </a:xfrm>
            <a:prstGeom prst="ellips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a:endParaRPr>
            </a:p>
          </p:txBody>
        </p:sp>
      </p:grpSp>
      <p:sp>
        <p:nvSpPr>
          <p:cNvPr id="36" name="Oval 35"/>
          <p:cNvSpPr/>
          <p:nvPr/>
        </p:nvSpPr>
        <p:spPr>
          <a:xfrm>
            <a:off x="10771498" y="2152717"/>
            <a:ext cx="508593" cy="309293"/>
          </a:xfrm>
          <a:prstGeom prst="ellipse">
            <a:avLst/>
          </a:prstGeom>
          <a:solidFill>
            <a:srgbClr val="9D1499"/>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a:endParaRPr>
          </a:p>
        </p:txBody>
      </p:sp>
      <p:cxnSp>
        <p:nvCxnSpPr>
          <p:cNvPr id="37" name="Curved Connector 36"/>
          <p:cNvCxnSpPr>
            <a:endCxn id="26" idx="1"/>
          </p:cNvCxnSpPr>
          <p:nvPr/>
        </p:nvCxnSpPr>
        <p:spPr>
          <a:xfrm flipV="1">
            <a:off x="8782751" y="2128729"/>
            <a:ext cx="449770" cy="77362"/>
          </a:xfrm>
          <a:prstGeom prst="curvedConnector3">
            <a:avLst>
              <a:gd name="adj1" fmla="val 50000"/>
            </a:avLst>
          </a:prstGeom>
          <a:ln w="41275">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2" name="Freeform 41"/>
          <p:cNvSpPr/>
          <p:nvPr/>
        </p:nvSpPr>
        <p:spPr>
          <a:xfrm rot="2249908">
            <a:off x="8268491" y="2509371"/>
            <a:ext cx="252566" cy="269219"/>
          </a:xfrm>
          <a:custGeom>
            <a:avLst/>
            <a:gdLst>
              <a:gd name="connsiteX0" fmla="*/ 0 w 660400"/>
              <a:gd name="connsiteY0" fmla="*/ 0 h 321733"/>
              <a:gd name="connsiteX1" fmla="*/ 317500 w 660400"/>
              <a:gd name="connsiteY1" fmla="*/ 279400 h 321733"/>
              <a:gd name="connsiteX2" fmla="*/ 660400 w 660400"/>
              <a:gd name="connsiteY2" fmla="*/ 254000 h 321733"/>
            </a:gdLst>
            <a:ahLst/>
            <a:cxnLst>
              <a:cxn ang="0">
                <a:pos x="connsiteX0" y="connsiteY0"/>
              </a:cxn>
              <a:cxn ang="0">
                <a:pos x="connsiteX1" y="connsiteY1"/>
              </a:cxn>
              <a:cxn ang="0">
                <a:pos x="connsiteX2" y="connsiteY2"/>
              </a:cxn>
            </a:cxnLst>
            <a:rect l="l" t="t" r="r" b="b"/>
            <a:pathLst>
              <a:path w="660400" h="321733">
                <a:moveTo>
                  <a:pt x="0" y="0"/>
                </a:moveTo>
                <a:cubicBezTo>
                  <a:pt x="103716" y="118533"/>
                  <a:pt x="207433" y="237067"/>
                  <a:pt x="317500" y="279400"/>
                </a:cubicBezTo>
                <a:cubicBezTo>
                  <a:pt x="427567" y="321733"/>
                  <a:pt x="660400" y="254000"/>
                  <a:pt x="660400" y="254000"/>
                </a:cubicBezTo>
              </a:path>
            </a:pathLst>
          </a:custGeom>
          <a:ln w="38100">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latin typeface="Arial"/>
            </a:endParaRPr>
          </a:p>
        </p:txBody>
      </p:sp>
      <p:sp>
        <p:nvSpPr>
          <p:cNvPr id="45" name="Oval 44"/>
          <p:cNvSpPr/>
          <p:nvPr/>
        </p:nvSpPr>
        <p:spPr>
          <a:xfrm>
            <a:off x="8297355" y="2727000"/>
            <a:ext cx="522028" cy="583134"/>
          </a:xfrm>
          <a:prstGeom prst="ellipse">
            <a:avLst/>
          </a:prstGeom>
          <a:solidFill>
            <a:srgbClr val="217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a:endParaRPr>
          </a:p>
        </p:txBody>
      </p:sp>
      <p:sp>
        <p:nvSpPr>
          <p:cNvPr id="46" name="Regular Pentagon 45"/>
          <p:cNvSpPr/>
          <p:nvPr/>
        </p:nvSpPr>
        <p:spPr>
          <a:xfrm rot="16200000">
            <a:off x="8563366" y="2845274"/>
            <a:ext cx="311347" cy="277160"/>
          </a:xfrm>
          <a:prstGeom prst="pentagon">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a:endParaRPr>
          </a:p>
        </p:txBody>
      </p:sp>
      <p:cxnSp>
        <p:nvCxnSpPr>
          <p:cNvPr id="48" name="Curved Connector 47"/>
          <p:cNvCxnSpPr/>
          <p:nvPr/>
        </p:nvCxnSpPr>
        <p:spPr>
          <a:xfrm flipV="1">
            <a:off x="10124483" y="2079091"/>
            <a:ext cx="449770" cy="77362"/>
          </a:xfrm>
          <a:prstGeom prst="curvedConnector3">
            <a:avLst>
              <a:gd name="adj1" fmla="val 50000"/>
            </a:avLst>
          </a:prstGeom>
          <a:ln w="41275">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51" name="Freeform 50"/>
          <p:cNvSpPr/>
          <p:nvPr/>
        </p:nvSpPr>
        <p:spPr>
          <a:xfrm rot="2249908">
            <a:off x="9586962" y="2478479"/>
            <a:ext cx="252566" cy="269219"/>
          </a:xfrm>
          <a:custGeom>
            <a:avLst/>
            <a:gdLst>
              <a:gd name="connsiteX0" fmla="*/ 0 w 660400"/>
              <a:gd name="connsiteY0" fmla="*/ 0 h 321733"/>
              <a:gd name="connsiteX1" fmla="*/ 317500 w 660400"/>
              <a:gd name="connsiteY1" fmla="*/ 279400 h 321733"/>
              <a:gd name="connsiteX2" fmla="*/ 660400 w 660400"/>
              <a:gd name="connsiteY2" fmla="*/ 254000 h 321733"/>
            </a:gdLst>
            <a:ahLst/>
            <a:cxnLst>
              <a:cxn ang="0">
                <a:pos x="connsiteX0" y="connsiteY0"/>
              </a:cxn>
              <a:cxn ang="0">
                <a:pos x="connsiteX1" y="connsiteY1"/>
              </a:cxn>
              <a:cxn ang="0">
                <a:pos x="connsiteX2" y="connsiteY2"/>
              </a:cxn>
            </a:cxnLst>
            <a:rect l="l" t="t" r="r" b="b"/>
            <a:pathLst>
              <a:path w="660400" h="321733">
                <a:moveTo>
                  <a:pt x="0" y="0"/>
                </a:moveTo>
                <a:cubicBezTo>
                  <a:pt x="103716" y="118533"/>
                  <a:pt x="207433" y="237067"/>
                  <a:pt x="317500" y="279400"/>
                </a:cubicBezTo>
                <a:cubicBezTo>
                  <a:pt x="427567" y="321733"/>
                  <a:pt x="660400" y="254000"/>
                  <a:pt x="660400" y="254000"/>
                </a:cubicBezTo>
              </a:path>
            </a:pathLst>
          </a:custGeom>
          <a:ln w="38100">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latin typeface="Arial"/>
            </a:endParaRPr>
          </a:p>
        </p:txBody>
      </p:sp>
      <p:sp>
        <p:nvSpPr>
          <p:cNvPr id="52" name="Oval 51"/>
          <p:cNvSpPr/>
          <p:nvPr/>
        </p:nvSpPr>
        <p:spPr>
          <a:xfrm>
            <a:off x="9615826" y="2696108"/>
            <a:ext cx="522028" cy="583134"/>
          </a:xfrm>
          <a:prstGeom prst="ellipse">
            <a:avLst/>
          </a:prstGeom>
          <a:solidFill>
            <a:srgbClr val="2ED98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a:endParaRPr>
          </a:p>
        </p:txBody>
      </p:sp>
      <p:sp>
        <p:nvSpPr>
          <p:cNvPr id="54" name="Freeform 53"/>
          <p:cNvSpPr/>
          <p:nvPr/>
        </p:nvSpPr>
        <p:spPr>
          <a:xfrm rot="2249908">
            <a:off x="10921570" y="2498792"/>
            <a:ext cx="252566" cy="269219"/>
          </a:xfrm>
          <a:custGeom>
            <a:avLst/>
            <a:gdLst>
              <a:gd name="connsiteX0" fmla="*/ 0 w 660400"/>
              <a:gd name="connsiteY0" fmla="*/ 0 h 321733"/>
              <a:gd name="connsiteX1" fmla="*/ 317500 w 660400"/>
              <a:gd name="connsiteY1" fmla="*/ 279400 h 321733"/>
              <a:gd name="connsiteX2" fmla="*/ 660400 w 660400"/>
              <a:gd name="connsiteY2" fmla="*/ 254000 h 321733"/>
            </a:gdLst>
            <a:ahLst/>
            <a:cxnLst>
              <a:cxn ang="0">
                <a:pos x="connsiteX0" y="connsiteY0"/>
              </a:cxn>
              <a:cxn ang="0">
                <a:pos x="connsiteX1" y="connsiteY1"/>
              </a:cxn>
              <a:cxn ang="0">
                <a:pos x="connsiteX2" y="connsiteY2"/>
              </a:cxn>
            </a:cxnLst>
            <a:rect l="l" t="t" r="r" b="b"/>
            <a:pathLst>
              <a:path w="660400" h="321733">
                <a:moveTo>
                  <a:pt x="0" y="0"/>
                </a:moveTo>
                <a:cubicBezTo>
                  <a:pt x="103716" y="118533"/>
                  <a:pt x="207433" y="237067"/>
                  <a:pt x="317500" y="279400"/>
                </a:cubicBezTo>
                <a:cubicBezTo>
                  <a:pt x="427567" y="321733"/>
                  <a:pt x="660400" y="254000"/>
                  <a:pt x="660400" y="254000"/>
                </a:cubicBezTo>
              </a:path>
            </a:pathLst>
          </a:custGeom>
          <a:ln w="38100">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latin typeface="Arial"/>
            </a:endParaRPr>
          </a:p>
        </p:txBody>
      </p:sp>
      <p:sp>
        <p:nvSpPr>
          <p:cNvPr id="55" name="Oval 54"/>
          <p:cNvSpPr/>
          <p:nvPr/>
        </p:nvSpPr>
        <p:spPr>
          <a:xfrm>
            <a:off x="10950434" y="2716421"/>
            <a:ext cx="522028" cy="583134"/>
          </a:xfrm>
          <a:prstGeom prst="ellipse">
            <a:avLst/>
          </a:prstGeom>
          <a:solidFill>
            <a:srgbClr val="9D149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a:endParaRPr>
          </a:p>
        </p:txBody>
      </p:sp>
      <p:sp>
        <p:nvSpPr>
          <p:cNvPr id="5" name="Isosceles Triangle 4"/>
          <p:cNvSpPr/>
          <p:nvPr/>
        </p:nvSpPr>
        <p:spPr>
          <a:xfrm rot="16200000">
            <a:off x="9831682" y="2851069"/>
            <a:ext cx="307190" cy="295626"/>
          </a:xfrm>
          <a:prstGeom prs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11221608" y="2851987"/>
            <a:ext cx="261014" cy="28754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10269529" y="3116482"/>
            <a:ext cx="503664" cy="369332"/>
          </a:xfrm>
          <a:prstGeom prst="rect">
            <a:avLst/>
          </a:prstGeom>
          <a:noFill/>
        </p:spPr>
        <p:txBody>
          <a:bodyPr wrap="none" rtlCol="0">
            <a:spAutoFit/>
          </a:bodyPr>
          <a:lstStyle/>
          <a:p>
            <a:r>
              <a:rPr lang="en-US" dirty="0" smtClean="0"/>
              <a:t>cell</a:t>
            </a:r>
            <a:endParaRPr lang="en-US" dirty="0"/>
          </a:p>
        </p:txBody>
      </p:sp>
      <p:pic>
        <p:nvPicPr>
          <p:cNvPr id="61" name="Picture 60"/>
          <p:cNvPicPr>
            <a:picLocks noChangeAspect="1"/>
          </p:cNvPicPr>
          <p:nvPr/>
        </p:nvPicPr>
        <p:blipFill rotWithShape="1">
          <a:blip r:embed="rId5"/>
          <a:srcRect t="31507" b="33803"/>
          <a:stretch/>
        </p:blipFill>
        <p:spPr>
          <a:xfrm>
            <a:off x="8212642" y="4006158"/>
            <a:ext cx="2031861" cy="722671"/>
          </a:xfrm>
          <a:prstGeom prst="rect">
            <a:avLst/>
          </a:prstGeom>
        </p:spPr>
      </p:pic>
      <p:pic>
        <p:nvPicPr>
          <p:cNvPr id="62" name="Picture 61"/>
          <p:cNvPicPr>
            <a:picLocks noChangeAspect="1"/>
          </p:cNvPicPr>
          <p:nvPr/>
        </p:nvPicPr>
        <p:blipFill>
          <a:blip r:embed="rId6"/>
          <a:stretch>
            <a:fillRect/>
          </a:stretch>
        </p:blipFill>
        <p:spPr>
          <a:xfrm>
            <a:off x="6302990" y="4092082"/>
            <a:ext cx="1818856" cy="743505"/>
          </a:xfrm>
          <a:prstGeom prst="rect">
            <a:avLst/>
          </a:prstGeom>
        </p:spPr>
      </p:pic>
      <p:sp>
        <p:nvSpPr>
          <p:cNvPr id="47" name="TextBox 46"/>
          <p:cNvSpPr txBox="1"/>
          <p:nvPr/>
        </p:nvSpPr>
        <p:spPr>
          <a:xfrm>
            <a:off x="6302990" y="4736245"/>
            <a:ext cx="1585690" cy="369332"/>
          </a:xfrm>
          <a:prstGeom prst="rect">
            <a:avLst/>
          </a:prstGeom>
          <a:noFill/>
        </p:spPr>
        <p:txBody>
          <a:bodyPr wrap="none" rtlCol="0">
            <a:spAutoFit/>
          </a:bodyPr>
          <a:lstStyle/>
          <a:p>
            <a:r>
              <a:rPr lang="en-US" dirty="0" err="1" smtClean="0"/>
              <a:t>Wildtype</a:t>
            </a:r>
            <a:r>
              <a:rPr lang="en-US" dirty="0" smtClean="0"/>
              <a:t> CHIP </a:t>
            </a:r>
          </a:p>
        </p:txBody>
      </p:sp>
      <p:sp>
        <p:nvSpPr>
          <p:cNvPr id="57" name="Rectangle 56"/>
          <p:cNvSpPr/>
          <p:nvPr/>
        </p:nvSpPr>
        <p:spPr>
          <a:xfrm>
            <a:off x="8463373" y="4751759"/>
            <a:ext cx="1588897" cy="369332"/>
          </a:xfrm>
          <a:prstGeom prst="rect">
            <a:avLst/>
          </a:prstGeom>
        </p:spPr>
        <p:txBody>
          <a:bodyPr wrap="none">
            <a:spAutoFit/>
          </a:bodyPr>
          <a:lstStyle/>
          <a:p>
            <a:r>
              <a:rPr lang="en-US" dirty="0" smtClean="0"/>
              <a:t>Modified CHIP</a:t>
            </a:r>
            <a:endParaRPr lang="en-US" dirty="0"/>
          </a:p>
        </p:txBody>
      </p:sp>
      <p:pic>
        <p:nvPicPr>
          <p:cNvPr id="66" name="Picture 65"/>
          <p:cNvPicPr>
            <a:picLocks noChangeAspect="1"/>
          </p:cNvPicPr>
          <p:nvPr/>
        </p:nvPicPr>
        <p:blipFill rotWithShape="1">
          <a:blip r:embed="rId7"/>
          <a:srcRect t="59468"/>
          <a:stretch/>
        </p:blipFill>
        <p:spPr>
          <a:xfrm>
            <a:off x="6484191" y="5405506"/>
            <a:ext cx="5589239" cy="1212329"/>
          </a:xfrm>
          <a:prstGeom prst="rect">
            <a:avLst/>
          </a:prstGeom>
        </p:spPr>
      </p:pic>
      <p:sp>
        <p:nvSpPr>
          <p:cNvPr id="49" name="Rectangle 48"/>
          <p:cNvSpPr/>
          <p:nvPr/>
        </p:nvSpPr>
        <p:spPr>
          <a:xfrm>
            <a:off x="7319632" y="79356"/>
            <a:ext cx="4967707" cy="400110"/>
          </a:xfrm>
          <a:prstGeom prst="rect">
            <a:avLst/>
          </a:prstGeom>
        </p:spPr>
        <p:txBody>
          <a:bodyPr wrap="none">
            <a:spAutoFit/>
          </a:bodyPr>
          <a:lstStyle/>
          <a:p>
            <a:r>
              <a:rPr lang="en-US" sz="2000" dirty="0">
                <a:hlinkClick r:id="rId8"/>
              </a:rPr>
              <a:t>http://</a:t>
            </a:r>
            <a:r>
              <a:rPr lang="en-US" sz="2000" dirty="0" smtClean="0">
                <a:hlinkClick r:id="rId8"/>
              </a:rPr>
              <a:t>www.yale.edu/reganlab/research.html</a:t>
            </a:r>
            <a:r>
              <a:rPr lang="en-US" sz="2000" dirty="0" smtClean="0"/>
              <a:t> </a:t>
            </a:r>
            <a:endParaRPr lang="en-US" sz="2000" dirty="0"/>
          </a:p>
        </p:txBody>
      </p:sp>
      <p:pic>
        <p:nvPicPr>
          <p:cNvPr id="50" name="Picture 6" descr="http://www.yale.edu/reganlab/pics/groupDec2014.jpg"/>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81143" t="37373" r="9993" b="47636"/>
          <a:stretch/>
        </p:blipFill>
        <p:spPr bwMode="auto">
          <a:xfrm>
            <a:off x="5069786" y="4889300"/>
            <a:ext cx="1119290" cy="1419584"/>
          </a:xfrm>
          <a:prstGeom prst="rect">
            <a:avLst/>
          </a:prstGeom>
          <a:noFill/>
          <a:extLst>
            <a:ext uri="{909E8E84-426E-40DD-AFC4-6F175D3DCCD1}">
              <a14:hiddenFill xmlns:a14="http://schemas.microsoft.com/office/drawing/2010/main">
                <a:solidFill>
                  <a:srgbClr val="FFFFFF"/>
                </a:solidFill>
              </a14:hiddenFill>
            </a:ext>
          </a:extLst>
        </p:spPr>
      </p:pic>
      <p:sp>
        <p:nvSpPr>
          <p:cNvPr id="53" name="TextBox 52"/>
          <p:cNvSpPr txBox="1"/>
          <p:nvPr/>
        </p:nvSpPr>
        <p:spPr>
          <a:xfrm>
            <a:off x="5054843" y="6313467"/>
            <a:ext cx="1174873" cy="400110"/>
          </a:xfrm>
          <a:prstGeom prst="rect">
            <a:avLst/>
          </a:prstGeom>
          <a:noFill/>
        </p:spPr>
        <p:txBody>
          <a:bodyPr wrap="none" rtlCol="0">
            <a:spAutoFit/>
          </a:bodyPr>
          <a:lstStyle/>
          <a:p>
            <a:r>
              <a:rPr lang="en-US" sz="2000" dirty="0" smtClean="0"/>
              <a:t>Curran Oi</a:t>
            </a:r>
            <a:endParaRPr lang="en-US" sz="2000" dirty="0"/>
          </a:p>
        </p:txBody>
      </p:sp>
      <p:sp>
        <p:nvSpPr>
          <p:cNvPr id="3" name="Rectangle 2"/>
          <p:cNvSpPr/>
          <p:nvPr/>
        </p:nvSpPr>
        <p:spPr>
          <a:xfrm>
            <a:off x="10154667" y="4112506"/>
            <a:ext cx="1591534" cy="523220"/>
          </a:xfrm>
          <a:prstGeom prst="rect">
            <a:avLst/>
          </a:prstGeom>
        </p:spPr>
        <p:txBody>
          <a:bodyPr wrap="square">
            <a:spAutoFit/>
          </a:bodyPr>
          <a:lstStyle/>
          <a:p>
            <a:r>
              <a:rPr lang="en-US" sz="2800" dirty="0"/>
              <a:t>E3 ligase</a:t>
            </a:r>
          </a:p>
        </p:txBody>
      </p:sp>
    </p:spTree>
    <p:extLst>
      <p:ext uri="{BB962C8B-B14F-4D97-AF65-F5344CB8AC3E}">
        <p14:creationId xmlns:p14="http://schemas.microsoft.com/office/powerpoint/2010/main" val="881040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Regan Lab: Repeat domains in protein engineering &amp; synthetic biology</a:t>
            </a:r>
            <a:endParaRPr lang="en-US" dirty="0"/>
          </a:p>
        </p:txBody>
      </p:sp>
      <p:sp>
        <p:nvSpPr>
          <p:cNvPr id="4" name="Slide Number Placeholder 3"/>
          <p:cNvSpPr>
            <a:spLocks noGrp="1"/>
          </p:cNvSpPr>
          <p:nvPr>
            <p:ph type="sldNum" sz="quarter" idx="12"/>
          </p:nvPr>
        </p:nvSpPr>
        <p:spPr/>
        <p:txBody>
          <a:bodyPr/>
          <a:lstStyle/>
          <a:p>
            <a:fld id="{AE63632A-3374-47DF-ADC3-C2920B6DCA48}" type="slidenum">
              <a:rPr lang="en-US" smtClean="0"/>
              <a:t>19</a:t>
            </a:fld>
            <a:endParaRPr lang="en-US" dirty="0"/>
          </a:p>
        </p:txBody>
      </p:sp>
      <p:sp>
        <p:nvSpPr>
          <p:cNvPr id="18" name="TextBox 17"/>
          <p:cNvSpPr txBox="1"/>
          <p:nvPr/>
        </p:nvSpPr>
        <p:spPr>
          <a:xfrm>
            <a:off x="2490352" y="6394747"/>
            <a:ext cx="1666995" cy="400110"/>
          </a:xfrm>
          <a:prstGeom prst="rect">
            <a:avLst/>
          </a:prstGeom>
          <a:noFill/>
        </p:spPr>
        <p:txBody>
          <a:bodyPr wrap="none" rtlCol="0">
            <a:spAutoFit/>
          </a:bodyPr>
          <a:lstStyle/>
          <a:p>
            <a:r>
              <a:rPr lang="en-US" sz="2000" dirty="0" err="1" smtClean="0"/>
              <a:t>Shaoyan</a:t>
            </a:r>
            <a:r>
              <a:rPr lang="en-US" sz="2000" dirty="0" smtClean="0"/>
              <a:t> Liang</a:t>
            </a:r>
            <a:endParaRPr lang="en-US" sz="2000" dirty="0"/>
          </a:p>
        </p:txBody>
      </p:sp>
      <p:pic>
        <p:nvPicPr>
          <p:cNvPr id="6146" name="Picture 2" descr="http://www.yale.edu/reganlab/pics/Shaoyan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03214" y="4965997"/>
            <a:ext cx="1428750" cy="1428750"/>
          </a:xfrm>
          <a:prstGeom prst="rect">
            <a:avLst/>
          </a:prstGeom>
          <a:noFill/>
          <a:extLst>
            <a:ext uri="{909E8E84-426E-40DD-AFC4-6F175D3DCCD1}">
              <a14:hiddenFill xmlns:a14="http://schemas.microsoft.com/office/drawing/2010/main">
                <a:solidFill>
                  <a:srgbClr val="FFFFFF"/>
                </a:solidFill>
              </a14:hiddenFill>
            </a:ext>
          </a:extLst>
        </p:spPr>
      </p:pic>
      <p:pic>
        <p:nvPicPr>
          <p:cNvPr id="6158" name="Picture 14" descr="An external file that holds a picture, illustration, etc.&#10;Object name is nihms541537f1.jpg"/>
          <p:cNvPicPr>
            <a:picLocks noChangeAspect="1" noChangeArrowheads="1"/>
          </p:cNvPicPr>
          <p:nvPr/>
        </p:nvPicPr>
        <p:blipFill rotWithShape="1">
          <a:blip r:embed="rId4">
            <a:extLst>
              <a:ext uri="{28A0092B-C50C-407E-A947-70E740481C1C}">
                <a14:useLocalDpi xmlns:a14="http://schemas.microsoft.com/office/drawing/2010/main" val="0"/>
              </a:ext>
            </a:extLst>
          </a:blip>
          <a:srcRect t="3713"/>
          <a:stretch/>
        </p:blipFill>
        <p:spPr bwMode="auto">
          <a:xfrm>
            <a:off x="7046201" y="1827869"/>
            <a:ext cx="4096348" cy="448559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7681777" y="6313467"/>
            <a:ext cx="2825197" cy="369332"/>
          </a:xfrm>
          <a:prstGeom prst="rect">
            <a:avLst/>
          </a:prstGeom>
          <a:noFill/>
        </p:spPr>
        <p:txBody>
          <a:bodyPr wrap="none" rtlCol="0">
            <a:spAutoFit/>
          </a:bodyPr>
          <a:lstStyle/>
          <a:p>
            <a:r>
              <a:rPr lang="en-US" dirty="0" smtClean="0"/>
              <a:t>Mack et al. </a:t>
            </a:r>
            <a:r>
              <a:rPr lang="en-US" i="1" dirty="0" smtClean="0"/>
              <a:t>J </a:t>
            </a:r>
            <a:r>
              <a:rPr lang="en-US" i="1" dirty="0" err="1" smtClean="0"/>
              <a:t>Mol</a:t>
            </a:r>
            <a:r>
              <a:rPr lang="en-US" i="1" dirty="0" smtClean="0"/>
              <a:t> </a:t>
            </a:r>
            <a:r>
              <a:rPr lang="en-US" i="1" dirty="0" err="1" smtClean="0"/>
              <a:t>Biol</a:t>
            </a:r>
            <a:r>
              <a:rPr lang="en-US" i="1" dirty="0" smtClean="0"/>
              <a:t> </a:t>
            </a:r>
            <a:r>
              <a:rPr lang="en-US" dirty="0" smtClean="0"/>
              <a:t>(2012)</a:t>
            </a:r>
            <a:endParaRPr lang="en-US" dirty="0"/>
          </a:p>
        </p:txBody>
      </p:sp>
      <p:sp>
        <p:nvSpPr>
          <p:cNvPr id="56" name="Content Placeholder 13"/>
          <p:cNvSpPr>
            <a:spLocks noGrp="1"/>
          </p:cNvSpPr>
          <p:nvPr>
            <p:ph idx="1"/>
          </p:nvPr>
        </p:nvSpPr>
        <p:spPr>
          <a:xfrm>
            <a:off x="838200" y="1825625"/>
            <a:ext cx="6040120" cy="4351338"/>
          </a:xfrm>
        </p:spPr>
        <p:txBody>
          <a:bodyPr/>
          <a:lstStyle/>
          <a:p>
            <a:r>
              <a:rPr lang="en-US" dirty="0" smtClean="0"/>
              <a:t>Chromatin structure and remodeling</a:t>
            </a:r>
          </a:p>
          <a:p>
            <a:pPr marL="0" indent="0">
              <a:buNone/>
            </a:pPr>
            <a:r>
              <a:rPr lang="en-US" dirty="0" smtClean="0"/>
              <a:t>-- effects of histone mutants on DNA-protein interactions and PTMs</a:t>
            </a:r>
          </a:p>
          <a:p>
            <a:pPr marL="0" indent="0">
              <a:buNone/>
            </a:pPr>
            <a:r>
              <a:rPr lang="en-US" dirty="0" smtClean="0"/>
              <a:t>-- effects of non-histone factors</a:t>
            </a:r>
          </a:p>
        </p:txBody>
      </p:sp>
      <p:sp>
        <p:nvSpPr>
          <p:cNvPr id="57" name="Rectangle 56"/>
          <p:cNvSpPr/>
          <p:nvPr/>
        </p:nvSpPr>
        <p:spPr>
          <a:xfrm>
            <a:off x="7319632" y="79356"/>
            <a:ext cx="4967707" cy="400110"/>
          </a:xfrm>
          <a:prstGeom prst="rect">
            <a:avLst/>
          </a:prstGeom>
        </p:spPr>
        <p:txBody>
          <a:bodyPr wrap="none">
            <a:spAutoFit/>
          </a:bodyPr>
          <a:lstStyle/>
          <a:p>
            <a:r>
              <a:rPr lang="en-US" sz="2000" dirty="0">
                <a:hlinkClick r:id="rId5"/>
              </a:rPr>
              <a:t>http://</a:t>
            </a:r>
            <a:r>
              <a:rPr lang="en-US" sz="2000" dirty="0" smtClean="0">
                <a:hlinkClick r:id="rId5"/>
              </a:rPr>
              <a:t>www.yale.edu/reganlab/research.html</a:t>
            </a:r>
            <a:r>
              <a:rPr lang="en-US" sz="2000" dirty="0" smtClean="0"/>
              <a:t> </a:t>
            </a:r>
            <a:endParaRPr lang="en-US" sz="2000" dirty="0"/>
          </a:p>
        </p:txBody>
      </p:sp>
    </p:spTree>
    <p:extLst>
      <p:ext uri="{BB962C8B-B14F-4D97-AF65-F5344CB8AC3E}">
        <p14:creationId xmlns:p14="http://schemas.microsoft.com/office/powerpoint/2010/main" val="355291409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5"/>
          <p:cNvSpPr/>
          <p:nvPr/>
        </p:nvSpPr>
        <p:spPr>
          <a:xfrm>
            <a:off x="2438400" y="1752600"/>
            <a:ext cx="304800" cy="304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3124200" y="2133600"/>
            <a:ext cx="685800" cy="685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p:cNvCxnSpPr>
            <a:stCxn id="7" idx="1"/>
            <a:endCxn id="6" idx="5"/>
          </p:cNvCxnSpPr>
          <p:nvPr/>
        </p:nvCxnSpPr>
        <p:spPr>
          <a:xfrm flipH="1" flipV="1">
            <a:off x="2698563" y="2012763"/>
            <a:ext cx="526070" cy="22127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p:cNvCxnSpPr>
            <a:stCxn id="7" idx="0"/>
          </p:cNvCxnSpPr>
          <p:nvPr/>
        </p:nvCxnSpPr>
        <p:spPr>
          <a:xfrm flipH="1" flipV="1">
            <a:off x="3429000" y="1828800"/>
            <a:ext cx="38100"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p:cNvCxnSpPr>
            <a:stCxn id="7" idx="6"/>
          </p:cNvCxnSpPr>
          <p:nvPr/>
        </p:nvCxnSpPr>
        <p:spPr>
          <a:xfrm flipV="1">
            <a:off x="3810000" y="2286000"/>
            <a:ext cx="457200" cy="1905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a:stCxn id="7" idx="5"/>
          </p:cNvCxnSpPr>
          <p:nvPr/>
        </p:nvCxnSpPr>
        <p:spPr>
          <a:xfrm>
            <a:off x="3709568" y="2718968"/>
            <a:ext cx="329033" cy="252833"/>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p:cNvCxnSpPr>
            <a:stCxn id="7" idx="4"/>
          </p:cNvCxnSpPr>
          <p:nvPr/>
        </p:nvCxnSpPr>
        <p:spPr>
          <a:xfrm flipH="1">
            <a:off x="3429000" y="2819400"/>
            <a:ext cx="381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a:stCxn id="7" idx="3"/>
          </p:cNvCxnSpPr>
          <p:nvPr/>
        </p:nvCxnSpPr>
        <p:spPr>
          <a:xfrm flipH="1">
            <a:off x="2895601" y="2718968"/>
            <a:ext cx="329033" cy="252833"/>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a:stCxn id="7" idx="2"/>
          </p:cNvCxnSpPr>
          <p:nvPr/>
        </p:nvCxnSpPr>
        <p:spPr>
          <a:xfrm flipH="1">
            <a:off x="2590800" y="2476500"/>
            <a:ext cx="533400" cy="114300"/>
          </a:xfrm>
          <a:prstGeom prst="line">
            <a:avLst/>
          </a:prstGeom>
        </p:spPr>
        <p:style>
          <a:lnRef idx="1">
            <a:schemeClr val="accent1"/>
          </a:lnRef>
          <a:fillRef idx="0">
            <a:schemeClr val="accent1"/>
          </a:fillRef>
          <a:effectRef idx="0">
            <a:schemeClr val="accent1"/>
          </a:effectRef>
          <a:fontRef idx="minor">
            <a:schemeClr val="tx1"/>
          </a:fontRef>
        </p:style>
      </p:cxnSp>
      <p:sp>
        <p:nvSpPr>
          <p:cNvPr id="15" name="Oval 14"/>
          <p:cNvSpPr/>
          <p:nvPr/>
        </p:nvSpPr>
        <p:spPr>
          <a:xfrm>
            <a:off x="3276600" y="1524000"/>
            <a:ext cx="304800" cy="304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4191000" y="1981200"/>
            <a:ext cx="457200" cy="457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4038600" y="2895600"/>
            <a:ext cx="152400" cy="152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3352800" y="3124200"/>
            <a:ext cx="152400" cy="152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2819400" y="2895600"/>
            <a:ext cx="152400" cy="152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2514600" y="2514600"/>
            <a:ext cx="152400" cy="152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Connector 20"/>
          <p:cNvCxnSpPr>
            <a:stCxn id="16" idx="7"/>
          </p:cNvCxnSpPr>
          <p:nvPr/>
        </p:nvCxnSpPr>
        <p:spPr>
          <a:xfrm flipV="1">
            <a:off x="4581246" y="1828801"/>
            <a:ext cx="143155" cy="219355"/>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Straight Connector 21"/>
          <p:cNvCxnSpPr>
            <a:stCxn id="16" idx="5"/>
          </p:cNvCxnSpPr>
          <p:nvPr/>
        </p:nvCxnSpPr>
        <p:spPr>
          <a:xfrm>
            <a:off x="4581246" y="2371446"/>
            <a:ext cx="143155" cy="219355"/>
          </a:xfrm>
          <a:prstGeom prst="line">
            <a:avLst/>
          </a:prstGeom>
        </p:spPr>
        <p:style>
          <a:lnRef idx="1">
            <a:schemeClr val="accent1"/>
          </a:lnRef>
          <a:fillRef idx="0">
            <a:schemeClr val="accent1"/>
          </a:fillRef>
          <a:effectRef idx="0">
            <a:schemeClr val="accent1"/>
          </a:effectRef>
          <a:fontRef idx="minor">
            <a:schemeClr val="tx1"/>
          </a:fontRef>
        </p:style>
      </p:cxnSp>
      <p:sp>
        <p:nvSpPr>
          <p:cNvPr id="25" name="Rectangle 24"/>
          <p:cNvSpPr/>
          <p:nvPr/>
        </p:nvSpPr>
        <p:spPr>
          <a:xfrm>
            <a:off x="2057400" y="1371600"/>
            <a:ext cx="2971800" cy="21336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4-Point Star 27"/>
          <p:cNvSpPr/>
          <p:nvPr/>
        </p:nvSpPr>
        <p:spPr>
          <a:xfrm>
            <a:off x="4267200" y="1828800"/>
            <a:ext cx="143256" cy="304800"/>
          </a:xfrm>
          <a:prstGeom prst="star4">
            <a:avLst/>
          </a:prstGeom>
          <a:solidFill>
            <a:srgbClr val="FF0000"/>
          </a:solidFill>
          <a:ln>
            <a:solidFill>
              <a:srgbClr val="FF0000"/>
            </a:solidFill>
          </a:ln>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sp>
        <p:nvSpPr>
          <p:cNvPr id="54" name="4-Point Star 53"/>
          <p:cNvSpPr/>
          <p:nvPr/>
        </p:nvSpPr>
        <p:spPr>
          <a:xfrm>
            <a:off x="4419600" y="1981200"/>
            <a:ext cx="143256" cy="304800"/>
          </a:xfrm>
          <a:prstGeom prst="star4">
            <a:avLst/>
          </a:prstGeom>
          <a:solidFill>
            <a:srgbClr val="FF0000"/>
          </a:solidFill>
          <a:ln>
            <a:solidFill>
              <a:srgbClr val="FF0000"/>
            </a:solidFill>
          </a:ln>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sp>
        <p:nvSpPr>
          <p:cNvPr id="41" name="4-Point Star 40"/>
          <p:cNvSpPr/>
          <p:nvPr/>
        </p:nvSpPr>
        <p:spPr>
          <a:xfrm>
            <a:off x="2819400" y="2819400"/>
            <a:ext cx="143256" cy="304800"/>
          </a:xfrm>
          <a:prstGeom prst="star4">
            <a:avLst/>
          </a:prstGeom>
          <a:solidFill>
            <a:srgbClr val="FF0000"/>
          </a:solid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42" name="4-Point Star 41"/>
          <p:cNvSpPr/>
          <p:nvPr/>
        </p:nvSpPr>
        <p:spPr>
          <a:xfrm>
            <a:off x="2590800" y="1828800"/>
            <a:ext cx="143256" cy="304800"/>
          </a:xfrm>
          <a:prstGeom prst="star4">
            <a:avLst/>
          </a:prstGeom>
          <a:solidFill>
            <a:srgbClr val="FF0000"/>
          </a:solidFill>
          <a:ln>
            <a:solidFill>
              <a:srgbClr val="FF0000"/>
            </a:solidFill>
          </a:ln>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sp>
        <p:nvSpPr>
          <p:cNvPr id="38" name="4-Point Star 37"/>
          <p:cNvSpPr/>
          <p:nvPr/>
        </p:nvSpPr>
        <p:spPr>
          <a:xfrm>
            <a:off x="2514600" y="1676400"/>
            <a:ext cx="143256" cy="304800"/>
          </a:xfrm>
          <a:prstGeom prst="star4">
            <a:avLst/>
          </a:prstGeom>
          <a:solidFill>
            <a:srgbClr val="FF0000"/>
          </a:solidFill>
          <a:ln>
            <a:solidFill>
              <a:srgbClr val="FF0000"/>
            </a:solidFill>
          </a:ln>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sp>
        <p:nvSpPr>
          <p:cNvPr id="39" name="4-Point Star 38"/>
          <p:cNvSpPr/>
          <p:nvPr/>
        </p:nvSpPr>
        <p:spPr>
          <a:xfrm>
            <a:off x="3581400" y="2438400"/>
            <a:ext cx="143256" cy="304800"/>
          </a:xfrm>
          <a:prstGeom prst="star4">
            <a:avLst/>
          </a:prstGeom>
          <a:solidFill>
            <a:srgbClr val="FF0000"/>
          </a:solidFill>
          <a:ln>
            <a:solidFill>
              <a:srgbClr val="FF0000"/>
            </a:solidFill>
          </a:ln>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sp>
        <p:nvSpPr>
          <p:cNvPr id="40" name="4-Point Star 39"/>
          <p:cNvSpPr/>
          <p:nvPr/>
        </p:nvSpPr>
        <p:spPr>
          <a:xfrm>
            <a:off x="2667000" y="1828800"/>
            <a:ext cx="143256" cy="304800"/>
          </a:xfrm>
          <a:prstGeom prst="star4">
            <a:avLst/>
          </a:prstGeom>
          <a:solidFill>
            <a:srgbClr val="FF0000"/>
          </a:solidFill>
          <a:ln>
            <a:solidFill>
              <a:srgbClr val="FF0000"/>
            </a:solidFill>
          </a:ln>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sp>
        <p:nvSpPr>
          <p:cNvPr id="43" name="4-Point Star 42"/>
          <p:cNvSpPr/>
          <p:nvPr/>
        </p:nvSpPr>
        <p:spPr>
          <a:xfrm>
            <a:off x="3733800" y="2590800"/>
            <a:ext cx="143256" cy="304800"/>
          </a:xfrm>
          <a:prstGeom prst="star4">
            <a:avLst/>
          </a:prstGeom>
          <a:solidFill>
            <a:srgbClr val="FF0000"/>
          </a:solidFill>
          <a:ln>
            <a:solidFill>
              <a:srgbClr val="FF0000"/>
            </a:solidFill>
          </a:ln>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sp>
        <p:nvSpPr>
          <p:cNvPr id="45" name="4-Point Star 44"/>
          <p:cNvSpPr/>
          <p:nvPr/>
        </p:nvSpPr>
        <p:spPr>
          <a:xfrm>
            <a:off x="3352800" y="1600200"/>
            <a:ext cx="143256" cy="304800"/>
          </a:xfrm>
          <a:prstGeom prst="star4">
            <a:avLst/>
          </a:prstGeom>
          <a:solidFill>
            <a:srgbClr val="FF0000"/>
          </a:solidFill>
          <a:ln>
            <a:solidFill>
              <a:srgbClr val="FF000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46" name="4-Point Star 45"/>
          <p:cNvSpPr/>
          <p:nvPr/>
        </p:nvSpPr>
        <p:spPr>
          <a:xfrm>
            <a:off x="2438400" y="1752600"/>
            <a:ext cx="143256" cy="304800"/>
          </a:xfrm>
          <a:prstGeom prst="star4">
            <a:avLst/>
          </a:prstGeom>
          <a:solidFill>
            <a:srgbClr val="FF0000"/>
          </a:solidFill>
          <a:ln>
            <a:solidFill>
              <a:srgbClr val="FF0000"/>
            </a:solidFill>
          </a:ln>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sp>
        <p:nvSpPr>
          <p:cNvPr id="47" name="4-Point Star 46"/>
          <p:cNvSpPr/>
          <p:nvPr/>
        </p:nvSpPr>
        <p:spPr>
          <a:xfrm>
            <a:off x="2743200" y="2743200"/>
            <a:ext cx="143256" cy="304800"/>
          </a:xfrm>
          <a:prstGeom prst="star4">
            <a:avLst/>
          </a:prstGeom>
          <a:solidFill>
            <a:srgbClr val="FF0000"/>
          </a:solidFill>
          <a:ln>
            <a:solidFill>
              <a:srgbClr val="FF0000"/>
            </a:solidFill>
          </a:ln>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sp>
        <p:nvSpPr>
          <p:cNvPr id="48" name="4-Point Star 47"/>
          <p:cNvSpPr/>
          <p:nvPr/>
        </p:nvSpPr>
        <p:spPr>
          <a:xfrm>
            <a:off x="2895600" y="2895600"/>
            <a:ext cx="143256" cy="304800"/>
          </a:xfrm>
          <a:prstGeom prst="star4">
            <a:avLst/>
          </a:prstGeom>
          <a:solidFill>
            <a:srgbClr val="FF0000"/>
          </a:solidFill>
          <a:ln>
            <a:solidFill>
              <a:srgbClr val="FF0000"/>
            </a:solidFill>
          </a:ln>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sp>
        <p:nvSpPr>
          <p:cNvPr id="49" name="4-Point Star 48"/>
          <p:cNvSpPr/>
          <p:nvPr/>
        </p:nvSpPr>
        <p:spPr>
          <a:xfrm>
            <a:off x="4114800" y="2819400"/>
            <a:ext cx="143256" cy="304800"/>
          </a:xfrm>
          <a:prstGeom prst="star4">
            <a:avLst/>
          </a:prstGeom>
          <a:solidFill>
            <a:srgbClr val="FF0000"/>
          </a:solidFill>
          <a:ln>
            <a:solidFill>
              <a:srgbClr val="FF0000"/>
            </a:solidFill>
          </a:ln>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sp>
        <p:nvSpPr>
          <p:cNvPr id="126" name="Title 1"/>
          <p:cNvSpPr>
            <a:spLocks noGrp="1"/>
          </p:cNvSpPr>
          <p:nvPr>
            <p:ph type="title"/>
          </p:nvPr>
        </p:nvSpPr>
        <p:spPr>
          <a:xfrm>
            <a:off x="365760" y="274638"/>
            <a:ext cx="11409680" cy="1143000"/>
          </a:xfrm>
        </p:spPr>
        <p:txBody>
          <a:bodyPr>
            <a:noAutofit/>
          </a:bodyPr>
          <a:lstStyle/>
          <a:p>
            <a:r>
              <a:rPr lang="en-US" sz="4000" dirty="0"/>
              <a:t>Mapping of </a:t>
            </a:r>
            <a:r>
              <a:rPr lang="en-US" sz="4000" dirty="0" smtClean="0"/>
              <a:t>Coding Genomic </a:t>
            </a:r>
            <a:r>
              <a:rPr lang="en-US" sz="4000" dirty="0"/>
              <a:t>Variation </a:t>
            </a:r>
            <a:r>
              <a:rPr lang="en-US" sz="4000" dirty="0" smtClean="0"/>
              <a:t>to Protein-Protein </a:t>
            </a:r>
            <a:r>
              <a:rPr lang="en-US" sz="4000" dirty="0"/>
              <a:t>Interactions</a:t>
            </a:r>
          </a:p>
        </p:txBody>
      </p:sp>
      <p:sp>
        <p:nvSpPr>
          <p:cNvPr id="2" name="Slide Number Placeholder 1"/>
          <p:cNvSpPr>
            <a:spLocks noGrp="1"/>
          </p:cNvSpPr>
          <p:nvPr>
            <p:ph type="sldNum" sz="quarter" idx="12"/>
          </p:nvPr>
        </p:nvSpPr>
        <p:spPr/>
        <p:txBody>
          <a:bodyPr/>
          <a:lstStyle/>
          <a:p>
            <a:fld id="{AE63632A-3374-47DF-ADC3-C2920B6DCA48}" type="slidenum">
              <a:rPr lang="en-US" smtClean="0"/>
              <a:t>2</a:t>
            </a:fld>
            <a:endParaRPr lang="en-US"/>
          </a:p>
        </p:txBody>
      </p:sp>
      <p:sp>
        <p:nvSpPr>
          <p:cNvPr id="5" name="TextBox 4"/>
          <p:cNvSpPr txBox="1"/>
          <p:nvPr/>
        </p:nvSpPr>
        <p:spPr>
          <a:xfrm>
            <a:off x="5829300" y="1752600"/>
            <a:ext cx="4637873" cy="1200329"/>
          </a:xfrm>
          <a:prstGeom prst="rect">
            <a:avLst/>
          </a:prstGeom>
          <a:noFill/>
        </p:spPr>
        <p:txBody>
          <a:bodyPr wrap="none" rtlCol="0">
            <a:spAutoFit/>
          </a:bodyPr>
          <a:lstStyle/>
          <a:p>
            <a:r>
              <a:rPr lang="en-US" sz="2400" dirty="0" smtClean="0"/>
              <a:t>Protein-protein interaction network</a:t>
            </a:r>
            <a:br>
              <a:rPr lang="en-US" sz="2400" dirty="0" smtClean="0"/>
            </a:br>
            <a:r>
              <a:rPr lang="en-US" sz="2400" dirty="0" smtClean="0"/>
              <a:t>    -- node: protein</a:t>
            </a:r>
            <a:br>
              <a:rPr lang="en-US" sz="2400" dirty="0" smtClean="0"/>
            </a:br>
            <a:r>
              <a:rPr lang="en-US" sz="2400" dirty="0" smtClean="0"/>
              <a:t>    -- edge: interaction</a:t>
            </a:r>
          </a:p>
        </p:txBody>
      </p:sp>
      <p:sp>
        <p:nvSpPr>
          <p:cNvPr id="125" name="4-Point Star 124"/>
          <p:cNvSpPr/>
          <p:nvPr/>
        </p:nvSpPr>
        <p:spPr>
          <a:xfrm>
            <a:off x="5829300" y="3232050"/>
            <a:ext cx="307341" cy="424935"/>
          </a:xfrm>
          <a:prstGeom prst="star4">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27" name="TextBox 126"/>
          <p:cNvSpPr txBox="1"/>
          <p:nvPr/>
        </p:nvSpPr>
        <p:spPr>
          <a:xfrm>
            <a:off x="5981700" y="3205480"/>
            <a:ext cx="4279900" cy="461665"/>
          </a:xfrm>
          <a:prstGeom prst="rect">
            <a:avLst/>
          </a:prstGeom>
          <a:noFill/>
        </p:spPr>
        <p:txBody>
          <a:bodyPr wrap="square" rtlCol="0">
            <a:spAutoFit/>
          </a:bodyPr>
          <a:lstStyle/>
          <a:p>
            <a:r>
              <a:rPr lang="en-US" sz="2400" dirty="0" smtClean="0"/>
              <a:t>   single </a:t>
            </a:r>
            <a:r>
              <a:rPr lang="en-US" sz="2400" dirty="0"/>
              <a:t>nucleotide variant (SNV)</a:t>
            </a:r>
          </a:p>
        </p:txBody>
      </p:sp>
    </p:spTree>
    <p:extLst>
      <p:ext uri="{BB962C8B-B14F-4D97-AF65-F5344CB8AC3E}">
        <p14:creationId xmlns:p14="http://schemas.microsoft.com/office/powerpoint/2010/main" val="278840553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smtClean="0"/>
              <a:t>Regan Lab: Modeling amino acids, packing cores &amp; protein-protein interfaces using hard sphere models to predict protein-protein interactions</a:t>
            </a:r>
            <a:endParaRPr lang="en-US" sz="3200" dirty="0"/>
          </a:p>
        </p:txBody>
      </p:sp>
      <p:sp>
        <p:nvSpPr>
          <p:cNvPr id="4" name="Slide Number Placeholder 3"/>
          <p:cNvSpPr>
            <a:spLocks noGrp="1"/>
          </p:cNvSpPr>
          <p:nvPr>
            <p:ph type="sldNum" sz="quarter" idx="12"/>
          </p:nvPr>
        </p:nvSpPr>
        <p:spPr/>
        <p:txBody>
          <a:bodyPr/>
          <a:lstStyle/>
          <a:p>
            <a:fld id="{AE63632A-3374-47DF-ADC3-C2920B6DCA48}" type="slidenum">
              <a:rPr lang="en-US" smtClean="0"/>
              <a:t>20</a:t>
            </a:fld>
            <a:endParaRPr lang="en-US"/>
          </a:p>
        </p:txBody>
      </p:sp>
      <p:sp>
        <p:nvSpPr>
          <p:cNvPr id="18" name="TextBox 17"/>
          <p:cNvSpPr txBox="1"/>
          <p:nvPr/>
        </p:nvSpPr>
        <p:spPr>
          <a:xfrm>
            <a:off x="713453" y="6313467"/>
            <a:ext cx="1884427" cy="400110"/>
          </a:xfrm>
          <a:prstGeom prst="rect">
            <a:avLst/>
          </a:prstGeom>
          <a:noFill/>
        </p:spPr>
        <p:txBody>
          <a:bodyPr wrap="none" rtlCol="0">
            <a:spAutoFit/>
          </a:bodyPr>
          <a:lstStyle/>
          <a:p>
            <a:r>
              <a:rPr lang="en-US" sz="2000" dirty="0" smtClean="0"/>
              <a:t>Diego Caballero</a:t>
            </a:r>
            <a:endParaRPr lang="en-US" sz="2000" dirty="0"/>
          </a:p>
        </p:txBody>
      </p:sp>
      <p:sp>
        <p:nvSpPr>
          <p:cNvPr id="16" name="TextBox 15"/>
          <p:cNvSpPr txBox="1"/>
          <p:nvPr/>
        </p:nvSpPr>
        <p:spPr>
          <a:xfrm>
            <a:off x="2784800" y="6313467"/>
            <a:ext cx="2106089" cy="400110"/>
          </a:xfrm>
          <a:prstGeom prst="rect">
            <a:avLst/>
          </a:prstGeom>
          <a:noFill/>
        </p:spPr>
        <p:txBody>
          <a:bodyPr wrap="none" rtlCol="0">
            <a:spAutoFit/>
          </a:bodyPr>
          <a:lstStyle/>
          <a:p>
            <a:r>
              <a:rPr lang="en-US" sz="2000" dirty="0" smtClean="0"/>
              <a:t>Alejandro </a:t>
            </a:r>
            <a:r>
              <a:rPr lang="en-US" sz="2000" dirty="0" err="1" smtClean="0"/>
              <a:t>Virrueta</a:t>
            </a:r>
            <a:endParaRPr lang="en-US" sz="2000" dirty="0"/>
          </a:p>
        </p:txBody>
      </p:sp>
      <p:sp>
        <p:nvSpPr>
          <p:cNvPr id="6" name="Content Placeholder 5"/>
          <p:cNvSpPr>
            <a:spLocks noGrp="1"/>
          </p:cNvSpPr>
          <p:nvPr>
            <p:ph idx="1"/>
          </p:nvPr>
        </p:nvSpPr>
        <p:spPr>
          <a:xfrm>
            <a:off x="838200" y="1825625"/>
            <a:ext cx="10515600" cy="2658982"/>
          </a:xfrm>
        </p:spPr>
        <p:txBody>
          <a:bodyPr/>
          <a:lstStyle/>
          <a:p>
            <a:r>
              <a:rPr lang="en-US" dirty="0" smtClean="0"/>
              <a:t>In collaboration with the O’ </a:t>
            </a:r>
            <a:r>
              <a:rPr lang="en-US" dirty="0" err="1" smtClean="0"/>
              <a:t>Hern</a:t>
            </a:r>
            <a:r>
              <a:rPr lang="en-US" dirty="0" smtClean="0"/>
              <a:t> Lab </a:t>
            </a:r>
            <a:endParaRPr lang="en-US" dirty="0"/>
          </a:p>
        </p:txBody>
      </p:sp>
      <p:sp>
        <p:nvSpPr>
          <p:cNvPr id="43" name="Rectangle 42"/>
          <p:cNvSpPr/>
          <p:nvPr/>
        </p:nvSpPr>
        <p:spPr>
          <a:xfrm>
            <a:off x="7319632" y="5214"/>
            <a:ext cx="4967707" cy="400110"/>
          </a:xfrm>
          <a:prstGeom prst="rect">
            <a:avLst/>
          </a:prstGeom>
        </p:spPr>
        <p:txBody>
          <a:bodyPr wrap="none">
            <a:spAutoFit/>
          </a:bodyPr>
          <a:lstStyle/>
          <a:p>
            <a:r>
              <a:rPr lang="en-US" sz="2000" dirty="0">
                <a:hlinkClick r:id="rId2"/>
              </a:rPr>
              <a:t>http://</a:t>
            </a:r>
            <a:r>
              <a:rPr lang="en-US" sz="2000" dirty="0" smtClean="0">
                <a:hlinkClick r:id="rId2"/>
              </a:rPr>
              <a:t>www.yale.edu/reganlab/research.html</a:t>
            </a:r>
            <a:r>
              <a:rPr lang="en-US" sz="2000" dirty="0" smtClean="0"/>
              <a:t> </a:t>
            </a:r>
            <a:endParaRPr lang="en-US" sz="2000" dirty="0"/>
          </a:p>
        </p:txBody>
      </p:sp>
      <p:pic>
        <p:nvPicPr>
          <p:cNvPr id="7170" name="Picture 2" descr="https://jamming.research.yale.edu/photos/Jennifer.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43500" y="4884717"/>
            <a:ext cx="1905000" cy="1428750"/>
          </a:xfrm>
          <a:prstGeom prst="rect">
            <a:avLst/>
          </a:prstGeom>
          <a:noFill/>
          <a:extLst>
            <a:ext uri="{909E8E84-426E-40DD-AFC4-6F175D3DCCD1}">
              <a14:hiddenFill xmlns:a14="http://schemas.microsoft.com/office/drawing/2010/main">
                <a:solidFill>
                  <a:srgbClr val="FFFFFF"/>
                </a:solidFill>
              </a14:hiddenFill>
            </a:ext>
          </a:extLst>
        </p:spPr>
      </p:pic>
      <p:sp>
        <p:nvSpPr>
          <p:cNvPr id="47" name="TextBox 46"/>
          <p:cNvSpPr txBox="1"/>
          <p:nvPr/>
        </p:nvSpPr>
        <p:spPr>
          <a:xfrm>
            <a:off x="5182242" y="6313467"/>
            <a:ext cx="1779654" cy="400110"/>
          </a:xfrm>
          <a:prstGeom prst="rect">
            <a:avLst/>
          </a:prstGeom>
          <a:noFill/>
        </p:spPr>
        <p:txBody>
          <a:bodyPr wrap="none" rtlCol="0">
            <a:spAutoFit/>
          </a:bodyPr>
          <a:lstStyle/>
          <a:p>
            <a:r>
              <a:rPr lang="en-US" sz="2000" dirty="0" smtClean="0"/>
              <a:t>Jennifer Gaines</a:t>
            </a:r>
            <a:endParaRPr lang="en-US" sz="2000" dirty="0"/>
          </a:p>
        </p:txBody>
      </p:sp>
      <p:pic>
        <p:nvPicPr>
          <p:cNvPr id="7172" name="Picture 4" descr="https://jamming.research.yale.edu/photos/Alex.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87592" y="4884717"/>
            <a:ext cx="1905000" cy="1428750"/>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https://jamming.research.yale.edu/photos/Diego.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6954" y="4884717"/>
            <a:ext cx="1905000" cy="1428750"/>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48" descr="genpack-mLEU_N32_s32016.png"/>
          <p:cNvPicPr>
            <a:picLocks noChangeAspect="1"/>
          </p:cNvPicPr>
          <p:nvPr/>
        </p:nvPicPr>
        <p:blipFill rotWithShape="1">
          <a:blip r:embed="rId6" cstate="print">
            <a:extLst>
              <a:ext uri="{28A0092B-C50C-407E-A947-70E740481C1C}">
                <a14:useLocalDpi xmlns:a14="http://schemas.microsoft.com/office/drawing/2010/main" val="0"/>
              </a:ext>
            </a:extLst>
          </a:blip>
          <a:srcRect l="8125" t="11712" r="8272" b="1982"/>
          <a:stretch/>
        </p:blipFill>
        <p:spPr>
          <a:xfrm>
            <a:off x="8178733" y="2379908"/>
            <a:ext cx="2409567" cy="2487463"/>
          </a:xfrm>
          <a:prstGeom prst="rect">
            <a:avLst/>
          </a:prstGeom>
        </p:spPr>
      </p:pic>
      <p:pic>
        <p:nvPicPr>
          <p:cNvPr id="7176" name="Picture 8" descr="Full-size image (39 K)"/>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66733" y="2948276"/>
            <a:ext cx="3142490" cy="1705035"/>
          </a:xfrm>
          <a:prstGeom prst="rect">
            <a:avLst/>
          </a:prstGeom>
          <a:noFill/>
          <a:extLst>
            <a:ext uri="{909E8E84-426E-40DD-AFC4-6F175D3DCCD1}">
              <a14:hiddenFill xmlns:a14="http://schemas.microsoft.com/office/drawing/2010/main">
                <a:solidFill>
                  <a:srgbClr val="FFFFFF"/>
                </a:solidFill>
              </a14:hiddenFill>
            </a:ext>
          </a:extLst>
        </p:spPr>
      </p:pic>
      <p:pic>
        <p:nvPicPr>
          <p:cNvPr id="7178" name="Picture 10" descr="Thumbnail image of "/>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464604" y="2448517"/>
            <a:ext cx="2497292" cy="2351619"/>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1283491" y="2441893"/>
            <a:ext cx="3002617" cy="369332"/>
          </a:xfrm>
          <a:prstGeom prst="rect">
            <a:avLst/>
          </a:prstGeom>
          <a:noFill/>
        </p:spPr>
        <p:txBody>
          <a:bodyPr wrap="none" rtlCol="0">
            <a:spAutoFit/>
          </a:bodyPr>
          <a:lstStyle/>
          <a:p>
            <a:r>
              <a:rPr lang="en-US" dirty="0" smtClean="0"/>
              <a:t>Caballero et al. </a:t>
            </a:r>
            <a:r>
              <a:rPr lang="en-US" i="1" dirty="0" err="1" smtClean="0"/>
              <a:t>Prot</a:t>
            </a:r>
            <a:r>
              <a:rPr lang="en-US" i="1" dirty="0" smtClean="0"/>
              <a:t> </a:t>
            </a:r>
            <a:r>
              <a:rPr lang="en-US" i="1" dirty="0" err="1" smtClean="0"/>
              <a:t>Sci</a:t>
            </a:r>
            <a:r>
              <a:rPr lang="en-US" i="1" dirty="0" smtClean="0"/>
              <a:t> </a:t>
            </a:r>
            <a:r>
              <a:rPr lang="en-US" dirty="0" smtClean="0"/>
              <a:t>(2014)</a:t>
            </a:r>
            <a:endParaRPr lang="en-US" dirty="0"/>
          </a:p>
        </p:txBody>
      </p:sp>
    </p:spTree>
    <p:extLst>
      <p:ext uri="{BB962C8B-B14F-4D97-AF65-F5344CB8AC3E}">
        <p14:creationId xmlns:p14="http://schemas.microsoft.com/office/powerpoint/2010/main" val="29264663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Regan Lab: </a:t>
            </a:r>
            <a:r>
              <a:rPr lang="en-US" dirty="0" smtClean="0"/>
              <a:t>Other projects</a:t>
            </a:r>
            <a:endParaRPr lang="en-US" dirty="0"/>
          </a:p>
        </p:txBody>
      </p:sp>
      <p:sp>
        <p:nvSpPr>
          <p:cNvPr id="4" name="Slide Number Placeholder 3"/>
          <p:cNvSpPr>
            <a:spLocks noGrp="1"/>
          </p:cNvSpPr>
          <p:nvPr>
            <p:ph type="sldNum" sz="quarter" idx="12"/>
          </p:nvPr>
        </p:nvSpPr>
        <p:spPr/>
        <p:txBody>
          <a:bodyPr/>
          <a:lstStyle/>
          <a:p>
            <a:fld id="{AE63632A-3374-47DF-ADC3-C2920B6DCA48}" type="slidenum">
              <a:rPr lang="en-US" smtClean="0"/>
              <a:t>21</a:t>
            </a:fld>
            <a:endParaRPr lang="en-US"/>
          </a:p>
        </p:txBody>
      </p:sp>
      <p:sp>
        <p:nvSpPr>
          <p:cNvPr id="14" name="Content Placeholder 2"/>
          <p:cNvSpPr>
            <a:spLocks noGrp="1"/>
          </p:cNvSpPr>
          <p:nvPr>
            <p:ph idx="1"/>
          </p:nvPr>
        </p:nvSpPr>
        <p:spPr>
          <a:xfrm>
            <a:off x="838200" y="1825625"/>
            <a:ext cx="10515600" cy="4351338"/>
          </a:xfrm>
        </p:spPr>
        <p:txBody>
          <a:bodyPr/>
          <a:lstStyle/>
          <a:p>
            <a:r>
              <a:rPr lang="en-US" dirty="0" smtClean="0"/>
              <a:t>DNA/protein </a:t>
            </a:r>
            <a:r>
              <a:rPr lang="en-US" dirty="0" smtClean="0"/>
              <a:t>origami</a:t>
            </a:r>
          </a:p>
        </p:txBody>
      </p:sp>
      <p:pic>
        <p:nvPicPr>
          <p:cNvPr id="1026" name="Picture 2" descr="http://www.nature.com/news/2010/100310/images/_tmp_articling-import-20100310093442691500_464158a-i2.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72350" y="368715"/>
            <a:ext cx="2476500" cy="178117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Design of the self-assembling polypeptide tetrahedron."/>
          <p:cNvPicPr>
            <a:picLocks noChangeAspect="1" noChangeArrowheads="1"/>
          </p:cNvPicPr>
          <p:nvPr/>
        </p:nvPicPr>
        <p:blipFill rotWithShape="1">
          <a:blip r:embed="rId3">
            <a:extLst>
              <a:ext uri="{28A0092B-C50C-407E-A947-70E740481C1C}">
                <a14:useLocalDpi xmlns:a14="http://schemas.microsoft.com/office/drawing/2010/main" val="0"/>
              </a:ext>
            </a:extLst>
          </a:blip>
          <a:srcRect l="13368" t="47487" r="10747"/>
          <a:stretch/>
        </p:blipFill>
        <p:spPr bwMode="auto">
          <a:xfrm>
            <a:off x="4287276" y="4153289"/>
            <a:ext cx="1562105" cy="157423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ing of the assembled TET12 reveals tetrahedral topology."/>
          <p:cNvPicPr>
            <a:picLocks noChangeAspect="1" noChangeArrowheads="1"/>
          </p:cNvPicPr>
          <p:nvPr/>
        </p:nvPicPr>
        <p:blipFill rotWithShape="1">
          <a:blip r:embed="rId4">
            <a:extLst>
              <a:ext uri="{28A0092B-C50C-407E-A947-70E740481C1C}">
                <a14:useLocalDpi xmlns:a14="http://schemas.microsoft.com/office/drawing/2010/main" val="0"/>
              </a:ext>
            </a:extLst>
          </a:blip>
          <a:srcRect l="30306" t="7703"/>
          <a:stretch/>
        </p:blipFill>
        <p:spPr bwMode="auto">
          <a:xfrm>
            <a:off x="7990702" y="2672916"/>
            <a:ext cx="3982995" cy="158241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www.nature.com/polopoly_fs/7.10258.1366993015!/image/1.12882aa.jpg_gen/derivatives/landscape_300/1.12882aa.jpg"/>
          <p:cNvPicPr>
            <a:picLocks noChangeAspect="1" noChangeArrowheads="1"/>
          </p:cNvPicPr>
          <p:nvPr/>
        </p:nvPicPr>
        <p:blipFill rotWithShape="1">
          <a:blip r:embed="rId5">
            <a:extLst>
              <a:ext uri="{28A0092B-C50C-407E-A947-70E740481C1C}">
                <a14:useLocalDpi xmlns:a14="http://schemas.microsoft.com/office/drawing/2010/main" val="0"/>
              </a:ext>
            </a:extLst>
          </a:blip>
          <a:srcRect l="11796" t="15937" r="13826" b="15832"/>
          <a:stretch/>
        </p:blipFill>
        <p:spPr bwMode="auto">
          <a:xfrm>
            <a:off x="6308124" y="4001294"/>
            <a:ext cx="2125362" cy="187822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128054" y="6176963"/>
            <a:ext cx="3892378" cy="369332"/>
          </a:xfrm>
          <a:prstGeom prst="rect">
            <a:avLst/>
          </a:prstGeom>
          <a:noFill/>
        </p:spPr>
        <p:txBody>
          <a:bodyPr wrap="square" rtlCol="0">
            <a:spAutoFit/>
          </a:bodyPr>
          <a:lstStyle/>
          <a:p>
            <a:r>
              <a:rPr lang="en-US" dirty="0" err="1" smtClean="0"/>
              <a:t>Gradisar</a:t>
            </a:r>
            <a:r>
              <a:rPr lang="en-US" dirty="0" smtClean="0"/>
              <a:t> et al. </a:t>
            </a:r>
            <a:r>
              <a:rPr lang="en-US" i="1" dirty="0" smtClean="0"/>
              <a:t>Nat </a:t>
            </a:r>
            <a:r>
              <a:rPr lang="en-US" i="1" dirty="0" err="1" smtClean="0"/>
              <a:t>Chem</a:t>
            </a:r>
            <a:r>
              <a:rPr lang="en-US" i="1" dirty="0" smtClean="0"/>
              <a:t> </a:t>
            </a:r>
            <a:r>
              <a:rPr lang="en-US" i="1" dirty="0" err="1" smtClean="0"/>
              <a:t>Biol</a:t>
            </a:r>
            <a:r>
              <a:rPr lang="en-US" i="1" dirty="0" smtClean="0"/>
              <a:t>  </a:t>
            </a:r>
            <a:r>
              <a:rPr lang="en-US" dirty="0" smtClean="0"/>
              <a:t>(2013) </a:t>
            </a:r>
            <a:endParaRPr lang="en-US" dirty="0"/>
          </a:p>
        </p:txBody>
      </p:sp>
      <p:sp>
        <p:nvSpPr>
          <p:cNvPr id="5" name="Rectangle 4"/>
          <p:cNvSpPr/>
          <p:nvPr/>
        </p:nvSpPr>
        <p:spPr>
          <a:xfrm>
            <a:off x="5945039" y="70343"/>
            <a:ext cx="6150786" cy="369332"/>
          </a:xfrm>
          <a:prstGeom prst="rect">
            <a:avLst/>
          </a:prstGeom>
        </p:spPr>
        <p:txBody>
          <a:bodyPr wrap="none">
            <a:spAutoFit/>
          </a:bodyPr>
          <a:lstStyle/>
          <a:p>
            <a:r>
              <a:rPr lang="en-US" dirty="0"/>
              <a:t>http://www.nature.com/news/2010/100310/full/464158a.html</a:t>
            </a:r>
          </a:p>
        </p:txBody>
      </p:sp>
    </p:spTree>
    <p:extLst>
      <p:ext uri="{BB962C8B-B14F-4D97-AF65-F5344CB8AC3E}">
        <p14:creationId xmlns:p14="http://schemas.microsoft.com/office/powerpoint/2010/main" val="77350404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Regan Lab: </a:t>
            </a:r>
            <a:r>
              <a:rPr lang="en-US" dirty="0" smtClean="0"/>
              <a:t>Other projects</a:t>
            </a:r>
            <a:endParaRPr lang="en-US" dirty="0"/>
          </a:p>
        </p:txBody>
      </p:sp>
      <p:sp>
        <p:nvSpPr>
          <p:cNvPr id="4" name="Slide Number Placeholder 3"/>
          <p:cNvSpPr>
            <a:spLocks noGrp="1"/>
          </p:cNvSpPr>
          <p:nvPr>
            <p:ph type="sldNum" sz="quarter" idx="12"/>
          </p:nvPr>
        </p:nvSpPr>
        <p:spPr/>
        <p:txBody>
          <a:bodyPr/>
          <a:lstStyle/>
          <a:p>
            <a:fld id="{AE63632A-3374-47DF-ADC3-C2920B6DCA48}" type="slidenum">
              <a:rPr lang="en-US" smtClean="0"/>
              <a:t>22</a:t>
            </a:fld>
            <a:endParaRPr lang="en-US"/>
          </a:p>
        </p:txBody>
      </p:sp>
      <p:sp>
        <p:nvSpPr>
          <p:cNvPr id="14" name="Content Placeholder 2"/>
          <p:cNvSpPr>
            <a:spLocks noGrp="1"/>
          </p:cNvSpPr>
          <p:nvPr>
            <p:ph idx="1"/>
          </p:nvPr>
        </p:nvSpPr>
        <p:spPr>
          <a:xfrm>
            <a:off x="838200" y="1825625"/>
            <a:ext cx="10515600" cy="4351338"/>
          </a:xfrm>
        </p:spPr>
        <p:txBody>
          <a:bodyPr/>
          <a:lstStyle/>
          <a:p>
            <a:r>
              <a:rPr lang="en-US" dirty="0" smtClean="0"/>
              <a:t>DNA/protein </a:t>
            </a:r>
            <a:r>
              <a:rPr lang="en-US" dirty="0" smtClean="0"/>
              <a:t>origami</a:t>
            </a:r>
          </a:p>
          <a:p>
            <a:r>
              <a:rPr lang="en-US" dirty="0"/>
              <a:t>Identifying possibly important residues in repeat </a:t>
            </a:r>
            <a:br>
              <a:rPr lang="en-US" dirty="0"/>
            </a:br>
            <a:r>
              <a:rPr lang="en-US" dirty="0"/>
              <a:t>domains using </a:t>
            </a:r>
            <a:r>
              <a:rPr lang="en-US" dirty="0" err="1"/>
              <a:t>exomes</a:t>
            </a:r>
            <a:r>
              <a:rPr lang="en-US" dirty="0"/>
              <a:t/>
            </a:r>
            <a:br>
              <a:rPr lang="en-US" dirty="0"/>
            </a:br>
            <a:r>
              <a:rPr lang="en-US" dirty="0">
                <a:sym typeface="Wingdings" panose="05000000000000000000" pitchFamily="2" charset="2"/>
              </a:rPr>
              <a:t> potentially disruptive in protein-protein interactions</a:t>
            </a:r>
            <a:br>
              <a:rPr lang="en-US" dirty="0">
                <a:sym typeface="Wingdings" panose="05000000000000000000" pitchFamily="2" charset="2"/>
              </a:rPr>
            </a:br>
            <a:r>
              <a:rPr lang="en-US" dirty="0">
                <a:sym typeface="Wingdings" panose="05000000000000000000" pitchFamily="2" charset="2"/>
              </a:rPr>
              <a:t> important in </a:t>
            </a:r>
            <a:r>
              <a:rPr lang="en-US" dirty="0" smtClean="0">
                <a:sym typeface="Wingdings" panose="05000000000000000000" pitchFamily="2" charset="2"/>
              </a:rPr>
              <a:t>diseases</a:t>
            </a:r>
            <a:endParaRPr lang="en-US" dirty="0"/>
          </a:p>
        </p:txBody>
      </p:sp>
    </p:spTree>
    <p:extLst>
      <p:ext uri="{BB962C8B-B14F-4D97-AF65-F5344CB8AC3E}">
        <p14:creationId xmlns:p14="http://schemas.microsoft.com/office/powerpoint/2010/main" val="44302764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76200"/>
            <a:ext cx="9611360" cy="1143000"/>
          </a:xfrm>
        </p:spPr>
        <p:txBody>
          <a:bodyPr>
            <a:normAutofit fontScale="90000"/>
          </a:bodyPr>
          <a:lstStyle/>
          <a:p>
            <a:r>
              <a:rPr lang="en-US" dirty="0" smtClean="0"/>
              <a:t>SH3TC2 – </a:t>
            </a:r>
            <a:br>
              <a:rPr lang="en-US" dirty="0" smtClean="0"/>
            </a:br>
            <a:r>
              <a:rPr lang="en-US" dirty="0" smtClean="0"/>
              <a:t>implicated in Charcot-Marie-Tooth disease</a:t>
            </a:r>
            <a:endParaRPr lang="en-US" dirty="0"/>
          </a:p>
        </p:txBody>
      </p:sp>
      <p:sp>
        <p:nvSpPr>
          <p:cNvPr id="3" name="Content Placeholder 2"/>
          <p:cNvSpPr>
            <a:spLocks noGrp="1"/>
          </p:cNvSpPr>
          <p:nvPr>
            <p:ph idx="1"/>
          </p:nvPr>
        </p:nvSpPr>
        <p:spPr>
          <a:xfrm>
            <a:off x="1981200" y="1371600"/>
            <a:ext cx="8229600" cy="1600200"/>
          </a:xfrm>
        </p:spPr>
        <p:txBody>
          <a:bodyPr>
            <a:normAutofit fontScale="77500" lnSpcReduction="20000"/>
          </a:bodyPr>
          <a:lstStyle/>
          <a:p>
            <a:r>
              <a:rPr lang="en-US" dirty="0" smtClean="0"/>
              <a:t>SH3 domain and TPR2 (</a:t>
            </a:r>
            <a:r>
              <a:rPr lang="en-US" dirty="0" err="1" smtClean="0"/>
              <a:t>Lupski</a:t>
            </a:r>
            <a:r>
              <a:rPr lang="en-US" dirty="0" smtClean="0"/>
              <a:t> et. al. 2010 </a:t>
            </a:r>
            <a:r>
              <a:rPr lang="en-US" i="1" dirty="0" smtClean="0"/>
              <a:t>NEJM</a:t>
            </a:r>
            <a:r>
              <a:rPr lang="en-US" dirty="0" smtClean="0"/>
              <a:t>; James </a:t>
            </a:r>
            <a:r>
              <a:rPr lang="en-US" dirty="0" err="1" smtClean="0"/>
              <a:t>Lupski</a:t>
            </a:r>
            <a:r>
              <a:rPr lang="en-US" dirty="0" smtClean="0"/>
              <a:t>)</a:t>
            </a:r>
          </a:p>
          <a:p>
            <a:r>
              <a:rPr lang="en-US" dirty="0" smtClean="0"/>
              <a:t>2/54 variants found in this region – 1 </a:t>
            </a:r>
            <a:r>
              <a:rPr lang="en-US" dirty="0" err="1" smtClean="0"/>
              <a:t>missense</a:t>
            </a:r>
            <a:r>
              <a:rPr lang="en-US" dirty="0" smtClean="0"/>
              <a:t> (Y169H), 1 nonsense mutation (R954X)</a:t>
            </a:r>
          </a:p>
          <a:p>
            <a:r>
              <a:rPr lang="en-US" dirty="0" smtClean="0"/>
              <a:t>Require both mutations for disease (compared with some family members who have either and did not have disease)</a:t>
            </a:r>
            <a:endParaRPr lang="en-US" dirty="0"/>
          </a:p>
        </p:txBody>
      </p:sp>
      <p:pic>
        <p:nvPicPr>
          <p:cNvPr id="8195" name="Picture 3"/>
          <p:cNvPicPr>
            <a:picLocks noChangeAspect="1" noChangeArrowheads="1"/>
          </p:cNvPicPr>
          <p:nvPr/>
        </p:nvPicPr>
        <p:blipFill>
          <a:blip r:embed="rId3" cstate="print"/>
          <a:srcRect t="15714" r="51735" b="50762"/>
          <a:stretch>
            <a:fillRect/>
          </a:stretch>
        </p:blipFill>
        <p:spPr bwMode="auto">
          <a:xfrm>
            <a:off x="2362200" y="3429000"/>
            <a:ext cx="7620000" cy="3352800"/>
          </a:xfrm>
          <a:prstGeom prst="rect">
            <a:avLst/>
          </a:prstGeom>
          <a:noFill/>
          <a:ln w="9525">
            <a:noFill/>
            <a:miter lim="800000"/>
            <a:headEnd/>
            <a:tailEnd/>
          </a:ln>
        </p:spPr>
      </p:pic>
      <p:cxnSp>
        <p:nvCxnSpPr>
          <p:cNvPr id="7" name="Straight Arrow Connector 6"/>
          <p:cNvCxnSpPr/>
          <p:nvPr/>
        </p:nvCxnSpPr>
        <p:spPr>
          <a:xfrm>
            <a:off x="2438400" y="4648200"/>
            <a:ext cx="304800" cy="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2438400" y="5562600"/>
            <a:ext cx="304800" cy="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1524001" y="5562601"/>
            <a:ext cx="922047" cy="369332"/>
          </a:xfrm>
          <a:prstGeom prst="rect">
            <a:avLst/>
          </a:prstGeom>
        </p:spPr>
        <p:txBody>
          <a:bodyPr wrap="none">
            <a:spAutoFit/>
          </a:bodyPr>
          <a:lstStyle/>
          <a:p>
            <a:r>
              <a:rPr lang="en-US" dirty="0"/>
              <a:t>(R954X)</a:t>
            </a:r>
          </a:p>
        </p:txBody>
      </p:sp>
      <p:sp>
        <p:nvSpPr>
          <p:cNvPr id="13" name="Rectangle 12"/>
          <p:cNvSpPr/>
          <p:nvPr/>
        </p:nvSpPr>
        <p:spPr>
          <a:xfrm>
            <a:off x="1524001" y="4659869"/>
            <a:ext cx="933269" cy="369332"/>
          </a:xfrm>
          <a:prstGeom prst="rect">
            <a:avLst/>
          </a:prstGeom>
        </p:spPr>
        <p:txBody>
          <a:bodyPr wrap="none">
            <a:spAutoFit/>
          </a:bodyPr>
          <a:lstStyle/>
          <a:p>
            <a:r>
              <a:rPr lang="en-US" dirty="0"/>
              <a:t>(Y169H)</a:t>
            </a:r>
          </a:p>
        </p:txBody>
      </p:sp>
    </p:spTree>
    <p:extLst>
      <p:ext uri="{BB962C8B-B14F-4D97-AF65-F5344CB8AC3E}">
        <p14:creationId xmlns:p14="http://schemas.microsoft.com/office/powerpoint/2010/main" val="71988760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7400" y="0"/>
            <a:ext cx="8229600" cy="1143000"/>
          </a:xfrm>
        </p:spPr>
        <p:txBody>
          <a:bodyPr/>
          <a:lstStyle/>
          <a:p>
            <a:r>
              <a:rPr lang="en-US" dirty="0" smtClean="0"/>
              <a:t>LRRK2</a:t>
            </a:r>
            <a:endParaRPr lang="en-US" dirty="0"/>
          </a:p>
        </p:txBody>
      </p:sp>
      <p:sp>
        <p:nvSpPr>
          <p:cNvPr id="3" name="Content Placeholder 2"/>
          <p:cNvSpPr>
            <a:spLocks noGrp="1"/>
          </p:cNvSpPr>
          <p:nvPr>
            <p:ph idx="1"/>
          </p:nvPr>
        </p:nvSpPr>
        <p:spPr>
          <a:xfrm>
            <a:off x="1981200" y="914400"/>
            <a:ext cx="8229600" cy="1828800"/>
          </a:xfrm>
        </p:spPr>
        <p:txBody>
          <a:bodyPr>
            <a:normAutofit fontScale="77500" lnSpcReduction="20000"/>
          </a:bodyPr>
          <a:lstStyle/>
          <a:p>
            <a:r>
              <a:rPr lang="en-US" dirty="0" smtClean="0"/>
              <a:t>Rubio et. al. 2012 </a:t>
            </a:r>
            <a:r>
              <a:rPr lang="en-US" i="1" dirty="0" smtClean="0"/>
              <a:t>Human Mutation</a:t>
            </a:r>
            <a:r>
              <a:rPr lang="en-US" dirty="0" smtClean="0"/>
              <a:t>. </a:t>
            </a:r>
          </a:p>
          <a:p>
            <a:pPr marL="0" indent="0">
              <a:buNone/>
            </a:pPr>
            <a:r>
              <a:rPr lang="en-US" dirty="0" smtClean="0"/>
              <a:t>(</a:t>
            </a:r>
            <a:r>
              <a:rPr lang="en-US" dirty="0" err="1"/>
              <a:t>E</a:t>
            </a:r>
            <a:r>
              <a:rPr lang="en-US" dirty="0" err="1" smtClean="0"/>
              <a:t>xome</a:t>
            </a:r>
            <a:r>
              <a:rPr lang="en-US" dirty="0" smtClean="0"/>
              <a:t> Sequencing Project)</a:t>
            </a:r>
          </a:p>
          <a:p>
            <a:r>
              <a:rPr lang="en-US" dirty="0" smtClean="0"/>
              <a:t>Chr12: 40,689,229-40,763,086 (73,857 </a:t>
            </a:r>
            <a:r>
              <a:rPr lang="en-US" dirty="0" err="1" smtClean="0"/>
              <a:t>bp</a:t>
            </a:r>
            <a:r>
              <a:rPr lang="en-US" dirty="0" smtClean="0"/>
              <a:t>)</a:t>
            </a:r>
          </a:p>
          <a:p>
            <a:r>
              <a:rPr lang="en-US" dirty="0" smtClean="0"/>
              <a:t>51 </a:t>
            </a:r>
            <a:r>
              <a:rPr lang="en-US" dirty="0" err="1" smtClean="0"/>
              <a:t>exons</a:t>
            </a:r>
            <a:r>
              <a:rPr lang="en-US" dirty="0" smtClean="0"/>
              <a:t> (including 5’ and 3’ UTRs)</a:t>
            </a:r>
          </a:p>
          <a:p>
            <a:r>
              <a:rPr lang="en-US" dirty="0" smtClean="0"/>
              <a:t>14,227 </a:t>
            </a:r>
            <a:r>
              <a:rPr lang="en-US" dirty="0" err="1" smtClean="0"/>
              <a:t>bp</a:t>
            </a:r>
            <a:r>
              <a:rPr lang="en-US" dirty="0" smtClean="0"/>
              <a:t> (gene only)</a:t>
            </a:r>
          </a:p>
        </p:txBody>
      </p:sp>
      <p:pic>
        <p:nvPicPr>
          <p:cNvPr id="8" name="Picture 2"/>
          <p:cNvPicPr>
            <a:picLocks noChangeAspect="1" noChangeArrowheads="1"/>
          </p:cNvPicPr>
          <p:nvPr/>
        </p:nvPicPr>
        <p:blipFill>
          <a:blip r:embed="rId3" cstate="print"/>
          <a:srcRect/>
          <a:stretch>
            <a:fillRect/>
          </a:stretch>
        </p:blipFill>
        <p:spPr bwMode="auto">
          <a:xfrm>
            <a:off x="2438400" y="2819401"/>
            <a:ext cx="7620000" cy="3895725"/>
          </a:xfrm>
          <a:prstGeom prst="rect">
            <a:avLst/>
          </a:prstGeom>
          <a:noFill/>
          <a:ln w="9525">
            <a:noFill/>
            <a:miter lim="800000"/>
            <a:headEnd/>
            <a:tailEnd/>
          </a:ln>
        </p:spPr>
      </p:pic>
      <p:sp>
        <p:nvSpPr>
          <p:cNvPr id="9" name="Rectangle 8"/>
          <p:cNvSpPr/>
          <p:nvPr/>
        </p:nvSpPr>
        <p:spPr>
          <a:xfrm>
            <a:off x="6096000" y="4800600"/>
            <a:ext cx="2819400" cy="609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7010400" y="5334000"/>
            <a:ext cx="990600" cy="369332"/>
          </a:xfrm>
          <a:prstGeom prst="rect">
            <a:avLst/>
          </a:prstGeom>
          <a:noFill/>
        </p:spPr>
        <p:txBody>
          <a:bodyPr wrap="square" rtlCol="0">
            <a:spAutoFit/>
          </a:bodyPr>
          <a:lstStyle/>
          <a:p>
            <a:pPr algn="r"/>
            <a:r>
              <a:rPr lang="en-US" dirty="0" err="1">
                <a:solidFill>
                  <a:srgbClr val="FF0000"/>
                </a:solidFill>
              </a:rPr>
              <a:t>GTPase</a:t>
            </a:r>
            <a:endParaRPr lang="en-US" dirty="0">
              <a:solidFill>
                <a:srgbClr val="FF0000"/>
              </a:solidFill>
            </a:endParaRPr>
          </a:p>
        </p:txBody>
      </p:sp>
      <p:sp>
        <p:nvSpPr>
          <p:cNvPr id="11" name="TextBox 10"/>
          <p:cNvSpPr txBox="1"/>
          <p:nvPr/>
        </p:nvSpPr>
        <p:spPr>
          <a:xfrm>
            <a:off x="8001000" y="4507468"/>
            <a:ext cx="990600" cy="369332"/>
          </a:xfrm>
          <a:prstGeom prst="rect">
            <a:avLst/>
          </a:prstGeom>
          <a:noFill/>
        </p:spPr>
        <p:txBody>
          <a:bodyPr wrap="square" rtlCol="0">
            <a:spAutoFit/>
          </a:bodyPr>
          <a:lstStyle/>
          <a:p>
            <a:pPr algn="ctr"/>
            <a:r>
              <a:rPr lang="en-US" dirty="0" err="1">
                <a:solidFill>
                  <a:srgbClr val="FF0000"/>
                </a:solidFill>
              </a:rPr>
              <a:t>Kinase</a:t>
            </a:r>
            <a:endParaRPr lang="en-US" dirty="0">
              <a:solidFill>
                <a:srgbClr val="FF0000"/>
              </a:solidFill>
            </a:endParaRPr>
          </a:p>
        </p:txBody>
      </p:sp>
      <p:sp>
        <p:nvSpPr>
          <p:cNvPr id="12" name="TextBox 11"/>
          <p:cNvSpPr txBox="1"/>
          <p:nvPr/>
        </p:nvSpPr>
        <p:spPr>
          <a:xfrm>
            <a:off x="3048000" y="6477000"/>
            <a:ext cx="609600" cy="369332"/>
          </a:xfrm>
          <a:prstGeom prst="rect">
            <a:avLst/>
          </a:prstGeom>
          <a:noFill/>
        </p:spPr>
        <p:txBody>
          <a:bodyPr wrap="square" rtlCol="0">
            <a:spAutoFit/>
          </a:bodyPr>
          <a:lstStyle/>
          <a:p>
            <a:r>
              <a:rPr lang="en-US" dirty="0"/>
              <a:t>449</a:t>
            </a:r>
          </a:p>
        </p:txBody>
      </p:sp>
      <p:sp>
        <p:nvSpPr>
          <p:cNvPr id="13" name="TextBox 12"/>
          <p:cNvSpPr txBox="1"/>
          <p:nvPr/>
        </p:nvSpPr>
        <p:spPr>
          <a:xfrm>
            <a:off x="4191000" y="6477000"/>
            <a:ext cx="609600" cy="369332"/>
          </a:xfrm>
          <a:prstGeom prst="rect">
            <a:avLst/>
          </a:prstGeom>
          <a:noFill/>
        </p:spPr>
        <p:txBody>
          <a:bodyPr wrap="square" rtlCol="0">
            <a:spAutoFit/>
          </a:bodyPr>
          <a:lstStyle/>
          <a:p>
            <a:r>
              <a:rPr lang="en-US" dirty="0"/>
              <a:t>128</a:t>
            </a:r>
          </a:p>
        </p:txBody>
      </p:sp>
      <p:sp>
        <p:nvSpPr>
          <p:cNvPr id="14" name="TextBox 13"/>
          <p:cNvSpPr txBox="1"/>
          <p:nvPr/>
        </p:nvSpPr>
        <p:spPr>
          <a:xfrm>
            <a:off x="5257800" y="6488668"/>
            <a:ext cx="609600" cy="369332"/>
          </a:xfrm>
          <a:prstGeom prst="rect">
            <a:avLst/>
          </a:prstGeom>
          <a:noFill/>
        </p:spPr>
        <p:txBody>
          <a:bodyPr wrap="square" rtlCol="0">
            <a:spAutoFit/>
          </a:bodyPr>
          <a:lstStyle/>
          <a:p>
            <a:r>
              <a:rPr lang="en-US" dirty="0"/>
              <a:t>343</a:t>
            </a:r>
          </a:p>
        </p:txBody>
      </p:sp>
      <p:sp>
        <p:nvSpPr>
          <p:cNvPr id="17" name="TextBox 16"/>
          <p:cNvSpPr txBox="1"/>
          <p:nvPr/>
        </p:nvSpPr>
        <p:spPr>
          <a:xfrm>
            <a:off x="9220200" y="6488668"/>
            <a:ext cx="609600" cy="369332"/>
          </a:xfrm>
          <a:prstGeom prst="rect">
            <a:avLst/>
          </a:prstGeom>
          <a:noFill/>
        </p:spPr>
        <p:txBody>
          <a:bodyPr wrap="square" rtlCol="0">
            <a:spAutoFit/>
          </a:bodyPr>
          <a:lstStyle/>
          <a:p>
            <a:r>
              <a:rPr lang="en-US" dirty="0"/>
              <a:t>358</a:t>
            </a:r>
          </a:p>
        </p:txBody>
      </p:sp>
    </p:spTree>
    <p:extLst>
      <p:ext uri="{BB962C8B-B14F-4D97-AF65-F5344CB8AC3E}">
        <p14:creationId xmlns:p14="http://schemas.microsoft.com/office/powerpoint/2010/main" val="142488432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177132" y="4443413"/>
            <a:ext cx="2851150" cy="207962"/>
          </a:xfrm>
          <a:prstGeom prst="rect">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white"/>
              </a:solidFill>
              <a:latin typeface="Calibri"/>
            </a:endParaRPr>
          </a:p>
        </p:txBody>
      </p:sp>
      <p:sp>
        <p:nvSpPr>
          <p:cNvPr id="7" name="Rectangle 6"/>
          <p:cNvSpPr/>
          <p:nvPr/>
        </p:nvSpPr>
        <p:spPr>
          <a:xfrm>
            <a:off x="1177132" y="3713163"/>
            <a:ext cx="2851150" cy="209550"/>
          </a:xfrm>
          <a:prstGeom prst="rect">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white"/>
              </a:solidFill>
              <a:latin typeface="Calibri"/>
            </a:endParaRPr>
          </a:p>
        </p:txBody>
      </p:sp>
      <p:sp>
        <p:nvSpPr>
          <p:cNvPr id="8" name="Rectangle 7"/>
          <p:cNvSpPr/>
          <p:nvPr/>
        </p:nvSpPr>
        <p:spPr>
          <a:xfrm>
            <a:off x="1177132" y="2982913"/>
            <a:ext cx="2851150" cy="209550"/>
          </a:xfrm>
          <a:prstGeom prst="rect">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white"/>
              </a:solidFill>
              <a:latin typeface="Calibri"/>
            </a:endParaRPr>
          </a:p>
        </p:txBody>
      </p:sp>
      <p:sp>
        <p:nvSpPr>
          <p:cNvPr id="9" name="Rectangle 8"/>
          <p:cNvSpPr/>
          <p:nvPr/>
        </p:nvSpPr>
        <p:spPr>
          <a:xfrm>
            <a:off x="1402557" y="2982913"/>
            <a:ext cx="1274762" cy="2095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sp>
        <p:nvSpPr>
          <p:cNvPr id="10" name="Rectangle 9"/>
          <p:cNvSpPr/>
          <p:nvPr/>
        </p:nvSpPr>
        <p:spPr>
          <a:xfrm>
            <a:off x="3277395" y="2982913"/>
            <a:ext cx="525463" cy="20955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endParaRPr lang="en-US">
              <a:solidFill>
                <a:prstClr val="white"/>
              </a:solidFill>
              <a:latin typeface="Calibri"/>
            </a:endParaRPr>
          </a:p>
        </p:txBody>
      </p:sp>
      <p:sp>
        <p:nvSpPr>
          <p:cNvPr id="11" name="Rectangle 10"/>
          <p:cNvSpPr/>
          <p:nvPr/>
        </p:nvSpPr>
        <p:spPr>
          <a:xfrm>
            <a:off x="1551782" y="3713164"/>
            <a:ext cx="855662" cy="2047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sp>
        <p:nvSpPr>
          <p:cNvPr id="12" name="Rectangle 11"/>
          <p:cNvSpPr/>
          <p:nvPr/>
        </p:nvSpPr>
        <p:spPr>
          <a:xfrm>
            <a:off x="3053557" y="3713163"/>
            <a:ext cx="374650" cy="20955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endParaRPr lang="en-US">
              <a:solidFill>
                <a:prstClr val="white"/>
              </a:solidFill>
              <a:latin typeface="Calibri"/>
            </a:endParaRPr>
          </a:p>
        </p:txBody>
      </p:sp>
      <p:sp>
        <p:nvSpPr>
          <p:cNvPr id="13" name="Rectangle 12"/>
          <p:cNvSpPr/>
          <p:nvPr/>
        </p:nvSpPr>
        <p:spPr>
          <a:xfrm>
            <a:off x="1402557" y="4443413"/>
            <a:ext cx="1274762" cy="20796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sp>
        <p:nvSpPr>
          <p:cNvPr id="14" name="Rectangle 13"/>
          <p:cNvSpPr/>
          <p:nvPr/>
        </p:nvSpPr>
        <p:spPr>
          <a:xfrm>
            <a:off x="2902745" y="4443413"/>
            <a:ext cx="525463" cy="207962"/>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endParaRPr lang="en-US">
              <a:solidFill>
                <a:prstClr val="white"/>
              </a:solidFill>
              <a:latin typeface="Calibri"/>
            </a:endParaRPr>
          </a:p>
        </p:txBody>
      </p:sp>
      <p:pic>
        <p:nvPicPr>
          <p:cNvPr id="182285" name="Picture 4" descr="C:\Users\JM\Desktop\silhouette-mouse-sitting.jpg"/>
          <p:cNvPicPr>
            <a:picLocks noChangeAspect="1" noChangeArrowheads="1"/>
          </p:cNvPicPr>
          <p:nvPr/>
        </p:nvPicPr>
        <p:blipFill>
          <a:blip r:embed="rId3">
            <a:extLst>
              <a:ext uri="{28A0092B-C50C-407E-A947-70E740481C1C}">
                <a14:useLocalDpi xmlns:a14="http://schemas.microsoft.com/office/drawing/2010/main" val="0"/>
              </a:ext>
            </a:extLst>
          </a:blip>
          <a:srcRect l="9431" t="8401" r="4715" b="8347"/>
          <a:stretch>
            <a:fillRect/>
          </a:stretch>
        </p:blipFill>
        <p:spPr bwMode="auto">
          <a:xfrm>
            <a:off x="500857" y="3608389"/>
            <a:ext cx="387350" cy="5222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2286" name="Picture 2" descr="C:\Users\JM\Desktop\download (2).jpg"/>
          <p:cNvPicPr>
            <a:picLocks noChangeAspect="1" noChangeArrowheads="1"/>
          </p:cNvPicPr>
          <p:nvPr/>
        </p:nvPicPr>
        <p:blipFill>
          <a:blip r:embed="rId4" cstate="print">
            <a:extLst>
              <a:ext uri="{28A0092B-C50C-407E-A947-70E740481C1C}">
                <a14:useLocalDpi xmlns:a14="http://schemas.microsoft.com/office/drawing/2010/main" val="0"/>
              </a:ext>
            </a:extLst>
          </a:blip>
          <a:srcRect t="14963" b="17480"/>
          <a:stretch>
            <a:fillRect/>
          </a:stretch>
        </p:blipFill>
        <p:spPr bwMode="auto">
          <a:xfrm>
            <a:off x="426245" y="4235450"/>
            <a:ext cx="555625" cy="520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1" name="4-Point Star 30"/>
          <p:cNvSpPr/>
          <p:nvPr/>
        </p:nvSpPr>
        <p:spPr>
          <a:xfrm>
            <a:off x="1447007" y="2927350"/>
            <a:ext cx="228600" cy="304800"/>
          </a:xfrm>
          <a:prstGeom prst="star4">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sp>
        <p:nvSpPr>
          <p:cNvPr id="32" name="4-Point Star 31"/>
          <p:cNvSpPr/>
          <p:nvPr/>
        </p:nvSpPr>
        <p:spPr>
          <a:xfrm>
            <a:off x="1797844" y="3665538"/>
            <a:ext cx="228600" cy="304800"/>
          </a:xfrm>
          <a:prstGeom prst="star4">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sp>
        <p:nvSpPr>
          <p:cNvPr id="33" name="4-Point Star 32"/>
          <p:cNvSpPr/>
          <p:nvPr/>
        </p:nvSpPr>
        <p:spPr>
          <a:xfrm>
            <a:off x="1569244" y="4405313"/>
            <a:ext cx="228600" cy="304800"/>
          </a:xfrm>
          <a:prstGeom prst="star4">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pic>
        <p:nvPicPr>
          <p:cNvPr id="182290" name="Picture 2" descr="C:\Users\JM\Desktop\Untitled-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3720" y="2774950"/>
            <a:ext cx="339725" cy="623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2313" name="Content Placeholder 2"/>
          <p:cNvSpPr txBox="1">
            <a:spLocks/>
          </p:cNvSpPr>
          <p:nvPr/>
        </p:nvSpPr>
        <p:spPr bwMode="auto">
          <a:xfrm>
            <a:off x="217511" y="5192659"/>
            <a:ext cx="4191000" cy="777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b="1" dirty="0">
                <a:solidFill>
                  <a:srgbClr val="000000"/>
                </a:solidFill>
                <a:latin typeface="Calibri"/>
                <a:cs typeface="Calibri"/>
              </a:rPr>
              <a:t>‘Conservation’</a:t>
            </a:r>
          </a:p>
          <a:p>
            <a:pPr eaLnBrk="1" hangingPunct="1">
              <a:buFontTx/>
              <a:buChar char="-"/>
            </a:pPr>
            <a:r>
              <a:rPr lang="en-US" dirty="0">
                <a:solidFill>
                  <a:srgbClr val="000000"/>
                </a:solidFill>
                <a:latin typeface="Calibri"/>
                <a:cs typeface="Calibri"/>
              </a:rPr>
              <a:t>      Typically defined by comparison across species</a:t>
            </a:r>
          </a:p>
        </p:txBody>
      </p:sp>
      <p:sp>
        <p:nvSpPr>
          <p:cNvPr id="70" name="Title 1"/>
          <p:cNvSpPr>
            <a:spLocks noGrp="1"/>
          </p:cNvSpPr>
          <p:nvPr>
            <p:ph type="title"/>
          </p:nvPr>
        </p:nvSpPr>
        <p:spPr>
          <a:xfrm>
            <a:off x="838200" y="365125"/>
            <a:ext cx="10515600" cy="1325563"/>
          </a:xfrm>
        </p:spPr>
        <p:txBody>
          <a:bodyPr/>
          <a:lstStyle/>
          <a:p>
            <a:r>
              <a:rPr lang="en-US" dirty="0" smtClean="0"/>
              <a:t>Identify important residues: </a:t>
            </a:r>
            <a:br>
              <a:rPr lang="en-US" dirty="0" smtClean="0"/>
            </a:br>
            <a:r>
              <a:rPr lang="en-US" dirty="0" smtClean="0"/>
              <a:t>Conservation in Multiple sequence alignment</a:t>
            </a:r>
            <a:endParaRPr lang="en-US" dirty="0"/>
          </a:p>
        </p:txBody>
      </p:sp>
    </p:spTree>
    <p:extLst>
      <p:ext uri="{BB962C8B-B14F-4D97-AF65-F5344CB8AC3E}">
        <p14:creationId xmlns:p14="http://schemas.microsoft.com/office/powerpoint/2010/main" val="409395152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3"/>
          <a:stretch>
            <a:fillRect/>
          </a:stretch>
        </p:blipFill>
        <p:spPr>
          <a:xfrm>
            <a:off x="70104" y="4574274"/>
            <a:ext cx="11914754" cy="1866809"/>
          </a:xfrm>
          <a:prstGeom prst="rect">
            <a:avLst/>
          </a:prstGeom>
        </p:spPr>
      </p:pic>
      <p:pic>
        <p:nvPicPr>
          <p:cNvPr id="11" name="Picture 10"/>
          <p:cNvPicPr>
            <a:picLocks noChangeAspect="1"/>
          </p:cNvPicPr>
          <p:nvPr/>
        </p:nvPicPr>
        <p:blipFill>
          <a:blip r:embed="rId4"/>
          <a:stretch>
            <a:fillRect/>
          </a:stretch>
        </p:blipFill>
        <p:spPr>
          <a:xfrm>
            <a:off x="91440" y="3049112"/>
            <a:ext cx="11933042" cy="1923349"/>
          </a:xfrm>
          <a:prstGeom prst="rect">
            <a:avLst/>
          </a:prstGeom>
        </p:spPr>
      </p:pic>
      <p:pic>
        <p:nvPicPr>
          <p:cNvPr id="5" name="Picture 4"/>
          <p:cNvPicPr>
            <a:picLocks noChangeAspect="1"/>
          </p:cNvPicPr>
          <p:nvPr/>
        </p:nvPicPr>
        <p:blipFill>
          <a:blip r:embed="rId5"/>
          <a:stretch>
            <a:fillRect/>
          </a:stretch>
        </p:blipFill>
        <p:spPr>
          <a:xfrm>
            <a:off x="109728" y="1708506"/>
            <a:ext cx="11951208" cy="1914486"/>
          </a:xfrm>
          <a:prstGeom prst="rect">
            <a:avLst/>
          </a:prstGeom>
        </p:spPr>
      </p:pic>
      <p:sp>
        <p:nvSpPr>
          <p:cNvPr id="6" name="TextBox 5"/>
          <p:cNvSpPr txBox="1"/>
          <p:nvPr/>
        </p:nvSpPr>
        <p:spPr>
          <a:xfrm>
            <a:off x="176139" y="102381"/>
            <a:ext cx="11698704" cy="1200329"/>
          </a:xfrm>
          <a:prstGeom prst="rect">
            <a:avLst/>
          </a:prstGeom>
          <a:noFill/>
        </p:spPr>
        <p:txBody>
          <a:bodyPr wrap="square" rtlCol="0">
            <a:spAutoFit/>
          </a:bodyPr>
          <a:lstStyle/>
          <a:p>
            <a:r>
              <a:rPr lang="en-US" sz="3600" dirty="0" smtClean="0"/>
              <a:t>We cannot distinguish between more important positions because every position is conserved!!</a:t>
            </a:r>
            <a:endParaRPr lang="en-US" sz="3600" dirty="0"/>
          </a:p>
        </p:txBody>
      </p:sp>
      <p:sp>
        <p:nvSpPr>
          <p:cNvPr id="7" name="TextBox 6"/>
          <p:cNvSpPr txBox="1"/>
          <p:nvPr/>
        </p:nvSpPr>
        <p:spPr>
          <a:xfrm>
            <a:off x="7950200" y="1824943"/>
            <a:ext cx="3108960" cy="523220"/>
          </a:xfrm>
          <a:prstGeom prst="rect">
            <a:avLst/>
          </a:prstGeom>
          <a:noFill/>
        </p:spPr>
        <p:txBody>
          <a:bodyPr wrap="square" rtlCol="0">
            <a:spAutoFit/>
          </a:bodyPr>
          <a:lstStyle/>
          <a:p>
            <a:pPr algn="ctr"/>
            <a:r>
              <a:rPr lang="en-US" sz="2800" dirty="0" smtClean="0"/>
              <a:t>16TPR</a:t>
            </a:r>
            <a:endParaRPr lang="en-US" sz="2800" dirty="0"/>
          </a:p>
        </p:txBody>
      </p:sp>
      <p:sp>
        <p:nvSpPr>
          <p:cNvPr id="2" name="TextBox 1"/>
          <p:cNvSpPr txBox="1"/>
          <p:nvPr/>
        </p:nvSpPr>
        <p:spPr>
          <a:xfrm>
            <a:off x="3418200" y="1200798"/>
            <a:ext cx="6879600" cy="584775"/>
          </a:xfrm>
          <a:prstGeom prst="rect">
            <a:avLst/>
          </a:prstGeom>
          <a:noFill/>
        </p:spPr>
        <p:txBody>
          <a:bodyPr wrap="square" rtlCol="0">
            <a:spAutoFit/>
          </a:bodyPr>
          <a:lstStyle/>
          <a:p>
            <a:r>
              <a:rPr lang="en-US" sz="3200" dirty="0" smtClean="0"/>
              <a:t>TTC21B – 16 canonical TPRs, 287 SNVs</a:t>
            </a:r>
            <a:endParaRPr lang="en-US" sz="3200" dirty="0"/>
          </a:p>
        </p:txBody>
      </p:sp>
    </p:spTree>
    <p:extLst>
      <p:ext uri="{BB962C8B-B14F-4D97-AF65-F5344CB8AC3E}">
        <p14:creationId xmlns:p14="http://schemas.microsoft.com/office/powerpoint/2010/main" val="351510578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3"/>
          <a:stretch>
            <a:fillRect/>
          </a:stretch>
        </p:blipFill>
        <p:spPr>
          <a:xfrm>
            <a:off x="70104" y="4574274"/>
            <a:ext cx="11914754" cy="1866809"/>
          </a:xfrm>
          <a:prstGeom prst="rect">
            <a:avLst/>
          </a:prstGeom>
        </p:spPr>
      </p:pic>
      <p:pic>
        <p:nvPicPr>
          <p:cNvPr id="11" name="Picture 10"/>
          <p:cNvPicPr>
            <a:picLocks noChangeAspect="1"/>
          </p:cNvPicPr>
          <p:nvPr/>
        </p:nvPicPr>
        <p:blipFill>
          <a:blip r:embed="rId4"/>
          <a:stretch>
            <a:fillRect/>
          </a:stretch>
        </p:blipFill>
        <p:spPr>
          <a:xfrm>
            <a:off x="91440" y="3049112"/>
            <a:ext cx="11933042" cy="1923349"/>
          </a:xfrm>
          <a:prstGeom prst="rect">
            <a:avLst/>
          </a:prstGeom>
        </p:spPr>
      </p:pic>
      <p:pic>
        <p:nvPicPr>
          <p:cNvPr id="5" name="Picture 4"/>
          <p:cNvPicPr>
            <a:picLocks noChangeAspect="1"/>
          </p:cNvPicPr>
          <p:nvPr/>
        </p:nvPicPr>
        <p:blipFill>
          <a:blip r:embed="rId5"/>
          <a:stretch>
            <a:fillRect/>
          </a:stretch>
        </p:blipFill>
        <p:spPr>
          <a:xfrm>
            <a:off x="109728" y="1708506"/>
            <a:ext cx="11951208" cy="1914486"/>
          </a:xfrm>
          <a:prstGeom prst="rect">
            <a:avLst/>
          </a:prstGeom>
        </p:spPr>
      </p:pic>
      <p:sp>
        <p:nvSpPr>
          <p:cNvPr id="6" name="TextBox 5"/>
          <p:cNvSpPr txBox="1"/>
          <p:nvPr/>
        </p:nvSpPr>
        <p:spPr>
          <a:xfrm>
            <a:off x="176139" y="102381"/>
            <a:ext cx="11698704" cy="1200329"/>
          </a:xfrm>
          <a:prstGeom prst="rect">
            <a:avLst/>
          </a:prstGeom>
          <a:noFill/>
        </p:spPr>
        <p:txBody>
          <a:bodyPr wrap="square" rtlCol="0">
            <a:spAutoFit/>
          </a:bodyPr>
          <a:lstStyle/>
          <a:p>
            <a:r>
              <a:rPr lang="en-US" sz="3600" dirty="0" smtClean="0"/>
              <a:t>We cannot distinguish between more important positions because every position is conserved!!</a:t>
            </a:r>
            <a:endParaRPr lang="en-US" sz="3600" dirty="0"/>
          </a:p>
        </p:txBody>
      </p:sp>
      <p:sp>
        <p:nvSpPr>
          <p:cNvPr id="7" name="TextBox 6"/>
          <p:cNvSpPr txBox="1"/>
          <p:nvPr/>
        </p:nvSpPr>
        <p:spPr>
          <a:xfrm>
            <a:off x="7950200" y="1824943"/>
            <a:ext cx="3108960" cy="523220"/>
          </a:xfrm>
          <a:prstGeom prst="rect">
            <a:avLst/>
          </a:prstGeom>
          <a:noFill/>
        </p:spPr>
        <p:txBody>
          <a:bodyPr wrap="square" rtlCol="0">
            <a:spAutoFit/>
          </a:bodyPr>
          <a:lstStyle/>
          <a:p>
            <a:pPr algn="ctr"/>
            <a:r>
              <a:rPr lang="en-US" sz="2800" dirty="0" smtClean="0"/>
              <a:t>16TPR</a:t>
            </a:r>
            <a:endParaRPr lang="en-US" sz="2800" dirty="0"/>
          </a:p>
        </p:txBody>
      </p:sp>
      <p:sp>
        <p:nvSpPr>
          <p:cNvPr id="21" name="Diamond 20"/>
          <p:cNvSpPr/>
          <p:nvPr/>
        </p:nvSpPr>
        <p:spPr>
          <a:xfrm>
            <a:off x="10251440" y="1869440"/>
            <a:ext cx="396240" cy="426720"/>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1</a:t>
            </a:r>
            <a:endParaRPr lang="en-US" b="1" dirty="0"/>
          </a:p>
        </p:txBody>
      </p:sp>
      <p:sp>
        <p:nvSpPr>
          <p:cNvPr id="22" name="Diamond 21"/>
          <p:cNvSpPr/>
          <p:nvPr/>
        </p:nvSpPr>
        <p:spPr>
          <a:xfrm>
            <a:off x="8219440" y="1864150"/>
            <a:ext cx="396240" cy="426720"/>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1</a:t>
            </a:r>
            <a:endParaRPr lang="en-US" b="1" dirty="0"/>
          </a:p>
        </p:txBody>
      </p:sp>
      <p:sp>
        <p:nvSpPr>
          <p:cNvPr id="23" name="Diamond 22"/>
          <p:cNvSpPr/>
          <p:nvPr/>
        </p:nvSpPr>
        <p:spPr>
          <a:xfrm>
            <a:off x="6807200" y="1865659"/>
            <a:ext cx="396240" cy="426720"/>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1</a:t>
            </a:r>
            <a:endParaRPr lang="en-US" b="1" dirty="0"/>
          </a:p>
        </p:txBody>
      </p:sp>
      <p:sp>
        <p:nvSpPr>
          <p:cNvPr id="24" name="Diamond 23"/>
          <p:cNvSpPr/>
          <p:nvPr/>
        </p:nvSpPr>
        <p:spPr>
          <a:xfrm>
            <a:off x="6461760" y="1845339"/>
            <a:ext cx="396240" cy="426720"/>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1</a:t>
            </a:r>
            <a:endParaRPr lang="en-US" b="1" dirty="0"/>
          </a:p>
        </p:txBody>
      </p:sp>
      <p:sp>
        <p:nvSpPr>
          <p:cNvPr id="25" name="Diamond 24"/>
          <p:cNvSpPr/>
          <p:nvPr/>
        </p:nvSpPr>
        <p:spPr>
          <a:xfrm>
            <a:off x="5504688" y="1844886"/>
            <a:ext cx="396240" cy="426720"/>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2</a:t>
            </a:r>
            <a:endParaRPr lang="en-US" b="1" dirty="0"/>
          </a:p>
        </p:txBody>
      </p:sp>
      <p:sp>
        <p:nvSpPr>
          <p:cNvPr id="26" name="Diamond 25"/>
          <p:cNvSpPr/>
          <p:nvPr/>
        </p:nvSpPr>
        <p:spPr>
          <a:xfrm>
            <a:off x="4793488" y="1864150"/>
            <a:ext cx="396240" cy="426720"/>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1</a:t>
            </a:r>
            <a:endParaRPr lang="en-US" b="1" dirty="0"/>
          </a:p>
        </p:txBody>
      </p:sp>
      <p:sp>
        <p:nvSpPr>
          <p:cNvPr id="27" name="Diamond 26"/>
          <p:cNvSpPr/>
          <p:nvPr/>
        </p:nvSpPr>
        <p:spPr>
          <a:xfrm>
            <a:off x="4082288" y="1844886"/>
            <a:ext cx="396240" cy="426720"/>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1</a:t>
            </a:r>
            <a:endParaRPr lang="en-US" b="1" dirty="0"/>
          </a:p>
        </p:txBody>
      </p:sp>
      <p:sp>
        <p:nvSpPr>
          <p:cNvPr id="28" name="Diamond 27"/>
          <p:cNvSpPr/>
          <p:nvPr/>
        </p:nvSpPr>
        <p:spPr>
          <a:xfrm>
            <a:off x="3371088" y="1844886"/>
            <a:ext cx="396240" cy="426720"/>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1</a:t>
            </a:r>
            <a:endParaRPr lang="en-US" b="1" dirty="0"/>
          </a:p>
        </p:txBody>
      </p:sp>
      <p:sp>
        <p:nvSpPr>
          <p:cNvPr id="29" name="Diamond 28"/>
          <p:cNvSpPr/>
          <p:nvPr/>
        </p:nvSpPr>
        <p:spPr>
          <a:xfrm>
            <a:off x="2688844" y="1864150"/>
            <a:ext cx="396240" cy="426720"/>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1</a:t>
            </a:r>
            <a:endParaRPr lang="en-US" b="1" dirty="0"/>
          </a:p>
        </p:txBody>
      </p:sp>
      <p:sp>
        <p:nvSpPr>
          <p:cNvPr id="30" name="Diamond 29"/>
          <p:cNvSpPr/>
          <p:nvPr/>
        </p:nvSpPr>
        <p:spPr>
          <a:xfrm>
            <a:off x="2064512" y="1851435"/>
            <a:ext cx="396240" cy="426720"/>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1</a:t>
            </a:r>
            <a:endParaRPr lang="en-US" b="1" dirty="0"/>
          </a:p>
        </p:txBody>
      </p:sp>
      <p:sp>
        <p:nvSpPr>
          <p:cNvPr id="31" name="Diamond 30"/>
          <p:cNvSpPr/>
          <p:nvPr/>
        </p:nvSpPr>
        <p:spPr>
          <a:xfrm>
            <a:off x="1247744" y="1878365"/>
            <a:ext cx="396240" cy="426720"/>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1</a:t>
            </a:r>
            <a:endParaRPr lang="en-US" b="1" dirty="0"/>
          </a:p>
        </p:txBody>
      </p:sp>
      <p:sp>
        <p:nvSpPr>
          <p:cNvPr id="32" name="Diamond 31"/>
          <p:cNvSpPr/>
          <p:nvPr/>
        </p:nvSpPr>
        <p:spPr>
          <a:xfrm>
            <a:off x="1032256" y="1884648"/>
            <a:ext cx="396240" cy="426720"/>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1</a:t>
            </a:r>
            <a:endParaRPr lang="en-US" b="1" dirty="0"/>
          </a:p>
        </p:txBody>
      </p:sp>
      <p:sp>
        <p:nvSpPr>
          <p:cNvPr id="33" name="Diamond 32"/>
          <p:cNvSpPr/>
          <p:nvPr/>
        </p:nvSpPr>
        <p:spPr>
          <a:xfrm>
            <a:off x="377444" y="1878365"/>
            <a:ext cx="396240" cy="426720"/>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1</a:t>
            </a:r>
            <a:endParaRPr lang="en-US" b="1" dirty="0"/>
          </a:p>
        </p:txBody>
      </p:sp>
      <p:sp>
        <p:nvSpPr>
          <p:cNvPr id="34" name="Diamond 33"/>
          <p:cNvSpPr/>
          <p:nvPr/>
        </p:nvSpPr>
        <p:spPr>
          <a:xfrm>
            <a:off x="11646469" y="3423108"/>
            <a:ext cx="396240" cy="426720"/>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1</a:t>
            </a:r>
            <a:endParaRPr lang="en-US" b="1" dirty="0"/>
          </a:p>
        </p:txBody>
      </p:sp>
      <p:sp>
        <p:nvSpPr>
          <p:cNvPr id="35" name="Diamond 34"/>
          <p:cNvSpPr/>
          <p:nvPr/>
        </p:nvSpPr>
        <p:spPr>
          <a:xfrm>
            <a:off x="10927080" y="3423108"/>
            <a:ext cx="396240" cy="426720"/>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1</a:t>
            </a:r>
            <a:endParaRPr lang="en-US" b="1" dirty="0"/>
          </a:p>
        </p:txBody>
      </p:sp>
      <p:sp>
        <p:nvSpPr>
          <p:cNvPr id="36" name="Diamond 35"/>
          <p:cNvSpPr/>
          <p:nvPr/>
        </p:nvSpPr>
        <p:spPr>
          <a:xfrm>
            <a:off x="9898129" y="3431583"/>
            <a:ext cx="396240" cy="426720"/>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1</a:t>
            </a:r>
            <a:endParaRPr lang="en-US" b="1" dirty="0"/>
          </a:p>
        </p:txBody>
      </p:sp>
      <p:sp>
        <p:nvSpPr>
          <p:cNvPr id="37" name="Diamond 36"/>
          <p:cNvSpPr/>
          <p:nvPr/>
        </p:nvSpPr>
        <p:spPr>
          <a:xfrm>
            <a:off x="8219440" y="3418116"/>
            <a:ext cx="396240" cy="426720"/>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1</a:t>
            </a:r>
            <a:endParaRPr lang="en-US" b="1" dirty="0"/>
          </a:p>
        </p:txBody>
      </p:sp>
      <p:sp>
        <p:nvSpPr>
          <p:cNvPr id="38" name="Diamond 37"/>
          <p:cNvSpPr/>
          <p:nvPr/>
        </p:nvSpPr>
        <p:spPr>
          <a:xfrm>
            <a:off x="5130420" y="3412020"/>
            <a:ext cx="396240" cy="426720"/>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1</a:t>
            </a:r>
            <a:endParaRPr lang="en-US" b="1" dirty="0"/>
          </a:p>
        </p:txBody>
      </p:sp>
      <p:sp>
        <p:nvSpPr>
          <p:cNvPr id="39" name="Diamond 38"/>
          <p:cNvSpPr/>
          <p:nvPr/>
        </p:nvSpPr>
        <p:spPr>
          <a:xfrm>
            <a:off x="4770726" y="3423771"/>
            <a:ext cx="396240" cy="426720"/>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2</a:t>
            </a:r>
            <a:endParaRPr lang="en-US" b="1" dirty="0"/>
          </a:p>
        </p:txBody>
      </p:sp>
      <p:sp>
        <p:nvSpPr>
          <p:cNvPr id="41" name="Diamond 40"/>
          <p:cNvSpPr/>
          <p:nvPr/>
        </p:nvSpPr>
        <p:spPr>
          <a:xfrm>
            <a:off x="4447577" y="3418116"/>
            <a:ext cx="396240" cy="426720"/>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1</a:t>
            </a:r>
            <a:endParaRPr lang="en-US" b="1" dirty="0"/>
          </a:p>
        </p:txBody>
      </p:sp>
      <p:sp>
        <p:nvSpPr>
          <p:cNvPr id="42" name="Diamond 41"/>
          <p:cNvSpPr/>
          <p:nvPr/>
        </p:nvSpPr>
        <p:spPr>
          <a:xfrm>
            <a:off x="11255980" y="4948270"/>
            <a:ext cx="396240" cy="426720"/>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1</a:t>
            </a:r>
            <a:endParaRPr lang="en-US" b="1" dirty="0"/>
          </a:p>
        </p:txBody>
      </p:sp>
      <p:sp>
        <p:nvSpPr>
          <p:cNvPr id="43" name="Diamond 42"/>
          <p:cNvSpPr/>
          <p:nvPr/>
        </p:nvSpPr>
        <p:spPr>
          <a:xfrm>
            <a:off x="10251440" y="4956745"/>
            <a:ext cx="396240" cy="426720"/>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1</a:t>
            </a:r>
            <a:endParaRPr lang="en-US" b="1" dirty="0"/>
          </a:p>
        </p:txBody>
      </p:sp>
      <p:sp>
        <p:nvSpPr>
          <p:cNvPr id="44" name="Diamond 43"/>
          <p:cNvSpPr/>
          <p:nvPr/>
        </p:nvSpPr>
        <p:spPr>
          <a:xfrm>
            <a:off x="8872222" y="4948270"/>
            <a:ext cx="396240" cy="426720"/>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2</a:t>
            </a:r>
            <a:endParaRPr lang="en-US" b="1" dirty="0"/>
          </a:p>
        </p:txBody>
      </p:sp>
      <p:sp>
        <p:nvSpPr>
          <p:cNvPr id="45" name="Diamond 44"/>
          <p:cNvSpPr/>
          <p:nvPr/>
        </p:nvSpPr>
        <p:spPr>
          <a:xfrm>
            <a:off x="8171832" y="4980370"/>
            <a:ext cx="396240" cy="426720"/>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1</a:t>
            </a:r>
            <a:endParaRPr lang="en-US" b="1" dirty="0"/>
          </a:p>
        </p:txBody>
      </p:sp>
      <p:sp>
        <p:nvSpPr>
          <p:cNvPr id="46" name="Diamond 45"/>
          <p:cNvSpPr/>
          <p:nvPr/>
        </p:nvSpPr>
        <p:spPr>
          <a:xfrm>
            <a:off x="6138162" y="4972461"/>
            <a:ext cx="396240" cy="426720"/>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1</a:t>
            </a:r>
            <a:endParaRPr lang="en-US" b="1" dirty="0"/>
          </a:p>
        </p:txBody>
      </p:sp>
      <p:sp>
        <p:nvSpPr>
          <p:cNvPr id="47" name="Diamond 46"/>
          <p:cNvSpPr/>
          <p:nvPr/>
        </p:nvSpPr>
        <p:spPr>
          <a:xfrm>
            <a:off x="2043492" y="4931458"/>
            <a:ext cx="396240" cy="426720"/>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1</a:t>
            </a:r>
            <a:endParaRPr lang="en-US" b="1" dirty="0"/>
          </a:p>
        </p:txBody>
      </p:sp>
      <p:sp>
        <p:nvSpPr>
          <p:cNvPr id="48" name="Diamond 47"/>
          <p:cNvSpPr/>
          <p:nvPr/>
        </p:nvSpPr>
        <p:spPr>
          <a:xfrm>
            <a:off x="1671105" y="4948270"/>
            <a:ext cx="396240" cy="426720"/>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1</a:t>
            </a:r>
            <a:endParaRPr lang="en-US" b="1" dirty="0"/>
          </a:p>
        </p:txBody>
      </p:sp>
      <p:sp>
        <p:nvSpPr>
          <p:cNvPr id="49" name="Diamond 48"/>
          <p:cNvSpPr/>
          <p:nvPr/>
        </p:nvSpPr>
        <p:spPr>
          <a:xfrm>
            <a:off x="1316268" y="4956213"/>
            <a:ext cx="396240" cy="426720"/>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1</a:t>
            </a:r>
            <a:endParaRPr lang="en-US" b="1" dirty="0"/>
          </a:p>
        </p:txBody>
      </p:sp>
      <p:sp>
        <p:nvSpPr>
          <p:cNvPr id="50" name="Diamond 49"/>
          <p:cNvSpPr/>
          <p:nvPr/>
        </p:nvSpPr>
        <p:spPr>
          <a:xfrm>
            <a:off x="942227" y="4949906"/>
            <a:ext cx="396240" cy="426720"/>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1</a:t>
            </a:r>
            <a:endParaRPr lang="en-US" b="1" dirty="0"/>
          </a:p>
        </p:txBody>
      </p:sp>
      <p:sp>
        <p:nvSpPr>
          <p:cNvPr id="51" name="Diamond 50"/>
          <p:cNvSpPr/>
          <p:nvPr/>
        </p:nvSpPr>
        <p:spPr>
          <a:xfrm>
            <a:off x="634163" y="4956213"/>
            <a:ext cx="396240" cy="426720"/>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1</a:t>
            </a:r>
            <a:endParaRPr lang="en-US" b="1" dirty="0"/>
          </a:p>
        </p:txBody>
      </p:sp>
      <p:sp>
        <p:nvSpPr>
          <p:cNvPr id="52" name="Diamond 51"/>
          <p:cNvSpPr/>
          <p:nvPr/>
        </p:nvSpPr>
        <p:spPr>
          <a:xfrm>
            <a:off x="320729" y="4960462"/>
            <a:ext cx="396240" cy="426720"/>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1</a:t>
            </a:r>
            <a:endParaRPr lang="en-US" b="1" dirty="0"/>
          </a:p>
        </p:txBody>
      </p:sp>
      <p:sp>
        <p:nvSpPr>
          <p:cNvPr id="2" name="TextBox 1"/>
          <p:cNvSpPr txBox="1"/>
          <p:nvPr/>
        </p:nvSpPr>
        <p:spPr>
          <a:xfrm>
            <a:off x="3418200" y="1200798"/>
            <a:ext cx="6879600" cy="584775"/>
          </a:xfrm>
          <a:prstGeom prst="rect">
            <a:avLst/>
          </a:prstGeom>
          <a:noFill/>
        </p:spPr>
        <p:txBody>
          <a:bodyPr wrap="square" rtlCol="0">
            <a:spAutoFit/>
          </a:bodyPr>
          <a:lstStyle/>
          <a:p>
            <a:r>
              <a:rPr lang="en-US" sz="3200" dirty="0" smtClean="0"/>
              <a:t>TTC21B – 16 canonical TPRs, 287 SNVs</a:t>
            </a:r>
            <a:endParaRPr lang="en-US" sz="3200" dirty="0"/>
          </a:p>
        </p:txBody>
      </p:sp>
    </p:spTree>
    <p:extLst>
      <p:ext uri="{BB962C8B-B14F-4D97-AF65-F5344CB8AC3E}">
        <p14:creationId xmlns:p14="http://schemas.microsoft.com/office/powerpoint/2010/main" val="179660366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l="3418" t="45604" r="6337" b="9098"/>
          <a:stretch/>
        </p:blipFill>
        <p:spPr>
          <a:xfrm>
            <a:off x="411480" y="2839722"/>
            <a:ext cx="10932160" cy="1971041"/>
          </a:xfrm>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3167" t="38598" r="6250" b="9083"/>
          <a:stretch/>
        </p:blipFill>
        <p:spPr>
          <a:xfrm>
            <a:off x="411480" y="782322"/>
            <a:ext cx="11043920" cy="1788160"/>
          </a:xfrm>
          <a:prstGeom prst="rect">
            <a:avLst/>
          </a:prstGeom>
        </p:spPr>
      </p:pic>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14750" t="8872" r="63417" b="67644"/>
          <a:stretch/>
        </p:blipFill>
        <p:spPr>
          <a:xfrm>
            <a:off x="1676400" y="513082"/>
            <a:ext cx="2661920" cy="802640"/>
          </a:xfrm>
          <a:prstGeom prst="rect">
            <a:avLst/>
          </a:prstGeom>
        </p:spPr>
      </p:pic>
      <p:pic>
        <p:nvPicPr>
          <p:cNvPr id="7" name="Content Placeholder 3"/>
          <p:cNvPicPr>
            <a:picLocks noChangeAspect="1"/>
          </p:cNvPicPr>
          <p:nvPr/>
        </p:nvPicPr>
        <p:blipFill rotWithShape="1">
          <a:blip r:embed="rId2">
            <a:extLst>
              <a:ext uri="{28A0092B-C50C-407E-A947-70E740481C1C}">
                <a14:useLocalDpi xmlns:a14="http://schemas.microsoft.com/office/drawing/2010/main" val="0"/>
              </a:ext>
            </a:extLst>
          </a:blip>
          <a:srcRect l="14531" t="10579" r="64501" b="67939"/>
          <a:stretch/>
        </p:blipFill>
        <p:spPr>
          <a:xfrm>
            <a:off x="1676400" y="2575563"/>
            <a:ext cx="2540000" cy="934719"/>
          </a:xfrm>
          <a:prstGeom prst="rect">
            <a:avLst/>
          </a:prstGeom>
        </p:spPr>
      </p:pic>
      <p:pic>
        <p:nvPicPr>
          <p:cNvPr id="8" name="Picture 7"/>
          <p:cNvPicPr>
            <a:picLocks noChangeAspect="1"/>
          </p:cNvPicPr>
          <p:nvPr/>
        </p:nvPicPr>
        <p:blipFill rotWithShape="1">
          <a:blip r:embed="rId4"/>
          <a:srcRect l="684" t="24115"/>
          <a:stretch/>
        </p:blipFill>
        <p:spPr>
          <a:xfrm>
            <a:off x="894080" y="4810763"/>
            <a:ext cx="10505440" cy="1463040"/>
          </a:xfrm>
          <a:prstGeom prst="rect">
            <a:avLst/>
          </a:prstGeom>
        </p:spPr>
      </p:pic>
    </p:spTree>
    <p:extLst>
      <p:ext uri="{BB962C8B-B14F-4D97-AF65-F5344CB8AC3E}">
        <p14:creationId xmlns:p14="http://schemas.microsoft.com/office/powerpoint/2010/main" val="6202433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5"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l="12158" t="85342" r="9790" b="8729"/>
          <a:stretch/>
        </p:blipFill>
        <p:spPr>
          <a:xfrm>
            <a:off x="254000" y="3662362"/>
            <a:ext cx="11602719" cy="372099"/>
          </a:xfrm>
        </p:spPr>
      </p:pic>
      <p:pic>
        <p:nvPicPr>
          <p:cNvPr id="16" name="Picture 2"/>
          <p:cNvPicPr>
            <a:picLocks noChangeArrowheads="1"/>
          </p:cNvPicPr>
          <p:nvPr/>
        </p:nvPicPr>
        <p:blipFill rotWithShape="1">
          <a:blip r:embed="rId3" cstate="print"/>
          <a:srcRect l="1486"/>
          <a:stretch/>
        </p:blipFill>
        <p:spPr bwMode="auto">
          <a:xfrm>
            <a:off x="0" y="2234755"/>
            <a:ext cx="11946472" cy="1427607"/>
          </a:xfrm>
          <a:prstGeom prst="rect">
            <a:avLst/>
          </a:prstGeom>
          <a:noFill/>
          <a:ln w="9525">
            <a:noFill/>
            <a:miter lim="800000"/>
            <a:headEnd/>
            <a:tailEnd/>
          </a:ln>
        </p:spPr>
      </p:pic>
      <p:sp>
        <p:nvSpPr>
          <p:cNvPr id="2" name="Title 1"/>
          <p:cNvSpPr>
            <a:spLocks noGrp="1"/>
          </p:cNvSpPr>
          <p:nvPr>
            <p:ph type="title"/>
          </p:nvPr>
        </p:nvSpPr>
        <p:spPr/>
        <p:txBody>
          <a:bodyPr/>
          <a:lstStyle/>
          <a:p>
            <a:r>
              <a:rPr lang="en-US" dirty="0" smtClean="0"/>
              <a:t>Comparing 1TPR alignment within (multiple proteins) &amp; across species (1 protein)</a:t>
            </a:r>
            <a:endParaRPr lang="en-US" dirty="0"/>
          </a:p>
        </p:txBody>
      </p:sp>
      <p:pic>
        <p:nvPicPr>
          <p:cNvPr id="5" name="Picture 4"/>
          <p:cNvPicPr>
            <a:picLocks noChangeAspect="1"/>
          </p:cNvPicPr>
          <p:nvPr/>
        </p:nvPicPr>
        <p:blipFill rotWithShape="1">
          <a:blip r:embed="rId4"/>
          <a:srcRect l="684"/>
          <a:stretch/>
        </p:blipFill>
        <p:spPr>
          <a:xfrm>
            <a:off x="0" y="4930038"/>
            <a:ext cx="11951208" cy="1927962"/>
          </a:xfrm>
          <a:prstGeom prst="rect">
            <a:avLst/>
          </a:prstGeom>
        </p:spPr>
      </p:pic>
      <p:sp>
        <p:nvSpPr>
          <p:cNvPr id="6" name="TextBox 5"/>
          <p:cNvSpPr txBox="1"/>
          <p:nvPr/>
        </p:nvSpPr>
        <p:spPr>
          <a:xfrm>
            <a:off x="4964341" y="1899920"/>
            <a:ext cx="6165214" cy="461665"/>
          </a:xfrm>
          <a:prstGeom prst="rect">
            <a:avLst/>
          </a:prstGeom>
          <a:noFill/>
        </p:spPr>
        <p:txBody>
          <a:bodyPr wrap="none" rtlCol="0">
            <a:spAutoFit/>
          </a:bodyPr>
          <a:lstStyle/>
          <a:p>
            <a:r>
              <a:rPr lang="en-US" sz="2400" dirty="0" err="1" smtClean="0"/>
              <a:t>allTPRs</a:t>
            </a:r>
            <a:r>
              <a:rPr lang="en-US" sz="2400" dirty="0" smtClean="0"/>
              <a:t> in proteome in Humans - 571 sequences</a:t>
            </a:r>
            <a:endParaRPr lang="en-US" sz="2400" dirty="0"/>
          </a:p>
        </p:txBody>
      </p:sp>
      <p:sp>
        <p:nvSpPr>
          <p:cNvPr id="7" name="TextBox 6"/>
          <p:cNvSpPr txBox="1"/>
          <p:nvPr/>
        </p:nvSpPr>
        <p:spPr>
          <a:xfrm>
            <a:off x="4768326" y="4622800"/>
            <a:ext cx="6689075" cy="461665"/>
          </a:xfrm>
          <a:prstGeom prst="rect">
            <a:avLst/>
          </a:prstGeom>
          <a:noFill/>
        </p:spPr>
        <p:txBody>
          <a:bodyPr wrap="none" rtlCol="0">
            <a:spAutoFit/>
          </a:bodyPr>
          <a:lstStyle/>
          <a:p>
            <a:r>
              <a:rPr lang="en-US" sz="2400" dirty="0" smtClean="0"/>
              <a:t>16TPRs in TTC21B across 44 species - 704 sequences</a:t>
            </a:r>
            <a:endParaRPr lang="en-US" sz="2400" dirty="0"/>
          </a:p>
        </p:txBody>
      </p:sp>
      <p:sp>
        <p:nvSpPr>
          <p:cNvPr id="8" name="Rectangle 7"/>
          <p:cNvSpPr/>
          <p:nvPr/>
        </p:nvSpPr>
        <p:spPr>
          <a:xfrm>
            <a:off x="2580640" y="2570817"/>
            <a:ext cx="447040" cy="4205903"/>
          </a:xfrm>
          <a:prstGeom prst="rect">
            <a:avLst/>
          </a:prstGeom>
          <a:solidFill>
            <a:srgbClr val="FF0000">
              <a:alpha val="3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6715760" y="2570817"/>
            <a:ext cx="447040" cy="4205903"/>
          </a:xfrm>
          <a:prstGeom prst="rect">
            <a:avLst/>
          </a:prstGeom>
          <a:solidFill>
            <a:srgbClr val="FF0000">
              <a:alpha val="3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8107908" y="2570817"/>
            <a:ext cx="447040" cy="4205903"/>
          </a:xfrm>
          <a:prstGeom prst="rect">
            <a:avLst/>
          </a:prstGeom>
          <a:solidFill>
            <a:srgbClr val="FF0000">
              <a:alpha val="3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9110234" y="2570817"/>
            <a:ext cx="447040" cy="4205903"/>
          </a:xfrm>
          <a:prstGeom prst="rect">
            <a:avLst/>
          </a:prstGeom>
          <a:solidFill>
            <a:srgbClr val="FF0000">
              <a:alpha val="3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3625212" y="2570816"/>
            <a:ext cx="447040" cy="4205903"/>
          </a:xfrm>
          <a:prstGeom prst="rect">
            <a:avLst/>
          </a:prstGeom>
          <a:solidFill>
            <a:srgbClr val="FF0000">
              <a:alpha val="3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4975190" y="2570816"/>
            <a:ext cx="447040" cy="4205903"/>
          </a:xfrm>
          <a:prstGeom prst="rect">
            <a:avLst/>
          </a:prstGeom>
          <a:solidFill>
            <a:srgbClr val="FF0000">
              <a:alpha val="3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5681348" y="2570815"/>
            <a:ext cx="447040" cy="4205903"/>
          </a:xfrm>
          <a:prstGeom prst="rect">
            <a:avLst/>
          </a:prstGeom>
          <a:solidFill>
            <a:srgbClr val="FF0000">
              <a:alpha val="3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2950223" y="2570814"/>
            <a:ext cx="447040" cy="4205903"/>
          </a:xfrm>
          <a:prstGeom prst="rect">
            <a:avLst/>
          </a:prstGeom>
          <a:solidFill>
            <a:srgbClr val="0070C0">
              <a:alpha val="3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1578314" y="2570814"/>
            <a:ext cx="447040" cy="4205903"/>
          </a:xfrm>
          <a:prstGeom prst="rect">
            <a:avLst/>
          </a:prstGeom>
          <a:solidFill>
            <a:srgbClr val="0070C0">
              <a:alpha val="3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6425061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Mapping of Genomic Variation in Protein-Protein Interactions</a:t>
            </a:r>
            <a:endParaRPr lang="en-US" dirty="0"/>
          </a:p>
        </p:txBody>
      </p:sp>
      <p:pic>
        <p:nvPicPr>
          <p:cNvPr id="1026" name="Picture 2" descr="C:\Users\JM\thesis\conferences_talks\130720-Boston-ProteinSociety\3BLH.png"/>
          <p:cNvPicPr>
            <a:picLocks noGrp="1" noChangeAspect="1" noChangeArrowheads="1"/>
          </p:cNvPicPr>
          <p:nvPr>
            <p:ph idx="1"/>
          </p:nvPr>
        </p:nvPicPr>
        <p:blipFill>
          <a:blip r:embed="rId3" cstate="print"/>
          <a:srcRect/>
          <a:stretch>
            <a:fillRect/>
          </a:stretch>
        </p:blipFill>
        <p:spPr bwMode="auto">
          <a:xfrm>
            <a:off x="4267197" y="2034379"/>
            <a:ext cx="3657607" cy="3657607"/>
          </a:xfrm>
          <a:prstGeom prst="rect">
            <a:avLst/>
          </a:prstGeom>
          <a:noFill/>
        </p:spPr>
      </p:pic>
      <p:sp>
        <p:nvSpPr>
          <p:cNvPr id="4" name="4-Point Star 3"/>
          <p:cNvSpPr/>
          <p:nvPr/>
        </p:nvSpPr>
        <p:spPr>
          <a:xfrm>
            <a:off x="5943600" y="2133600"/>
            <a:ext cx="304800" cy="304800"/>
          </a:xfrm>
          <a:prstGeom prst="star4">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4-Point Star 4"/>
          <p:cNvSpPr/>
          <p:nvPr/>
        </p:nvSpPr>
        <p:spPr>
          <a:xfrm>
            <a:off x="6096000" y="3505200"/>
            <a:ext cx="304800" cy="304800"/>
          </a:xfrm>
          <a:prstGeom prst="star4">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4-Point Star 5"/>
          <p:cNvSpPr/>
          <p:nvPr/>
        </p:nvSpPr>
        <p:spPr>
          <a:xfrm>
            <a:off x="5486400" y="3352800"/>
            <a:ext cx="304800" cy="304800"/>
          </a:xfrm>
          <a:prstGeom prst="star4">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4-Point Star 6"/>
          <p:cNvSpPr/>
          <p:nvPr/>
        </p:nvSpPr>
        <p:spPr>
          <a:xfrm>
            <a:off x="5791200" y="2819400"/>
            <a:ext cx="304800" cy="304800"/>
          </a:xfrm>
          <a:prstGeom prst="star4">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4-Point Star 7"/>
          <p:cNvSpPr/>
          <p:nvPr/>
        </p:nvSpPr>
        <p:spPr>
          <a:xfrm>
            <a:off x="6553200" y="2133600"/>
            <a:ext cx="304800" cy="304800"/>
          </a:xfrm>
          <a:prstGeom prst="star4">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4-Point Star 8"/>
          <p:cNvSpPr/>
          <p:nvPr/>
        </p:nvSpPr>
        <p:spPr>
          <a:xfrm>
            <a:off x="8153400" y="2667000"/>
            <a:ext cx="304800" cy="304800"/>
          </a:xfrm>
          <a:prstGeom prst="star4">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8305800" y="2630270"/>
            <a:ext cx="2209800" cy="646331"/>
          </a:xfrm>
          <a:prstGeom prst="rect">
            <a:avLst/>
          </a:prstGeom>
          <a:noFill/>
        </p:spPr>
        <p:txBody>
          <a:bodyPr wrap="square" rtlCol="0">
            <a:spAutoFit/>
          </a:bodyPr>
          <a:lstStyle/>
          <a:p>
            <a:r>
              <a:rPr lang="en-US" dirty="0"/>
              <a:t>&gt; single nucleotide variant (SNV)</a:t>
            </a:r>
          </a:p>
        </p:txBody>
      </p:sp>
      <p:sp>
        <p:nvSpPr>
          <p:cNvPr id="11" name="4-Point Star 10"/>
          <p:cNvSpPr/>
          <p:nvPr/>
        </p:nvSpPr>
        <p:spPr>
          <a:xfrm>
            <a:off x="5791200" y="4572000"/>
            <a:ext cx="304800" cy="304800"/>
          </a:xfrm>
          <a:prstGeom prst="star4">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4-Point Star 11"/>
          <p:cNvSpPr/>
          <p:nvPr/>
        </p:nvSpPr>
        <p:spPr>
          <a:xfrm>
            <a:off x="6400800" y="4343400"/>
            <a:ext cx="304800" cy="304800"/>
          </a:xfrm>
          <a:prstGeom prst="star4">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4-Point Star 12"/>
          <p:cNvSpPr/>
          <p:nvPr/>
        </p:nvSpPr>
        <p:spPr>
          <a:xfrm>
            <a:off x="6096000" y="5257800"/>
            <a:ext cx="304800" cy="304800"/>
          </a:xfrm>
          <a:prstGeom prst="star4">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p:cNvSpPr>
            <a:spLocks noGrp="1"/>
          </p:cNvSpPr>
          <p:nvPr>
            <p:ph type="sldNum" sz="quarter" idx="12"/>
          </p:nvPr>
        </p:nvSpPr>
        <p:spPr/>
        <p:txBody>
          <a:bodyPr/>
          <a:lstStyle/>
          <a:p>
            <a:fld id="{AE63632A-3374-47DF-ADC3-C2920B6DCA48}" type="slidenum">
              <a:rPr lang="en-US" smtClean="0"/>
              <a:t>3</a:t>
            </a:fld>
            <a:endParaRPr lang="en-US"/>
          </a:p>
        </p:txBody>
      </p:sp>
      <p:sp>
        <p:nvSpPr>
          <p:cNvPr id="14" name="TextBox 13"/>
          <p:cNvSpPr txBox="1"/>
          <p:nvPr/>
        </p:nvSpPr>
        <p:spPr>
          <a:xfrm>
            <a:off x="1166036" y="2655671"/>
            <a:ext cx="3335978" cy="584775"/>
          </a:xfrm>
          <a:prstGeom prst="rect">
            <a:avLst/>
          </a:prstGeom>
          <a:noFill/>
        </p:spPr>
        <p:txBody>
          <a:bodyPr wrap="none" rtlCol="0">
            <a:spAutoFit/>
          </a:bodyPr>
          <a:lstStyle/>
          <a:p>
            <a:r>
              <a:rPr lang="en-US" sz="3200" dirty="0" smtClean="0">
                <a:solidFill>
                  <a:srgbClr val="00B050"/>
                </a:solidFill>
              </a:rPr>
              <a:t>Protein 1: </a:t>
            </a:r>
            <a:r>
              <a:rPr lang="en-US" sz="3200" dirty="0" err="1" smtClean="0">
                <a:solidFill>
                  <a:srgbClr val="00B050"/>
                </a:solidFill>
              </a:rPr>
              <a:t>cyclin</a:t>
            </a:r>
            <a:r>
              <a:rPr lang="en-US" sz="3200" dirty="0" smtClean="0">
                <a:solidFill>
                  <a:srgbClr val="00B050"/>
                </a:solidFill>
              </a:rPr>
              <a:t> T1</a:t>
            </a:r>
            <a:endParaRPr lang="en-US" sz="3200" dirty="0">
              <a:solidFill>
                <a:srgbClr val="00B050"/>
              </a:solidFill>
            </a:endParaRPr>
          </a:p>
        </p:txBody>
      </p:sp>
      <p:sp>
        <p:nvSpPr>
          <p:cNvPr id="16" name="TextBox 15"/>
          <p:cNvSpPr txBox="1"/>
          <p:nvPr/>
        </p:nvSpPr>
        <p:spPr>
          <a:xfrm>
            <a:off x="1166246" y="4638040"/>
            <a:ext cx="2796150" cy="584775"/>
          </a:xfrm>
          <a:prstGeom prst="rect">
            <a:avLst/>
          </a:prstGeom>
          <a:noFill/>
        </p:spPr>
        <p:txBody>
          <a:bodyPr wrap="none" rtlCol="0">
            <a:spAutoFit/>
          </a:bodyPr>
          <a:lstStyle/>
          <a:p>
            <a:r>
              <a:rPr lang="en-US" sz="3200" dirty="0" smtClean="0">
                <a:solidFill>
                  <a:schemeClr val="accent2"/>
                </a:solidFill>
              </a:rPr>
              <a:t>Protein 2: CDK9</a:t>
            </a:r>
            <a:endParaRPr lang="en-US" sz="3200" dirty="0">
              <a:solidFill>
                <a:schemeClr val="accent2"/>
              </a:solidFill>
            </a:endParaRPr>
          </a:p>
        </p:txBody>
      </p:sp>
      <p:sp>
        <p:nvSpPr>
          <p:cNvPr id="15" name="TextBox 14"/>
          <p:cNvSpPr txBox="1"/>
          <p:nvPr/>
        </p:nvSpPr>
        <p:spPr>
          <a:xfrm>
            <a:off x="3850637" y="6004024"/>
            <a:ext cx="4708994" cy="830997"/>
          </a:xfrm>
          <a:prstGeom prst="rect">
            <a:avLst/>
          </a:prstGeom>
          <a:noFill/>
        </p:spPr>
        <p:txBody>
          <a:bodyPr wrap="square" rtlCol="0">
            <a:spAutoFit/>
          </a:bodyPr>
          <a:lstStyle/>
          <a:p>
            <a:pPr algn="ctr"/>
            <a:r>
              <a:rPr lang="en-US" sz="2400" dirty="0" smtClean="0"/>
              <a:t>PDB: 3BLH</a:t>
            </a:r>
          </a:p>
          <a:p>
            <a:pPr algn="ctr"/>
            <a:r>
              <a:rPr lang="en-US" sz="2400" dirty="0" smtClean="0"/>
              <a:t>Human CDK9 interacts with </a:t>
            </a:r>
            <a:r>
              <a:rPr lang="en-US" sz="2400" dirty="0" err="1" smtClean="0"/>
              <a:t>cyclin</a:t>
            </a:r>
            <a:r>
              <a:rPr lang="en-US" sz="2400" dirty="0" smtClean="0"/>
              <a:t> T1</a:t>
            </a:r>
            <a:endParaRPr lang="en-US" sz="2400" dirty="0"/>
          </a:p>
        </p:txBody>
      </p:sp>
    </p:spTree>
    <p:extLst>
      <p:ext uri="{BB962C8B-B14F-4D97-AF65-F5344CB8AC3E}">
        <p14:creationId xmlns:p14="http://schemas.microsoft.com/office/powerpoint/2010/main" val="366720849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16 TPRs 1TPR-alignment statistics</a:t>
            </a:r>
            <a:endParaRPr lang="en-US" dirty="0"/>
          </a:p>
        </p:txBody>
      </p:sp>
      <p:pic>
        <p:nvPicPr>
          <p:cNvPr id="22" name="Content Placeholder 3"/>
          <p:cNvPicPr>
            <a:picLocks noGrp="1" noChangeAspect="1"/>
          </p:cNvPicPr>
          <p:nvPr>
            <p:ph idx="1"/>
          </p:nvPr>
        </p:nvPicPr>
        <p:blipFill>
          <a:blip r:embed="rId2"/>
          <a:stretch>
            <a:fillRect/>
          </a:stretch>
        </p:blipFill>
        <p:spPr>
          <a:xfrm>
            <a:off x="367918" y="5171281"/>
            <a:ext cx="11637490" cy="1486962"/>
          </a:xfrm>
          <a:prstGeom prst="rect">
            <a:avLst/>
          </a:prstGeom>
        </p:spPr>
      </p:pic>
      <p:sp>
        <p:nvSpPr>
          <p:cNvPr id="23" name="TextBox 22"/>
          <p:cNvSpPr txBox="1"/>
          <p:nvPr/>
        </p:nvSpPr>
        <p:spPr>
          <a:xfrm>
            <a:off x="2969926" y="5475139"/>
            <a:ext cx="6689075" cy="461665"/>
          </a:xfrm>
          <a:prstGeom prst="rect">
            <a:avLst/>
          </a:prstGeom>
          <a:noFill/>
        </p:spPr>
        <p:txBody>
          <a:bodyPr wrap="none" rtlCol="0">
            <a:spAutoFit/>
          </a:bodyPr>
          <a:lstStyle/>
          <a:p>
            <a:r>
              <a:rPr lang="en-US" sz="2400" dirty="0" smtClean="0"/>
              <a:t>16TPRs in TTC21B across 44 species - 704 sequences</a:t>
            </a:r>
            <a:endParaRPr lang="en-US" sz="2400" dirty="0"/>
          </a:p>
        </p:txBody>
      </p:sp>
      <p:sp>
        <p:nvSpPr>
          <p:cNvPr id="24" name="Rectangle 23"/>
          <p:cNvSpPr/>
          <p:nvPr/>
        </p:nvSpPr>
        <p:spPr>
          <a:xfrm>
            <a:off x="519764" y="6519446"/>
            <a:ext cx="11651916" cy="338554"/>
          </a:xfrm>
          <a:prstGeom prst="rect">
            <a:avLst/>
          </a:prstGeom>
          <a:solidFill>
            <a:schemeClr val="bg1"/>
          </a:solidFill>
        </p:spPr>
        <p:txBody>
          <a:bodyPr wrap="square">
            <a:spAutoFit/>
          </a:bodyPr>
          <a:lstStyle/>
          <a:p>
            <a:r>
              <a:rPr lang="en-US" sz="1600" dirty="0" smtClean="0">
                <a:latin typeface="Courier New" pitchFamily="49" charset="0"/>
                <a:cs typeface="Courier New" pitchFamily="49" charset="0"/>
              </a:rPr>
              <a:t>20 8 24 11 27 15 17 4 28 16 7 32 26 30 19 6 21 23 10 3 14 29 1 25 18 34 31 5 33 22 12 13 9 2 </a:t>
            </a:r>
            <a:endParaRPr lang="en-US" sz="1600" dirty="0">
              <a:latin typeface="Courier New" pitchFamily="49" charset="0"/>
              <a:cs typeface="Courier New" pitchFamily="49" charset="0"/>
            </a:endParaRPr>
          </a:p>
        </p:txBody>
      </p:sp>
      <p:sp>
        <p:nvSpPr>
          <p:cNvPr id="25" name="Rectangle 24"/>
          <p:cNvSpPr/>
          <p:nvPr/>
        </p:nvSpPr>
        <p:spPr>
          <a:xfrm>
            <a:off x="552245" y="5510469"/>
            <a:ext cx="1014706" cy="1248038"/>
          </a:xfrm>
          <a:prstGeom prst="rect">
            <a:avLst/>
          </a:prstGeom>
          <a:solidFill>
            <a:srgbClr val="FF0000">
              <a:alpha val="33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1884089" y="5503845"/>
            <a:ext cx="384311" cy="1251640"/>
          </a:xfrm>
          <a:prstGeom prst="rect">
            <a:avLst/>
          </a:prstGeom>
          <a:solidFill>
            <a:srgbClr val="FF0000">
              <a:alpha val="33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1572662" y="5510473"/>
            <a:ext cx="311427" cy="1245012"/>
          </a:xfrm>
          <a:prstGeom prst="rect">
            <a:avLst/>
          </a:prstGeom>
          <a:solidFill>
            <a:srgbClr val="FF0000">
              <a:alpha val="33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2268400" y="5503849"/>
            <a:ext cx="642395" cy="1251636"/>
          </a:xfrm>
          <a:prstGeom prst="rect">
            <a:avLst/>
          </a:prstGeom>
          <a:solidFill>
            <a:srgbClr val="FF0000">
              <a:alpha val="33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a:off x="10658856" y="5510473"/>
            <a:ext cx="1336494" cy="1254661"/>
          </a:xfrm>
          <a:prstGeom prst="rect">
            <a:avLst/>
          </a:prstGeom>
          <a:solidFill>
            <a:schemeClr val="accent1">
              <a:alpha val="3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a:off x="10312469" y="5510472"/>
            <a:ext cx="350724" cy="1254661"/>
          </a:xfrm>
          <a:prstGeom prst="rect">
            <a:avLst/>
          </a:prstGeom>
          <a:solidFill>
            <a:schemeClr val="accent1">
              <a:alpha val="3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p:nvSpPr>
        <p:spPr>
          <a:xfrm>
            <a:off x="9648943" y="5510472"/>
            <a:ext cx="663525" cy="1254661"/>
          </a:xfrm>
          <a:prstGeom prst="rect">
            <a:avLst/>
          </a:prstGeom>
          <a:solidFill>
            <a:schemeClr val="accent1">
              <a:alpha val="3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p:cNvSpPr/>
          <p:nvPr/>
        </p:nvSpPr>
        <p:spPr>
          <a:xfrm>
            <a:off x="9659001" y="5745067"/>
            <a:ext cx="206359" cy="18288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p:cNvSpPr/>
          <p:nvPr/>
        </p:nvSpPr>
        <p:spPr>
          <a:xfrm>
            <a:off x="11354221" y="5753924"/>
            <a:ext cx="206359" cy="18288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8921" t="11416" r="5999" b="14083"/>
          <a:stretch/>
        </p:blipFill>
        <p:spPr>
          <a:xfrm>
            <a:off x="519764" y="1283718"/>
            <a:ext cx="11475586" cy="4165600"/>
          </a:xfrm>
          <a:prstGeom prst="rect">
            <a:avLst/>
          </a:prstGeom>
        </p:spPr>
      </p:pic>
      <p:pic>
        <p:nvPicPr>
          <p:cNvPr id="34" name="Picture 33"/>
          <p:cNvPicPr>
            <a:picLocks noChangeAspect="1"/>
          </p:cNvPicPr>
          <p:nvPr/>
        </p:nvPicPr>
        <p:blipFill rotWithShape="1">
          <a:blip r:embed="rId3">
            <a:extLst>
              <a:ext uri="{28A0092B-C50C-407E-A947-70E740481C1C}">
                <a14:useLocalDpi xmlns:a14="http://schemas.microsoft.com/office/drawing/2010/main" val="0"/>
              </a:ext>
            </a:extLst>
          </a:blip>
          <a:srcRect l="3021" t="11416" r="93317" b="14083"/>
          <a:stretch/>
        </p:blipFill>
        <p:spPr>
          <a:xfrm>
            <a:off x="66708" y="1278009"/>
            <a:ext cx="493986" cy="4165600"/>
          </a:xfrm>
          <a:prstGeom prst="rect">
            <a:avLst/>
          </a:prstGeom>
        </p:spPr>
      </p:pic>
      <p:sp>
        <p:nvSpPr>
          <p:cNvPr id="35" name="Rectangle 34"/>
          <p:cNvSpPr/>
          <p:nvPr/>
        </p:nvSpPr>
        <p:spPr>
          <a:xfrm>
            <a:off x="519764" y="3360809"/>
            <a:ext cx="11651916" cy="338554"/>
          </a:xfrm>
          <a:prstGeom prst="rect">
            <a:avLst/>
          </a:prstGeom>
          <a:solidFill>
            <a:schemeClr val="bg1"/>
          </a:solidFill>
        </p:spPr>
        <p:txBody>
          <a:bodyPr wrap="square">
            <a:spAutoFit/>
          </a:bodyPr>
          <a:lstStyle/>
          <a:p>
            <a:r>
              <a:rPr lang="en-US" sz="1600" dirty="0" smtClean="0">
                <a:latin typeface="Courier New" pitchFamily="49" charset="0"/>
                <a:cs typeface="Courier New" pitchFamily="49" charset="0"/>
              </a:rPr>
              <a:t>20 8 24 11 27 15 17 4 28 16 7 32 26 30 19 6 21 23 10 3 14 29 1 25 18 34 31 5 33 22 12 13 9 2 </a:t>
            </a:r>
            <a:endParaRPr lang="en-US" sz="1600" dirty="0">
              <a:latin typeface="Courier New" pitchFamily="49" charset="0"/>
              <a:cs typeface="Courier New" pitchFamily="49" charset="0"/>
            </a:endParaRPr>
          </a:p>
        </p:txBody>
      </p:sp>
    </p:spTree>
    <p:extLst>
      <p:ext uri="{BB962C8B-B14F-4D97-AF65-F5344CB8AC3E}">
        <p14:creationId xmlns:p14="http://schemas.microsoft.com/office/powerpoint/2010/main" val="386841956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3"/>
          <a:stretch>
            <a:fillRect/>
          </a:stretch>
        </p:blipFill>
        <p:spPr>
          <a:xfrm>
            <a:off x="123444" y="2999902"/>
            <a:ext cx="11937492" cy="1861123"/>
          </a:xfrm>
          <a:prstGeom prst="rect">
            <a:avLst/>
          </a:prstGeom>
        </p:spPr>
      </p:pic>
      <p:pic>
        <p:nvPicPr>
          <p:cNvPr id="9" name="Picture 8"/>
          <p:cNvPicPr>
            <a:picLocks noChangeAspect="1"/>
          </p:cNvPicPr>
          <p:nvPr/>
        </p:nvPicPr>
        <p:blipFill>
          <a:blip r:embed="rId4"/>
          <a:stretch>
            <a:fillRect/>
          </a:stretch>
        </p:blipFill>
        <p:spPr>
          <a:xfrm>
            <a:off x="64008" y="1486445"/>
            <a:ext cx="11996928" cy="1903758"/>
          </a:xfrm>
          <a:prstGeom prst="rect">
            <a:avLst/>
          </a:prstGeom>
        </p:spPr>
      </p:pic>
      <p:pic>
        <p:nvPicPr>
          <p:cNvPr id="3" name="Picture 2"/>
          <p:cNvPicPr>
            <a:picLocks noChangeAspect="1"/>
          </p:cNvPicPr>
          <p:nvPr/>
        </p:nvPicPr>
        <p:blipFill>
          <a:blip r:embed="rId5"/>
          <a:stretch>
            <a:fillRect/>
          </a:stretch>
        </p:blipFill>
        <p:spPr>
          <a:xfrm>
            <a:off x="64008" y="-5275"/>
            <a:ext cx="11914632" cy="1912428"/>
          </a:xfrm>
          <a:prstGeom prst="rect">
            <a:avLst/>
          </a:prstGeom>
        </p:spPr>
      </p:pic>
      <p:sp>
        <p:nvSpPr>
          <p:cNvPr id="22" name="Diamond 21"/>
          <p:cNvSpPr/>
          <p:nvPr/>
        </p:nvSpPr>
        <p:spPr>
          <a:xfrm>
            <a:off x="11646469" y="448906"/>
            <a:ext cx="396240" cy="426720"/>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1</a:t>
            </a:r>
            <a:endParaRPr lang="en-US" b="1" dirty="0"/>
          </a:p>
        </p:txBody>
      </p:sp>
      <p:sp>
        <p:nvSpPr>
          <p:cNvPr id="23" name="Diamond 22"/>
          <p:cNvSpPr/>
          <p:nvPr/>
        </p:nvSpPr>
        <p:spPr>
          <a:xfrm>
            <a:off x="11298936" y="448906"/>
            <a:ext cx="396240" cy="426720"/>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1</a:t>
            </a:r>
            <a:endParaRPr lang="en-US" b="1" dirty="0"/>
          </a:p>
        </p:txBody>
      </p:sp>
      <p:sp>
        <p:nvSpPr>
          <p:cNvPr id="24" name="Diamond 23"/>
          <p:cNvSpPr/>
          <p:nvPr/>
        </p:nvSpPr>
        <p:spPr>
          <a:xfrm>
            <a:off x="10594848" y="479944"/>
            <a:ext cx="396240" cy="426720"/>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2</a:t>
            </a:r>
            <a:endParaRPr lang="en-US" b="1" dirty="0"/>
          </a:p>
        </p:txBody>
      </p:sp>
      <p:sp>
        <p:nvSpPr>
          <p:cNvPr id="25" name="Diamond 24"/>
          <p:cNvSpPr/>
          <p:nvPr/>
        </p:nvSpPr>
        <p:spPr>
          <a:xfrm>
            <a:off x="8510561" y="441388"/>
            <a:ext cx="396240" cy="426720"/>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1</a:t>
            </a:r>
            <a:endParaRPr lang="en-US" b="1" dirty="0"/>
          </a:p>
        </p:txBody>
      </p:sp>
      <p:sp>
        <p:nvSpPr>
          <p:cNvPr id="26" name="Diamond 25"/>
          <p:cNvSpPr/>
          <p:nvPr/>
        </p:nvSpPr>
        <p:spPr>
          <a:xfrm>
            <a:off x="7510412" y="441388"/>
            <a:ext cx="396240" cy="426720"/>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1</a:t>
            </a:r>
            <a:endParaRPr lang="en-US" b="1" dirty="0"/>
          </a:p>
        </p:txBody>
      </p:sp>
      <p:sp>
        <p:nvSpPr>
          <p:cNvPr id="27" name="Diamond 26"/>
          <p:cNvSpPr/>
          <p:nvPr/>
        </p:nvSpPr>
        <p:spPr>
          <a:xfrm>
            <a:off x="7191756" y="456392"/>
            <a:ext cx="396240" cy="426720"/>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1</a:t>
            </a:r>
            <a:endParaRPr lang="en-US" b="1" dirty="0"/>
          </a:p>
        </p:txBody>
      </p:sp>
      <p:sp>
        <p:nvSpPr>
          <p:cNvPr id="28" name="Diamond 27"/>
          <p:cNvSpPr/>
          <p:nvPr/>
        </p:nvSpPr>
        <p:spPr>
          <a:xfrm>
            <a:off x="6507480" y="441388"/>
            <a:ext cx="396240" cy="426720"/>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1</a:t>
            </a:r>
            <a:endParaRPr lang="en-US" b="1" dirty="0"/>
          </a:p>
        </p:txBody>
      </p:sp>
      <p:sp>
        <p:nvSpPr>
          <p:cNvPr id="29" name="Diamond 28"/>
          <p:cNvSpPr/>
          <p:nvPr/>
        </p:nvSpPr>
        <p:spPr>
          <a:xfrm>
            <a:off x="5779008" y="440853"/>
            <a:ext cx="396240" cy="426720"/>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1</a:t>
            </a:r>
            <a:endParaRPr lang="en-US" b="1" dirty="0"/>
          </a:p>
        </p:txBody>
      </p:sp>
      <p:sp>
        <p:nvSpPr>
          <p:cNvPr id="30" name="Diamond 29"/>
          <p:cNvSpPr/>
          <p:nvPr/>
        </p:nvSpPr>
        <p:spPr>
          <a:xfrm>
            <a:off x="5157654" y="440853"/>
            <a:ext cx="396240" cy="426720"/>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1</a:t>
            </a:r>
            <a:endParaRPr lang="en-US" b="1" dirty="0"/>
          </a:p>
        </p:txBody>
      </p:sp>
      <p:sp>
        <p:nvSpPr>
          <p:cNvPr id="31" name="Diamond 30"/>
          <p:cNvSpPr/>
          <p:nvPr/>
        </p:nvSpPr>
        <p:spPr>
          <a:xfrm>
            <a:off x="4429182" y="476416"/>
            <a:ext cx="396240" cy="426720"/>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1</a:t>
            </a:r>
            <a:endParaRPr lang="en-US" b="1" dirty="0"/>
          </a:p>
        </p:txBody>
      </p:sp>
      <p:sp>
        <p:nvSpPr>
          <p:cNvPr id="32" name="Diamond 31"/>
          <p:cNvSpPr/>
          <p:nvPr/>
        </p:nvSpPr>
        <p:spPr>
          <a:xfrm>
            <a:off x="612059" y="471543"/>
            <a:ext cx="396240" cy="426720"/>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2</a:t>
            </a:r>
            <a:endParaRPr lang="en-US" b="1" dirty="0"/>
          </a:p>
        </p:txBody>
      </p:sp>
      <p:sp>
        <p:nvSpPr>
          <p:cNvPr id="44" name="Diamond 43"/>
          <p:cNvSpPr/>
          <p:nvPr/>
        </p:nvSpPr>
        <p:spPr>
          <a:xfrm>
            <a:off x="11646469" y="1881126"/>
            <a:ext cx="396240" cy="426720"/>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1</a:t>
            </a:r>
            <a:endParaRPr lang="en-US" b="1" dirty="0"/>
          </a:p>
        </p:txBody>
      </p:sp>
      <p:sp>
        <p:nvSpPr>
          <p:cNvPr id="46" name="Diamond 45"/>
          <p:cNvSpPr/>
          <p:nvPr/>
        </p:nvSpPr>
        <p:spPr>
          <a:xfrm>
            <a:off x="10245769" y="1881126"/>
            <a:ext cx="396240" cy="426720"/>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1</a:t>
            </a:r>
            <a:endParaRPr lang="en-US" b="1" dirty="0"/>
          </a:p>
        </p:txBody>
      </p:sp>
      <p:sp>
        <p:nvSpPr>
          <p:cNvPr id="48" name="Diamond 47"/>
          <p:cNvSpPr/>
          <p:nvPr/>
        </p:nvSpPr>
        <p:spPr>
          <a:xfrm>
            <a:off x="8204971" y="1881126"/>
            <a:ext cx="396240" cy="426720"/>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1</a:t>
            </a:r>
            <a:endParaRPr lang="en-US" b="1" dirty="0"/>
          </a:p>
        </p:txBody>
      </p:sp>
      <p:sp>
        <p:nvSpPr>
          <p:cNvPr id="49" name="Diamond 48"/>
          <p:cNvSpPr/>
          <p:nvPr/>
        </p:nvSpPr>
        <p:spPr>
          <a:xfrm>
            <a:off x="7844333" y="1890113"/>
            <a:ext cx="396240" cy="426720"/>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1</a:t>
            </a:r>
            <a:endParaRPr lang="en-US" b="1" dirty="0"/>
          </a:p>
        </p:txBody>
      </p:sp>
      <p:sp>
        <p:nvSpPr>
          <p:cNvPr id="50" name="Diamond 49"/>
          <p:cNvSpPr/>
          <p:nvPr/>
        </p:nvSpPr>
        <p:spPr>
          <a:xfrm>
            <a:off x="7202148" y="1917694"/>
            <a:ext cx="396240" cy="426720"/>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1</a:t>
            </a:r>
            <a:endParaRPr lang="en-US" b="1" dirty="0"/>
          </a:p>
        </p:txBody>
      </p:sp>
      <p:sp>
        <p:nvSpPr>
          <p:cNvPr id="52" name="Diamond 51"/>
          <p:cNvSpPr/>
          <p:nvPr/>
        </p:nvSpPr>
        <p:spPr>
          <a:xfrm>
            <a:off x="4794421" y="1877677"/>
            <a:ext cx="396240" cy="426720"/>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1</a:t>
            </a:r>
            <a:endParaRPr lang="en-US" b="1" dirty="0"/>
          </a:p>
        </p:txBody>
      </p:sp>
      <p:sp>
        <p:nvSpPr>
          <p:cNvPr id="53" name="Diamond 52"/>
          <p:cNvSpPr/>
          <p:nvPr/>
        </p:nvSpPr>
        <p:spPr>
          <a:xfrm>
            <a:off x="4070491" y="1890113"/>
            <a:ext cx="396240" cy="426720"/>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1</a:t>
            </a:r>
            <a:endParaRPr lang="en-US" b="1" dirty="0"/>
          </a:p>
        </p:txBody>
      </p:sp>
      <p:sp>
        <p:nvSpPr>
          <p:cNvPr id="54" name="Diamond 53"/>
          <p:cNvSpPr/>
          <p:nvPr/>
        </p:nvSpPr>
        <p:spPr>
          <a:xfrm>
            <a:off x="3407361" y="1877677"/>
            <a:ext cx="396240" cy="426720"/>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1</a:t>
            </a:r>
            <a:endParaRPr lang="en-US" b="1" dirty="0"/>
          </a:p>
        </p:txBody>
      </p:sp>
      <p:sp>
        <p:nvSpPr>
          <p:cNvPr id="55" name="Diamond 54"/>
          <p:cNvSpPr/>
          <p:nvPr/>
        </p:nvSpPr>
        <p:spPr>
          <a:xfrm>
            <a:off x="2707719" y="1890953"/>
            <a:ext cx="396240" cy="426720"/>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1</a:t>
            </a:r>
            <a:endParaRPr lang="en-US" b="1" dirty="0"/>
          </a:p>
        </p:txBody>
      </p:sp>
      <p:sp>
        <p:nvSpPr>
          <p:cNvPr id="56" name="Diamond 55"/>
          <p:cNvSpPr/>
          <p:nvPr/>
        </p:nvSpPr>
        <p:spPr>
          <a:xfrm>
            <a:off x="1683894" y="1895855"/>
            <a:ext cx="396240" cy="426720"/>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1</a:t>
            </a:r>
            <a:endParaRPr lang="en-US" b="1" dirty="0"/>
          </a:p>
        </p:txBody>
      </p:sp>
      <p:sp>
        <p:nvSpPr>
          <p:cNvPr id="57" name="Diamond 56"/>
          <p:cNvSpPr/>
          <p:nvPr/>
        </p:nvSpPr>
        <p:spPr>
          <a:xfrm>
            <a:off x="1311199" y="1880994"/>
            <a:ext cx="396240" cy="426720"/>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1</a:t>
            </a:r>
            <a:endParaRPr lang="en-US" b="1" dirty="0"/>
          </a:p>
        </p:txBody>
      </p:sp>
      <p:sp>
        <p:nvSpPr>
          <p:cNvPr id="58" name="Diamond 57"/>
          <p:cNvSpPr/>
          <p:nvPr/>
        </p:nvSpPr>
        <p:spPr>
          <a:xfrm>
            <a:off x="290800" y="1898633"/>
            <a:ext cx="396240" cy="426720"/>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1</a:t>
            </a:r>
            <a:endParaRPr lang="en-US" b="1" dirty="0"/>
          </a:p>
        </p:txBody>
      </p:sp>
      <p:sp>
        <p:nvSpPr>
          <p:cNvPr id="59" name="Diamond 58"/>
          <p:cNvSpPr/>
          <p:nvPr/>
        </p:nvSpPr>
        <p:spPr>
          <a:xfrm>
            <a:off x="11342681" y="3320149"/>
            <a:ext cx="396240" cy="426720"/>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1</a:t>
            </a:r>
            <a:endParaRPr lang="en-US" b="1" dirty="0"/>
          </a:p>
        </p:txBody>
      </p:sp>
      <p:sp>
        <p:nvSpPr>
          <p:cNvPr id="61" name="Diamond 60"/>
          <p:cNvSpPr/>
          <p:nvPr/>
        </p:nvSpPr>
        <p:spPr>
          <a:xfrm>
            <a:off x="9974506" y="3369106"/>
            <a:ext cx="396240" cy="426720"/>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1</a:t>
            </a:r>
            <a:endParaRPr lang="en-US" b="1" dirty="0"/>
          </a:p>
        </p:txBody>
      </p:sp>
      <p:sp>
        <p:nvSpPr>
          <p:cNvPr id="62" name="Diamond 61"/>
          <p:cNvSpPr/>
          <p:nvPr/>
        </p:nvSpPr>
        <p:spPr>
          <a:xfrm>
            <a:off x="9580017" y="3372901"/>
            <a:ext cx="396240" cy="426720"/>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1</a:t>
            </a:r>
            <a:endParaRPr lang="en-US" b="1" dirty="0"/>
          </a:p>
        </p:txBody>
      </p:sp>
      <p:sp>
        <p:nvSpPr>
          <p:cNvPr id="63" name="Diamond 62"/>
          <p:cNvSpPr/>
          <p:nvPr/>
        </p:nvSpPr>
        <p:spPr>
          <a:xfrm>
            <a:off x="8531516" y="3342786"/>
            <a:ext cx="396240" cy="426720"/>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1</a:t>
            </a:r>
            <a:endParaRPr lang="en-US" b="1" dirty="0"/>
          </a:p>
        </p:txBody>
      </p:sp>
      <p:sp>
        <p:nvSpPr>
          <p:cNvPr id="64" name="Diamond 63"/>
          <p:cNvSpPr/>
          <p:nvPr/>
        </p:nvSpPr>
        <p:spPr>
          <a:xfrm>
            <a:off x="8198963" y="3346598"/>
            <a:ext cx="396240" cy="426720"/>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1</a:t>
            </a:r>
            <a:endParaRPr lang="en-US" b="1" dirty="0"/>
          </a:p>
        </p:txBody>
      </p:sp>
      <p:sp>
        <p:nvSpPr>
          <p:cNvPr id="65" name="Diamond 64"/>
          <p:cNvSpPr/>
          <p:nvPr/>
        </p:nvSpPr>
        <p:spPr>
          <a:xfrm>
            <a:off x="7855577" y="3358164"/>
            <a:ext cx="396240" cy="426720"/>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1</a:t>
            </a:r>
            <a:endParaRPr lang="en-US" b="1" dirty="0"/>
          </a:p>
        </p:txBody>
      </p:sp>
      <p:sp>
        <p:nvSpPr>
          <p:cNvPr id="66" name="Diamond 65"/>
          <p:cNvSpPr/>
          <p:nvPr/>
        </p:nvSpPr>
        <p:spPr>
          <a:xfrm>
            <a:off x="7198785" y="3355776"/>
            <a:ext cx="396240" cy="426720"/>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1</a:t>
            </a:r>
            <a:endParaRPr lang="en-US" b="1" dirty="0"/>
          </a:p>
        </p:txBody>
      </p:sp>
      <p:sp>
        <p:nvSpPr>
          <p:cNvPr id="67" name="Diamond 66"/>
          <p:cNvSpPr/>
          <p:nvPr/>
        </p:nvSpPr>
        <p:spPr>
          <a:xfrm>
            <a:off x="6820402" y="3320149"/>
            <a:ext cx="396240" cy="426720"/>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1</a:t>
            </a:r>
            <a:endParaRPr lang="en-US" b="1" dirty="0"/>
          </a:p>
        </p:txBody>
      </p:sp>
      <p:sp>
        <p:nvSpPr>
          <p:cNvPr id="68" name="Diamond 67"/>
          <p:cNvSpPr/>
          <p:nvPr/>
        </p:nvSpPr>
        <p:spPr>
          <a:xfrm>
            <a:off x="6480530" y="3303443"/>
            <a:ext cx="396240" cy="426720"/>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1</a:t>
            </a:r>
            <a:endParaRPr lang="en-US" b="1" dirty="0"/>
          </a:p>
        </p:txBody>
      </p:sp>
      <p:sp>
        <p:nvSpPr>
          <p:cNvPr id="69" name="Diamond 68"/>
          <p:cNvSpPr/>
          <p:nvPr/>
        </p:nvSpPr>
        <p:spPr>
          <a:xfrm>
            <a:off x="4100121" y="3362413"/>
            <a:ext cx="396240" cy="426720"/>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1</a:t>
            </a:r>
            <a:endParaRPr lang="en-US" b="1" dirty="0"/>
          </a:p>
        </p:txBody>
      </p:sp>
      <p:sp>
        <p:nvSpPr>
          <p:cNvPr id="70" name="Diamond 69"/>
          <p:cNvSpPr/>
          <p:nvPr/>
        </p:nvSpPr>
        <p:spPr>
          <a:xfrm>
            <a:off x="6118458" y="3320149"/>
            <a:ext cx="396240" cy="426720"/>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1</a:t>
            </a:r>
            <a:endParaRPr lang="en-US" b="1" dirty="0"/>
          </a:p>
        </p:txBody>
      </p:sp>
      <p:sp>
        <p:nvSpPr>
          <p:cNvPr id="71" name="Diamond 70"/>
          <p:cNvSpPr/>
          <p:nvPr/>
        </p:nvSpPr>
        <p:spPr>
          <a:xfrm>
            <a:off x="5811938" y="3379856"/>
            <a:ext cx="350381" cy="372786"/>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1</a:t>
            </a:r>
            <a:endParaRPr lang="en-US" b="1" dirty="0"/>
          </a:p>
        </p:txBody>
      </p:sp>
      <p:sp>
        <p:nvSpPr>
          <p:cNvPr id="72" name="Diamond 71"/>
          <p:cNvSpPr/>
          <p:nvPr/>
        </p:nvSpPr>
        <p:spPr>
          <a:xfrm>
            <a:off x="5480807" y="3396073"/>
            <a:ext cx="350381" cy="372786"/>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1</a:t>
            </a:r>
            <a:endParaRPr lang="en-US" b="1" dirty="0"/>
          </a:p>
        </p:txBody>
      </p:sp>
      <p:sp>
        <p:nvSpPr>
          <p:cNvPr id="73" name="Diamond 72"/>
          <p:cNvSpPr/>
          <p:nvPr/>
        </p:nvSpPr>
        <p:spPr>
          <a:xfrm>
            <a:off x="3379830" y="3355176"/>
            <a:ext cx="396240" cy="426720"/>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1</a:t>
            </a:r>
            <a:endParaRPr lang="en-US" b="1" dirty="0"/>
          </a:p>
        </p:txBody>
      </p:sp>
      <p:sp>
        <p:nvSpPr>
          <p:cNvPr id="74" name="Diamond 73"/>
          <p:cNvSpPr/>
          <p:nvPr/>
        </p:nvSpPr>
        <p:spPr>
          <a:xfrm>
            <a:off x="1355397" y="3370448"/>
            <a:ext cx="396240" cy="426720"/>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2</a:t>
            </a:r>
            <a:endParaRPr lang="en-US" b="1" dirty="0"/>
          </a:p>
        </p:txBody>
      </p:sp>
      <p:sp>
        <p:nvSpPr>
          <p:cNvPr id="75" name="Diamond 74"/>
          <p:cNvSpPr/>
          <p:nvPr/>
        </p:nvSpPr>
        <p:spPr>
          <a:xfrm>
            <a:off x="319677" y="3398873"/>
            <a:ext cx="396240" cy="426720"/>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2</a:t>
            </a:r>
            <a:endParaRPr lang="en-US" b="1" dirty="0"/>
          </a:p>
        </p:txBody>
      </p:sp>
      <p:pic>
        <p:nvPicPr>
          <p:cNvPr id="60" name="Picture 59"/>
          <p:cNvPicPr>
            <a:picLocks noChangeAspect="1"/>
          </p:cNvPicPr>
          <p:nvPr/>
        </p:nvPicPr>
        <p:blipFill>
          <a:blip r:embed="rId6"/>
          <a:stretch>
            <a:fillRect/>
          </a:stretch>
        </p:blipFill>
        <p:spPr>
          <a:xfrm>
            <a:off x="100584" y="4877731"/>
            <a:ext cx="11960352" cy="1900852"/>
          </a:xfrm>
          <a:prstGeom prst="rect">
            <a:avLst/>
          </a:prstGeom>
        </p:spPr>
      </p:pic>
      <p:sp>
        <p:nvSpPr>
          <p:cNvPr id="76" name="Diamond 75"/>
          <p:cNvSpPr/>
          <p:nvPr/>
        </p:nvSpPr>
        <p:spPr>
          <a:xfrm>
            <a:off x="11646469" y="5254932"/>
            <a:ext cx="396240" cy="426720"/>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1</a:t>
            </a:r>
            <a:endParaRPr lang="en-US" b="1" dirty="0"/>
          </a:p>
        </p:txBody>
      </p:sp>
      <p:sp>
        <p:nvSpPr>
          <p:cNvPr id="77" name="Diamond 76"/>
          <p:cNvSpPr/>
          <p:nvPr/>
        </p:nvSpPr>
        <p:spPr>
          <a:xfrm>
            <a:off x="10943336" y="5254932"/>
            <a:ext cx="396240" cy="426720"/>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1</a:t>
            </a:r>
            <a:endParaRPr lang="en-US" b="1" dirty="0"/>
          </a:p>
        </p:txBody>
      </p:sp>
      <p:sp>
        <p:nvSpPr>
          <p:cNvPr id="78" name="Diamond 77"/>
          <p:cNvSpPr/>
          <p:nvPr/>
        </p:nvSpPr>
        <p:spPr>
          <a:xfrm>
            <a:off x="10594848" y="5285970"/>
            <a:ext cx="396240" cy="426720"/>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1</a:t>
            </a:r>
            <a:endParaRPr lang="en-US" b="1" dirty="0"/>
          </a:p>
        </p:txBody>
      </p:sp>
      <p:sp>
        <p:nvSpPr>
          <p:cNvPr id="79" name="Diamond 78"/>
          <p:cNvSpPr/>
          <p:nvPr/>
        </p:nvSpPr>
        <p:spPr>
          <a:xfrm>
            <a:off x="9558090" y="5254932"/>
            <a:ext cx="396240" cy="426720"/>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1</a:t>
            </a:r>
            <a:endParaRPr lang="en-US" b="1" dirty="0"/>
          </a:p>
        </p:txBody>
      </p:sp>
      <p:sp>
        <p:nvSpPr>
          <p:cNvPr id="80" name="Diamond 79"/>
          <p:cNvSpPr/>
          <p:nvPr/>
        </p:nvSpPr>
        <p:spPr>
          <a:xfrm>
            <a:off x="8893302" y="5233745"/>
            <a:ext cx="396240" cy="426720"/>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1</a:t>
            </a:r>
            <a:endParaRPr lang="en-US" b="1" dirty="0"/>
          </a:p>
        </p:txBody>
      </p:sp>
      <p:sp>
        <p:nvSpPr>
          <p:cNvPr id="81" name="Diamond 80"/>
          <p:cNvSpPr/>
          <p:nvPr/>
        </p:nvSpPr>
        <p:spPr>
          <a:xfrm>
            <a:off x="8543071" y="5254932"/>
            <a:ext cx="396240" cy="426720"/>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1</a:t>
            </a:r>
            <a:endParaRPr lang="en-US" b="1" dirty="0"/>
          </a:p>
        </p:txBody>
      </p:sp>
      <p:sp>
        <p:nvSpPr>
          <p:cNvPr id="82" name="Diamond 81"/>
          <p:cNvSpPr/>
          <p:nvPr/>
        </p:nvSpPr>
        <p:spPr>
          <a:xfrm>
            <a:off x="6843268" y="5277569"/>
            <a:ext cx="396240" cy="426720"/>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1</a:t>
            </a:r>
            <a:endParaRPr lang="en-US" b="1" dirty="0"/>
          </a:p>
        </p:txBody>
      </p:sp>
      <p:sp>
        <p:nvSpPr>
          <p:cNvPr id="83" name="Diamond 82"/>
          <p:cNvSpPr/>
          <p:nvPr/>
        </p:nvSpPr>
        <p:spPr>
          <a:xfrm>
            <a:off x="6520859" y="5273506"/>
            <a:ext cx="396240" cy="426720"/>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1</a:t>
            </a:r>
            <a:endParaRPr lang="en-US" b="1" dirty="0"/>
          </a:p>
        </p:txBody>
      </p:sp>
      <p:sp>
        <p:nvSpPr>
          <p:cNvPr id="84" name="Diamond 83"/>
          <p:cNvSpPr/>
          <p:nvPr/>
        </p:nvSpPr>
        <p:spPr>
          <a:xfrm>
            <a:off x="5800651" y="5249940"/>
            <a:ext cx="396240" cy="426720"/>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1</a:t>
            </a:r>
            <a:endParaRPr lang="en-US" b="1" dirty="0"/>
          </a:p>
        </p:txBody>
      </p:sp>
      <p:sp>
        <p:nvSpPr>
          <p:cNvPr id="85" name="Diamond 84"/>
          <p:cNvSpPr/>
          <p:nvPr/>
        </p:nvSpPr>
        <p:spPr>
          <a:xfrm>
            <a:off x="4065200" y="5294081"/>
            <a:ext cx="396240" cy="426720"/>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1</a:t>
            </a:r>
            <a:endParaRPr lang="en-US" b="1" dirty="0"/>
          </a:p>
        </p:txBody>
      </p:sp>
      <p:sp>
        <p:nvSpPr>
          <p:cNvPr id="86" name="Diamond 85"/>
          <p:cNvSpPr/>
          <p:nvPr/>
        </p:nvSpPr>
        <p:spPr>
          <a:xfrm>
            <a:off x="3438716" y="5302459"/>
            <a:ext cx="396240" cy="426720"/>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1</a:t>
            </a:r>
            <a:endParaRPr lang="en-US" b="1" dirty="0"/>
          </a:p>
        </p:txBody>
      </p:sp>
    </p:spTree>
    <p:extLst>
      <p:ext uri="{BB962C8B-B14F-4D97-AF65-F5344CB8AC3E}">
        <p14:creationId xmlns:p14="http://schemas.microsoft.com/office/powerpoint/2010/main" val="236475383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00584" y="119074"/>
            <a:ext cx="11960352" cy="3284671"/>
          </a:xfrm>
          <a:prstGeom prst="rect">
            <a:avLst/>
          </a:prstGeom>
        </p:spPr>
      </p:pic>
      <p:sp>
        <p:nvSpPr>
          <p:cNvPr id="32" name="Diamond 31"/>
          <p:cNvSpPr/>
          <p:nvPr/>
        </p:nvSpPr>
        <p:spPr>
          <a:xfrm>
            <a:off x="10943336" y="119686"/>
            <a:ext cx="396240" cy="426720"/>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2</a:t>
            </a:r>
            <a:endParaRPr lang="en-US" b="1" dirty="0"/>
          </a:p>
        </p:txBody>
      </p:sp>
      <p:sp>
        <p:nvSpPr>
          <p:cNvPr id="33" name="Diamond 32"/>
          <p:cNvSpPr/>
          <p:nvPr/>
        </p:nvSpPr>
        <p:spPr>
          <a:xfrm>
            <a:off x="10594848" y="150724"/>
            <a:ext cx="396240" cy="426720"/>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1</a:t>
            </a:r>
            <a:endParaRPr lang="en-US" b="1" dirty="0"/>
          </a:p>
        </p:txBody>
      </p:sp>
      <p:sp>
        <p:nvSpPr>
          <p:cNvPr id="34" name="Diamond 33"/>
          <p:cNvSpPr/>
          <p:nvPr/>
        </p:nvSpPr>
        <p:spPr>
          <a:xfrm>
            <a:off x="10278999" y="181762"/>
            <a:ext cx="396240" cy="426720"/>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1</a:t>
            </a:r>
            <a:endParaRPr lang="en-US" b="1" dirty="0"/>
          </a:p>
        </p:txBody>
      </p:sp>
      <p:sp>
        <p:nvSpPr>
          <p:cNvPr id="35" name="Diamond 34"/>
          <p:cNvSpPr/>
          <p:nvPr/>
        </p:nvSpPr>
        <p:spPr>
          <a:xfrm>
            <a:off x="8201809" y="111030"/>
            <a:ext cx="396240" cy="426720"/>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1</a:t>
            </a:r>
            <a:endParaRPr lang="en-US" b="1" dirty="0"/>
          </a:p>
        </p:txBody>
      </p:sp>
      <p:sp>
        <p:nvSpPr>
          <p:cNvPr id="37" name="Diamond 36"/>
          <p:cNvSpPr/>
          <p:nvPr/>
        </p:nvSpPr>
        <p:spPr>
          <a:xfrm>
            <a:off x="7232948" y="132320"/>
            <a:ext cx="396240" cy="426720"/>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1</a:t>
            </a:r>
            <a:endParaRPr lang="en-US" b="1" dirty="0"/>
          </a:p>
        </p:txBody>
      </p:sp>
      <p:sp>
        <p:nvSpPr>
          <p:cNvPr id="38" name="Diamond 37"/>
          <p:cNvSpPr/>
          <p:nvPr/>
        </p:nvSpPr>
        <p:spPr>
          <a:xfrm>
            <a:off x="5443634" y="119074"/>
            <a:ext cx="396240" cy="426720"/>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1</a:t>
            </a:r>
            <a:endParaRPr lang="en-US" b="1" dirty="0"/>
          </a:p>
        </p:txBody>
      </p:sp>
      <p:sp>
        <p:nvSpPr>
          <p:cNvPr id="40" name="Diamond 39"/>
          <p:cNvSpPr/>
          <p:nvPr/>
        </p:nvSpPr>
        <p:spPr>
          <a:xfrm>
            <a:off x="4065200" y="158835"/>
            <a:ext cx="396240" cy="426720"/>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1</a:t>
            </a:r>
            <a:endParaRPr lang="en-US" b="1" dirty="0"/>
          </a:p>
        </p:txBody>
      </p:sp>
      <p:sp>
        <p:nvSpPr>
          <p:cNvPr id="41" name="Diamond 40"/>
          <p:cNvSpPr/>
          <p:nvPr/>
        </p:nvSpPr>
        <p:spPr>
          <a:xfrm>
            <a:off x="1686652" y="181762"/>
            <a:ext cx="396240" cy="426720"/>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1</a:t>
            </a:r>
            <a:endParaRPr lang="en-US" b="1" dirty="0"/>
          </a:p>
        </p:txBody>
      </p:sp>
      <p:sp>
        <p:nvSpPr>
          <p:cNvPr id="42" name="Diamond 41"/>
          <p:cNvSpPr/>
          <p:nvPr/>
        </p:nvSpPr>
        <p:spPr>
          <a:xfrm>
            <a:off x="996782" y="181762"/>
            <a:ext cx="396240" cy="426720"/>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1</a:t>
            </a:r>
            <a:endParaRPr lang="en-US" b="1" dirty="0"/>
          </a:p>
        </p:txBody>
      </p:sp>
      <p:sp>
        <p:nvSpPr>
          <p:cNvPr id="43" name="Diamond 42"/>
          <p:cNvSpPr/>
          <p:nvPr/>
        </p:nvSpPr>
        <p:spPr>
          <a:xfrm>
            <a:off x="682035" y="158835"/>
            <a:ext cx="396240" cy="426720"/>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2</a:t>
            </a:r>
            <a:endParaRPr lang="en-US" b="1" dirty="0"/>
          </a:p>
        </p:txBody>
      </p:sp>
      <p:sp>
        <p:nvSpPr>
          <p:cNvPr id="44" name="Diamond 43"/>
          <p:cNvSpPr/>
          <p:nvPr/>
        </p:nvSpPr>
        <p:spPr>
          <a:xfrm>
            <a:off x="11578847" y="1861184"/>
            <a:ext cx="396240" cy="426720"/>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1</a:t>
            </a:r>
            <a:endParaRPr lang="en-US" b="1" dirty="0"/>
          </a:p>
        </p:txBody>
      </p:sp>
      <p:sp>
        <p:nvSpPr>
          <p:cNvPr id="45" name="Diamond 44"/>
          <p:cNvSpPr/>
          <p:nvPr/>
        </p:nvSpPr>
        <p:spPr>
          <a:xfrm>
            <a:off x="10928923" y="3426031"/>
            <a:ext cx="396240" cy="426720"/>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1</a:t>
            </a:r>
            <a:endParaRPr lang="en-US" b="1" dirty="0"/>
          </a:p>
        </p:txBody>
      </p:sp>
      <p:sp>
        <p:nvSpPr>
          <p:cNvPr id="46" name="Diamond 45"/>
          <p:cNvSpPr/>
          <p:nvPr/>
        </p:nvSpPr>
        <p:spPr>
          <a:xfrm>
            <a:off x="10563744" y="3422033"/>
            <a:ext cx="396240" cy="426720"/>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1</a:t>
            </a:r>
            <a:endParaRPr lang="en-US" b="1" dirty="0"/>
          </a:p>
        </p:txBody>
      </p:sp>
      <p:sp>
        <p:nvSpPr>
          <p:cNvPr id="47" name="Diamond 46"/>
          <p:cNvSpPr/>
          <p:nvPr/>
        </p:nvSpPr>
        <p:spPr>
          <a:xfrm>
            <a:off x="9258956" y="3422033"/>
            <a:ext cx="396240" cy="426720"/>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1</a:t>
            </a:r>
            <a:endParaRPr lang="en-US" b="1" dirty="0"/>
          </a:p>
        </p:txBody>
      </p:sp>
      <p:sp>
        <p:nvSpPr>
          <p:cNvPr id="48" name="Diamond 47"/>
          <p:cNvSpPr/>
          <p:nvPr/>
        </p:nvSpPr>
        <p:spPr>
          <a:xfrm>
            <a:off x="8562261" y="1847026"/>
            <a:ext cx="396240" cy="426720"/>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1</a:t>
            </a:r>
            <a:endParaRPr lang="en-US" b="1" dirty="0"/>
          </a:p>
        </p:txBody>
      </p:sp>
      <p:sp>
        <p:nvSpPr>
          <p:cNvPr id="49" name="Diamond 48"/>
          <p:cNvSpPr/>
          <p:nvPr/>
        </p:nvSpPr>
        <p:spPr>
          <a:xfrm>
            <a:off x="7204196" y="1806566"/>
            <a:ext cx="396240" cy="426720"/>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1</a:t>
            </a:r>
            <a:endParaRPr lang="en-US" b="1" dirty="0"/>
          </a:p>
        </p:txBody>
      </p:sp>
      <p:sp>
        <p:nvSpPr>
          <p:cNvPr id="50" name="Diamond 49"/>
          <p:cNvSpPr/>
          <p:nvPr/>
        </p:nvSpPr>
        <p:spPr>
          <a:xfrm>
            <a:off x="6807956" y="1806566"/>
            <a:ext cx="396240" cy="426720"/>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1</a:t>
            </a:r>
            <a:endParaRPr lang="en-US" b="1" dirty="0"/>
          </a:p>
        </p:txBody>
      </p:sp>
      <p:sp>
        <p:nvSpPr>
          <p:cNvPr id="51" name="Diamond 50"/>
          <p:cNvSpPr/>
          <p:nvPr/>
        </p:nvSpPr>
        <p:spPr>
          <a:xfrm>
            <a:off x="6560778" y="1809401"/>
            <a:ext cx="396240" cy="426720"/>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1</a:t>
            </a:r>
            <a:endParaRPr lang="en-US" b="1" dirty="0"/>
          </a:p>
        </p:txBody>
      </p:sp>
      <p:sp>
        <p:nvSpPr>
          <p:cNvPr id="52" name="Diamond 51"/>
          <p:cNvSpPr/>
          <p:nvPr/>
        </p:nvSpPr>
        <p:spPr>
          <a:xfrm>
            <a:off x="5443261" y="1776520"/>
            <a:ext cx="396240" cy="426720"/>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1</a:t>
            </a:r>
            <a:endParaRPr lang="en-US" b="1" dirty="0"/>
          </a:p>
        </p:txBody>
      </p:sp>
      <p:sp>
        <p:nvSpPr>
          <p:cNvPr id="53" name="Diamond 52"/>
          <p:cNvSpPr/>
          <p:nvPr/>
        </p:nvSpPr>
        <p:spPr>
          <a:xfrm>
            <a:off x="4772176" y="1787217"/>
            <a:ext cx="396240" cy="426720"/>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1</a:t>
            </a:r>
            <a:endParaRPr lang="en-US" b="1" dirty="0"/>
          </a:p>
        </p:txBody>
      </p:sp>
      <p:sp>
        <p:nvSpPr>
          <p:cNvPr id="54" name="Diamond 53"/>
          <p:cNvSpPr/>
          <p:nvPr/>
        </p:nvSpPr>
        <p:spPr>
          <a:xfrm>
            <a:off x="4414974" y="1787217"/>
            <a:ext cx="396240" cy="426720"/>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1</a:t>
            </a:r>
            <a:endParaRPr lang="en-US" b="1" dirty="0"/>
          </a:p>
        </p:txBody>
      </p:sp>
      <p:sp>
        <p:nvSpPr>
          <p:cNvPr id="55" name="Diamond 54"/>
          <p:cNvSpPr/>
          <p:nvPr/>
        </p:nvSpPr>
        <p:spPr>
          <a:xfrm>
            <a:off x="4101091" y="1787217"/>
            <a:ext cx="396240" cy="426720"/>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2</a:t>
            </a:r>
            <a:endParaRPr lang="en-US" b="1" dirty="0"/>
          </a:p>
        </p:txBody>
      </p:sp>
      <p:sp>
        <p:nvSpPr>
          <p:cNvPr id="56" name="Diamond 55"/>
          <p:cNvSpPr/>
          <p:nvPr/>
        </p:nvSpPr>
        <p:spPr>
          <a:xfrm>
            <a:off x="966013" y="1847026"/>
            <a:ext cx="396240" cy="426720"/>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1</a:t>
            </a:r>
            <a:endParaRPr lang="en-US" b="1" dirty="0"/>
          </a:p>
        </p:txBody>
      </p:sp>
      <p:pic>
        <p:nvPicPr>
          <p:cNvPr id="57" name="Picture 56"/>
          <p:cNvPicPr>
            <a:picLocks noChangeAspect="1"/>
          </p:cNvPicPr>
          <p:nvPr/>
        </p:nvPicPr>
        <p:blipFill rotWithShape="1">
          <a:blip r:embed="rId4"/>
          <a:srcRect b="32475"/>
          <a:stretch/>
        </p:blipFill>
        <p:spPr>
          <a:xfrm>
            <a:off x="109728" y="3461463"/>
            <a:ext cx="11951208" cy="3301235"/>
          </a:xfrm>
          <a:prstGeom prst="rect">
            <a:avLst/>
          </a:prstGeom>
        </p:spPr>
      </p:pic>
      <p:sp>
        <p:nvSpPr>
          <p:cNvPr id="59" name="TextBox 58"/>
          <p:cNvSpPr txBox="1"/>
          <p:nvPr/>
        </p:nvSpPr>
        <p:spPr>
          <a:xfrm>
            <a:off x="4325112" y="3476109"/>
            <a:ext cx="3108960" cy="523220"/>
          </a:xfrm>
          <a:prstGeom prst="rect">
            <a:avLst/>
          </a:prstGeom>
          <a:noFill/>
        </p:spPr>
        <p:txBody>
          <a:bodyPr wrap="square" rtlCol="0">
            <a:spAutoFit/>
          </a:bodyPr>
          <a:lstStyle/>
          <a:p>
            <a:pPr algn="ctr"/>
            <a:r>
              <a:rPr lang="en-US" sz="2800" dirty="0" smtClean="0"/>
              <a:t>16TPR</a:t>
            </a:r>
            <a:endParaRPr lang="en-US" sz="2800" dirty="0"/>
          </a:p>
        </p:txBody>
      </p:sp>
      <p:sp>
        <p:nvSpPr>
          <p:cNvPr id="60" name="Diamond 59"/>
          <p:cNvSpPr/>
          <p:nvPr/>
        </p:nvSpPr>
        <p:spPr>
          <a:xfrm>
            <a:off x="11583563" y="5290464"/>
            <a:ext cx="396240" cy="426720"/>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1</a:t>
            </a:r>
            <a:endParaRPr lang="en-US" b="1" dirty="0"/>
          </a:p>
        </p:txBody>
      </p:sp>
      <p:sp>
        <p:nvSpPr>
          <p:cNvPr id="61" name="Diamond 60"/>
          <p:cNvSpPr/>
          <p:nvPr/>
        </p:nvSpPr>
        <p:spPr>
          <a:xfrm>
            <a:off x="11246121" y="5284816"/>
            <a:ext cx="396240" cy="426720"/>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1</a:t>
            </a:r>
            <a:endParaRPr lang="en-US" b="1" dirty="0"/>
          </a:p>
        </p:txBody>
      </p:sp>
      <p:sp>
        <p:nvSpPr>
          <p:cNvPr id="62" name="Diamond 61"/>
          <p:cNvSpPr/>
          <p:nvPr/>
        </p:nvSpPr>
        <p:spPr>
          <a:xfrm>
            <a:off x="5448143" y="5292715"/>
            <a:ext cx="396240" cy="426720"/>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1</a:t>
            </a:r>
            <a:endParaRPr lang="en-US" b="1" dirty="0"/>
          </a:p>
        </p:txBody>
      </p:sp>
      <p:sp>
        <p:nvSpPr>
          <p:cNvPr id="63" name="Diamond 62"/>
          <p:cNvSpPr/>
          <p:nvPr/>
        </p:nvSpPr>
        <p:spPr>
          <a:xfrm>
            <a:off x="8197207" y="5277126"/>
            <a:ext cx="396240" cy="426720"/>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1</a:t>
            </a:r>
            <a:endParaRPr lang="en-US" b="1" dirty="0"/>
          </a:p>
        </p:txBody>
      </p:sp>
      <p:sp>
        <p:nvSpPr>
          <p:cNvPr id="64" name="Diamond 63"/>
          <p:cNvSpPr/>
          <p:nvPr/>
        </p:nvSpPr>
        <p:spPr>
          <a:xfrm>
            <a:off x="10879198" y="5302161"/>
            <a:ext cx="396240" cy="426720"/>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1</a:t>
            </a:r>
            <a:endParaRPr lang="en-US" b="1" dirty="0"/>
          </a:p>
        </p:txBody>
      </p:sp>
      <p:sp>
        <p:nvSpPr>
          <p:cNvPr id="65" name="Diamond 64"/>
          <p:cNvSpPr/>
          <p:nvPr/>
        </p:nvSpPr>
        <p:spPr>
          <a:xfrm>
            <a:off x="9957802" y="5302925"/>
            <a:ext cx="396240" cy="426720"/>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1</a:t>
            </a:r>
            <a:endParaRPr lang="en-US" b="1" dirty="0"/>
          </a:p>
        </p:txBody>
      </p:sp>
      <p:sp>
        <p:nvSpPr>
          <p:cNvPr id="66" name="Diamond 65"/>
          <p:cNvSpPr/>
          <p:nvPr/>
        </p:nvSpPr>
        <p:spPr>
          <a:xfrm>
            <a:off x="9597704" y="5284816"/>
            <a:ext cx="396240" cy="426720"/>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2</a:t>
            </a:r>
            <a:endParaRPr lang="en-US" b="1" dirty="0"/>
          </a:p>
        </p:txBody>
      </p:sp>
      <p:sp>
        <p:nvSpPr>
          <p:cNvPr id="67" name="Diamond 66"/>
          <p:cNvSpPr/>
          <p:nvPr/>
        </p:nvSpPr>
        <p:spPr>
          <a:xfrm>
            <a:off x="9237606" y="5289497"/>
            <a:ext cx="396240" cy="426720"/>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2</a:t>
            </a:r>
            <a:endParaRPr lang="en-US" b="1" dirty="0"/>
          </a:p>
        </p:txBody>
      </p:sp>
      <p:sp>
        <p:nvSpPr>
          <p:cNvPr id="68" name="Diamond 67"/>
          <p:cNvSpPr/>
          <p:nvPr/>
        </p:nvSpPr>
        <p:spPr>
          <a:xfrm>
            <a:off x="5124187" y="5261409"/>
            <a:ext cx="396240" cy="426720"/>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1</a:t>
            </a:r>
            <a:endParaRPr lang="en-US" b="1" dirty="0"/>
          </a:p>
        </p:txBody>
      </p:sp>
      <p:sp>
        <p:nvSpPr>
          <p:cNvPr id="69" name="Diamond 68"/>
          <p:cNvSpPr/>
          <p:nvPr/>
        </p:nvSpPr>
        <p:spPr>
          <a:xfrm>
            <a:off x="4437297" y="5268741"/>
            <a:ext cx="396240" cy="426720"/>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1</a:t>
            </a:r>
            <a:endParaRPr lang="en-US" b="1" dirty="0"/>
          </a:p>
        </p:txBody>
      </p:sp>
      <p:sp>
        <p:nvSpPr>
          <p:cNvPr id="70" name="Diamond 69"/>
          <p:cNvSpPr/>
          <p:nvPr/>
        </p:nvSpPr>
        <p:spPr>
          <a:xfrm>
            <a:off x="3396898" y="5284816"/>
            <a:ext cx="396240" cy="426720"/>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1</a:t>
            </a:r>
            <a:endParaRPr lang="en-US" b="1" dirty="0"/>
          </a:p>
        </p:txBody>
      </p:sp>
      <p:sp>
        <p:nvSpPr>
          <p:cNvPr id="71" name="Diamond 70"/>
          <p:cNvSpPr/>
          <p:nvPr/>
        </p:nvSpPr>
        <p:spPr>
          <a:xfrm>
            <a:off x="2714803" y="5318295"/>
            <a:ext cx="396240" cy="426720"/>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1</a:t>
            </a:r>
            <a:endParaRPr lang="en-US" b="1" dirty="0"/>
          </a:p>
        </p:txBody>
      </p:sp>
      <p:sp>
        <p:nvSpPr>
          <p:cNvPr id="72" name="Diamond 71"/>
          <p:cNvSpPr/>
          <p:nvPr/>
        </p:nvSpPr>
        <p:spPr>
          <a:xfrm>
            <a:off x="1749850" y="5301555"/>
            <a:ext cx="396240" cy="426720"/>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1</a:t>
            </a:r>
            <a:endParaRPr lang="en-US" b="1" dirty="0"/>
          </a:p>
        </p:txBody>
      </p:sp>
      <p:sp>
        <p:nvSpPr>
          <p:cNvPr id="73" name="Diamond 72"/>
          <p:cNvSpPr/>
          <p:nvPr/>
        </p:nvSpPr>
        <p:spPr>
          <a:xfrm>
            <a:off x="11617018" y="3735938"/>
            <a:ext cx="396240" cy="426720"/>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1</a:t>
            </a:r>
            <a:endParaRPr lang="en-US" b="1" dirty="0"/>
          </a:p>
        </p:txBody>
      </p:sp>
      <p:sp>
        <p:nvSpPr>
          <p:cNvPr id="74" name="Diamond 73"/>
          <p:cNvSpPr/>
          <p:nvPr/>
        </p:nvSpPr>
        <p:spPr>
          <a:xfrm>
            <a:off x="11279576" y="3730290"/>
            <a:ext cx="396240" cy="426720"/>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2</a:t>
            </a:r>
            <a:endParaRPr lang="en-US" b="1" dirty="0"/>
          </a:p>
        </p:txBody>
      </p:sp>
      <p:sp>
        <p:nvSpPr>
          <p:cNvPr id="75" name="Diamond 74"/>
          <p:cNvSpPr/>
          <p:nvPr/>
        </p:nvSpPr>
        <p:spPr>
          <a:xfrm>
            <a:off x="6830455" y="3725852"/>
            <a:ext cx="396240" cy="426720"/>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1</a:t>
            </a:r>
            <a:endParaRPr lang="en-US" b="1" dirty="0"/>
          </a:p>
        </p:txBody>
      </p:sp>
      <p:sp>
        <p:nvSpPr>
          <p:cNvPr id="76" name="Diamond 75"/>
          <p:cNvSpPr/>
          <p:nvPr/>
        </p:nvSpPr>
        <p:spPr>
          <a:xfrm>
            <a:off x="7543008" y="3743929"/>
            <a:ext cx="396240" cy="426720"/>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1</a:t>
            </a:r>
            <a:endParaRPr lang="en-US" b="1" dirty="0"/>
          </a:p>
        </p:txBody>
      </p:sp>
      <p:sp>
        <p:nvSpPr>
          <p:cNvPr id="77" name="Diamond 76"/>
          <p:cNvSpPr/>
          <p:nvPr/>
        </p:nvSpPr>
        <p:spPr>
          <a:xfrm>
            <a:off x="10912653" y="3747635"/>
            <a:ext cx="396240" cy="426720"/>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1</a:t>
            </a:r>
            <a:endParaRPr lang="en-US" b="1" dirty="0"/>
          </a:p>
        </p:txBody>
      </p:sp>
      <p:sp>
        <p:nvSpPr>
          <p:cNvPr id="78" name="Diamond 77"/>
          <p:cNvSpPr/>
          <p:nvPr/>
        </p:nvSpPr>
        <p:spPr>
          <a:xfrm>
            <a:off x="9631159" y="3730290"/>
            <a:ext cx="396240" cy="426720"/>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1</a:t>
            </a:r>
            <a:endParaRPr lang="en-US" b="1" dirty="0"/>
          </a:p>
        </p:txBody>
      </p:sp>
      <p:sp>
        <p:nvSpPr>
          <p:cNvPr id="79" name="Diamond 78"/>
          <p:cNvSpPr/>
          <p:nvPr/>
        </p:nvSpPr>
        <p:spPr>
          <a:xfrm>
            <a:off x="9271061" y="3734971"/>
            <a:ext cx="396240" cy="426720"/>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1</a:t>
            </a:r>
            <a:endParaRPr lang="en-US" b="1" dirty="0"/>
          </a:p>
        </p:txBody>
      </p:sp>
      <p:sp>
        <p:nvSpPr>
          <p:cNvPr id="80" name="Diamond 79"/>
          <p:cNvSpPr/>
          <p:nvPr/>
        </p:nvSpPr>
        <p:spPr>
          <a:xfrm>
            <a:off x="5790056" y="3786259"/>
            <a:ext cx="396240" cy="426720"/>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1</a:t>
            </a:r>
            <a:endParaRPr lang="en-US" b="1" dirty="0"/>
          </a:p>
        </p:txBody>
      </p:sp>
      <p:sp>
        <p:nvSpPr>
          <p:cNvPr id="81" name="Diamond 80"/>
          <p:cNvSpPr/>
          <p:nvPr/>
        </p:nvSpPr>
        <p:spPr>
          <a:xfrm>
            <a:off x="5093417" y="3752821"/>
            <a:ext cx="396240" cy="426720"/>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1</a:t>
            </a:r>
            <a:endParaRPr lang="en-US" b="1" dirty="0"/>
          </a:p>
        </p:txBody>
      </p:sp>
      <p:sp>
        <p:nvSpPr>
          <p:cNvPr id="82" name="Diamond 81"/>
          <p:cNvSpPr/>
          <p:nvPr/>
        </p:nvSpPr>
        <p:spPr>
          <a:xfrm>
            <a:off x="4803509" y="3726231"/>
            <a:ext cx="396240" cy="426720"/>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1</a:t>
            </a:r>
            <a:endParaRPr lang="en-US" b="1" dirty="0"/>
          </a:p>
        </p:txBody>
      </p:sp>
      <p:sp>
        <p:nvSpPr>
          <p:cNvPr id="83" name="Diamond 82"/>
          <p:cNvSpPr/>
          <p:nvPr/>
        </p:nvSpPr>
        <p:spPr>
          <a:xfrm>
            <a:off x="4107639" y="3700373"/>
            <a:ext cx="396240" cy="426720"/>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1</a:t>
            </a:r>
            <a:endParaRPr lang="en-US" b="1" dirty="0"/>
          </a:p>
        </p:txBody>
      </p:sp>
      <p:sp>
        <p:nvSpPr>
          <p:cNvPr id="84" name="Diamond 83"/>
          <p:cNvSpPr/>
          <p:nvPr/>
        </p:nvSpPr>
        <p:spPr>
          <a:xfrm>
            <a:off x="1367574" y="3725852"/>
            <a:ext cx="396240" cy="426720"/>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1</a:t>
            </a:r>
            <a:endParaRPr lang="en-US" b="1" dirty="0"/>
          </a:p>
        </p:txBody>
      </p:sp>
    </p:spTree>
    <p:extLst>
      <p:ext uri="{BB962C8B-B14F-4D97-AF65-F5344CB8AC3E}">
        <p14:creationId xmlns:p14="http://schemas.microsoft.com/office/powerpoint/2010/main" val="38925047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8" name="Picture 87"/>
          <p:cNvPicPr>
            <a:picLocks noChangeAspect="1"/>
          </p:cNvPicPr>
          <p:nvPr/>
        </p:nvPicPr>
        <p:blipFill rotWithShape="1">
          <a:blip r:embed="rId3"/>
          <a:srcRect l="684"/>
          <a:stretch/>
        </p:blipFill>
        <p:spPr>
          <a:xfrm>
            <a:off x="109728" y="5008544"/>
            <a:ext cx="11951208" cy="1849456"/>
          </a:xfrm>
          <a:prstGeom prst="rect">
            <a:avLst/>
          </a:prstGeom>
        </p:spPr>
      </p:pic>
      <p:sp>
        <p:nvSpPr>
          <p:cNvPr id="22" name="Diamond 21"/>
          <p:cNvSpPr/>
          <p:nvPr/>
        </p:nvSpPr>
        <p:spPr>
          <a:xfrm>
            <a:off x="9206123" y="102407"/>
            <a:ext cx="396240" cy="426720"/>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1</a:t>
            </a:r>
            <a:endParaRPr lang="en-US" b="1" dirty="0"/>
          </a:p>
        </p:txBody>
      </p:sp>
      <p:sp>
        <p:nvSpPr>
          <p:cNvPr id="23" name="Diamond 22"/>
          <p:cNvSpPr/>
          <p:nvPr/>
        </p:nvSpPr>
        <p:spPr>
          <a:xfrm>
            <a:off x="8198148" y="101529"/>
            <a:ext cx="396240" cy="426720"/>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1</a:t>
            </a:r>
            <a:endParaRPr lang="en-US" b="1" dirty="0"/>
          </a:p>
        </p:txBody>
      </p:sp>
      <p:sp>
        <p:nvSpPr>
          <p:cNvPr id="24" name="Diamond 23"/>
          <p:cNvSpPr/>
          <p:nvPr/>
        </p:nvSpPr>
        <p:spPr>
          <a:xfrm>
            <a:off x="3729576" y="96759"/>
            <a:ext cx="396240" cy="426720"/>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1</a:t>
            </a:r>
            <a:endParaRPr lang="en-US" b="1" dirty="0"/>
          </a:p>
        </p:txBody>
      </p:sp>
      <p:sp>
        <p:nvSpPr>
          <p:cNvPr id="25" name="Diamond 24"/>
          <p:cNvSpPr/>
          <p:nvPr/>
        </p:nvSpPr>
        <p:spPr>
          <a:xfrm>
            <a:off x="5098215" y="130238"/>
            <a:ext cx="396240" cy="426720"/>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1</a:t>
            </a:r>
            <a:endParaRPr lang="en-US" b="1" dirty="0"/>
          </a:p>
        </p:txBody>
      </p:sp>
      <p:sp>
        <p:nvSpPr>
          <p:cNvPr id="27" name="Diamond 26"/>
          <p:cNvSpPr/>
          <p:nvPr/>
        </p:nvSpPr>
        <p:spPr>
          <a:xfrm>
            <a:off x="7500393" y="114104"/>
            <a:ext cx="396240" cy="426720"/>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2</a:t>
            </a:r>
            <a:endParaRPr lang="en-US" b="1" dirty="0"/>
          </a:p>
        </p:txBody>
      </p:sp>
      <p:sp>
        <p:nvSpPr>
          <p:cNvPr id="28" name="Diamond 27"/>
          <p:cNvSpPr/>
          <p:nvPr/>
        </p:nvSpPr>
        <p:spPr>
          <a:xfrm>
            <a:off x="7146884" y="114104"/>
            <a:ext cx="396240" cy="426720"/>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1</a:t>
            </a:r>
            <a:endParaRPr lang="en-US" b="1" dirty="0"/>
          </a:p>
        </p:txBody>
      </p:sp>
      <p:sp>
        <p:nvSpPr>
          <p:cNvPr id="29" name="Diamond 28"/>
          <p:cNvSpPr/>
          <p:nvPr/>
        </p:nvSpPr>
        <p:spPr>
          <a:xfrm>
            <a:off x="6886567" y="130238"/>
            <a:ext cx="396240" cy="426720"/>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1</a:t>
            </a:r>
            <a:endParaRPr lang="en-US" b="1" dirty="0"/>
          </a:p>
        </p:txBody>
      </p:sp>
      <p:sp>
        <p:nvSpPr>
          <p:cNvPr id="30" name="Diamond 29"/>
          <p:cNvSpPr/>
          <p:nvPr/>
        </p:nvSpPr>
        <p:spPr>
          <a:xfrm>
            <a:off x="5792010" y="96759"/>
            <a:ext cx="396240" cy="426720"/>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1</a:t>
            </a:r>
            <a:endParaRPr lang="en-US" b="1" dirty="0"/>
          </a:p>
        </p:txBody>
      </p:sp>
      <p:sp>
        <p:nvSpPr>
          <p:cNvPr id="31" name="Diamond 30"/>
          <p:cNvSpPr/>
          <p:nvPr/>
        </p:nvSpPr>
        <p:spPr>
          <a:xfrm>
            <a:off x="2408463" y="130238"/>
            <a:ext cx="396240" cy="426720"/>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1</a:t>
            </a:r>
            <a:endParaRPr lang="en-US" b="1" dirty="0"/>
          </a:p>
        </p:txBody>
      </p:sp>
      <p:sp>
        <p:nvSpPr>
          <p:cNvPr id="32" name="Diamond 31"/>
          <p:cNvSpPr/>
          <p:nvPr/>
        </p:nvSpPr>
        <p:spPr>
          <a:xfrm>
            <a:off x="1357478" y="130238"/>
            <a:ext cx="396240" cy="426720"/>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1</a:t>
            </a:r>
            <a:endParaRPr lang="en-US" b="1" dirty="0"/>
          </a:p>
        </p:txBody>
      </p:sp>
      <p:sp>
        <p:nvSpPr>
          <p:cNvPr id="33" name="Diamond 32"/>
          <p:cNvSpPr/>
          <p:nvPr/>
        </p:nvSpPr>
        <p:spPr>
          <a:xfrm>
            <a:off x="1019458" y="96759"/>
            <a:ext cx="396240" cy="426720"/>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1</a:t>
            </a:r>
            <a:endParaRPr lang="en-US" b="1" dirty="0"/>
          </a:p>
        </p:txBody>
      </p:sp>
      <p:sp>
        <p:nvSpPr>
          <p:cNvPr id="34" name="Diamond 33"/>
          <p:cNvSpPr/>
          <p:nvPr/>
        </p:nvSpPr>
        <p:spPr>
          <a:xfrm>
            <a:off x="337363" y="130238"/>
            <a:ext cx="396240" cy="426720"/>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1</a:t>
            </a:r>
            <a:endParaRPr lang="en-US" b="1" dirty="0"/>
          </a:p>
        </p:txBody>
      </p:sp>
      <p:pic>
        <p:nvPicPr>
          <p:cNvPr id="53" name="Picture 52"/>
          <p:cNvPicPr>
            <a:picLocks noChangeAspect="1"/>
          </p:cNvPicPr>
          <p:nvPr/>
        </p:nvPicPr>
        <p:blipFill rotWithShape="1">
          <a:blip r:embed="rId4"/>
          <a:srcRect b="26833"/>
          <a:stretch/>
        </p:blipFill>
        <p:spPr>
          <a:xfrm>
            <a:off x="0" y="1539852"/>
            <a:ext cx="12060936" cy="3489342"/>
          </a:xfrm>
          <a:prstGeom prst="rect">
            <a:avLst/>
          </a:prstGeom>
        </p:spPr>
      </p:pic>
      <p:sp>
        <p:nvSpPr>
          <p:cNvPr id="61" name="Diamond 60"/>
          <p:cNvSpPr/>
          <p:nvPr/>
        </p:nvSpPr>
        <p:spPr>
          <a:xfrm>
            <a:off x="10296775" y="3815498"/>
            <a:ext cx="396240" cy="426720"/>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1</a:t>
            </a:r>
            <a:endParaRPr lang="en-US" b="1" dirty="0"/>
          </a:p>
        </p:txBody>
      </p:sp>
      <p:sp>
        <p:nvSpPr>
          <p:cNvPr id="62" name="Diamond 61"/>
          <p:cNvSpPr/>
          <p:nvPr/>
        </p:nvSpPr>
        <p:spPr>
          <a:xfrm>
            <a:off x="9973475" y="3838059"/>
            <a:ext cx="396240" cy="426720"/>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1</a:t>
            </a:r>
            <a:endParaRPr lang="en-US" b="1" dirty="0"/>
          </a:p>
        </p:txBody>
      </p:sp>
      <p:sp>
        <p:nvSpPr>
          <p:cNvPr id="63" name="Diamond 62"/>
          <p:cNvSpPr/>
          <p:nvPr/>
        </p:nvSpPr>
        <p:spPr>
          <a:xfrm>
            <a:off x="8781880" y="3838059"/>
            <a:ext cx="396240" cy="426720"/>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1</a:t>
            </a:r>
            <a:endParaRPr lang="en-US" b="1" dirty="0"/>
          </a:p>
        </p:txBody>
      </p:sp>
      <p:sp>
        <p:nvSpPr>
          <p:cNvPr id="64" name="Diamond 63"/>
          <p:cNvSpPr/>
          <p:nvPr/>
        </p:nvSpPr>
        <p:spPr>
          <a:xfrm>
            <a:off x="7166391" y="3833447"/>
            <a:ext cx="396240" cy="426720"/>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1</a:t>
            </a:r>
            <a:endParaRPr lang="en-US" b="1" dirty="0"/>
          </a:p>
        </p:txBody>
      </p:sp>
      <p:sp>
        <p:nvSpPr>
          <p:cNvPr id="65" name="Diamond 64"/>
          <p:cNvSpPr/>
          <p:nvPr/>
        </p:nvSpPr>
        <p:spPr>
          <a:xfrm>
            <a:off x="6539086" y="3828835"/>
            <a:ext cx="396240" cy="426720"/>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1</a:t>
            </a:r>
            <a:endParaRPr lang="en-US" b="1" dirty="0"/>
          </a:p>
        </p:txBody>
      </p:sp>
      <p:sp>
        <p:nvSpPr>
          <p:cNvPr id="66" name="Diamond 65"/>
          <p:cNvSpPr/>
          <p:nvPr/>
        </p:nvSpPr>
        <p:spPr>
          <a:xfrm>
            <a:off x="6109901" y="3828835"/>
            <a:ext cx="396240" cy="426720"/>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1</a:t>
            </a:r>
            <a:endParaRPr lang="en-US" b="1" dirty="0"/>
          </a:p>
        </p:txBody>
      </p:sp>
      <p:sp>
        <p:nvSpPr>
          <p:cNvPr id="67" name="Diamond 66"/>
          <p:cNvSpPr/>
          <p:nvPr/>
        </p:nvSpPr>
        <p:spPr>
          <a:xfrm>
            <a:off x="5149371" y="3844543"/>
            <a:ext cx="396240" cy="426720"/>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1</a:t>
            </a:r>
            <a:endParaRPr lang="en-US" b="1" dirty="0"/>
          </a:p>
        </p:txBody>
      </p:sp>
      <p:sp>
        <p:nvSpPr>
          <p:cNvPr id="68" name="Diamond 67"/>
          <p:cNvSpPr/>
          <p:nvPr/>
        </p:nvSpPr>
        <p:spPr>
          <a:xfrm>
            <a:off x="4095527" y="3844543"/>
            <a:ext cx="396240" cy="426720"/>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2</a:t>
            </a:r>
            <a:endParaRPr lang="en-US" b="1" dirty="0"/>
          </a:p>
        </p:txBody>
      </p:sp>
      <p:sp>
        <p:nvSpPr>
          <p:cNvPr id="69" name="Diamond 68"/>
          <p:cNvSpPr/>
          <p:nvPr/>
        </p:nvSpPr>
        <p:spPr>
          <a:xfrm>
            <a:off x="10671221" y="3815498"/>
            <a:ext cx="396240" cy="426720"/>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1</a:t>
            </a:r>
            <a:endParaRPr lang="en-US" b="1" dirty="0"/>
          </a:p>
        </p:txBody>
      </p:sp>
      <p:sp>
        <p:nvSpPr>
          <p:cNvPr id="70" name="Diamond 69"/>
          <p:cNvSpPr/>
          <p:nvPr/>
        </p:nvSpPr>
        <p:spPr>
          <a:xfrm>
            <a:off x="3375757" y="3815498"/>
            <a:ext cx="396240" cy="426720"/>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1</a:t>
            </a:r>
            <a:endParaRPr lang="en-US" b="1" dirty="0"/>
          </a:p>
        </p:txBody>
      </p:sp>
      <p:sp>
        <p:nvSpPr>
          <p:cNvPr id="71" name="Diamond 70"/>
          <p:cNvSpPr/>
          <p:nvPr/>
        </p:nvSpPr>
        <p:spPr>
          <a:xfrm>
            <a:off x="10314887" y="2545133"/>
            <a:ext cx="396240" cy="426720"/>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1</a:t>
            </a:r>
            <a:endParaRPr lang="en-US" b="1" dirty="0"/>
          </a:p>
        </p:txBody>
      </p:sp>
      <p:sp>
        <p:nvSpPr>
          <p:cNvPr id="72" name="Diamond 71"/>
          <p:cNvSpPr/>
          <p:nvPr/>
        </p:nvSpPr>
        <p:spPr>
          <a:xfrm>
            <a:off x="9579376" y="2567694"/>
            <a:ext cx="396240" cy="426720"/>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1</a:t>
            </a:r>
            <a:endParaRPr lang="en-US" b="1" dirty="0"/>
          </a:p>
        </p:txBody>
      </p:sp>
      <p:sp>
        <p:nvSpPr>
          <p:cNvPr id="73" name="Diamond 72"/>
          <p:cNvSpPr/>
          <p:nvPr/>
        </p:nvSpPr>
        <p:spPr>
          <a:xfrm>
            <a:off x="9258397" y="2580184"/>
            <a:ext cx="396240" cy="426720"/>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2</a:t>
            </a:r>
            <a:endParaRPr lang="en-US" b="1" dirty="0"/>
          </a:p>
        </p:txBody>
      </p:sp>
      <p:sp>
        <p:nvSpPr>
          <p:cNvPr id="74" name="Diamond 73"/>
          <p:cNvSpPr/>
          <p:nvPr/>
        </p:nvSpPr>
        <p:spPr>
          <a:xfrm>
            <a:off x="8933394" y="2584796"/>
            <a:ext cx="396240" cy="426720"/>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1</a:t>
            </a:r>
            <a:endParaRPr lang="en-US" b="1" dirty="0"/>
          </a:p>
        </p:txBody>
      </p:sp>
      <p:sp>
        <p:nvSpPr>
          <p:cNvPr id="75" name="Diamond 74"/>
          <p:cNvSpPr/>
          <p:nvPr/>
        </p:nvSpPr>
        <p:spPr>
          <a:xfrm>
            <a:off x="7901627" y="2550162"/>
            <a:ext cx="396240" cy="426720"/>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1</a:t>
            </a:r>
            <a:endParaRPr lang="en-US" b="1" dirty="0"/>
          </a:p>
        </p:txBody>
      </p:sp>
      <p:sp>
        <p:nvSpPr>
          <p:cNvPr id="76" name="Diamond 75"/>
          <p:cNvSpPr/>
          <p:nvPr/>
        </p:nvSpPr>
        <p:spPr>
          <a:xfrm>
            <a:off x="925952" y="2606510"/>
            <a:ext cx="396240" cy="426720"/>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1</a:t>
            </a:r>
            <a:endParaRPr lang="en-US" b="1" dirty="0"/>
          </a:p>
        </p:txBody>
      </p:sp>
      <p:sp>
        <p:nvSpPr>
          <p:cNvPr id="77" name="Diamond 76"/>
          <p:cNvSpPr/>
          <p:nvPr/>
        </p:nvSpPr>
        <p:spPr>
          <a:xfrm>
            <a:off x="2359562" y="2560993"/>
            <a:ext cx="396240" cy="426720"/>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2</a:t>
            </a:r>
            <a:endParaRPr lang="en-US" b="1" dirty="0"/>
          </a:p>
        </p:txBody>
      </p:sp>
      <p:sp>
        <p:nvSpPr>
          <p:cNvPr id="78" name="Diamond 77"/>
          <p:cNvSpPr/>
          <p:nvPr/>
        </p:nvSpPr>
        <p:spPr>
          <a:xfrm>
            <a:off x="10689333" y="2545133"/>
            <a:ext cx="396240" cy="426720"/>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1</a:t>
            </a:r>
            <a:endParaRPr lang="en-US" b="1" dirty="0"/>
          </a:p>
        </p:txBody>
      </p:sp>
      <p:sp>
        <p:nvSpPr>
          <p:cNvPr id="79" name="Diamond 78"/>
          <p:cNvSpPr/>
          <p:nvPr/>
        </p:nvSpPr>
        <p:spPr>
          <a:xfrm>
            <a:off x="3008297" y="2555823"/>
            <a:ext cx="396240" cy="426720"/>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2</a:t>
            </a:r>
            <a:endParaRPr lang="en-US" b="1" dirty="0"/>
          </a:p>
        </p:txBody>
      </p:sp>
      <p:sp>
        <p:nvSpPr>
          <p:cNvPr id="80" name="Diamond 79"/>
          <p:cNvSpPr/>
          <p:nvPr/>
        </p:nvSpPr>
        <p:spPr>
          <a:xfrm>
            <a:off x="6820517" y="1483113"/>
            <a:ext cx="396240" cy="426720"/>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1</a:t>
            </a:r>
            <a:endParaRPr lang="en-US" b="1" dirty="0"/>
          </a:p>
        </p:txBody>
      </p:sp>
      <p:sp>
        <p:nvSpPr>
          <p:cNvPr id="81" name="Diamond 80"/>
          <p:cNvSpPr/>
          <p:nvPr/>
        </p:nvSpPr>
        <p:spPr>
          <a:xfrm>
            <a:off x="1691879" y="1493296"/>
            <a:ext cx="396240" cy="426720"/>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1</a:t>
            </a:r>
            <a:endParaRPr lang="en-US" b="1" dirty="0"/>
          </a:p>
        </p:txBody>
      </p:sp>
      <p:sp>
        <p:nvSpPr>
          <p:cNvPr id="82" name="Diamond 81"/>
          <p:cNvSpPr/>
          <p:nvPr/>
        </p:nvSpPr>
        <p:spPr>
          <a:xfrm>
            <a:off x="3395849" y="1470913"/>
            <a:ext cx="396240" cy="426720"/>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1</a:t>
            </a:r>
            <a:endParaRPr lang="en-US" b="1" dirty="0"/>
          </a:p>
        </p:txBody>
      </p:sp>
      <p:sp>
        <p:nvSpPr>
          <p:cNvPr id="83" name="Diamond 82"/>
          <p:cNvSpPr/>
          <p:nvPr/>
        </p:nvSpPr>
        <p:spPr>
          <a:xfrm>
            <a:off x="5763453" y="1493296"/>
            <a:ext cx="396240" cy="426720"/>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1</a:t>
            </a:r>
            <a:endParaRPr lang="en-US" b="1" dirty="0"/>
          </a:p>
        </p:txBody>
      </p:sp>
      <p:sp>
        <p:nvSpPr>
          <p:cNvPr id="84" name="Diamond 83"/>
          <p:cNvSpPr/>
          <p:nvPr/>
        </p:nvSpPr>
        <p:spPr>
          <a:xfrm>
            <a:off x="5114229" y="1470913"/>
            <a:ext cx="396240" cy="426720"/>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1</a:t>
            </a:r>
            <a:endParaRPr lang="en-US" b="1" dirty="0"/>
          </a:p>
        </p:txBody>
      </p:sp>
      <p:sp>
        <p:nvSpPr>
          <p:cNvPr id="85" name="Diamond 84"/>
          <p:cNvSpPr/>
          <p:nvPr/>
        </p:nvSpPr>
        <p:spPr>
          <a:xfrm>
            <a:off x="971027" y="1543376"/>
            <a:ext cx="396240" cy="426720"/>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1</a:t>
            </a:r>
            <a:endParaRPr lang="en-US" b="1" dirty="0"/>
          </a:p>
        </p:txBody>
      </p:sp>
      <p:sp>
        <p:nvSpPr>
          <p:cNvPr id="86" name="Diamond 85"/>
          <p:cNvSpPr/>
          <p:nvPr/>
        </p:nvSpPr>
        <p:spPr>
          <a:xfrm>
            <a:off x="604600" y="1530081"/>
            <a:ext cx="396240" cy="426720"/>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1</a:t>
            </a:r>
            <a:endParaRPr lang="en-US" b="1" dirty="0"/>
          </a:p>
        </p:txBody>
      </p:sp>
      <p:sp>
        <p:nvSpPr>
          <p:cNvPr id="87" name="Diamond 86"/>
          <p:cNvSpPr/>
          <p:nvPr/>
        </p:nvSpPr>
        <p:spPr>
          <a:xfrm>
            <a:off x="236896" y="1539887"/>
            <a:ext cx="396240" cy="426720"/>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1</a:t>
            </a:r>
            <a:endParaRPr lang="en-US" b="1" dirty="0"/>
          </a:p>
        </p:txBody>
      </p:sp>
      <p:sp>
        <p:nvSpPr>
          <p:cNvPr id="89" name="TextBox 88"/>
          <p:cNvSpPr txBox="1"/>
          <p:nvPr/>
        </p:nvSpPr>
        <p:spPr>
          <a:xfrm>
            <a:off x="4293647" y="5136224"/>
            <a:ext cx="3108960" cy="523220"/>
          </a:xfrm>
          <a:prstGeom prst="rect">
            <a:avLst/>
          </a:prstGeom>
          <a:noFill/>
        </p:spPr>
        <p:txBody>
          <a:bodyPr wrap="square" rtlCol="0">
            <a:spAutoFit/>
          </a:bodyPr>
          <a:lstStyle/>
          <a:p>
            <a:pPr algn="ctr"/>
            <a:r>
              <a:rPr lang="en-US" sz="2800" dirty="0" smtClean="0"/>
              <a:t>1TPR</a:t>
            </a:r>
            <a:endParaRPr lang="en-US" sz="2800" dirty="0"/>
          </a:p>
        </p:txBody>
      </p:sp>
      <p:pic>
        <p:nvPicPr>
          <p:cNvPr id="3" name="Picture 2"/>
          <p:cNvPicPr>
            <a:picLocks noChangeAspect="1"/>
          </p:cNvPicPr>
          <p:nvPr/>
        </p:nvPicPr>
        <p:blipFill rotWithShape="1">
          <a:blip r:embed="rId5"/>
          <a:srcRect t="67777"/>
          <a:stretch/>
        </p:blipFill>
        <p:spPr>
          <a:xfrm>
            <a:off x="109728" y="23939"/>
            <a:ext cx="11951208" cy="1575368"/>
          </a:xfrm>
          <a:prstGeom prst="rect">
            <a:avLst/>
          </a:prstGeom>
        </p:spPr>
      </p:pic>
    </p:spTree>
    <p:extLst>
      <p:ext uri="{BB962C8B-B14F-4D97-AF65-F5344CB8AC3E}">
        <p14:creationId xmlns:p14="http://schemas.microsoft.com/office/powerpoint/2010/main" val="204637060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Flowchart: Extract 77"/>
          <p:cNvSpPr/>
          <p:nvPr/>
        </p:nvSpPr>
        <p:spPr>
          <a:xfrm rot="16200000">
            <a:off x="3390659" y="2385771"/>
            <a:ext cx="2591283" cy="1447800"/>
          </a:xfrm>
          <a:prstGeom prst="flowChartExtract">
            <a:avLst/>
          </a:prstGeom>
          <a:solidFill>
            <a:schemeClr val="bg1">
              <a:lumMod val="85000"/>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sp>
        <p:nvSpPr>
          <p:cNvPr id="79" name="Rectangle 78"/>
          <p:cNvSpPr/>
          <p:nvPr/>
        </p:nvSpPr>
        <p:spPr>
          <a:xfrm>
            <a:off x="5415479" y="1814030"/>
            <a:ext cx="3886200" cy="2597332"/>
          </a:xfrm>
          <a:prstGeom prst="rect">
            <a:avLst/>
          </a:prstGeom>
          <a:solidFill>
            <a:schemeClr val="bg1">
              <a:lumMod val="85000"/>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sp>
        <p:nvSpPr>
          <p:cNvPr id="6" name="Rectangle 5"/>
          <p:cNvSpPr/>
          <p:nvPr/>
        </p:nvSpPr>
        <p:spPr>
          <a:xfrm>
            <a:off x="1177132" y="4443413"/>
            <a:ext cx="2851150" cy="207962"/>
          </a:xfrm>
          <a:prstGeom prst="rect">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white"/>
              </a:solidFill>
              <a:latin typeface="Calibri"/>
            </a:endParaRPr>
          </a:p>
        </p:txBody>
      </p:sp>
      <p:sp>
        <p:nvSpPr>
          <p:cNvPr id="7" name="Rectangle 6"/>
          <p:cNvSpPr/>
          <p:nvPr/>
        </p:nvSpPr>
        <p:spPr>
          <a:xfrm>
            <a:off x="1177132" y="3713163"/>
            <a:ext cx="2851150" cy="209550"/>
          </a:xfrm>
          <a:prstGeom prst="rect">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white"/>
              </a:solidFill>
              <a:latin typeface="Calibri"/>
            </a:endParaRPr>
          </a:p>
        </p:txBody>
      </p:sp>
      <p:sp>
        <p:nvSpPr>
          <p:cNvPr id="8" name="Rectangle 7"/>
          <p:cNvSpPr/>
          <p:nvPr/>
        </p:nvSpPr>
        <p:spPr>
          <a:xfrm>
            <a:off x="1177132" y="2982913"/>
            <a:ext cx="2851150" cy="209550"/>
          </a:xfrm>
          <a:prstGeom prst="rect">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white"/>
              </a:solidFill>
              <a:latin typeface="Calibri"/>
            </a:endParaRPr>
          </a:p>
        </p:txBody>
      </p:sp>
      <p:sp>
        <p:nvSpPr>
          <p:cNvPr id="9" name="Rectangle 8"/>
          <p:cNvSpPr/>
          <p:nvPr/>
        </p:nvSpPr>
        <p:spPr>
          <a:xfrm>
            <a:off x="1402557" y="2982913"/>
            <a:ext cx="1274762" cy="2095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sp>
        <p:nvSpPr>
          <p:cNvPr id="10" name="Rectangle 9"/>
          <p:cNvSpPr/>
          <p:nvPr/>
        </p:nvSpPr>
        <p:spPr>
          <a:xfrm>
            <a:off x="3277395" y="2982913"/>
            <a:ext cx="525463" cy="20955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endParaRPr lang="en-US">
              <a:solidFill>
                <a:prstClr val="white"/>
              </a:solidFill>
              <a:latin typeface="Calibri"/>
            </a:endParaRPr>
          </a:p>
        </p:txBody>
      </p:sp>
      <p:sp>
        <p:nvSpPr>
          <p:cNvPr id="11" name="Rectangle 10"/>
          <p:cNvSpPr/>
          <p:nvPr/>
        </p:nvSpPr>
        <p:spPr>
          <a:xfrm>
            <a:off x="1551782" y="3713164"/>
            <a:ext cx="855662" cy="2047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sp>
        <p:nvSpPr>
          <p:cNvPr id="12" name="Rectangle 11"/>
          <p:cNvSpPr/>
          <p:nvPr/>
        </p:nvSpPr>
        <p:spPr>
          <a:xfrm>
            <a:off x="3053557" y="3713163"/>
            <a:ext cx="374650" cy="20955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endParaRPr lang="en-US">
              <a:solidFill>
                <a:prstClr val="white"/>
              </a:solidFill>
              <a:latin typeface="Calibri"/>
            </a:endParaRPr>
          </a:p>
        </p:txBody>
      </p:sp>
      <p:sp>
        <p:nvSpPr>
          <p:cNvPr id="13" name="Rectangle 12"/>
          <p:cNvSpPr/>
          <p:nvPr/>
        </p:nvSpPr>
        <p:spPr>
          <a:xfrm>
            <a:off x="1402557" y="4443413"/>
            <a:ext cx="1274762" cy="20796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sp>
        <p:nvSpPr>
          <p:cNvPr id="14" name="Rectangle 13"/>
          <p:cNvSpPr/>
          <p:nvPr/>
        </p:nvSpPr>
        <p:spPr>
          <a:xfrm>
            <a:off x="2902745" y="4443413"/>
            <a:ext cx="525463" cy="207962"/>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endParaRPr lang="en-US">
              <a:solidFill>
                <a:prstClr val="white"/>
              </a:solidFill>
              <a:latin typeface="Calibri"/>
            </a:endParaRPr>
          </a:p>
        </p:txBody>
      </p:sp>
      <p:pic>
        <p:nvPicPr>
          <p:cNvPr id="182285" name="Picture 4" descr="C:\Users\JM\Desktop\silhouette-mouse-sitting.jpg"/>
          <p:cNvPicPr>
            <a:picLocks noChangeAspect="1" noChangeArrowheads="1"/>
          </p:cNvPicPr>
          <p:nvPr/>
        </p:nvPicPr>
        <p:blipFill>
          <a:blip r:embed="rId3">
            <a:extLst>
              <a:ext uri="{28A0092B-C50C-407E-A947-70E740481C1C}">
                <a14:useLocalDpi xmlns:a14="http://schemas.microsoft.com/office/drawing/2010/main" val="0"/>
              </a:ext>
            </a:extLst>
          </a:blip>
          <a:srcRect l="9431" t="8401" r="4715" b="8347"/>
          <a:stretch>
            <a:fillRect/>
          </a:stretch>
        </p:blipFill>
        <p:spPr bwMode="auto">
          <a:xfrm>
            <a:off x="500857" y="3608389"/>
            <a:ext cx="387350" cy="5222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2286" name="Picture 2" descr="C:\Users\JM\Desktop\download (2).jpg"/>
          <p:cNvPicPr>
            <a:picLocks noChangeAspect="1" noChangeArrowheads="1"/>
          </p:cNvPicPr>
          <p:nvPr/>
        </p:nvPicPr>
        <p:blipFill>
          <a:blip r:embed="rId4" cstate="print">
            <a:extLst>
              <a:ext uri="{28A0092B-C50C-407E-A947-70E740481C1C}">
                <a14:useLocalDpi xmlns:a14="http://schemas.microsoft.com/office/drawing/2010/main" val="0"/>
              </a:ext>
            </a:extLst>
          </a:blip>
          <a:srcRect t="14963" b="17480"/>
          <a:stretch>
            <a:fillRect/>
          </a:stretch>
        </p:blipFill>
        <p:spPr bwMode="auto">
          <a:xfrm>
            <a:off x="426245" y="4235450"/>
            <a:ext cx="555625" cy="520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1" name="4-Point Star 30"/>
          <p:cNvSpPr/>
          <p:nvPr/>
        </p:nvSpPr>
        <p:spPr>
          <a:xfrm>
            <a:off x="1447007" y="2927350"/>
            <a:ext cx="228600" cy="304800"/>
          </a:xfrm>
          <a:prstGeom prst="star4">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sp>
        <p:nvSpPr>
          <p:cNvPr id="32" name="4-Point Star 31"/>
          <p:cNvSpPr/>
          <p:nvPr/>
        </p:nvSpPr>
        <p:spPr>
          <a:xfrm>
            <a:off x="1797844" y="3665538"/>
            <a:ext cx="228600" cy="304800"/>
          </a:xfrm>
          <a:prstGeom prst="star4">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sp>
        <p:nvSpPr>
          <p:cNvPr id="33" name="4-Point Star 32"/>
          <p:cNvSpPr/>
          <p:nvPr/>
        </p:nvSpPr>
        <p:spPr>
          <a:xfrm>
            <a:off x="1569244" y="4405313"/>
            <a:ext cx="228600" cy="304800"/>
          </a:xfrm>
          <a:prstGeom prst="star4">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pic>
        <p:nvPicPr>
          <p:cNvPr id="182290" name="Picture 2" descr="C:\Users\JM\Desktop\Untitled-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3720" y="2774950"/>
            <a:ext cx="339725" cy="623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8" name="Rectangle 37"/>
          <p:cNvSpPr/>
          <p:nvPr/>
        </p:nvSpPr>
        <p:spPr>
          <a:xfrm>
            <a:off x="6140451" y="2152168"/>
            <a:ext cx="2851150" cy="207963"/>
          </a:xfrm>
          <a:prstGeom prst="rect">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white"/>
              </a:solidFill>
              <a:latin typeface="Calibri"/>
            </a:endParaRPr>
          </a:p>
        </p:txBody>
      </p:sp>
      <p:sp>
        <p:nvSpPr>
          <p:cNvPr id="39" name="Rectangle 38"/>
          <p:cNvSpPr/>
          <p:nvPr/>
        </p:nvSpPr>
        <p:spPr>
          <a:xfrm>
            <a:off x="6364289" y="2152168"/>
            <a:ext cx="1408112" cy="2079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sp>
        <p:nvSpPr>
          <p:cNvPr id="40" name="Rectangle 39"/>
          <p:cNvSpPr/>
          <p:nvPr/>
        </p:nvSpPr>
        <p:spPr>
          <a:xfrm>
            <a:off x="8240714" y="2152168"/>
            <a:ext cx="525462" cy="207963"/>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endParaRPr lang="en-US">
              <a:solidFill>
                <a:prstClr val="white"/>
              </a:solidFill>
              <a:latin typeface="Calibri"/>
            </a:endParaRPr>
          </a:p>
        </p:txBody>
      </p:sp>
      <p:sp>
        <p:nvSpPr>
          <p:cNvPr id="41" name="4-Point Star 40"/>
          <p:cNvSpPr/>
          <p:nvPr/>
        </p:nvSpPr>
        <p:spPr>
          <a:xfrm>
            <a:off x="6324601" y="2096605"/>
            <a:ext cx="228600" cy="304800"/>
          </a:xfrm>
          <a:prstGeom prst="star4">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pic>
        <p:nvPicPr>
          <p:cNvPr id="182295" name="Picture 2" descr="C:\Users\JM\Desktop\Untitled-1.png"/>
          <p:cNvPicPr>
            <a:picLocks noChangeAspect="1" noChangeArrowheads="1"/>
          </p:cNvPicPr>
          <p:nvPr/>
        </p:nvPicPr>
        <p:blipFill>
          <a:blip r:embed="rId5">
            <a:grayscl/>
            <a:extLst>
              <a:ext uri="{28A0092B-C50C-407E-A947-70E740481C1C}">
                <a14:useLocalDpi xmlns:a14="http://schemas.microsoft.com/office/drawing/2010/main" val="0"/>
              </a:ext>
            </a:extLst>
          </a:blip>
          <a:srcRect/>
          <a:stretch>
            <a:fillRect/>
          </a:stretch>
        </p:blipFill>
        <p:spPr bwMode="auto">
          <a:xfrm>
            <a:off x="5507040" y="1944206"/>
            <a:ext cx="339725" cy="623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3" name="Rectangle 42"/>
          <p:cNvSpPr/>
          <p:nvPr/>
        </p:nvSpPr>
        <p:spPr>
          <a:xfrm>
            <a:off x="6140451" y="3031642"/>
            <a:ext cx="2851150" cy="209550"/>
          </a:xfrm>
          <a:prstGeom prst="rect">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white"/>
              </a:solidFill>
              <a:latin typeface="Calibri"/>
            </a:endParaRPr>
          </a:p>
        </p:txBody>
      </p:sp>
      <p:sp>
        <p:nvSpPr>
          <p:cNvPr id="44" name="Rectangle 43"/>
          <p:cNvSpPr/>
          <p:nvPr/>
        </p:nvSpPr>
        <p:spPr>
          <a:xfrm>
            <a:off x="6364289" y="3031642"/>
            <a:ext cx="1408112" cy="2095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sp>
        <p:nvSpPr>
          <p:cNvPr id="45" name="Rectangle 44"/>
          <p:cNvSpPr/>
          <p:nvPr/>
        </p:nvSpPr>
        <p:spPr>
          <a:xfrm>
            <a:off x="8240714" y="3031642"/>
            <a:ext cx="525462" cy="20955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endParaRPr lang="en-US">
              <a:solidFill>
                <a:prstClr val="white"/>
              </a:solidFill>
              <a:latin typeface="Calibri"/>
            </a:endParaRPr>
          </a:p>
        </p:txBody>
      </p:sp>
      <p:pic>
        <p:nvPicPr>
          <p:cNvPr id="182299" name="Picture 2" descr="C:\Users\JM\Desktop\Untitled-1.png"/>
          <p:cNvPicPr>
            <a:picLocks noChangeAspect="1" noChangeArrowheads="1"/>
          </p:cNvPicPr>
          <p:nvPr/>
        </p:nvPicPr>
        <p:blipFill>
          <a:blip r:embed="rId5">
            <a:grayscl/>
            <a:extLst>
              <a:ext uri="{28A0092B-C50C-407E-A947-70E740481C1C}">
                <a14:useLocalDpi xmlns:a14="http://schemas.microsoft.com/office/drawing/2010/main" val="0"/>
              </a:ext>
            </a:extLst>
          </a:blip>
          <a:srcRect/>
          <a:stretch>
            <a:fillRect/>
          </a:stretch>
        </p:blipFill>
        <p:spPr bwMode="auto">
          <a:xfrm>
            <a:off x="5507040" y="2823681"/>
            <a:ext cx="339725" cy="623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8" name="Rectangle 47"/>
          <p:cNvSpPr/>
          <p:nvPr/>
        </p:nvSpPr>
        <p:spPr>
          <a:xfrm>
            <a:off x="6140451" y="3946042"/>
            <a:ext cx="2851150" cy="209550"/>
          </a:xfrm>
          <a:prstGeom prst="rect">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white"/>
              </a:solidFill>
              <a:latin typeface="Calibri"/>
            </a:endParaRPr>
          </a:p>
        </p:txBody>
      </p:sp>
      <p:sp>
        <p:nvSpPr>
          <p:cNvPr id="49" name="Rectangle 48"/>
          <p:cNvSpPr/>
          <p:nvPr/>
        </p:nvSpPr>
        <p:spPr>
          <a:xfrm>
            <a:off x="6364289" y="3946042"/>
            <a:ext cx="1408112" cy="2095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sp>
        <p:nvSpPr>
          <p:cNvPr id="50" name="Rectangle 49"/>
          <p:cNvSpPr/>
          <p:nvPr/>
        </p:nvSpPr>
        <p:spPr>
          <a:xfrm>
            <a:off x="8240714" y="3946042"/>
            <a:ext cx="525462" cy="20955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endParaRPr lang="en-US">
              <a:solidFill>
                <a:prstClr val="white"/>
              </a:solidFill>
              <a:latin typeface="Calibri"/>
            </a:endParaRPr>
          </a:p>
        </p:txBody>
      </p:sp>
      <p:sp>
        <p:nvSpPr>
          <p:cNvPr id="51" name="4-Point Star 50"/>
          <p:cNvSpPr/>
          <p:nvPr/>
        </p:nvSpPr>
        <p:spPr>
          <a:xfrm>
            <a:off x="6329364" y="3890480"/>
            <a:ext cx="228600" cy="304800"/>
          </a:xfrm>
          <a:prstGeom prst="star4">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pic>
        <p:nvPicPr>
          <p:cNvPr id="182304" name="Picture 2" descr="C:\Users\JM\Desktop\Untitled-1.png"/>
          <p:cNvPicPr>
            <a:picLocks noChangeAspect="1" noChangeArrowheads="1"/>
          </p:cNvPicPr>
          <p:nvPr/>
        </p:nvPicPr>
        <p:blipFill>
          <a:blip r:embed="rId5">
            <a:grayscl/>
            <a:extLst>
              <a:ext uri="{28A0092B-C50C-407E-A947-70E740481C1C}">
                <a14:useLocalDpi xmlns:a14="http://schemas.microsoft.com/office/drawing/2010/main" val="0"/>
              </a:ext>
            </a:extLst>
          </a:blip>
          <a:srcRect/>
          <a:stretch>
            <a:fillRect/>
          </a:stretch>
        </p:blipFill>
        <p:spPr bwMode="auto">
          <a:xfrm>
            <a:off x="5507040" y="3738081"/>
            <a:ext cx="339725" cy="623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9" name="4-Point Star 58"/>
          <p:cNvSpPr/>
          <p:nvPr/>
        </p:nvSpPr>
        <p:spPr>
          <a:xfrm>
            <a:off x="6629401" y="2099780"/>
            <a:ext cx="228600" cy="304800"/>
          </a:xfrm>
          <a:prstGeom prst="star4">
            <a:avLst/>
          </a:prstGeom>
          <a:solidFill>
            <a:schemeClr val="bg1">
              <a:lumMod val="75000"/>
            </a:scheme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sp>
        <p:nvSpPr>
          <p:cNvPr id="61" name="4-Point Star 60"/>
          <p:cNvSpPr/>
          <p:nvPr/>
        </p:nvSpPr>
        <p:spPr>
          <a:xfrm>
            <a:off x="7086601" y="3904767"/>
            <a:ext cx="228600" cy="304800"/>
          </a:xfrm>
          <a:prstGeom prst="star4">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sp>
        <p:nvSpPr>
          <p:cNvPr id="62" name="4-Point Star 61"/>
          <p:cNvSpPr/>
          <p:nvPr/>
        </p:nvSpPr>
        <p:spPr>
          <a:xfrm>
            <a:off x="7391401" y="2990367"/>
            <a:ext cx="228600" cy="304800"/>
          </a:xfrm>
          <a:prstGeom prst="star4">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sp>
        <p:nvSpPr>
          <p:cNvPr id="182313" name="Content Placeholder 2"/>
          <p:cNvSpPr txBox="1">
            <a:spLocks/>
          </p:cNvSpPr>
          <p:nvPr/>
        </p:nvSpPr>
        <p:spPr bwMode="auto">
          <a:xfrm>
            <a:off x="217511" y="5192659"/>
            <a:ext cx="4191000" cy="777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b="1" dirty="0">
                <a:solidFill>
                  <a:srgbClr val="000000"/>
                </a:solidFill>
                <a:latin typeface="Calibri"/>
                <a:cs typeface="Calibri"/>
              </a:rPr>
              <a:t>‘Conservation’</a:t>
            </a:r>
          </a:p>
          <a:p>
            <a:pPr eaLnBrk="1" hangingPunct="1">
              <a:buFontTx/>
              <a:buChar char="-"/>
            </a:pPr>
            <a:r>
              <a:rPr lang="en-US" dirty="0">
                <a:solidFill>
                  <a:srgbClr val="000000"/>
                </a:solidFill>
                <a:latin typeface="Calibri"/>
                <a:cs typeface="Calibri"/>
              </a:rPr>
              <a:t>      Typically defined by comparison across species</a:t>
            </a:r>
          </a:p>
        </p:txBody>
      </p:sp>
      <p:sp>
        <p:nvSpPr>
          <p:cNvPr id="58" name="Content Placeholder 2"/>
          <p:cNvSpPr txBox="1">
            <a:spLocks/>
          </p:cNvSpPr>
          <p:nvPr/>
        </p:nvSpPr>
        <p:spPr bwMode="auto">
          <a:xfrm>
            <a:off x="4419601" y="4947274"/>
            <a:ext cx="7282248" cy="1368779"/>
          </a:xfrm>
          <a:prstGeom prst="rect">
            <a:avLst/>
          </a:prstGeom>
          <a:noFill/>
          <a:ln w="9525">
            <a:noFill/>
            <a:miter lim="800000"/>
            <a:headEnd/>
            <a:tailEnd/>
          </a:ln>
        </p:spPr>
        <p:txBody>
          <a:bodyPr/>
          <a:lstStyle/>
          <a:p>
            <a:pPr>
              <a:defRPr/>
            </a:pPr>
            <a:r>
              <a:rPr lang="en-US" sz="2400" b="1" dirty="0" smtClean="0">
                <a:solidFill>
                  <a:prstClr val="black"/>
                </a:solidFill>
                <a:latin typeface="Calibri"/>
                <a:cs typeface="Calibri"/>
              </a:rPr>
              <a:t>‘Sensitivity</a:t>
            </a:r>
            <a:r>
              <a:rPr lang="en-US" sz="2400" b="1" dirty="0">
                <a:solidFill>
                  <a:prstClr val="black"/>
                </a:solidFill>
                <a:latin typeface="Calibri"/>
                <a:cs typeface="Calibri"/>
              </a:rPr>
              <a:t>’ within human </a:t>
            </a:r>
            <a:r>
              <a:rPr lang="en-US" sz="2400" b="1" dirty="0" smtClean="0">
                <a:solidFill>
                  <a:prstClr val="black"/>
                </a:solidFill>
                <a:latin typeface="Calibri"/>
                <a:cs typeface="Calibri"/>
              </a:rPr>
              <a:t>population</a:t>
            </a:r>
            <a:endParaRPr lang="en-US" sz="2400" b="1" dirty="0">
              <a:solidFill>
                <a:prstClr val="black"/>
              </a:solidFill>
              <a:latin typeface="Calibri"/>
              <a:cs typeface="Calibri"/>
            </a:endParaRPr>
          </a:p>
          <a:p>
            <a:pPr marL="285750" lvl="1" indent="-285750">
              <a:buFontTx/>
              <a:buChar char="-"/>
              <a:defRPr/>
            </a:pPr>
            <a:r>
              <a:rPr lang="en-US" sz="2400" dirty="0" smtClean="0">
                <a:solidFill>
                  <a:srgbClr val="000000"/>
                </a:solidFill>
                <a:cs typeface="Calibri"/>
              </a:rPr>
              <a:t>Alternatively</a:t>
            </a:r>
            <a:r>
              <a:rPr lang="en-US" sz="2400" dirty="0">
                <a:solidFill>
                  <a:srgbClr val="000000"/>
                </a:solidFill>
                <a:cs typeface="Calibri"/>
              </a:rPr>
              <a:t>, negative selection restricts the allele frequency of deleterious </a:t>
            </a:r>
            <a:r>
              <a:rPr lang="en-US" sz="2400" dirty="0" smtClean="0">
                <a:solidFill>
                  <a:srgbClr val="000000"/>
                </a:solidFill>
                <a:cs typeface="Calibri"/>
              </a:rPr>
              <a:t>mutations.</a:t>
            </a:r>
          </a:p>
          <a:p>
            <a:pPr marL="285750" lvl="1" indent="-285750">
              <a:buFontTx/>
              <a:buChar char="-"/>
              <a:defRPr/>
            </a:pPr>
            <a:r>
              <a:rPr lang="en-US" sz="2400" dirty="0" smtClean="0">
                <a:solidFill>
                  <a:prstClr val="black"/>
                </a:solidFill>
                <a:latin typeface="Calibri"/>
                <a:cs typeface="Calibri"/>
                <a:sym typeface="Wingdings" pitchFamily="2" charset="2"/>
              </a:rPr>
              <a:t>a </a:t>
            </a:r>
            <a:r>
              <a:rPr lang="en-US" sz="2400" dirty="0">
                <a:solidFill>
                  <a:prstClr val="black"/>
                </a:solidFill>
                <a:latin typeface="Calibri"/>
                <a:cs typeface="Calibri"/>
                <a:sym typeface="Wingdings" pitchFamily="2" charset="2"/>
              </a:rPr>
              <a:t>depletion of common variants/an </a:t>
            </a:r>
            <a:r>
              <a:rPr lang="en-US" sz="2400" b="1" u="sng" dirty="0">
                <a:solidFill>
                  <a:prstClr val="black"/>
                </a:solidFill>
                <a:latin typeface="Calibri"/>
                <a:cs typeface="Calibri"/>
                <a:sym typeface="Wingdings" pitchFamily="2" charset="2"/>
              </a:rPr>
              <a:t>enrichment</a:t>
            </a:r>
            <a:r>
              <a:rPr lang="en-US" sz="2400" dirty="0">
                <a:solidFill>
                  <a:prstClr val="black"/>
                </a:solidFill>
                <a:latin typeface="Calibri"/>
                <a:cs typeface="Calibri"/>
                <a:sym typeface="Wingdings" pitchFamily="2" charset="2"/>
              </a:rPr>
              <a:t> of rare variants</a:t>
            </a:r>
          </a:p>
        </p:txBody>
      </p:sp>
      <p:cxnSp>
        <p:nvCxnSpPr>
          <p:cNvPr id="65" name="Straight Connector 64"/>
          <p:cNvCxnSpPr/>
          <p:nvPr/>
        </p:nvCxnSpPr>
        <p:spPr>
          <a:xfrm>
            <a:off x="4028282" y="5165726"/>
            <a:ext cx="0" cy="15557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6" name="Rectangle 45"/>
          <p:cNvSpPr/>
          <p:nvPr/>
        </p:nvSpPr>
        <p:spPr>
          <a:xfrm>
            <a:off x="6140451" y="4662511"/>
            <a:ext cx="2851150" cy="209550"/>
          </a:xfrm>
          <a:prstGeom prst="rect">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white"/>
              </a:solidFill>
              <a:latin typeface="Calibri"/>
            </a:endParaRPr>
          </a:p>
        </p:txBody>
      </p:sp>
      <p:sp>
        <p:nvSpPr>
          <p:cNvPr id="64" name="Rectangle 63"/>
          <p:cNvSpPr/>
          <p:nvPr/>
        </p:nvSpPr>
        <p:spPr>
          <a:xfrm>
            <a:off x="6364289" y="4662511"/>
            <a:ext cx="1408112" cy="2095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sp>
        <p:nvSpPr>
          <p:cNvPr id="66" name="Rectangle 65"/>
          <p:cNvSpPr/>
          <p:nvPr/>
        </p:nvSpPr>
        <p:spPr>
          <a:xfrm>
            <a:off x="8240714" y="4662511"/>
            <a:ext cx="525462" cy="20955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endParaRPr lang="en-US">
              <a:solidFill>
                <a:prstClr val="white"/>
              </a:solidFill>
              <a:latin typeface="Calibri"/>
            </a:endParaRPr>
          </a:p>
        </p:txBody>
      </p:sp>
      <p:sp>
        <p:nvSpPr>
          <p:cNvPr id="71" name="4-Point Star 70"/>
          <p:cNvSpPr/>
          <p:nvPr/>
        </p:nvSpPr>
        <p:spPr>
          <a:xfrm>
            <a:off x="7086601" y="4621236"/>
            <a:ext cx="228600" cy="304800"/>
          </a:xfrm>
          <a:prstGeom prst="star4">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sp>
        <p:nvSpPr>
          <p:cNvPr id="72" name="4-Point Star 71"/>
          <p:cNvSpPr/>
          <p:nvPr/>
        </p:nvSpPr>
        <p:spPr>
          <a:xfrm>
            <a:off x="7315201" y="4621236"/>
            <a:ext cx="228600" cy="304800"/>
          </a:xfrm>
          <a:prstGeom prst="star4">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sp>
        <p:nvSpPr>
          <p:cNvPr id="73" name="4-Point Star 72"/>
          <p:cNvSpPr/>
          <p:nvPr/>
        </p:nvSpPr>
        <p:spPr>
          <a:xfrm>
            <a:off x="6629401" y="4621236"/>
            <a:ext cx="228600" cy="304800"/>
          </a:xfrm>
          <a:prstGeom prst="star4">
            <a:avLst/>
          </a:prstGeom>
          <a:solidFill>
            <a:schemeClr val="bg1">
              <a:lumMod val="75000"/>
            </a:scheme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sp>
        <p:nvSpPr>
          <p:cNvPr id="57" name="4-Point Star 56"/>
          <p:cNvSpPr/>
          <p:nvPr/>
        </p:nvSpPr>
        <p:spPr>
          <a:xfrm>
            <a:off x="6629401" y="2990367"/>
            <a:ext cx="228600" cy="304800"/>
          </a:xfrm>
          <a:prstGeom prst="star4">
            <a:avLst/>
          </a:prstGeom>
          <a:solidFill>
            <a:schemeClr val="bg1">
              <a:lumMod val="75000"/>
            </a:scheme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sp>
        <p:nvSpPr>
          <p:cNvPr id="74" name="4-Point Star 73"/>
          <p:cNvSpPr/>
          <p:nvPr/>
        </p:nvSpPr>
        <p:spPr>
          <a:xfrm>
            <a:off x="6334126" y="4621236"/>
            <a:ext cx="228600" cy="304800"/>
          </a:xfrm>
          <a:prstGeom prst="star4">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sp>
        <p:nvSpPr>
          <p:cNvPr id="80" name="4-Point Star 79"/>
          <p:cNvSpPr/>
          <p:nvPr/>
        </p:nvSpPr>
        <p:spPr>
          <a:xfrm>
            <a:off x="6858001" y="2096605"/>
            <a:ext cx="228600" cy="304800"/>
          </a:xfrm>
          <a:prstGeom prst="star4">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sp>
        <p:nvSpPr>
          <p:cNvPr id="82" name="4-Point Star 81"/>
          <p:cNvSpPr/>
          <p:nvPr/>
        </p:nvSpPr>
        <p:spPr>
          <a:xfrm>
            <a:off x="6324601" y="2990367"/>
            <a:ext cx="228600" cy="304800"/>
          </a:xfrm>
          <a:prstGeom prst="star4">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sp>
        <p:nvSpPr>
          <p:cNvPr id="83" name="4-Point Star 82"/>
          <p:cNvSpPr/>
          <p:nvPr/>
        </p:nvSpPr>
        <p:spPr>
          <a:xfrm>
            <a:off x="6858001" y="4621236"/>
            <a:ext cx="228600" cy="304800"/>
          </a:xfrm>
          <a:prstGeom prst="star4">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sp>
        <p:nvSpPr>
          <p:cNvPr id="182330" name="TextBox 68"/>
          <p:cNvSpPr txBox="1">
            <a:spLocks noChangeArrowheads="1"/>
          </p:cNvSpPr>
          <p:nvPr/>
        </p:nvSpPr>
        <p:spPr bwMode="auto">
          <a:xfrm>
            <a:off x="5684839" y="1814031"/>
            <a:ext cx="304800" cy="338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600">
                <a:solidFill>
                  <a:srgbClr val="000000"/>
                </a:solidFill>
                <a:latin typeface="Arial" charset="0"/>
                <a:cs typeface="Arial" charset="0"/>
              </a:rPr>
              <a:t>1</a:t>
            </a:r>
          </a:p>
        </p:txBody>
      </p:sp>
      <p:sp>
        <p:nvSpPr>
          <p:cNvPr id="182331" name="TextBox 69"/>
          <p:cNvSpPr txBox="1">
            <a:spLocks noChangeArrowheads="1"/>
          </p:cNvSpPr>
          <p:nvPr/>
        </p:nvSpPr>
        <p:spPr bwMode="auto">
          <a:xfrm>
            <a:off x="5684839" y="2685567"/>
            <a:ext cx="304800" cy="338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600">
                <a:solidFill>
                  <a:srgbClr val="000000"/>
                </a:solidFill>
                <a:latin typeface="Arial" charset="0"/>
                <a:cs typeface="Arial" charset="0"/>
              </a:rPr>
              <a:t>2</a:t>
            </a:r>
          </a:p>
        </p:txBody>
      </p:sp>
      <p:sp>
        <p:nvSpPr>
          <p:cNvPr id="182333" name="TextBox 76"/>
          <p:cNvSpPr txBox="1">
            <a:spLocks noChangeArrowheads="1"/>
          </p:cNvSpPr>
          <p:nvPr/>
        </p:nvSpPr>
        <p:spPr bwMode="auto">
          <a:xfrm>
            <a:off x="5684839" y="3599967"/>
            <a:ext cx="304800" cy="338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600">
                <a:solidFill>
                  <a:srgbClr val="000000"/>
                </a:solidFill>
                <a:latin typeface="Arial" charset="0"/>
                <a:cs typeface="Arial" charset="0"/>
              </a:rPr>
              <a:t>3</a:t>
            </a:r>
          </a:p>
        </p:txBody>
      </p:sp>
      <p:sp>
        <p:nvSpPr>
          <p:cNvPr id="69" name="Slide Number Placeholder 4"/>
          <p:cNvSpPr>
            <a:spLocks noGrp="1"/>
          </p:cNvSpPr>
          <p:nvPr>
            <p:ph type="sldNum" sz="quarter" idx="12"/>
          </p:nvPr>
        </p:nvSpPr>
        <p:spPr>
          <a:xfrm>
            <a:off x="8077200" y="6356351"/>
            <a:ext cx="2133600" cy="365125"/>
          </a:xfrm>
        </p:spPr>
        <p:txBody>
          <a:bodyPr/>
          <a:lstStyle/>
          <a:p>
            <a:fld id="{C5FB397C-79A7-2F4E-81A5-2B9858DCE917}" type="slidenum">
              <a:rPr lang="en-US" smtClean="0"/>
              <a:t>34</a:t>
            </a:fld>
            <a:endParaRPr lang="en-US"/>
          </a:p>
        </p:txBody>
      </p:sp>
      <p:sp>
        <p:nvSpPr>
          <p:cNvPr id="70" name="Title 1"/>
          <p:cNvSpPr>
            <a:spLocks noGrp="1"/>
          </p:cNvSpPr>
          <p:nvPr>
            <p:ph type="title"/>
          </p:nvPr>
        </p:nvSpPr>
        <p:spPr>
          <a:xfrm>
            <a:off x="838200" y="365125"/>
            <a:ext cx="10515600" cy="1325563"/>
          </a:xfrm>
        </p:spPr>
        <p:txBody>
          <a:bodyPr/>
          <a:lstStyle/>
          <a:p>
            <a:r>
              <a:rPr lang="en-US" dirty="0"/>
              <a:t>Identify important residues: </a:t>
            </a:r>
            <a:br>
              <a:rPr lang="en-US" dirty="0"/>
            </a:br>
            <a:r>
              <a:rPr lang="en-US" dirty="0"/>
              <a:t>Conservation in Multiple sequence alignment</a:t>
            </a:r>
          </a:p>
        </p:txBody>
      </p:sp>
    </p:spTree>
    <p:extLst>
      <p:ext uri="{BB962C8B-B14F-4D97-AF65-F5344CB8AC3E}">
        <p14:creationId xmlns:p14="http://schemas.microsoft.com/office/powerpoint/2010/main" val="27992136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t="77830"/>
          <a:stretch/>
        </p:blipFill>
        <p:spPr>
          <a:xfrm>
            <a:off x="0" y="5016834"/>
            <a:ext cx="12060936" cy="1057270"/>
          </a:xfrm>
          <a:prstGeom prst="rect">
            <a:avLst/>
          </a:prstGeom>
        </p:spPr>
      </p:pic>
      <p:pic>
        <p:nvPicPr>
          <p:cNvPr id="4" name="Picture 3"/>
          <p:cNvPicPr>
            <a:picLocks noChangeAspect="1"/>
          </p:cNvPicPr>
          <p:nvPr/>
        </p:nvPicPr>
        <p:blipFill rotWithShape="1">
          <a:blip r:embed="rId4"/>
          <a:srcRect l="684"/>
          <a:stretch/>
        </p:blipFill>
        <p:spPr>
          <a:xfrm>
            <a:off x="109728" y="56739"/>
            <a:ext cx="11951208" cy="1927962"/>
          </a:xfrm>
          <a:prstGeom prst="rect">
            <a:avLst/>
          </a:prstGeom>
        </p:spPr>
      </p:pic>
      <p:sp>
        <p:nvSpPr>
          <p:cNvPr id="6" name="TextBox 5"/>
          <p:cNvSpPr txBox="1"/>
          <p:nvPr/>
        </p:nvSpPr>
        <p:spPr>
          <a:xfrm>
            <a:off x="4325112" y="128016"/>
            <a:ext cx="3108960" cy="523220"/>
          </a:xfrm>
          <a:prstGeom prst="rect">
            <a:avLst/>
          </a:prstGeom>
          <a:noFill/>
        </p:spPr>
        <p:txBody>
          <a:bodyPr wrap="square" rtlCol="0">
            <a:spAutoFit/>
          </a:bodyPr>
          <a:lstStyle/>
          <a:p>
            <a:pPr algn="ctr"/>
            <a:r>
              <a:rPr lang="en-US" sz="2800" dirty="0" smtClean="0"/>
              <a:t>1TPR</a:t>
            </a:r>
            <a:endParaRPr lang="en-US" sz="2800" dirty="0"/>
          </a:p>
        </p:txBody>
      </p:sp>
      <p:sp>
        <p:nvSpPr>
          <p:cNvPr id="9" name="Diamond 8"/>
          <p:cNvSpPr/>
          <p:nvPr/>
        </p:nvSpPr>
        <p:spPr>
          <a:xfrm>
            <a:off x="11357803" y="4813771"/>
            <a:ext cx="396240" cy="426720"/>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1</a:t>
            </a:r>
            <a:endParaRPr lang="en-US" b="1" dirty="0"/>
          </a:p>
        </p:txBody>
      </p:sp>
      <p:sp>
        <p:nvSpPr>
          <p:cNvPr id="10" name="Diamond 9"/>
          <p:cNvSpPr/>
          <p:nvPr/>
        </p:nvSpPr>
        <p:spPr>
          <a:xfrm>
            <a:off x="10961563" y="4811137"/>
            <a:ext cx="396240" cy="426720"/>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1</a:t>
            </a:r>
            <a:endParaRPr lang="en-US" b="1" dirty="0"/>
          </a:p>
        </p:txBody>
      </p:sp>
      <p:sp>
        <p:nvSpPr>
          <p:cNvPr id="11" name="Diamond 10"/>
          <p:cNvSpPr/>
          <p:nvPr/>
        </p:nvSpPr>
        <p:spPr>
          <a:xfrm>
            <a:off x="10296775" y="4850286"/>
            <a:ext cx="396240" cy="426720"/>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1</a:t>
            </a:r>
            <a:endParaRPr lang="en-US" b="1" dirty="0"/>
          </a:p>
        </p:txBody>
      </p:sp>
      <p:sp>
        <p:nvSpPr>
          <p:cNvPr id="12" name="Diamond 11"/>
          <p:cNvSpPr/>
          <p:nvPr/>
        </p:nvSpPr>
        <p:spPr>
          <a:xfrm>
            <a:off x="9281506" y="4768763"/>
            <a:ext cx="396240" cy="426720"/>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1</a:t>
            </a:r>
            <a:endParaRPr lang="en-US" b="1" dirty="0"/>
          </a:p>
        </p:txBody>
      </p:sp>
      <p:sp>
        <p:nvSpPr>
          <p:cNvPr id="14" name="Diamond 13"/>
          <p:cNvSpPr/>
          <p:nvPr/>
        </p:nvSpPr>
        <p:spPr>
          <a:xfrm>
            <a:off x="7854970" y="4852665"/>
            <a:ext cx="396240" cy="426720"/>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1</a:t>
            </a:r>
            <a:endParaRPr lang="en-US" b="1" dirty="0"/>
          </a:p>
        </p:txBody>
      </p:sp>
      <p:sp>
        <p:nvSpPr>
          <p:cNvPr id="16" name="Diamond 15"/>
          <p:cNvSpPr/>
          <p:nvPr/>
        </p:nvSpPr>
        <p:spPr>
          <a:xfrm>
            <a:off x="6539086" y="4829711"/>
            <a:ext cx="396240" cy="426720"/>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1</a:t>
            </a:r>
            <a:endParaRPr lang="en-US" b="1" dirty="0"/>
          </a:p>
        </p:txBody>
      </p:sp>
      <p:sp>
        <p:nvSpPr>
          <p:cNvPr id="17" name="Diamond 16"/>
          <p:cNvSpPr/>
          <p:nvPr/>
        </p:nvSpPr>
        <p:spPr>
          <a:xfrm>
            <a:off x="4755547" y="4839247"/>
            <a:ext cx="396240" cy="426720"/>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1</a:t>
            </a:r>
            <a:endParaRPr lang="en-US" b="1" dirty="0"/>
          </a:p>
        </p:txBody>
      </p:sp>
      <p:sp>
        <p:nvSpPr>
          <p:cNvPr id="18" name="Diamond 17"/>
          <p:cNvSpPr/>
          <p:nvPr/>
        </p:nvSpPr>
        <p:spPr>
          <a:xfrm>
            <a:off x="3717399" y="4839247"/>
            <a:ext cx="396240" cy="426720"/>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1</a:t>
            </a:r>
            <a:endParaRPr lang="en-US" b="1" dirty="0"/>
          </a:p>
        </p:txBody>
      </p:sp>
      <p:sp>
        <p:nvSpPr>
          <p:cNvPr id="20" name="Diamond 19"/>
          <p:cNvSpPr/>
          <p:nvPr/>
        </p:nvSpPr>
        <p:spPr>
          <a:xfrm>
            <a:off x="617976" y="4829711"/>
            <a:ext cx="396240" cy="426720"/>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1</a:t>
            </a:r>
            <a:endParaRPr lang="en-US" b="1" dirty="0"/>
          </a:p>
        </p:txBody>
      </p:sp>
      <p:sp>
        <p:nvSpPr>
          <p:cNvPr id="21" name="Diamond 20"/>
          <p:cNvSpPr/>
          <p:nvPr/>
        </p:nvSpPr>
        <p:spPr>
          <a:xfrm>
            <a:off x="273477" y="4829711"/>
            <a:ext cx="396240" cy="426720"/>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1</a:t>
            </a:r>
            <a:endParaRPr lang="en-US" b="1" dirty="0"/>
          </a:p>
        </p:txBody>
      </p:sp>
    </p:spTree>
    <p:extLst>
      <p:ext uri="{BB962C8B-B14F-4D97-AF65-F5344CB8AC3E}">
        <p14:creationId xmlns:p14="http://schemas.microsoft.com/office/powerpoint/2010/main" val="22034448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2"/>
          <p:cNvPicPr>
            <a:picLocks noChangeAspect="1" noChangeArrowheads="1"/>
          </p:cNvPicPr>
          <p:nvPr/>
        </p:nvPicPr>
        <p:blipFill>
          <a:blip r:embed="rId3" cstate="print"/>
          <a:srcRect l="14607" t="12666" r="62751" b="78667"/>
          <a:stretch>
            <a:fillRect/>
          </a:stretch>
        </p:blipFill>
        <p:spPr bwMode="auto">
          <a:xfrm>
            <a:off x="4495800" y="5391090"/>
            <a:ext cx="5996350" cy="838200"/>
          </a:xfrm>
          <a:prstGeom prst="rect">
            <a:avLst/>
          </a:prstGeom>
          <a:noFill/>
          <a:ln w="9525">
            <a:noFill/>
            <a:miter lim="800000"/>
            <a:headEnd/>
            <a:tailEnd/>
          </a:ln>
        </p:spPr>
      </p:pic>
      <p:sp>
        <p:nvSpPr>
          <p:cNvPr id="2" name="Title 1"/>
          <p:cNvSpPr>
            <a:spLocks noGrp="1"/>
          </p:cNvSpPr>
          <p:nvPr>
            <p:ph type="title"/>
          </p:nvPr>
        </p:nvSpPr>
        <p:spPr/>
        <p:txBody>
          <a:bodyPr>
            <a:noAutofit/>
          </a:bodyPr>
          <a:lstStyle/>
          <a:p>
            <a:r>
              <a:rPr lang="en-US" sz="3200" dirty="0" smtClean="0"/>
              <a:t>Strategy: Multiple Sequence Alignment</a:t>
            </a:r>
            <a:br>
              <a:rPr lang="en-US" sz="3200" dirty="0" smtClean="0"/>
            </a:br>
            <a:r>
              <a:rPr lang="en-US" sz="3200" dirty="0" smtClean="0"/>
              <a:t>e.g. TPR</a:t>
            </a:r>
            <a:endParaRPr lang="en-US" sz="3200" dirty="0"/>
          </a:p>
        </p:txBody>
      </p:sp>
      <p:pic>
        <p:nvPicPr>
          <p:cNvPr id="29" name="Picture 2"/>
          <p:cNvPicPr>
            <a:picLocks noChangeAspect="1" noChangeArrowheads="1"/>
          </p:cNvPicPr>
          <p:nvPr/>
        </p:nvPicPr>
        <p:blipFill>
          <a:blip r:embed="rId4" cstate="print"/>
          <a:srcRect b="73062"/>
          <a:stretch>
            <a:fillRect/>
          </a:stretch>
        </p:blipFill>
        <p:spPr bwMode="auto">
          <a:xfrm>
            <a:off x="4038600" y="4267200"/>
            <a:ext cx="6400800" cy="1219200"/>
          </a:xfrm>
          <a:prstGeom prst="rect">
            <a:avLst/>
          </a:prstGeom>
          <a:noFill/>
          <a:ln w="9525">
            <a:noFill/>
            <a:miter lim="800000"/>
            <a:headEnd/>
            <a:tailEnd/>
          </a:ln>
        </p:spPr>
      </p:pic>
      <p:sp>
        <p:nvSpPr>
          <p:cNvPr id="30" name="Rectangle 29"/>
          <p:cNvSpPr/>
          <p:nvPr/>
        </p:nvSpPr>
        <p:spPr>
          <a:xfrm>
            <a:off x="4572000" y="4343400"/>
            <a:ext cx="6096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p:nvSpPr>
        <p:spPr>
          <a:xfrm>
            <a:off x="5867400" y="4419600"/>
            <a:ext cx="228600" cy="304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p:nvSpPr>
        <p:spPr>
          <a:xfrm>
            <a:off x="7696200" y="4267200"/>
            <a:ext cx="990600" cy="304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p:cNvSpPr/>
          <p:nvPr/>
        </p:nvSpPr>
        <p:spPr>
          <a:xfrm>
            <a:off x="8077200" y="4572000"/>
            <a:ext cx="381000" cy="304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5" name="Straight Connector 44"/>
          <p:cNvCxnSpPr/>
          <p:nvPr/>
        </p:nvCxnSpPr>
        <p:spPr>
          <a:xfrm>
            <a:off x="4457700" y="2286000"/>
            <a:ext cx="373380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46" name="Rectangle 45"/>
          <p:cNvSpPr/>
          <p:nvPr/>
        </p:nvSpPr>
        <p:spPr>
          <a:xfrm>
            <a:off x="5029200" y="2209800"/>
            <a:ext cx="685800" cy="152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TPR</a:t>
            </a:r>
          </a:p>
        </p:txBody>
      </p:sp>
      <p:sp>
        <p:nvSpPr>
          <p:cNvPr id="47" name="Rectangle 46"/>
          <p:cNvSpPr/>
          <p:nvPr/>
        </p:nvSpPr>
        <p:spPr>
          <a:xfrm>
            <a:off x="5715000" y="2209800"/>
            <a:ext cx="685800" cy="152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TPR</a:t>
            </a:r>
          </a:p>
        </p:txBody>
      </p:sp>
      <p:sp>
        <p:nvSpPr>
          <p:cNvPr id="48" name="Rectangle 47"/>
          <p:cNvSpPr/>
          <p:nvPr/>
        </p:nvSpPr>
        <p:spPr>
          <a:xfrm>
            <a:off x="7200900" y="2209800"/>
            <a:ext cx="685800" cy="152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TPR</a:t>
            </a:r>
          </a:p>
        </p:txBody>
      </p:sp>
      <p:sp>
        <p:nvSpPr>
          <p:cNvPr id="49" name="TextBox 48"/>
          <p:cNvSpPr txBox="1"/>
          <p:nvPr/>
        </p:nvSpPr>
        <p:spPr>
          <a:xfrm>
            <a:off x="3259836" y="1633943"/>
            <a:ext cx="1112520" cy="369332"/>
          </a:xfrm>
          <a:prstGeom prst="rect">
            <a:avLst/>
          </a:prstGeom>
          <a:noFill/>
        </p:spPr>
        <p:txBody>
          <a:bodyPr wrap="square" rtlCol="0">
            <a:spAutoFit/>
          </a:bodyPr>
          <a:lstStyle/>
          <a:p>
            <a:r>
              <a:rPr lang="en-US" b="1" dirty="0" smtClean="0"/>
              <a:t>Protein 1</a:t>
            </a:r>
            <a:endParaRPr lang="en-US" b="1" dirty="0"/>
          </a:p>
        </p:txBody>
      </p:sp>
      <p:sp>
        <p:nvSpPr>
          <p:cNvPr id="50" name="Rectangle 49"/>
          <p:cNvSpPr/>
          <p:nvPr/>
        </p:nvSpPr>
        <p:spPr>
          <a:xfrm>
            <a:off x="5981700" y="3276600"/>
            <a:ext cx="685800" cy="152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TPR</a:t>
            </a:r>
          </a:p>
        </p:txBody>
      </p:sp>
      <p:sp>
        <p:nvSpPr>
          <p:cNvPr id="51" name="Rectangle 50"/>
          <p:cNvSpPr/>
          <p:nvPr/>
        </p:nvSpPr>
        <p:spPr>
          <a:xfrm>
            <a:off x="5981700" y="2819400"/>
            <a:ext cx="685800" cy="152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TPR</a:t>
            </a:r>
          </a:p>
        </p:txBody>
      </p:sp>
      <p:sp>
        <p:nvSpPr>
          <p:cNvPr id="52" name="Rectangle 51"/>
          <p:cNvSpPr/>
          <p:nvPr/>
        </p:nvSpPr>
        <p:spPr>
          <a:xfrm>
            <a:off x="5981700" y="3048000"/>
            <a:ext cx="685800" cy="152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TPR</a:t>
            </a:r>
          </a:p>
        </p:txBody>
      </p:sp>
      <p:sp>
        <p:nvSpPr>
          <p:cNvPr id="53" name="TextBox 52"/>
          <p:cNvSpPr txBox="1"/>
          <p:nvPr/>
        </p:nvSpPr>
        <p:spPr>
          <a:xfrm>
            <a:off x="2705100" y="2791108"/>
            <a:ext cx="1790700" cy="646331"/>
          </a:xfrm>
          <a:prstGeom prst="rect">
            <a:avLst/>
          </a:prstGeom>
          <a:noFill/>
        </p:spPr>
        <p:txBody>
          <a:bodyPr wrap="square" rtlCol="0">
            <a:spAutoFit/>
          </a:bodyPr>
          <a:lstStyle/>
          <a:p>
            <a:pPr algn="ctr"/>
            <a:r>
              <a:rPr lang="en-US" b="1" dirty="0" smtClean="0"/>
              <a:t>Multiple Sequence Align</a:t>
            </a:r>
            <a:endParaRPr lang="en-US" b="1" dirty="0"/>
          </a:p>
        </p:txBody>
      </p:sp>
      <p:cxnSp>
        <p:nvCxnSpPr>
          <p:cNvPr id="54" name="Straight Arrow Connector 53"/>
          <p:cNvCxnSpPr/>
          <p:nvPr/>
        </p:nvCxnSpPr>
        <p:spPr>
          <a:xfrm>
            <a:off x="6172200" y="3810000"/>
            <a:ext cx="0" cy="609600"/>
          </a:xfrm>
          <a:prstGeom prst="straightConnector1">
            <a:avLst/>
          </a:prstGeom>
          <a:ln w="412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a:off x="4419600" y="2057400"/>
            <a:ext cx="373380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56" name="Rectangle 55"/>
          <p:cNvSpPr/>
          <p:nvPr/>
        </p:nvSpPr>
        <p:spPr>
          <a:xfrm>
            <a:off x="4648200" y="1981200"/>
            <a:ext cx="685800" cy="152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TPR</a:t>
            </a:r>
          </a:p>
        </p:txBody>
      </p:sp>
      <p:sp>
        <p:nvSpPr>
          <p:cNvPr id="58" name="Rectangle 57"/>
          <p:cNvSpPr/>
          <p:nvPr/>
        </p:nvSpPr>
        <p:spPr>
          <a:xfrm>
            <a:off x="7162800" y="1981200"/>
            <a:ext cx="685800" cy="152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TPR</a:t>
            </a:r>
          </a:p>
        </p:txBody>
      </p:sp>
      <p:cxnSp>
        <p:nvCxnSpPr>
          <p:cNvPr id="59" name="Straight Connector 58"/>
          <p:cNvCxnSpPr/>
          <p:nvPr/>
        </p:nvCxnSpPr>
        <p:spPr>
          <a:xfrm>
            <a:off x="4419600" y="1828800"/>
            <a:ext cx="373380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61" name="Rectangle 60"/>
          <p:cNvSpPr/>
          <p:nvPr/>
        </p:nvSpPr>
        <p:spPr>
          <a:xfrm>
            <a:off x="5867400" y="1752600"/>
            <a:ext cx="685800" cy="152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TPR</a:t>
            </a:r>
          </a:p>
        </p:txBody>
      </p:sp>
      <p:sp>
        <p:nvSpPr>
          <p:cNvPr id="62" name="Rectangle 61"/>
          <p:cNvSpPr/>
          <p:nvPr/>
        </p:nvSpPr>
        <p:spPr>
          <a:xfrm>
            <a:off x="6553200" y="1752600"/>
            <a:ext cx="685800" cy="152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TPR</a:t>
            </a:r>
          </a:p>
        </p:txBody>
      </p:sp>
      <p:sp>
        <p:nvSpPr>
          <p:cNvPr id="63" name="Rectangle 62"/>
          <p:cNvSpPr/>
          <p:nvPr/>
        </p:nvSpPr>
        <p:spPr>
          <a:xfrm>
            <a:off x="7239000" y="1752600"/>
            <a:ext cx="685800" cy="152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TPR</a:t>
            </a:r>
          </a:p>
        </p:txBody>
      </p:sp>
      <p:sp>
        <p:nvSpPr>
          <p:cNvPr id="64" name="Rectangle 63"/>
          <p:cNvSpPr/>
          <p:nvPr/>
        </p:nvSpPr>
        <p:spPr>
          <a:xfrm>
            <a:off x="2133600" y="1600200"/>
            <a:ext cx="7848600" cy="914400"/>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p:cNvSpPr/>
          <p:nvPr/>
        </p:nvSpPr>
        <p:spPr>
          <a:xfrm>
            <a:off x="2133600" y="2667000"/>
            <a:ext cx="7848600" cy="914400"/>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p:cNvSpPr txBox="1"/>
          <p:nvPr/>
        </p:nvSpPr>
        <p:spPr>
          <a:xfrm>
            <a:off x="5410202" y="6229290"/>
            <a:ext cx="685799" cy="400110"/>
          </a:xfrm>
          <a:prstGeom prst="rect">
            <a:avLst/>
          </a:prstGeom>
          <a:noFill/>
        </p:spPr>
        <p:txBody>
          <a:bodyPr wrap="square" rtlCol="0">
            <a:spAutoFit/>
          </a:bodyPr>
          <a:lstStyle/>
          <a:p>
            <a:r>
              <a:rPr lang="en-US" sz="2000" dirty="0"/>
              <a:t>A1</a:t>
            </a:r>
          </a:p>
        </p:txBody>
      </p:sp>
      <p:sp>
        <p:nvSpPr>
          <p:cNvPr id="37" name="TextBox 36"/>
          <p:cNvSpPr txBox="1"/>
          <p:nvPr/>
        </p:nvSpPr>
        <p:spPr>
          <a:xfrm>
            <a:off x="8305801" y="6229290"/>
            <a:ext cx="685799" cy="400110"/>
          </a:xfrm>
          <a:prstGeom prst="rect">
            <a:avLst/>
          </a:prstGeom>
          <a:noFill/>
        </p:spPr>
        <p:txBody>
          <a:bodyPr wrap="square" rtlCol="0">
            <a:spAutoFit/>
          </a:bodyPr>
          <a:lstStyle/>
          <a:p>
            <a:r>
              <a:rPr lang="en-US" sz="2000" dirty="0"/>
              <a:t>B1</a:t>
            </a:r>
          </a:p>
        </p:txBody>
      </p:sp>
      <p:sp>
        <p:nvSpPr>
          <p:cNvPr id="34" name="TextBox 33"/>
          <p:cNvSpPr txBox="1"/>
          <p:nvPr/>
        </p:nvSpPr>
        <p:spPr>
          <a:xfrm>
            <a:off x="3265932" y="1868639"/>
            <a:ext cx="1112520" cy="369332"/>
          </a:xfrm>
          <a:prstGeom prst="rect">
            <a:avLst/>
          </a:prstGeom>
          <a:noFill/>
        </p:spPr>
        <p:txBody>
          <a:bodyPr wrap="square" rtlCol="0">
            <a:spAutoFit/>
          </a:bodyPr>
          <a:lstStyle/>
          <a:p>
            <a:r>
              <a:rPr lang="en-US" b="1" dirty="0" smtClean="0"/>
              <a:t>Protein 2</a:t>
            </a:r>
            <a:endParaRPr lang="en-US" b="1" dirty="0"/>
          </a:p>
        </p:txBody>
      </p:sp>
      <p:sp>
        <p:nvSpPr>
          <p:cNvPr id="38" name="TextBox 37"/>
          <p:cNvSpPr txBox="1"/>
          <p:nvPr/>
        </p:nvSpPr>
        <p:spPr>
          <a:xfrm>
            <a:off x="3262884" y="2103335"/>
            <a:ext cx="1112520" cy="369332"/>
          </a:xfrm>
          <a:prstGeom prst="rect">
            <a:avLst/>
          </a:prstGeom>
          <a:noFill/>
        </p:spPr>
        <p:txBody>
          <a:bodyPr wrap="square" rtlCol="0">
            <a:spAutoFit/>
          </a:bodyPr>
          <a:lstStyle/>
          <a:p>
            <a:r>
              <a:rPr lang="en-US" b="1" dirty="0" smtClean="0"/>
              <a:t>Protein 3</a:t>
            </a:r>
            <a:endParaRPr lang="en-US" b="1" dirty="0"/>
          </a:p>
        </p:txBody>
      </p:sp>
      <p:sp>
        <p:nvSpPr>
          <p:cNvPr id="39" name="TextBox 38"/>
          <p:cNvSpPr txBox="1"/>
          <p:nvPr/>
        </p:nvSpPr>
        <p:spPr>
          <a:xfrm>
            <a:off x="2993898" y="1263133"/>
            <a:ext cx="1997202" cy="369332"/>
          </a:xfrm>
          <a:prstGeom prst="rect">
            <a:avLst/>
          </a:prstGeom>
          <a:noFill/>
        </p:spPr>
        <p:txBody>
          <a:bodyPr wrap="square" rtlCol="0">
            <a:spAutoFit/>
          </a:bodyPr>
          <a:lstStyle/>
          <a:p>
            <a:r>
              <a:rPr lang="en-US" b="1" dirty="0" smtClean="0"/>
              <a:t>Human only</a:t>
            </a:r>
          </a:p>
        </p:txBody>
      </p:sp>
      <p:pic>
        <p:nvPicPr>
          <p:cNvPr id="60" name="Picture 3" descr="C:\Users\JM\thesis\lynne_work\3TPR\manuscript\fig1\3TPR_ribbon-PDB_1ELW.png"/>
          <p:cNvPicPr>
            <a:picLocks noChangeAspect="1" noChangeArrowheads="1"/>
          </p:cNvPicPr>
          <p:nvPr/>
        </p:nvPicPr>
        <p:blipFill>
          <a:blip r:embed="rId5" cstate="print"/>
          <a:srcRect t="70377"/>
          <a:stretch>
            <a:fillRect/>
          </a:stretch>
        </p:blipFill>
        <p:spPr bwMode="auto">
          <a:xfrm>
            <a:off x="686683" y="5334005"/>
            <a:ext cx="2284099" cy="1066806"/>
          </a:xfrm>
          <a:prstGeom prst="rect">
            <a:avLst/>
          </a:prstGeom>
          <a:noFill/>
        </p:spPr>
      </p:pic>
      <p:sp>
        <p:nvSpPr>
          <p:cNvPr id="66" name="TextBox 65"/>
          <p:cNvSpPr txBox="1"/>
          <p:nvPr/>
        </p:nvSpPr>
        <p:spPr>
          <a:xfrm>
            <a:off x="2348431" y="6010251"/>
            <a:ext cx="685799" cy="400110"/>
          </a:xfrm>
          <a:prstGeom prst="rect">
            <a:avLst/>
          </a:prstGeom>
          <a:noFill/>
        </p:spPr>
        <p:txBody>
          <a:bodyPr wrap="square" rtlCol="0">
            <a:spAutoFit/>
          </a:bodyPr>
          <a:lstStyle/>
          <a:p>
            <a:r>
              <a:rPr lang="en-US" sz="2000" dirty="0"/>
              <a:t>A1</a:t>
            </a:r>
          </a:p>
        </p:txBody>
      </p:sp>
      <p:sp>
        <p:nvSpPr>
          <p:cNvPr id="67" name="TextBox 66"/>
          <p:cNvSpPr txBox="1"/>
          <p:nvPr/>
        </p:nvSpPr>
        <p:spPr>
          <a:xfrm>
            <a:off x="652921" y="5934052"/>
            <a:ext cx="685799" cy="400110"/>
          </a:xfrm>
          <a:prstGeom prst="rect">
            <a:avLst/>
          </a:prstGeom>
          <a:noFill/>
        </p:spPr>
        <p:txBody>
          <a:bodyPr wrap="square" rtlCol="0">
            <a:spAutoFit/>
          </a:bodyPr>
          <a:lstStyle/>
          <a:p>
            <a:r>
              <a:rPr lang="en-US" sz="2000" dirty="0"/>
              <a:t>B1</a:t>
            </a:r>
          </a:p>
        </p:txBody>
      </p:sp>
      <p:sp>
        <p:nvSpPr>
          <p:cNvPr id="3" name="TextBox 2"/>
          <p:cNvSpPr txBox="1"/>
          <p:nvPr/>
        </p:nvSpPr>
        <p:spPr>
          <a:xfrm>
            <a:off x="9540240" y="4459813"/>
            <a:ext cx="1798320" cy="369332"/>
          </a:xfrm>
          <a:prstGeom prst="rect">
            <a:avLst/>
          </a:prstGeom>
          <a:noFill/>
        </p:spPr>
        <p:txBody>
          <a:bodyPr wrap="square" rtlCol="0">
            <a:spAutoFit/>
          </a:bodyPr>
          <a:lstStyle/>
          <a:p>
            <a:r>
              <a:rPr lang="en-US" dirty="0" smtClean="0"/>
              <a:t>623 sequences</a:t>
            </a:r>
            <a:endParaRPr lang="en-US" dirty="0"/>
          </a:p>
        </p:txBody>
      </p:sp>
      <p:sp>
        <p:nvSpPr>
          <p:cNvPr id="4" name="Slide Number Placeholder 3"/>
          <p:cNvSpPr>
            <a:spLocks noGrp="1"/>
          </p:cNvSpPr>
          <p:nvPr>
            <p:ph type="sldNum" sz="quarter" idx="12"/>
          </p:nvPr>
        </p:nvSpPr>
        <p:spPr/>
        <p:txBody>
          <a:bodyPr/>
          <a:lstStyle/>
          <a:p>
            <a:fld id="{AE63632A-3374-47DF-ADC3-C2920B6DCA48}" type="slidenum">
              <a:rPr lang="en-US" smtClean="0"/>
              <a:t>36</a:t>
            </a:fld>
            <a:endParaRPr lang="en-US"/>
          </a:p>
        </p:txBody>
      </p:sp>
    </p:spTree>
    <p:extLst>
      <p:ext uri="{BB962C8B-B14F-4D97-AF65-F5344CB8AC3E}">
        <p14:creationId xmlns:p14="http://schemas.microsoft.com/office/powerpoint/2010/main" val="271411875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smtClean="0"/>
              <a:t>Strategy: Identify hypervariable and conserved positions</a:t>
            </a:r>
            <a:endParaRPr lang="en-US" sz="3200" dirty="0"/>
          </a:p>
        </p:txBody>
      </p:sp>
      <p:pic>
        <p:nvPicPr>
          <p:cNvPr id="37" name="Picture 2"/>
          <p:cNvPicPr>
            <a:picLocks noChangeAspect="1" noChangeArrowheads="1"/>
          </p:cNvPicPr>
          <p:nvPr/>
        </p:nvPicPr>
        <p:blipFill>
          <a:blip r:embed="rId2" cstate="print"/>
          <a:srcRect l="14607" t="12666" r="62751" b="78667"/>
          <a:stretch>
            <a:fillRect/>
          </a:stretch>
        </p:blipFill>
        <p:spPr bwMode="auto">
          <a:xfrm>
            <a:off x="4495800" y="5391090"/>
            <a:ext cx="5996350" cy="838200"/>
          </a:xfrm>
          <a:prstGeom prst="rect">
            <a:avLst/>
          </a:prstGeom>
          <a:noFill/>
          <a:ln w="9525">
            <a:noFill/>
            <a:miter lim="800000"/>
            <a:headEnd/>
            <a:tailEnd/>
          </a:ln>
        </p:spPr>
      </p:pic>
      <p:sp>
        <p:nvSpPr>
          <p:cNvPr id="38" name="TextBox 37"/>
          <p:cNvSpPr txBox="1"/>
          <p:nvPr/>
        </p:nvSpPr>
        <p:spPr>
          <a:xfrm>
            <a:off x="5410202" y="6229290"/>
            <a:ext cx="685799" cy="400110"/>
          </a:xfrm>
          <a:prstGeom prst="rect">
            <a:avLst/>
          </a:prstGeom>
          <a:noFill/>
        </p:spPr>
        <p:txBody>
          <a:bodyPr wrap="square" rtlCol="0">
            <a:spAutoFit/>
          </a:bodyPr>
          <a:lstStyle/>
          <a:p>
            <a:r>
              <a:rPr lang="en-US" sz="2000" dirty="0"/>
              <a:t>A1</a:t>
            </a:r>
          </a:p>
        </p:txBody>
      </p:sp>
      <p:sp>
        <p:nvSpPr>
          <p:cNvPr id="39" name="TextBox 38"/>
          <p:cNvSpPr txBox="1"/>
          <p:nvPr/>
        </p:nvSpPr>
        <p:spPr>
          <a:xfrm>
            <a:off x="8305801" y="6229290"/>
            <a:ext cx="685799" cy="400110"/>
          </a:xfrm>
          <a:prstGeom prst="rect">
            <a:avLst/>
          </a:prstGeom>
          <a:noFill/>
        </p:spPr>
        <p:txBody>
          <a:bodyPr wrap="square" rtlCol="0">
            <a:spAutoFit/>
          </a:bodyPr>
          <a:lstStyle/>
          <a:p>
            <a:r>
              <a:rPr lang="en-US" sz="2000" dirty="0"/>
              <a:t>B1</a:t>
            </a:r>
          </a:p>
        </p:txBody>
      </p:sp>
      <p:sp>
        <p:nvSpPr>
          <p:cNvPr id="40" name="TextBox 39"/>
          <p:cNvSpPr txBox="1"/>
          <p:nvPr/>
        </p:nvSpPr>
        <p:spPr>
          <a:xfrm>
            <a:off x="1447800" y="2933700"/>
            <a:ext cx="3810000" cy="338554"/>
          </a:xfrm>
          <a:prstGeom prst="rect">
            <a:avLst/>
          </a:prstGeom>
          <a:noFill/>
        </p:spPr>
        <p:txBody>
          <a:bodyPr wrap="square" rtlCol="0">
            <a:spAutoFit/>
          </a:bodyPr>
          <a:lstStyle/>
          <a:p>
            <a:pPr algn="r"/>
            <a:r>
              <a:rPr lang="en-US" sz="1600" b="1" dirty="0"/>
              <a:t>Conserved </a:t>
            </a:r>
            <a:r>
              <a:rPr lang="en-US" sz="1600" b="1" dirty="0" smtClean="0"/>
              <a:t>sites</a:t>
            </a:r>
            <a:endParaRPr lang="en-US" sz="1600" dirty="0"/>
          </a:p>
        </p:txBody>
      </p:sp>
      <p:pic>
        <p:nvPicPr>
          <p:cNvPr id="41" name="Picture 3"/>
          <p:cNvPicPr>
            <a:picLocks noChangeAspect="1" noChangeArrowheads="1"/>
          </p:cNvPicPr>
          <p:nvPr/>
        </p:nvPicPr>
        <p:blipFill rotWithShape="1">
          <a:blip r:embed="rId3" cstate="print"/>
          <a:srcRect l="10024" t="12329" r="73478"/>
          <a:stretch/>
        </p:blipFill>
        <p:spPr bwMode="auto">
          <a:xfrm>
            <a:off x="5166601" y="2171700"/>
            <a:ext cx="319799" cy="1295400"/>
          </a:xfrm>
          <a:prstGeom prst="rect">
            <a:avLst/>
          </a:prstGeom>
          <a:noFill/>
          <a:ln w="9525">
            <a:noFill/>
            <a:miter lim="800000"/>
            <a:headEnd/>
            <a:tailEnd/>
          </a:ln>
        </p:spPr>
      </p:pic>
      <p:sp>
        <p:nvSpPr>
          <p:cNvPr id="42" name="Rectangle 41"/>
          <p:cNvSpPr/>
          <p:nvPr/>
        </p:nvSpPr>
        <p:spPr>
          <a:xfrm>
            <a:off x="3873703" y="2095500"/>
            <a:ext cx="1384097" cy="338554"/>
          </a:xfrm>
          <a:prstGeom prst="rect">
            <a:avLst/>
          </a:prstGeom>
        </p:spPr>
        <p:txBody>
          <a:bodyPr wrap="none">
            <a:spAutoFit/>
          </a:bodyPr>
          <a:lstStyle/>
          <a:p>
            <a:pPr algn="r"/>
            <a:r>
              <a:rPr lang="en-US" sz="1600" b="1" dirty="0" smtClean="0"/>
              <a:t>Hypervariable</a:t>
            </a:r>
            <a:endParaRPr lang="en-US" sz="1600" dirty="0"/>
          </a:p>
        </p:txBody>
      </p:sp>
      <p:pic>
        <p:nvPicPr>
          <p:cNvPr id="45" name="Picture 2"/>
          <p:cNvPicPr>
            <a:picLocks noChangeAspect="1" noChangeArrowheads="1"/>
          </p:cNvPicPr>
          <p:nvPr/>
        </p:nvPicPr>
        <p:blipFill>
          <a:blip r:embed="rId4" cstate="print"/>
          <a:srcRect b="73062"/>
          <a:stretch>
            <a:fillRect/>
          </a:stretch>
        </p:blipFill>
        <p:spPr bwMode="auto">
          <a:xfrm>
            <a:off x="4038600" y="4267200"/>
            <a:ext cx="6400800" cy="1219200"/>
          </a:xfrm>
          <a:prstGeom prst="rect">
            <a:avLst/>
          </a:prstGeom>
          <a:noFill/>
          <a:ln w="9525">
            <a:noFill/>
            <a:miter lim="800000"/>
            <a:headEnd/>
            <a:tailEnd/>
          </a:ln>
        </p:spPr>
      </p:pic>
      <p:sp>
        <p:nvSpPr>
          <p:cNvPr id="46" name="Rectangle 45"/>
          <p:cNvSpPr/>
          <p:nvPr/>
        </p:nvSpPr>
        <p:spPr>
          <a:xfrm>
            <a:off x="4572000" y="4343400"/>
            <a:ext cx="6096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p:cNvSpPr/>
          <p:nvPr/>
        </p:nvSpPr>
        <p:spPr>
          <a:xfrm>
            <a:off x="5867400" y="4419600"/>
            <a:ext cx="228600" cy="304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p:cNvSpPr/>
          <p:nvPr/>
        </p:nvSpPr>
        <p:spPr>
          <a:xfrm>
            <a:off x="7696200" y="4267200"/>
            <a:ext cx="990600" cy="304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p:cNvSpPr/>
          <p:nvPr/>
        </p:nvSpPr>
        <p:spPr>
          <a:xfrm>
            <a:off x="8077200" y="4572000"/>
            <a:ext cx="381000" cy="304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4890052" y="2407550"/>
            <a:ext cx="1364974" cy="61394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5112025" y="3234154"/>
            <a:ext cx="1669775" cy="61394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Picture 3"/>
          <p:cNvPicPr>
            <a:picLocks noChangeAspect="1" noChangeArrowheads="1"/>
          </p:cNvPicPr>
          <p:nvPr/>
        </p:nvPicPr>
        <p:blipFill rotWithShape="1">
          <a:blip r:embed="rId3" cstate="print"/>
          <a:srcRect l="14990" t="70260" r="74003" b="15987"/>
          <a:stretch/>
        </p:blipFill>
        <p:spPr bwMode="auto">
          <a:xfrm>
            <a:off x="7780610" y="4419600"/>
            <a:ext cx="213360" cy="203200"/>
          </a:xfrm>
          <a:prstGeom prst="rect">
            <a:avLst/>
          </a:prstGeom>
          <a:noFill/>
          <a:ln w="9525">
            <a:noFill/>
            <a:miter lim="800000"/>
            <a:headEnd/>
            <a:tailEnd/>
          </a:ln>
        </p:spPr>
      </p:pic>
      <p:pic>
        <p:nvPicPr>
          <p:cNvPr id="36" name="Picture 3"/>
          <p:cNvPicPr>
            <a:picLocks noChangeAspect="1" noChangeArrowheads="1"/>
          </p:cNvPicPr>
          <p:nvPr/>
        </p:nvPicPr>
        <p:blipFill rotWithShape="1">
          <a:blip r:embed="rId3" cstate="print"/>
          <a:srcRect l="14990" t="70260" r="74003" b="15987"/>
          <a:stretch/>
        </p:blipFill>
        <p:spPr bwMode="auto">
          <a:xfrm>
            <a:off x="5717540" y="4419600"/>
            <a:ext cx="213360" cy="203200"/>
          </a:xfrm>
          <a:prstGeom prst="rect">
            <a:avLst/>
          </a:prstGeom>
          <a:noFill/>
          <a:ln w="9525">
            <a:noFill/>
            <a:miter lim="800000"/>
            <a:headEnd/>
            <a:tailEnd/>
          </a:ln>
        </p:spPr>
      </p:pic>
      <p:pic>
        <p:nvPicPr>
          <p:cNvPr id="50" name="Picture 3"/>
          <p:cNvPicPr>
            <a:picLocks noChangeAspect="1" noChangeArrowheads="1"/>
          </p:cNvPicPr>
          <p:nvPr/>
        </p:nvPicPr>
        <p:blipFill rotWithShape="1">
          <a:blip r:embed="rId3" cstate="print"/>
          <a:srcRect l="14990" t="70260" r="74003" b="15987"/>
          <a:stretch/>
        </p:blipFill>
        <p:spPr bwMode="auto">
          <a:xfrm>
            <a:off x="8499815" y="4419600"/>
            <a:ext cx="213360" cy="203200"/>
          </a:xfrm>
          <a:prstGeom prst="rect">
            <a:avLst/>
          </a:prstGeom>
          <a:noFill/>
          <a:ln w="9525">
            <a:noFill/>
            <a:miter lim="800000"/>
            <a:headEnd/>
            <a:tailEnd/>
          </a:ln>
        </p:spPr>
      </p:pic>
      <p:pic>
        <p:nvPicPr>
          <p:cNvPr id="51" name="Picture 3"/>
          <p:cNvPicPr>
            <a:picLocks noChangeAspect="1" noChangeArrowheads="1"/>
          </p:cNvPicPr>
          <p:nvPr/>
        </p:nvPicPr>
        <p:blipFill rotWithShape="1">
          <a:blip r:embed="rId3" cstate="print"/>
          <a:srcRect l="14990" t="70260" r="74003" b="15987"/>
          <a:stretch/>
        </p:blipFill>
        <p:spPr bwMode="auto">
          <a:xfrm>
            <a:off x="9006635" y="4419600"/>
            <a:ext cx="213360" cy="203200"/>
          </a:xfrm>
          <a:prstGeom prst="rect">
            <a:avLst/>
          </a:prstGeom>
          <a:noFill/>
          <a:ln w="9525">
            <a:noFill/>
            <a:miter lim="800000"/>
            <a:headEnd/>
            <a:tailEnd/>
          </a:ln>
        </p:spPr>
      </p:pic>
      <p:pic>
        <p:nvPicPr>
          <p:cNvPr id="52" name="Picture 3"/>
          <p:cNvPicPr>
            <a:picLocks noChangeAspect="1" noChangeArrowheads="1"/>
          </p:cNvPicPr>
          <p:nvPr/>
        </p:nvPicPr>
        <p:blipFill rotWithShape="1">
          <a:blip r:embed="rId3" cstate="print"/>
          <a:srcRect l="16170" t="13183" r="74397" b="73064"/>
          <a:stretch/>
        </p:blipFill>
        <p:spPr bwMode="auto">
          <a:xfrm>
            <a:off x="4686852" y="4419600"/>
            <a:ext cx="182880" cy="203200"/>
          </a:xfrm>
          <a:prstGeom prst="rect">
            <a:avLst/>
          </a:prstGeom>
          <a:noFill/>
          <a:ln w="9525">
            <a:noFill/>
            <a:miter lim="800000"/>
            <a:headEnd/>
            <a:tailEnd/>
          </a:ln>
        </p:spPr>
      </p:pic>
      <p:pic>
        <p:nvPicPr>
          <p:cNvPr id="53" name="Picture 3"/>
          <p:cNvPicPr>
            <a:picLocks noChangeAspect="1" noChangeArrowheads="1"/>
          </p:cNvPicPr>
          <p:nvPr/>
        </p:nvPicPr>
        <p:blipFill rotWithShape="1">
          <a:blip r:embed="rId3" cstate="print"/>
          <a:srcRect l="16170" t="13183" r="74397" b="73064"/>
          <a:stretch/>
        </p:blipFill>
        <p:spPr bwMode="auto">
          <a:xfrm>
            <a:off x="5215172" y="4419600"/>
            <a:ext cx="182880" cy="203200"/>
          </a:xfrm>
          <a:prstGeom prst="rect">
            <a:avLst/>
          </a:prstGeom>
          <a:noFill/>
          <a:ln w="9525">
            <a:noFill/>
            <a:miter lim="800000"/>
            <a:headEnd/>
            <a:tailEnd/>
          </a:ln>
        </p:spPr>
      </p:pic>
      <p:pic>
        <p:nvPicPr>
          <p:cNvPr id="54" name="Picture 3"/>
          <p:cNvPicPr>
            <a:picLocks noChangeAspect="1" noChangeArrowheads="1"/>
          </p:cNvPicPr>
          <p:nvPr/>
        </p:nvPicPr>
        <p:blipFill rotWithShape="1">
          <a:blip r:embed="rId3" cstate="print"/>
          <a:srcRect l="16170" t="13183" r="74397" b="73064"/>
          <a:stretch/>
        </p:blipFill>
        <p:spPr bwMode="auto">
          <a:xfrm>
            <a:off x="5926577" y="4419600"/>
            <a:ext cx="182880" cy="203200"/>
          </a:xfrm>
          <a:prstGeom prst="rect">
            <a:avLst/>
          </a:prstGeom>
          <a:noFill/>
          <a:ln w="9525">
            <a:noFill/>
            <a:miter lim="800000"/>
            <a:headEnd/>
            <a:tailEnd/>
          </a:ln>
        </p:spPr>
      </p:pic>
      <p:pic>
        <p:nvPicPr>
          <p:cNvPr id="55" name="Picture 3"/>
          <p:cNvPicPr>
            <a:picLocks noChangeAspect="1" noChangeArrowheads="1"/>
          </p:cNvPicPr>
          <p:nvPr/>
        </p:nvPicPr>
        <p:blipFill rotWithShape="1">
          <a:blip r:embed="rId3" cstate="print"/>
          <a:srcRect l="16170" t="13183" r="74397" b="73064"/>
          <a:stretch/>
        </p:blipFill>
        <p:spPr bwMode="auto">
          <a:xfrm>
            <a:off x="6425206" y="4419600"/>
            <a:ext cx="182880" cy="203200"/>
          </a:xfrm>
          <a:prstGeom prst="rect">
            <a:avLst/>
          </a:prstGeom>
          <a:noFill/>
          <a:ln w="9525">
            <a:noFill/>
            <a:miter lim="800000"/>
            <a:headEnd/>
            <a:tailEnd/>
          </a:ln>
        </p:spPr>
      </p:pic>
      <p:pic>
        <p:nvPicPr>
          <p:cNvPr id="56" name="Picture 3"/>
          <p:cNvPicPr>
            <a:picLocks noChangeAspect="1" noChangeArrowheads="1"/>
          </p:cNvPicPr>
          <p:nvPr/>
        </p:nvPicPr>
        <p:blipFill rotWithShape="1">
          <a:blip r:embed="rId3" cstate="print"/>
          <a:srcRect l="16170" t="13183" r="74397" b="73064"/>
          <a:stretch/>
        </p:blipFill>
        <p:spPr bwMode="auto">
          <a:xfrm>
            <a:off x="6577606" y="4419600"/>
            <a:ext cx="182880" cy="203200"/>
          </a:xfrm>
          <a:prstGeom prst="rect">
            <a:avLst/>
          </a:prstGeom>
          <a:noFill/>
          <a:ln w="9525">
            <a:noFill/>
            <a:miter lim="800000"/>
            <a:headEnd/>
            <a:tailEnd/>
          </a:ln>
        </p:spPr>
      </p:pic>
      <p:pic>
        <p:nvPicPr>
          <p:cNvPr id="57" name="Picture 3"/>
          <p:cNvPicPr>
            <a:picLocks noChangeAspect="1" noChangeArrowheads="1"/>
          </p:cNvPicPr>
          <p:nvPr/>
        </p:nvPicPr>
        <p:blipFill rotWithShape="1">
          <a:blip r:embed="rId3" cstate="print"/>
          <a:srcRect l="16170" t="13183" r="74397" b="73064"/>
          <a:stretch/>
        </p:blipFill>
        <p:spPr bwMode="auto">
          <a:xfrm>
            <a:off x="10062983" y="4419600"/>
            <a:ext cx="182880" cy="203200"/>
          </a:xfrm>
          <a:prstGeom prst="rect">
            <a:avLst/>
          </a:prstGeom>
          <a:noFill/>
          <a:ln w="9525">
            <a:noFill/>
            <a:miter lim="800000"/>
            <a:headEnd/>
            <a:tailEnd/>
          </a:ln>
        </p:spPr>
      </p:pic>
      <p:pic>
        <p:nvPicPr>
          <p:cNvPr id="58" name="Picture 3"/>
          <p:cNvPicPr>
            <a:picLocks noChangeAspect="1" noChangeArrowheads="1"/>
          </p:cNvPicPr>
          <p:nvPr/>
        </p:nvPicPr>
        <p:blipFill rotWithShape="1">
          <a:blip r:embed="rId3" cstate="print"/>
          <a:srcRect l="16170" t="13183" r="74397" b="73064"/>
          <a:stretch/>
        </p:blipFill>
        <p:spPr bwMode="auto">
          <a:xfrm>
            <a:off x="10237175" y="4419600"/>
            <a:ext cx="182880" cy="203200"/>
          </a:xfrm>
          <a:prstGeom prst="rect">
            <a:avLst/>
          </a:prstGeom>
          <a:noFill/>
          <a:ln w="9525">
            <a:noFill/>
            <a:miter lim="800000"/>
            <a:headEnd/>
            <a:tailEnd/>
          </a:ln>
        </p:spPr>
      </p:pic>
      <p:pic>
        <p:nvPicPr>
          <p:cNvPr id="63" name="Picture 3" descr="C:\Users\JM\thesis\lynne_work\3TPR\manuscript\fig1\3TPR_ribbon-PDB_1ELW.png"/>
          <p:cNvPicPr>
            <a:picLocks noChangeAspect="1" noChangeArrowheads="1"/>
          </p:cNvPicPr>
          <p:nvPr/>
        </p:nvPicPr>
        <p:blipFill>
          <a:blip r:embed="rId5" cstate="print"/>
          <a:srcRect t="70377"/>
          <a:stretch>
            <a:fillRect/>
          </a:stretch>
        </p:blipFill>
        <p:spPr bwMode="auto">
          <a:xfrm>
            <a:off x="686683" y="5334005"/>
            <a:ext cx="2284099" cy="1066806"/>
          </a:xfrm>
          <a:prstGeom prst="rect">
            <a:avLst/>
          </a:prstGeom>
          <a:noFill/>
        </p:spPr>
      </p:pic>
      <p:sp>
        <p:nvSpPr>
          <p:cNvPr id="64" name="TextBox 63"/>
          <p:cNvSpPr txBox="1"/>
          <p:nvPr/>
        </p:nvSpPr>
        <p:spPr>
          <a:xfrm>
            <a:off x="2348431" y="6010251"/>
            <a:ext cx="685799" cy="400110"/>
          </a:xfrm>
          <a:prstGeom prst="rect">
            <a:avLst/>
          </a:prstGeom>
          <a:noFill/>
        </p:spPr>
        <p:txBody>
          <a:bodyPr wrap="square" rtlCol="0">
            <a:spAutoFit/>
          </a:bodyPr>
          <a:lstStyle/>
          <a:p>
            <a:r>
              <a:rPr lang="en-US" sz="2000" dirty="0"/>
              <a:t>A1</a:t>
            </a:r>
          </a:p>
        </p:txBody>
      </p:sp>
      <p:sp>
        <p:nvSpPr>
          <p:cNvPr id="65" name="TextBox 64"/>
          <p:cNvSpPr txBox="1"/>
          <p:nvPr/>
        </p:nvSpPr>
        <p:spPr>
          <a:xfrm>
            <a:off x="652921" y="5934052"/>
            <a:ext cx="685799" cy="400110"/>
          </a:xfrm>
          <a:prstGeom prst="rect">
            <a:avLst/>
          </a:prstGeom>
          <a:noFill/>
        </p:spPr>
        <p:txBody>
          <a:bodyPr wrap="square" rtlCol="0">
            <a:spAutoFit/>
          </a:bodyPr>
          <a:lstStyle/>
          <a:p>
            <a:r>
              <a:rPr lang="en-US" sz="2000" dirty="0"/>
              <a:t>B1</a:t>
            </a:r>
          </a:p>
        </p:txBody>
      </p:sp>
      <p:sp>
        <p:nvSpPr>
          <p:cNvPr id="3" name="Slide Number Placeholder 2"/>
          <p:cNvSpPr>
            <a:spLocks noGrp="1"/>
          </p:cNvSpPr>
          <p:nvPr>
            <p:ph type="sldNum" sz="quarter" idx="12"/>
          </p:nvPr>
        </p:nvSpPr>
        <p:spPr/>
        <p:txBody>
          <a:bodyPr/>
          <a:lstStyle/>
          <a:p>
            <a:fld id="{AE63632A-3374-47DF-ADC3-C2920B6DCA48}" type="slidenum">
              <a:rPr lang="en-US" smtClean="0"/>
              <a:t>37</a:t>
            </a:fld>
            <a:endParaRPr lang="en-US"/>
          </a:p>
        </p:txBody>
      </p:sp>
    </p:spTree>
    <p:extLst>
      <p:ext uri="{BB962C8B-B14F-4D97-AF65-F5344CB8AC3E}">
        <p14:creationId xmlns:p14="http://schemas.microsoft.com/office/powerpoint/2010/main" val="19903731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smtClean="0"/>
              <a:t>Strategy: Mapping onto known PDB structures</a:t>
            </a:r>
            <a:endParaRPr lang="en-US" sz="3200" dirty="0"/>
          </a:p>
        </p:txBody>
      </p:sp>
      <p:pic>
        <p:nvPicPr>
          <p:cNvPr id="37" name="Picture 2"/>
          <p:cNvPicPr>
            <a:picLocks noChangeAspect="1" noChangeArrowheads="1"/>
          </p:cNvPicPr>
          <p:nvPr/>
        </p:nvPicPr>
        <p:blipFill>
          <a:blip r:embed="rId2" cstate="print"/>
          <a:srcRect l="14607" t="12666" r="62751" b="78667"/>
          <a:stretch>
            <a:fillRect/>
          </a:stretch>
        </p:blipFill>
        <p:spPr bwMode="auto">
          <a:xfrm>
            <a:off x="4495800" y="5391090"/>
            <a:ext cx="5996350" cy="838200"/>
          </a:xfrm>
          <a:prstGeom prst="rect">
            <a:avLst/>
          </a:prstGeom>
          <a:noFill/>
          <a:ln w="9525">
            <a:noFill/>
            <a:miter lim="800000"/>
            <a:headEnd/>
            <a:tailEnd/>
          </a:ln>
        </p:spPr>
      </p:pic>
      <p:sp>
        <p:nvSpPr>
          <p:cNvPr id="38" name="TextBox 37"/>
          <p:cNvSpPr txBox="1"/>
          <p:nvPr/>
        </p:nvSpPr>
        <p:spPr>
          <a:xfrm>
            <a:off x="5410202" y="6229290"/>
            <a:ext cx="685799" cy="400110"/>
          </a:xfrm>
          <a:prstGeom prst="rect">
            <a:avLst/>
          </a:prstGeom>
          <a:noFill/>
        </p:spPr>
        <p:txBody>
          <a:bodyPr wrap="square" rtlCol="0">
            <a:spAutoFit/>
          </a:bodyPr>
          <a:lstStyle/>
          <a:p>
            <a:r>
              <a:rPr lang="en-US" sz="2000" dirty="0"/>
              <a:t>A1</a:t>
            </a:r>
          </a:p>
        </p:txBody>
      </p:sp>
      <p:sp>
        <p:nvSpPr>
          <p:cNvPr id="39" name="TextBox 38"/>
          <p:cNvSpPr txBox="1"/>
          <p:nvPr/>
        </p:nvSpPr>
        <p:spPr>
          <a:xfrm>
            <a:off x="8305801" y="6229290"/>
            <a:ext cx="685799" cy="400110"/>
          </a:xfrm>
          <a:prstGeom prst="rect">
            <a:avLst/>
          </a:prstGeom>
          <a:noFill/>
        </p:spPr>
        <p:txBody>
          <a:bodyPr wrap="square" rtlCol="0">
            <a:spAutoFit/>
          </a:bodyPr>
          <a:lstStyle/>
          <a:p>
            <a:r>
              <a:rPr lang="en-US" sz="2000" dirty="0"/>
              <a:t>B1</a:t>
            </a:r>
          </a:p>
        </p:txBody>
      </p:sp>
      <p:sp>
        <p:nvSpPr>
          <p:cNvPr id="44" name="TextBox 43"/>
          <p:cNvSpPr txBox="1"/>
          <p:nvPr/>
        </p:nvSpPr>
        <p:spPr>
          <a:xfrm>
            <a:off x="6096000" y="1444824"/>
            <a:ext cx="4495800" cy="307777"/>
          </a:xfrm>
          <a:prstGeom prst="rect">
            <a:avLst/>
          </a:prstGeom>
          <a:noFill/>
        </p:spPr>
        <p:txBody>
          <a:bodyPr wrap="square" rtlCol="0">
            <a:spAutoFit/>
          </a:bodyPr>
          <a:lstStyle/>
          <a:p>
            <a:pPr algn="r"/>
            <a:r>
              <a:rPr lang="en-US" sz="1400" dirty="0" err="1"/>
              <a:t>Magliery</a:t>
            </a:r>
            <a:r>
              <a:rPr lang="en-US" sz="1400" dirty="0"/>
              <a:t> &amp; Regan, </a:t>
            </a:r>
            <a:r>
              <a:rPr lang="en-US" sz="1400" i="1" dirty="0"/>
              <a:t>BMC Bioinformatics, </a:t>
            </a:r>
            <a:r>
              <a:rPr lang="en-US" sz="1400" dirty="0"/>
              <a:t>2005 </a:t>
            </a:r>
          </a:p>
        </p:txBody>
      </p:sp>
      <p:sp>
        <p:nvSpPr>
          <p:cNvPr id="40" name="TextBox 39"/>
          <p:cNvSpPr txBox="1"/>
          <p:nvPr/>
        </p:nvSpPr>
        <p:spPr>
          <a:xfrm>
            <a:off x="1447800" y="2933700"/>
            <a:ext cx="3810000" cy="338554"/>
          </a:xfrm>
          <a:prstGeom prst="rect">
            <a:avLst/>
          </a:prstGeom>
          <a:noFill/>
        </p:spPr>
        <p:txBody>
          <a:bodyPr wrap="square" rtlCol="0">
            <a:spAutoFit/>
          </a:bodyPr>
          <a:lstStyle/>
          <a:p>
            <a:pPr algn="r"/>
            <a:r>
              <a:rPr lang="en-US" sz="1600" b="1" dirty="0"/>
              <a:t>Conserved </a:t>
            </a:r>
            <a:r>
              <a:rPr lang="en-US" sz="1600" b="1" dirty="0" smtClean="0"/>
              <a:t>sites</a:t>
            </a:r>
            <a:endParaRPr lang="en-US" sz="1600" dirty="0"/>
          </a:p>
        </p:txBody>
      </p:sp>
      <p:pic>
        <p:nvPicPr>
          <p:cNvPr id="41" name="Picture 3"/>
          <p:cNvPicPr>
            <a:picLocks noChangeAspect="1" noChangeArrowheads="1"/>
          </p:cNvPicPr>
          <p:nvPr/>
        </p:nvPicPr>
        <p:blipFill rotWithShape="1">
          <a:blip r:embed="rId3" cstate="print"/>
          <a:srcRect l="10024" t="12329" r="74003"/>
          <a:stretch/>
        </p:blipFill>
        <p:spPr bwMode="auto">
          <a:xfrm>
            <a:off x="5166601" y="2171700"/>
            <a:ext cx="309640" cy="1295400"/>
          </a:xfrm>
          <a:prstGeom prst="rect">
            <a:avLst/>
          </a:prstGeom>
          <a:noFill/>
          <a:ln w="9525">
            <a:noFill/>
            <a:miter lim="800000"/>
            <a:headEnd/>
            <a:tailEnd/>
          </a:ln>
        </p:spPr>
      </p:pic>
      <p:sp>
        <p:nvSpPr>
          <p:cNvPr id="42" name="Rectangle 41"/>
          <p:cNvSpPr/>
          <p:nvPr/>
        </p:nvSpPr>
        <p:spPr>
          <a:xfrm>
            <a:off x="3873703" y="2095500"/>
            <a:ext cx="1384097" cy="338554"/>
          </a:xfrm>
          <a:prstGeom prst="rect">
            <a:avLst/>
          </a:prstGeom>
        </p:spPr>
        <p:txBody>
          <a:bodyPr wrap="none">
            <a:spAutoFit/>
          </a:bodyPr>
          <a:lstStyle/>
          <a:p>
            <a:pPr algn="r"/>
            <a:r>
              <a:rPr lang="en-US" sz="1600" b="1" dirty="0" smtClean="0"/>
              <a:t>Hypervariable</a:t>
            </a:r>
            <a:endParaRPr lang="en-US" sz="1600" dirty="0"/>
          </a:p>
        </p:txBody>
      </p:sp>
      <p:pic>
        <p:nvPicPr>
          <p:cNvPr id="45" name="Picture 2"/>
          <p:cNvPicPr>
            <a:picLocks noChangeAspect="1" noChangeArrowheads="1"/>
          </p:cNvPicPr>
          <p:nvPr/>
        </p:nvPicPr>
        <p:blipFill>
          <a:blip r:embed="rId4" cstate="print"/>
          <a:srcRect b="73062"/>
          <a:stretch>
            <a:fillRect/>
          </a:stretch>
        </p:blipFill>
        <p:spPr bwMode="auto">
          <a:xfrm>
            <a:off x="4038600" y="4267200"/>
            <a:ext cx="6400800" cy="1219200"/>
          </a:xfrm>
          <a:prstGeom prst="rect">
            <a:avLst/>
          </a:prstGeom>
          <a:noFill/>
          <a:ln w="9525">
            <a:noFill/>
            <a:miter lim="800000"/>
            <a:headEnd/>
            <a:tailEnd/>
          </a:ln>
        </p:spPr>
      </p:pic>
      <p:sp>
        <p:nvSpPr>
          <p:cNvPr id="46" name="Rectangle 45"/>
          <p:cNvSpPr/>
          <p:nvPr/>
        </p:nvSpPr>
        <p:spPr>
          <a:xfrm>
            <a:off x="4572000" y="4343400"/>
            <a:ext cx="6096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p:cNvSpPr/>
          <p:nvPr/>
        </p:nvSpPr>
        <p:spPr>
          <a:xfrm>
            <a:off x="5867400" y="4419600"/>
            <a:ext cx="228600" cy="304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p:cNvSpPr/>
          <p:nvPr/>
        </p:nvSpPr>
        <p:spPr>
          <a:xfrm>
            <a:off x="7696200" y="4267200"/>
            <a:ext cx="990600" cy="304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p:cNvSpPr/>
          <p:nvPr/>
        </p:nvSpPr>
        <p:spPr>
          <a:xfrm>
            <a:off x="8077200" y="4572000"/>
            <a:ext cx="381000" cy="304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3" name="Picture 2"/>
          <p:cNvPicPr>
            <a:picLocks noChangeAspect="1" noChangeArrowheads="1"/>
          </p:cNvPicPr>
          <p:nvPr/>
        </p:nvPicPr>
        <p:blipFill>
          <a:blip r:embed="rId5" cstate="print"/>
          <a:srcRect t="26122" b="49787"/>
          <a:stretch>
            <a:fillRect/>
          </a:stretch>
        </p:blipFill>
        <p:spPr bwMode="auto">
          <a:xfrm>
            <a:off x="6858000" y="1752601"/>
            <a:ext cx="3733800" cy="2533113"/>
          </a:xfrm>
          <a:prstGeom prst="rect">
            <a:avLst/>
          </a:prstGeom>
          <a:noFill/>
          <a:ln w="9525">
            <a:noFill/>
            <a:miter lim="800000"/>
            <a:headEnd/>
            <a:tailEnd/>
          </a:ln>
        </p:spPr>
      </p:pic>
      <p:sp>
        <p:nvSpPr>
          <p:cNvPr id="4" name="Rectangle 3"/>
          <p:cNvSpPr/>
          <p:nvPr/>
        </p:nvSpPr>
        <p:spPr>
          <a:xfrm>
            <a:off x="4890052" y="2407550"/>
            <a:ext cx="1364974" cy="61394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5112025" y="3234154"/>
            <a:ext cx="1669775" cy="61394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12"/>
          <p:cNvGrpSpPr/>
          <p:nvPr/>
        </p:nvGrpSpPr>
        <p:grpSpPr>
          <a:xfrm rot="16200000">
            <a:off x="1305397" y="4681528"/>
            <a:ext cx="1076356" cy="2381309"/>
            <a:chOff x="4257651" y="1077005"/>
            <a:chExt cx="1076356" cy="2381309"/>
          </a:xfrm>
        </p:grpSpPr>
        <p:pic>
          <p:nvPicPr>
            <p:cNvPr id="24" name="Picture 3" descr="C:\Users\JM\thesis\lynne_work\3TPR\manuscript\fig1\3TPR_ribbon-PDB_1ELW.png"/>
            <p:cNvPicPr>
              <a:picLocks noChangeAspect="1" noChangeArrowheads="1"/>
            </p:cNvPicPr>
            <p:nvPr/>
          </p:nvPicPr>
          <p:blipFill>
            <a:blip r:embed="rId6" cstate="print"/>
            <a:srcRect t="70377"/>
            <a:stretch>
              <a:fillRect/>
            </a:stretch>
          </p:blipFill>
          <p:spPr bwMode="auto">
            <a:xfrm rot="5400000">
              <a:off x="3658554" y="1719414"/>
              <a:ext cx="2284099" cy="1066806"/>
            </a:xfrm>
            <a:prstGeom prst="rect">
              <a:avLst/>
            </a:prstGeom>
            <a:noFill/>
          </p:spPr>
        </p:pic>
        <p:sp>
          <p:nvSpPr>
            <p:cNvPr id="25" name="TextBox 24"/>
            <p:cNvSpPr txBox="1"/>
            <p:nvPr/>
          </p:nvSpPr>
          <p:spPr>
            <a:xfrm rot="5400000">
              <a:off x="4114806" y="2915360"/>
              <a:ext cx="685799" cy="400110"/>
            </a:xfrm>
            <a:prstGeom prst="rect">
              <a:avLst/>
            </a:prstGeom>
            <a:noFill/>
          </p:spPr>
          <p:txBody>
            <a:bodyPr wrap="square" rtlCol="0">
              <a:spAutoFit/>
            </a:bodyPr>
            <a:lstStyle/>
            <a:p>
              <a:r>
                <a:rPr lang="en-US" sz="2000" dirty="0"/>
                <a:t>A1</a:t>
              </a:r>
            </a:p>
          </p:txBody>
        </p:sp>
        <p:sp>
          <p:nvSpPr>
            <p:cNvPr id="26" name="TextBox 25"/>
            <p:cNvSpPr txBox="1"/>
            <p:nvPr/>
          </p:nvSpPr>
          <p:spPr>
            <a:xfrm rot="5400000">
              <a:off x="4191005" y="1219850"/>
              <a:ext cx="685799" cy="400110"/>
            </a:xfrm>
            <a:prstGeom prst="rect">
              <a:avLst/>
            </a:prstGeom>
            <a:noFill/>
          </p:spPr>
          <p:txBody>
            <a:bodyPr wrap="square" rtlCol="0">
              <a:spAutoFit/>
            </a:bodyPr>
            <a:lstStyle/>
            <a:p>
              <a:r>
                <a:rPr lang="en-US" sz="2000" dirty="0"/>
                <a:t>B1</a:t>
              </a:r>
            </a:p>
          </p:txBody>
        </p:sp>
      </p:grpSp>
      <p:pic>
        <p:nvPicPr>
          <p:cNvPr id="27" name="Picture 3" descr="C:\Users\JM\thesis\lynne_work\3TPR\manuscript\fig1\3TPR_ribbon-PDB_1ELW.png"/>
          <p:cNvPicPr>
            <a:picLocks noChangeAspect="1" noChangeArrowheads="1"/>
          </p:cNvPicPr>
          <p:nvPr/>
        </p:nvPicPr>
        <p:blipFill>
          <a:blip r:embed="rId6" cstate="print"/>
          <a:srcRect/>
          <a:stretch>
            <a:fillRect/>
          </a:stretch>
        </p:blipFill>
        <p:spPr bwMode="auto">
          <a:xfrm>
            <a:off x="716988" y="1527368"/>
            <a:ext cx="2199913" cy="3468510"/>
          </a:xfrm>
          <a:prstGeom prst="rect">
            <a:avLst/>
          </a:prstGeom>
          <a:noFill/>
        </p:spPr>
      </p:pic>
      <p:sp>
        <p:nvSpPr>
          <p:cNvPr id="28" name="Arc 27"/>
          <p:cNvSpPr/>
          <p:nvPr/>
        </p:nvSpPr>
        <p:spPr>
          <a:xfrm flipH="1">
            <a:off x="2348427" y="2366933"/>
            <a:ext cx="943409" cy="1628995"/>
          </a:xfrm>
          <a:prstGeom prst="arc">
            <a:avLst>
              <a:gd name="adj1" fmla="val 15878232"/>
              <a:gd name="adj2" fmla="val 5014100"/>
            </a:avLst>
          </a:prstGeom>
          <a:ln w="69850">
            <a:solidFill>
              <a:schemeClr val="tx1"/>
            </a:solidFill>
          </a:ln>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pic>
        <p:nvPicPr>
          <p:cNvPr id="32" name="Picture 3"/>
          <p:cNvPicPr>
            <a:picLocks noChangeAspect="1" noChangeArrowheads="1"/>
          </p:cNvPicPr>
          <p:nvPr/>
        </p:nvPicPr>
        <p:blipFill rotWithShape="1">
          <a:blip r:embed="rId3" cstate="print"/>
          <a:srcRect l="14990" t="70260" r="74003" b="15987"/>
          <a:stretch/>
        </p:blipFill>
        <p:spPr bwMode="auto">
          <a:xfrm>
            <a:off x="7780610" y="4419600"/>
            <a:ext cx="213360" cy="203200"/>
          </a:xfrm>
          <a:prstGeom prst="rect">
            <a:avLst/>
          </a:prstGeom>
          <a:noFill/>
          <a:ln w="9525">
            <a:noFill/>
            <a:miter lim="800000"/>
            <a:headEnd/>
            <a:tailEnd/>
          </a:ln>
        </p:spPr>
      </p:pic>
      <p:pic>
        <p:nvPicPr>
          <p:cNvPr id="33" name="Picture 3"/>
          <p:cNvPicPr>
            <a:picLocks noChangeAspect="1" noChangeArrowheads="1"/>
          </p:cNvPicPr>
          <p:nvPr/>
        </p:nvPicPr>
        <p:blipFill rotWithShape="1">
          <a:blip r:embed="rId3" cstate="print"/>
          <a:srcRect l="14990" t="70260" r="74003" b="15987"/>
          <a:stretch/>
        </p:blipFill>
        <p:spPr bwMode="auto">
          <a:xfrm>
            <a:off x="5717540" y="4419600"/>
            <a:ext cx="213360" cy="203200"/>
          </a:xfrm>
          <a:prstGeom prst="rect">
            <a:avLst/>
          </a:prstGeom>
          <a:noFill/>
          <a:ln w="9525">
            <a:noFill/>
            <a:miter lim="800000"/>
            <a:headEnd/>
            <a:tailEnd/>
          </a:ln>
        </p:spPr>
      </p:pic>
      <p:pic>
        <p:nvPicPr>
          <p:cNvPr id="34" name="Picture 3"/>
          <p:cNvPicPr>
            <a:picLocks noChangeAspect="1" noChangeArrowheads="1"/>
          </p:cNvPicPr>
          <p:nvPr/>
        </p:nvPicPr>
        <p:blipFill rotWithShape="1">
          <a:blip r:embed="rId3" cstate="print"/>
          <a:srcRect l="14990" t="70260" r="74003" b="15987"/>
          <a:stretch/>
        </p:blipFill>
        <p:spPr bwMode="auto">
          <a:xfrm>
            <a:off x="8499815" y="4419600"/>
            <a:ext cx="213360" cy="203200"/>
          </a:xfrm>
          <a:prstGeom prst="rect">
            <a:avLst/>
          </a:prstGeom>
          <a:noFill/>
          <a:ln w="9525">
            <a:noFill/>
            <a:miter lim="800000"/>
            <a:headEnd/>
            <a:tailEnd/>
          </a:ln>
        </p:spPr>
      </p:pic>
      <p:pic>
        <p:nvPicPr>
          <p:cNvPr id="35" name="Picture 3"/>
          <p:cNvPicPr>
            <a:picLocks noChangeAspect="1" noChangeArrowheads="1"/>
          </p:cNvPicPr>
          <p:nvPr/>
        </p:nvPicPr>
        <p:blipFill rotWithShape="1">
          <a:blip r:embed="rId3" cstate="print"/>
          <a:srcRect l="14990" t="70260" r="74003" b="15987"/>
          <a:stretch/>
        </p:blipFill>
        <p:spPr bwMode="auto">
          <a:xfrm>
            <a:off x="9006635" y="4419600"/>
            <a:ext cx="213360" cy="203200"/>
          </a:xfrm>
          <a:prstGeom prst="rect">
            <a:avLst/>
          </a:prstGeom>
          <a:noFill/>
          <a:ln w="9525">
            <a:noFill/>
            <a:miter lim="800000"/>
            <a:headEnd/>
            <a:tailEnd/>
          </a:ln>
        </p:spPr>
      </p:pic>
      <p:pic>
        <p:nvPicPr>
          <p:cNvPr id="36" name="Picture 3"/>
          <p:cNvPicPr>
            <a:picLocks noChangeAspect="1" noChangeArrowheads="1"/>
          </p:cNvPicPr>
          <p:nvPr/>
        </p:nvPicPr>
        <p:blipFill rotWithShape="1">
          <a:blip r:embed="rId3" cstate="print"/>
          <a:srcRect l="16170" t="13183" r="74397" b="73064"/>
          <a:stretch/>
        </p:blipFill>
        <p:spPr bwMode="auto">
          <a:xfrm>
            <a:off x="4686852" y="4419600"/>
            <a:ext cx="182880" cy="203200"/>
          </a:xfrm>
          <a:prstGeom prst="rect">
            <a:avLst/>
          </a:prstGeom>
          <a:noFill/>
          <a:ln w="9525">
            <a:noFill/>
            <a:miter lim="800000"/>
            <a:headEnd/>
            <a:tailEnd/>
          </a:ln>
        </p:spPr>
      </p:pic>
      <p:pic>
        <p:nvPicPr>
          <p:cNvPr id="50" name="Picture 3"/>
          <p:cNvPicPr>
            <a:picLocks noChangeAspect="1" noChangeArrowheads="1"/>
          </p:cNvPicPr>
          <p:nvPr/>
        </p:nvPicPr>
        <p:blipFill rotWithShape="1">
          <a:blip r:embed="rId3" cstate="print"/>
          <a:srcRect l="16170" t="13183" r="74397" b="73064"/>
          <a:stretch/>
        </p:blipFill>
        <p:spPr bwMode="auto">
          <a:xfrm>
            <a:off x="5215172" y="4419600"/>
            <a:ext cx="182880" cy="203200"/>
          </a:xfrm>
          <a:prstGeom prst="rect">
            <a:avLst/>
          </a:prstGeom>
          <a:noFill/>
          <a:ln w="9525">
            <a:noFill/>
            <a:miter lim="800000"/>
            <a:headEnd/>
            <a:tailEnd/>
          </a:ln>
        </p:spPr>
      </p:pic>
      <p:pic>
        <p:nvPicPr>
          <p:cNvPr id="51" name="Picture 3"/>
          <p:cNvPicPr>
            <a:picLocks noChangeAspect="1" noChangeArrowheads="1"/>
          </p:cNvPicPr>
          <p:nvPr/>
        </p:nvPicPr>
        <p:blipFill rotWithShape="1">
          <a:blip r:embed="rId3" cstate="print"/>
          <a:srcRect l="16170" t="13183" r="74397" b="73064"/>
          <a:stretch/>
        </p:blipFill>
        <p:spPr bwMode="auto">
          <a:xfrm>
            <a:off x="5926577" y="4419600"/>
            <a:ext cx="182880" cy="203200"/>
          </a:xfrm>
          <a:prstGeom prst="rect">
            <a:avLst/>
          </a:prstGeom>
          <a:noFill/>
          <a:ln w="9525">
            <a:noFill/>
            <a:miter lim="800000"/>
            <a:headEnd/>
            <a:tailEnd/>
          </a:ln>
        </p:spPr>
      </p:pic>
      <p:pic>
        <p:nvPicPr>
          <p:cNvPr id="52" name="Picture 3"/>
          <p:cNvPicPr>
            <a:picLocks noChangeAspect="1" noChangeArrowheads="1"/>
          </p:cNvPicPr>
          <p:nvPr/>
        </p:nvPicPr>
        <p:blipFill rotWithShape="1">
          <a:blip r:embed="rId3" cstate="print"/>
          <a:srcRect l="16170" t="13183" r="74397" b="73064"/>
          <a:stretch/>
        </p:blipFill>
        <p:spPr bwMode="auto">
          <a:xfrm>
            <a:off x="6425206" y="4419600"/>
            <a:ext cx="182880" cy="203200"/>
          </a:xfrm>
          <a:prstGeom prst="rect">
            <a:avLst/>
          </a:prstGeom>
          <a:noFill/>
          <a:ln w="9525">
            <a:noFill/>
            <a:miter lim="800000"/>
            <a:headEnd/>
            <a:tailEnd/>
          </a:ln>
        </p:spPr>
      </p:pic>
      <p:pic>
        <p:nvPicPr>
          <p:cNvPr id="53" name="Picture 3"/>
          <p:cNvPicPr>
            <a:picLocks noChangeAspect="1" noChangeArrowheads="1"/>
          </p:cNvPicPr>
          <p:nvPr/>
        </p:nvPicPr>
        <p:blipFill rotWithShape="1">
          <a:blip r:embed="rId3" cstate="print"/>
          <a:srcRect l="16170" t="13183" r="74397" b="73064"/>
          <a:stretch/>
        </p:blipFill>
        <p:spPr bwMode="auto">
          <a:xfrm>
            <a:off x="6577606" y="4419600"/>
            <a:ext cx="182880" cy="203200"/>
          </a:xfrm>
          <a:prstGeom prst="rect">
            <a:avLst/>
          </a:prstGeom>
          <a:noFill/>
          <a:ln w="9525">
            <a:noFill/>
            <a:miter lim="800000"/>
            <a:headEnd/>
            <a:tailEnd/>
          </a:ln>
        </p:spPr>
      </p:pic>
      <p:pic>
        <p:nvPicPr>
          <p:cNvPr id="54" name="Picture 3"/>
          <p:cNvPicPr>
            <a:picLocks noChangeAspect="1" noChangeArrowheads="1"/>
          </p:cNvPicPr>
          <p:nvPr/>
        </p:nvPicPr>
        <p:blipFill rotWithShape="1">
          <a:blip r:embed="rId3" cstate="print"/>
          <a:srcRect l="16170" t="13183" r="74397" b="73064"/>
          <a:stretch/>
        </p:blipFill>
        <p:spPr bwMode="auto">
          <a:xfrm>
            <a:off x="10062983" y="4419600"/>
            <a:ext cx="182880" cy="203200"/>
          </a:xfrm>
          <a:prstGeom prst="rect">
            <a:avLst/>
          </a:prstGeom>
          <a:noFill/>
          <a:ln w="9525">
            <a:noFill/>
            <a:miter lim="800000"/>
            <a:headEnd/>
            <a:tailEnd/>
          </a:ln>
        </p:spPr>
      </p:pic>
      <p:pic>
        <p:nvPicPr>
          <p:cNvPr id="55" name="Picture 3"/>
          <p:cNvPicPr>
            <a:picLocks noChangeAspect="1" noChangeArrowheads="1"/>
          </p:cNvPicPr>
          <p:nvPr/>
        </p:nvPicPr>
        <p:blipFill rotWithShape="1">
          <a:blip r:embed="rId3" cstate="print"/>
          <a:srcRect l="16170" t="13183" r="74397" b="73064"/>
          <a:stretch/>
        </p:blipFill>
        <p:spPr bwMode="auto">
          <a:xfrm>
            <a:off x="10237175" y="4419600"/>
            <a:ext cx="182880" cy="203200"/>
          </a:xfrm>
          <a:prstGeom prst="rect">
            <a:avLst/>
          </a:prstGeom>
          <a:noFill/>
          <a:ln w="9525">
            <a:noFill/>
            <a:miter lim="800000"/>
            <a:headEnd/>
            <a:tailEnd/>
          </a:ln>
        </p:spPr>
      </p:pic>
      <p:sp>
        <p:nvSpPr>
          <p:cNvPr id="3" name="Slide Number Placeholder 2"/>
          <p:cNvSpPr>
            <a:spLocks noGrp="1"/>
          </p:cNvSpPr>
          <p:nvPr>
            <p:ph type="sldNum" sz="quarter" idx="12"/>
          </p:nvPr>
        </p:nvSpPr>
        <p:spPr/>
        <p:txBody>
          <a:bodyPr/>
          <a:lstStyle/>
          <a:p>
            <a:fld id="{AE63632A-3374-47DF-ADC3-C2920B6DCA48}" type="slidenum">
              <a:rPr lang="en-US" smtClean="0"/>
              <a:t>38</a:t>
            </a:fld>
            <a:endParaRPr lang="en-US"/>
          </a:p>
        </p:txBody>
      </p:sp>
    </p:spTree>
    <p:extLst>
      <p:ext uri="{BB962C8B-B14F-4D97-AF65-F5344CB8AC3E}">
        <p14:creationId xmlns:p14="http://schemas.microsoft.com/office/powerpoint/2010/main" val="16109699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Strategy</a:t>
            </a:r>
            <a:endParaRPr lang="en-US" dirty="0"/>
          </a:p>
        </p:txBody>
      </p:sp>
      <p:sp>
        <p:nvSpPr>
          <p:cNvPr id="3" name="Content Placeholder 2"/>
          <p:cNvSpPr>
            <a:spLocks noGrp="1"/>
          </p:cNvSpPr>
          <p:nvPr>
            <p:ph idx="1"/>
          </p:nvPr>
        </p:nvSpPr>
        <p:spPr>
          <a:xfrm>
            <a:off x="838200" y="1825625"/>
            <a:ext cx="10240478" cy="4351338"/>
          </a:xfrm>
        </p:spPr>
        <p:txBody>
          <a:bodyPr>
            <a:normAutofit fontScale="92500" lnSpcReduction="10000"/>
          </a:bodyPr>
          <a:lstStyle/>
          <a:p>
            <a:pPr marL="514350" indent="-514350">
              <a:buFont typeface="+mj-lt"/>
              <a:buAutoNum type="arabicPeriod"/>
            </a:pPr>
            <a:r>
              <a:rPr lang="en-US" dirty="0" smtClean="0">
                <a:solidFill>
                  <a:schemeClr val="bg1">
                    <a:lumMod val="75000"/>
                  </a:schemeClr>
                </a:solidFill>
              </a:rPr>
              <a:t>Obtain list of repeat (e.g. TPR) and non-repeat domains (e.g. PDZ)</a:t>
            </a:r>
          </a:p>
          <a:p>
            <a:pPr marL="514350" indent="-514350">
              <a:buFont typeface="+mj-lt"/>
              <a:buAutoNum type="arabicPeriod"/>
            </a:pPr>
            <a:r>
              <a:rPr lang="en-US" dirty="0" smtClean="0">
                <a:solidFill>
                  <a:schemeClr val="bg1">
                    <a:lumMod val="75000"/>
                  </a:schemeClr>
                </a:solidFill>
              </a:rPr>
              <a:t>Do a multiple sequence alignment</a:t>
            </a:r>
          </a:p>
          <a:p>
            <a:pPr marL="514350" indent="-514350">
              <a:buFont typeface="+mj-lt"/>
              <a:buAutoNum type="arabicPeriod"/>
            </a:pPr>
            <a:r>
              <a:rPr lang="en-US" dirty="0" smtClean="0">
                <a:solidFill>
                  <a:schemeClr val="bg1">
                    <a:lumMod val="75000"/>
                  </a:schemeClr>
                </a:solidFill>
              </a:rPr>
              <a:t>Identify hypervariable positions and highly conserved positions</a:t>
            </a:r>
          </a:p>
          <a:p>
            <a:pPr marL="514350" indent="-514350">
              <a:buFont typeface="+mj-lt"/>
              <a:buAutoNum type="arabicPeriod"/>
            </a:pPr>
            <a:r>
              <a:rPr lang="en-US" dirty="0" smtClean="0">
                <a:solidFill>
                  <a:schemeClr val="bg1">
                    <a:lumMod val="75000"/>
                  </a:schemeClr>
                </a:solidFill>
              </a:rPr>
              <a:t>Can we distinguish functional from non-functional hypervariable positions at hypervariable positions?</a:t>
            </a:r>
          </a:p>
          <a:p>
            <a:pPr marL="514350" indent="-514350">
              <a:buFont typeface="+mj-lt"/>
              <a:buAutoNum type="arabicPeriod"/>
            </a:pPr>
            <a:r>
              <a:rPr lang="en-US" dirty="0" smtClean="0">
                <a:solidFill>
                  <a:schemeClr val="bg1">
                    <a:lumMod val="75000"/>
                  </a:schemeClr>
                </a:solidFill>
              </a:rPr>
              <a:t>Do these positions fall into binding pockets in available PDB structures?</a:t>
            </a:r>
            <a:r>
              <a:rPr lang="en-US" dirty="0" smtClean="0"/>
              <a:t> </a:t>
            </a:r>
          </a:p>
          <a:p>
            <a:pPr marL="514350" indent="-514350">
              <a:buFont typeface="+mj-lt"/>
              <a:buAutoNum type="arabicPeriod"/>
            </a:pPr>
            <a:r>
              <a:rPr lang="en-US" dirty="0" smtClean="0"/>
              <a:t>SNVs falling onto these positions are assessed whether they are non-synonymous and deleterious (using SIFT and BLOSUM score)</a:t>
            </a:r>
          </a:p>
          <a:p>
            <a:pPr marL="0" indent="0">
              <a:buNone/>
            </a:pPr>
            <a:endParaRPr lang="en-US" dirty="0" smtClean="0"/>
          </a:p>
          <a:p>
            <a:pPr marL="0" indent="0">
              <a:buNone/>
            </a:pPr>
            <a:r>
              <a:rPr lang="en-US" dirty="0" smtClean="0"/>
              <a:t>We perform this on TPR first, since we know the most about it.</a:t>
            </a:r>
          </a:p>
          <a:p>
            <a:pPr marL="514350" indent="-514350">
              <a:buFont typeface="+mj-lt"/>
              <a:buAutoNum type="arabicPeriod"/>
            </a:pPr>
            <a:endParaRPr lang="en-US" dirty="0"/>
          </a:p>
        </p:txBody>
      </p:sp>
      <p:sp>
        <p:nvSpPr>
          <p:cNvPr id="4" name="Slide Number Placeholder 3"/>
          <p:cNvSpPr>
            <a:spLocks noGrp="1"/>
          </p:cNvSpPr>
          <p:nvPr>
            <p:ph type="sldNum" sz="quarter" idx="12"/>
          </p:nvPr>
        </p:nvSpPr>
        <p:spPr/>
        <p:txBody>
          <a:bodyPr/>
          <a:lstStyle/>
          <a:p>
            <a:fld id="{AE63632A-3374-47DF-ADC3-C2920B6DCA48}" type="slidenum">
              <a:rPr lang="en-US" smtClean="0"/>
              <a:t>39</a:t>
            </a:fld>
            <a:endParaRPr lang="en-US"/>
          </a:p>
        </p:txBody>
      </p:sp>
    </p:spTree>
    <p:extLst>
      <p:ext uri="{BB962C8B-B14F-4D97-AF65-F5344CB8AC3E}">
        <p14:creationId xmlns:p14="http://schemas.microsoft.com/office/powerpoint/2010/main" val="337716360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Protein interface annotation</a:t>
            </a:r>
            <a:endParaRPr lang="en-US" dirty="0"/>
          </a:p>
        </p:txBody>
      </p:sp>
      <p:sp>
        <p:nvSpPr>
          <p:cNvPr id="3" name="Content Placeholder 2"/>
          <p:cNvSpPr>
            <a:spLocks noGrp="1"/>
          </p:cNvSpPr>
          <p:nvPr>
            <p:ph idx="1"/>
          </p:nvPr>
        </p:nvSpPr>
        <p:spPr/>
        <p:txBody>
          <a:bodyPr>
            <a:normAutofit/>
          </a:bodyPr>
          <a:lstStyle/>
          <a:p>
            <a:r>
              <a:rPr lang="en-US" dirty="0" smtClean="0"/>
              <a:t>Not all residues at protein interfaces are important in the interaction</a:t>
            </a:r>
          </a:p>
          <a:p>
            <a:pPr marL="0" indent="0">
              <a:buNone/>
            </a:pPr>
            <a:r>
              <a:rPr lang="en-US" dirty="0" smtClean="0">
                <a:sym typeface="Wingdings" panose="05000000000000000000" pitchFamily="2" charset="2"/>
              </a:rPr>
              <a:t> </a:t>
            </a:r>
            <a:r>
              <a:rPr lang="en-US" dirty="0" smtClean="0"/>
              <a:t>Hotspots</a:t>
            </a:r>
          </a:p>
          <a:p>
            <a:pPr marL="0" indent="0">
              <a:buNone/>
            </a:pPr>
            <a:r>
              <a:rPr lang="en-US" dirty="0" smtClean="0">
                <a:sym typeface="Wingdings" panose="05000000000000000000" pitchFamily="2" charset="2"/>
              </a:rPr>
              <a:t> Variable degrees of s</a:t>
            </a:r>
            <a:r>
              <a:rPr lang="en-US" dirty="0" smtClean="0"/>
              <a:t>everity of mutations </a:t>
            </a:r>
          </a:p>
          <a:p>
            <a:pPr marL="0" indent="0">
              <a:buNone/>
            </a:pPr>
            <a:r>
              <a:rPr lang="en-US" dirty="0" smtClean="0"/>
              <a:t>etc.</a:t>
            </a:r>
          </a:p>
        </p:txBody>
      </p:sp>
      <p:sp>
        <p:nvSpPr>
          <p:cNvPr id="4" name="Slide Number Placeholder 3"/>
          <p:cNvSpPr>
            <a:spLocks noGrp="1"/>
          </p:cNvSpPr>
          <p:nvPr>
            <p:ph type="sldNum" sz="quarter" idx="12"/>
          </p:nvPr>
        </p:nvSpPr>
        <p:spPr/>
        <p:txBody>
          <a:bodyPr/>
          <a:lstStyle/>
          <a:p>
            <a:fld id="{AE63632A-3374-47DF-ADC3-C2920B6DCA48}" type="slidenum">
              <a:rPr lang="en-US" smtClean="0"/>
              <a:t>4</a:t>
            </a:fld>
            <a:endParaRPr lang="en-US"/>
          </a:p>
        </p:txBody>
      </p:sp>
    </p:spTree>
    <p:extLst>
      <p:ext uri="{BB962C8B-B14F-4D97-AF65-F5344CB8AC3E}">
        <p14:creationId xmlns:p14="http://schemas.microsoft.com/office/powerpoint/2010/main" val="292566779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Sources of variants</a:t>
            </a:r>
          </a:p>
        </p:txBody>
      </p:sp>
      <p:sp>
        <p:nvSpPr>
          <p:cNvPr id="3" name="Content Placeholder 2"/>
          <p:cNvSpPr>
            <a:spLocks noGrp="1"/>
          </p:cNvSpPr>
          <p:nvPr>
            <p:ph idx="1"/>
          </p:nvPr>
        </p:nvSpPr>
        <p:spPr/>
        <p:txBody>
          <a:bodyPr/>
          <a:lstStyle/>
          <a:p>
            <a:pPr marL="514350" indent="-514350">
              <a:buFont typeface="+mj-lt"/>
              <a:buAutoNum type="arabicPeriod"/>
            </a:pPr>
            <a:r>
              <a:rPr lang="en-US" dirty="0" smtClean="0"/>
              <a:t>1000 Genomes Project Phase 1 (1KG)</a:t>
            </a:r>
            <a:br>
              <a:rPr lang="en-US" dirty="0" smtClean="0"/>
            </a:br>
            <a:r>
              <a:rPr lang="en-US" dirty="0" smtClean="0"/>
              <a:t>- 1092 individuals, ~500K </a:t>
            </a:r>
            <a:r>
              <a:rPr lang="en-US" dirty="0" err="1" smtClean="0"/>
              <a:t>exome</a:t>
            </a:r>
            <a:r>
              <a:rPr lang="en-US" dirty="0" smtClean="0"/>
              <a:t> variants</a:t>
            </a:r>
          </a:p>
          <a:p>
            <a:pPr marL="514350" indent="-514350">
              <a:buFont typeface="+mj-lt"/>
              <a:buAutoNum type="arabicPeriod"/>
            </a:pPr>
            <a:r>
              <a:rPr lang="en-US" dirty="0" err="1" smtClean="0"/>
              <a:t>Exome</a:t>
            </a:r>
            <a:r>
              <a:rPr lang="en-US" dirty="0" smtClean="0"/>
              <a:t> </a:t>
            </a:r>
            <a:r>
              <a:rPr lang="en-US" dirty="0" smtClean="0"/>
              <a:t>Sequencing Project (ESP)</a:t>
            </a:r>
            <a:br>
              <a:rPr lang="en-US" dirty="0" smtClean="0"/>
            </a:br>
            <a:r>
              <a:rPr lang="en-US" dirty="0" smtClean="0"/>
              <a:t>- 6500 individuals, ~</a:t>
            </a:r>
            <a:r>
              <a:rPr lang="en-US" dirty="0" smtClean="0"/>
              <a:t>1.3M</a:t>
            </a:r>
          </a:p>
          <a:p>
            <a:pPr marL="514350" indent="-514350">
              <a:buFont typeface="+mj-lt"/>
              <a:buAutoNum type="arabicPeriod"/>
            </a:pPr>
            <a:r>
              <a:rPr lang="en-US" dirty="0" err="1" smtClean="0"/>
              <a:t>Exome</a:t>
            </a:r>
            <a:r>
              <a:rPr lang="en-US" dirty="0" smtClean="0"/>
              <a:t> </a:t>
            </a:r>
            <a:r>
              <a:rPr lang="en-US" dirty="0" smtClean="0"/>
              <a:t>Aggregation Consortium (</a:t>
            </a:r>
            <a:r>
              <a:rPr lang="en-US" dirty="0" err="1" smtClean="0"/>
              <a:t>ExAC</a:t>
            </a:r>
            <a:r>
              <a:rPr lang="en-US" dirty="0" smtClean="0"/>
              <a:t>)</a:t>
            </a:r>
            <a:r>
              <a:rPr lang="en-US" dirty="0"/>
              <a:t/>
            </a:r>
            <a:br>
              <a:rPr lang="en-US" dirty="0"/>
            </a:br>
            <a:r>
              <a:rPr lang="en-US" dirty="0" smtClean="0"/>
              <a:t>- 60,706 individuals, ~7,2M</a:t>
            </a:r>
            <a:br>
              <a:rPr lang="en-US" dirty="0" smtClean="0"/>
            </a:br>
            <a:r>
              <a:rPr lang="en-US" dirty="0" smtClean="0"/>
              <a:t>- contains all of 1KG and part of ESP6500</a:t>
            </a:r>
          </a:p>
        </p:txBody>
      </p:sp>
      <p:sp>
        <p:nvSpPr>
          <p:cNvPr id="4" name="Slide Number Placeholder 3"/>
          <p:cNvSpPr>
            <a:spLocks noGrp="1"/>
          </p:cNvSpPr>
          <p:nvPr>
            <p:ph type="sldNum" sz="quarter" idx="12"/>
          </p:nvPr>
        </p:nvSpPr>
        <p:spPr/>
        <p:txBody>
          <a:bodyPr/>
          <a:lstStyle/>
          <a:p>
            <a:fld id="{AE63632A-3374-47DF-ADC3-C2920B6DCA48}" type="slidenum">
              <a:rPr lang="en-US" smtClean="0"/>
              <a:t>40</a:t>
            </a:fld>
            <a:endParaRPr lang="en-US"/>
          </a:p>
        </p:txBody>
      </p:sp>
    </p:spTree>
    <p:extLst>
      <p:ext uri="{BB962C8B-B14F-4D97-AF65-F5344CB8AC3E}">
        <p14:creationId xmlns:p14="http://schemas.microsoft.com/office/powerpoint/2010/main" val="313427160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Compare </a:t>
            </a:r>
            <a:r>
              <a:rPr lang="en-US" dirty="0" err="1" smtClean="0"/>
              <a:t>ExAC</a:t>
            </a:r>
            <a:r>
              <a:rPr lang="en-US" dirty="0" smtClean="0"/>
              <a:t> with 1KG.ESP650</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679173768"/>
              </p:ext>
            </p:extLst>
          </p:nvPr>
        </p:nvGraphicFramePr>
        <p:xfrm>
          <a:off x="609597" y="1690688"/>
          <a:ext cx="10387916" cy="2392680"/>
        </p:xfrm>
        <a:graphic>
          <a:graphicData uri="http://schemas.openxmlformats.org/drawingml/2006/table">
            <a:tbl>
              <a:tblPr firstRow="1" bandRow="1">
                <a:tableStyleId>{5C22544A-7EE6-4342-B048-85BDC9FD1C3A}</a:tableStyleId>
              </a:tblPr>
              <a:tblGrid>
                <a:gridCol w="2328064"/>
                <a:gridCol w="2014963"/>
                <a:gridCol w="2014963"/>
                <a:gridCol w="2014963"/>
                <a:gridCol w="2014963"/>
              </a:tblGrid>
              <a:tr h="370840">
                <a:tc>
                  <a:txBody>
                    <a:bodyPr/>
                    <a:lstStyle/>
                    <a:p>
                      <a:endParaRPr lang="en-US" dirty="0"/>
                    </a:p>
                  </a:txBody>
                  <a:tcPr/>
                </a:tc>
                <a:tc>
                  <a:txBody>
                    <a:bodyPr/>
                    <a:lstStyle/>
                    <a:p>
                      <a:r>
                        <a:rPr lang="en-US" dirty="0" smtClean="0"/>
                        <a:t>1KG</a:t>
                      </a:r>
                      <a:endParaRPr lang="en-US" dirty="0"/>
                    </a:p>
                  </a:txBody>
                  <a:tcPr/>
                </a:tc>
                <a:tc>
                  <a:txBody>
                    <a:bodyPr/>
                    <a:lstStyle/>
                    <a:p>
                      <a:r>
                        <a:rPr lang="en-US" dirty="0" smtClean="0"/>
                        <a:t>1KG.ESP6500</a:t>
                      </a:r>
                      <a:endParaRPr lang="en-US" dirty="0"/>
                    </a:p>
                  </a:txBody>
                  <a:tcPr/>
                </a:tc>
                <a:tc>
                  <a:txBody>
                    <a:bodyPr/>
                    <a:lstStyle/>
                    <a:p>
                      <a:r>
                        <a:rPr lang="en-US" dirty="0" err="1" smtClean="0"/>
                        <a:t>ExAC</a:t>
                      </a:r>
                      <a:endParaRPr lang="en-US" dirty="0"/>
                    </a:p>
                  </a:txBody>
                  <a:tcPr/>
                </a:tc>
                <a:tc>
                  <a:txBody>
                    <a:bodyPr/>
                    <a:lstStyle/>
                    <a:p>
                      <a:r>
                        <a:rPr lang="en-US" dirty="0" smtClean="0"/>
                        <a:t>Fold change</a:t>
                      </a:r>
                      <a:r>
                        <a:rPr lang="en-US" baseline="0" dirty="0" smtClean="0"/>
                        <a:t> (1KG+ESP v </a:t>
                      </a:r>
                      <a:r>
                        <a:rPr lang="en-US" baseline="0" dirty="0" err="1" smtClean="0"/>
                        <a:t>ExAC</a:t>
                      </a:r>
                      <a:r>
                        <a:rPr lang="en-US" baseline="0" dirty="0" smtClean="0"/>
                        <a:t>)</a:t>
                      </a:r>
                      <a:endParaRPr lang="en-US" dirty="0"/>
                    </a:p>
                  </a:txBody>
                  <a:tcPr/>
                </a:tc>
              </a:tr>
              <a:tr h="370840">
                <a:tc>
                  <a:txBody>
                    <a:bodyPr/>
                    <a:lstStyle/>
                    <a:p>
                      <a:r>
                        <a:rPr lang="en-US" dirty="0" err="1" smtClean="0"/>
                        <a:t>Num</a:t>
                      </a:r>
                      <a:r>
                        <a:rPr lang="en-US" dirty="0" smtClean="0"/>
                        <a:t> of individuals (</a:t>
                      </a:r>
                      <a:r>
                        <a:rPr lang="en-US" dirty="0" err="1" smtClean="0"/>
                        <a:t>chrs</a:t>
                      </a:r>
                      <a:r>
                        <a:rPr lang="en-US" dirty="0" smtClean="0"/>
                        <a:t>)</a:t>
                      </a:r>
                      <a:endParaRPr lang="en-US" dirty="0"/>
                    </a:p>
                  </a:txBody>
                  <a:tcPr/>
                </a:tc>
                <a:tc>
                  <a:txBody>
                    <a:bodyPr/>
                    <a:lstStyle/>
                    <a:p>
                      <a:r>
                        <a:rPr lang="en-US" dirty="0" smtClean="0"/>
                        <a:t>1,092 (2,184)</a:t>
                      </a:r>
                      <a:endParaRPr lang="en-US" dirty="0"/>
                    </a:p>
                  </a:txBody>
                  <a:tcPr/>
                </a:tc>
                <a:tc>
                  <a:txBody>
                    <a:bodyPr/>
                    <a:lstStyle/>
                    <a:p>
                      <a:r>
                        <a:rPr lang="en-US" dirty="0" smtClean="0"/>
                        <a:t>7,592 (15,184)</a:t>
                      </a:r>
                      <a:endParaRPr lang="en-US" dirty="0"/>
                    </a:p>
                  </a:txBody>
                  <a:tcPr/>
                </a:tc>
                <a:tc>
                  <a:txBody>
                    <a:bodyPr/>
                    <a:lstStyle/>
                    <a:p>
                      <a:r>
                        <a:rPr lang="en-US" dirty="0" smtClean="0"/>
                        <a:t>60,706 (121,412)</a:t>
                      </a:r>
                      <a:endParaRPr lang="en-US" dirty="0"/>
                    </a:p>
                  </a:txBody>
                  <a:tcPr/>
                </a:tc>
                <a:tc>
                  <a:txBody>
                    <a:bodyPr/>
                    <a:lstStyle/>
                    <a:p>
                      <a:r>
                        <a:rPr lang="en-US" dirty="0" smtClean="0"/>
                        <a:t>8</a:t>
                      </a:r>
                      <a:endParaRPr lang="en-US" dirty="0"/>
                    </a:p>
                  </a:txBody>
                  <a:tcPr/>
                </a:tc>
              </a:tr>
              <a:tr h="370840">
                <a:tc>
                  <a:txBody>
                    <a:bodyPr/>
                    <a:lstStyle/>
                    <a:p>
                      <a:r>
                        <a:rPr lang="en-US" dirty="0" smtClean="0"/>
                        <a:t># total PASS auto SNVs</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smtClean="0"/>
                        <a:t>483,702</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smtClean="0"/>
                        <a:t>1,361,029</a:t>
                      </a:r>
                    </a:p>
                  </a:txBody>
                  <a:tcPr/>
                </a:tc>
                <a:tc>
                  <a:txBody>
                    <a:bodyPr/>
                    <a:lstStyle/>
                    <a:p>
                      <a:r>
                        <a:rPr lang="en-US" dirty="0" smtClean="0">
                          <a:solidFill>
                            <a:schemeClr val="tx1"/>
                          </a:solidFill>
                        </a:rPr>
                        <a:t>7,202,445</a:t>
                      </a:r>
                      <a:endParaRPr lang="en-US" dirty="0">
                        <a:solidFill>
                          <a:schemeClr val="tx1"/>
                        </a:solidFill>
                      </a:endParaRPr>
                    </a:p>
                  </a:txBody>
                  <a:tcPr/>
                </a:tc>
                <a:tc>
                  <a:txBody>
                    <a:bodyPr/>
                    <a:lstStyle/>
                    <a:p>
                      <a:r>
                        <a:rPr lang="en-US" dirty="0" smtClean="0">
                          <a:solidFill>
                            <a:schemeClr val="tx1"/>
                          </a:solidFill>
                        </a:rPr>
                        <a:t>5.3</a:t>
                      </a:r>
                      <a:endParaRPr lang="en-US" dirty="0">
                        <a:solidFill>
                          <a:schemeClr val="tx1"/>
                        </a:solidFill>
                      </a:endParaRPr>
                    </a:p>
                  </a:txBody>
                  <a:tcPr/>
                </a:tc>
              </a:tr>
              <a:tr h="370840">
                <a:tc>
                  <a:txBody>
                    <a:bodyPr/>
                    <a:lstStyle/>
                    <a:p>
                      <a:endParaRPr lang="en-US" dirty="0"/>
                    </a:p>
                  </a:txBody>
                  <a:tcPr/>
                </a:tc>
                <a:tc>
                  <a:txBody>
                    <a:bodyPr/>
                    <a:lstStyle/>
                    <a:p>
                      <a:endParaRPr lang="en-US" dirty="0">
                        <a:solidFill>
                          <a:srgbClr val="FF0000"/>
                        </a:solidFill>
                      </a:endParaRPr>
                    </a:p>
                  </a:txBody>
                  <a:tcPr/>
                </a:tc>
                <a:tc>
                  <a:txBody>
                    <a:bodyPr/>
                    <a:lstStyle/>
                    <a:p>
                      <a:endParaRPr lang="en-US" dirty="0">
                        <a:solidFill>
                          <a:srgbClr val="FF0000"/>
                        </a:solidFill>
                      </a:endParaRPr>
                    </a:p>
                  </a:txBody>
                  <a:tcPr/>
                </a:tc>
                <a:tc>
                  <a:txBody>
                    <a:bodyPr/>
                    <a:lstStyle/>
                    <a:p>
                      <a:endParaRPr lang="en-US" dirty="0">
                        <a:solidFill>
                          <a:srgbClr val="FF0000"/>
                        </a:solidFill>
                      </a:endParaRPr>
                    </a:p>
                  </a:txBody>
                  <a:tcPr/>
                </a:tc>
                <a:tc>
                  <a:txBody>
                    <a:bodyPr/>
                    <a:lstStyle/>
                    <a:p>
                      <a:endParaRPr lang="en-US" dirty="0">
                        <a:solidFill>
                          <a:schemeClr val="tx1"/>
                        </a:solidFill>
                      </a:endParaRPr>
                    </a:p>
                  </a:txBody>
                  <a:tcPr/>
                </a:tc>
              </a:tr>
              <a:tr h="370840">
                <a:tc>
                  <a:txBody>
                    <a:bodyPr/>
                    <a:lstStyle/>
                    <a:p>
                      <a:r>
                        <a:rPr lang="en-US" dirty="0" smtClean="0"/>
                        <a:t>#</a:t>
                      </a:r>
                      <a:r>
                        <a:rPr lang="en-US" dirty="0" err="1" smtClean="0"/>
                        <a:t>chrs</a:t>
                      </a:r>
                      <a:r>
                        <a:rPr lang="en-US" dirty="0" smtClean="0"/>
                        <a:t>:</a:t>
                      </a:r>
                      <a:r>
                        <a:rPr lang="en-US" baseline="0" dirty="0" smtClean="0"/>
                        <a:t> </a:t>
                      </a:r>
                      <a:r>
                        <a:rPr lang="en-US" dirty="0" smtClean="0"/>
                        <a:t>Rare 0.5%</a:t>
                      </a:r>
                      <a:endParaRPr lang="en-US" dirty="0"/>
                    </a:p>
                  </a:txBody>
                  <a:tcPr/>
                </a:tc>
                <a:tc>
                  <a:txBody>
                    <a:bodyPr/>
                    <a:lstStyle/>
                    <a:p>
                      <a:r>
                        <a:rPr lang="en-US" dirty="0" smtClean="0">
                          <a:solidFill>
                            <a:schemeClr val="tx1"/>
                          </a:solidFill>
                        </a:rPr>
                        <a:t>10</a:t>
                      </a:r>
                      <a:endParaRPr lang="en-US" dirty="0">
                        <a:solidFill>
                          <a:schemeClr val="tx1"/>
                        </a:solidFill>
                      </a:endParaRPr>
                    </a:p>
                  </a:txBody>
                  <a:tcPr/>
                </a:tc>
                <a:tc>
                  <a:txBody>
                    <a:bodyPr/>
                    <a:lstStyle/>
                    <a:p>
                      <a:r>
                        <a:rPr lang="en-US" dirty="0" smtClean="0">
                          <a:solidFill>
                            <a:schemeClr val="tx1"/>
                          </a:solidFill>
                        </a:rPr>
                        <a:t>76</a:t>
                      </a:r>
                      <a:endParaRPr lang="en-US" dirty="0">
                        <a:solidFill>
                          <a:schemeClr val="tx1"/>
                        </a:solidFill>
                      </a:endParaRPr>
                    </a:p>
                  </a:txBody>
                  <a:tcPr/>
                </a:tc>
                <a:tc>
                  <a:txBody>
                    <a:bodyPr/>
                    <a:lstStyle/>
                    <a:p>
                      <a:r>
                        <a:rPr lang="en-US" dirty="0" smtClean="0">
                          <a:solidFill>
                            <a:schemeClr val="tx1"/>
                          </a:solidFill>
                        </a:rPr>
                        <a:t>607</a:t>
                      </a:r>
                      <a:endParaRPr lang="en-US" dirty="0">
                        <a:solidFill>
                          <a:schemeClr val="tx1"/>
                        </a:solidFill>
                      </a:endParaRPr>
                    </a:p>
                  </a:txBody>
                  <a:tcPr/>
                </a:tc>
                <a:tc>
                  <a:txBody>
                    <a:bodyPr/>
                    <a:lstStyle/>
                    <a:p>
                      <a:endParaRPr lang="en-US" dirty="0"/>
                    </a:p>
                  </a:txBody>
                  <a:tcPr/>
                </a:tc>
              </a:tr>
            </a:tbl>
          </a:graphicData>
        </a:graphic>
      </p:graphicFrame>
      <p:sp>
        <p:nvSpPr>
          <p:cNvPr id="3" name="Slide Number Placeholder 2"/>
          <p:cNvSpPr>
            <a:spLocks noGrp="1"/>
          </p:cNvSpPr>
          <p:nvPr>
            <p:ph type="sldNum" sz="quarter" idx="12"/>
          </p:nvPr>
        </p:nvSpPr>
        <p:spPr/>
        <p:txBody>
          <a:bodyPr/>
          <a:lstStyle/>
          <a:p>
            <a:fld id="{AE63632A-3374-47DF-ADC3-C2920B6DCA48}" type="slidenum">
              <a:rPr lang="en-US" smtClean="0"/>
              <a:t>41</a:t>
            </a:fld>
            <a:endParaRPr lang="en-US"/>
          </a:p>
        </p:txBody>
      </p:sp>
    </p:spTree>
    <p:extLst>
      <p:ext uri="{BB962C8B-B14F-4D97-AF65-F5344CB8AC3E}">
        <p14:creationId xmlns:p14="http://schemas.microsoft.com/office/powerpoint/2010/main" val="188928302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Compare </a:t>
            </a:r>
            <a:r>
              <a:rPr lang="en-US" dirty="0" err="1" smtClean="0"/>
              <a:t>ExAC</a:t>
            </a:r>
            <a:r>
              <a:rPr lang="en-US" dirty="0" smtClean="0"/>
              <a:t> with 1KG.ESP650</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789188360"/>
              </p:ext>
            </p:extLst>
          </p:nvPr>
        </p:nvGraphicFramePr>
        <p:xfrm>
          <a:off x="609599" y="1690688"/>
          <a:ext cx="10744200" cy="3672840"/>
        </p:xfrm>
        <a:graphic>
          <a:graphicData uri="http://schemas.openxmlformats.org/drawingml/2006/table">
            <a:tbl>
              <a:tblPr firstRow="1" bandRow="1">
                <a:tableStyleId>{5C22544A-7EE6-4342-B048-85BDC9FD1C3A}</a:tableStyleId>
              </a:tblPr>
              <a:tblGrid>
                <a:gridCol w="2407912"/>
                <a:gridCol w="2084072"/>
                <a:gridCol w="2084072"/>
                <a:gridCol w="2084072"/>
                <a:gridCol w="2084072"/>
              </a:tblGrid>
              <a:tr h="370840">
                <a:tc>
                  <a:txBody>
                    <a:bodyPr/>
                    <a:lstStyle/>
                    <a:p>
                      <a:endParaRPr lang="en-US" dirty="0"/>
                    </a:p>
                  </a:txBody>
                  <a:tcPr/>
                </a:tc>
                <a:tc>
                  <a:txBody>
                    <a:bodyPr/>
                    <a:lstStyle/>
                    <a:p>
                      <a:r>
                        <a:rPr lang="en-US" dirty="0" smtClean="0"/>
                        <a:t>1KG</a:t>
                      </a:r>
                      <a:endParaRPr lang="en-US" dirty="0"/>
                    </a:p>
                  </a:txBody>
                  <a:tcPr/>
                </a:tc>
                <a:tc>
                  <a:txBody>
                    <a:bodyPr/>
                    <a:lstStyle/>
                    <a:p>
                      <a:r>
                        <a:rPr lang="en-US" dirty="0" smtClean="0"/>
                        <a:t>1KG.ESP6500</a:t>
                      </a:r>
                      <a:endParaRPr lang="en-US" dirty="0"/>
                    </a:p>
                  </a:txBody>
                  <a:tcPr/>
                </a:tc>
                <a:tc>
                  <a:txBody>
                    <a:bodyPr/>
                    <a:lstStyle/>
                    <a:p>
                      <a:r>
                        <a:rPr lang="en-US" dirty="0" err="1" smtClean="0"/>
                        <a:t>ExAC</a:t>
                      </a:r>
                      <a:endParaRPr lang="en-US" dirty="0"/>
                    </a:p>
                  </a:txBody>
                  <a:tcPr/>
                </a:tc>
                <a:tc>
                  <a:txBody>
                    <a:bodyPr/>
                    <a:lstStyle/>
                    <a:p>
                      <a:r>
                        <a:rPr lang="en-US" dirty="0" smtClean="0"/>
                        <a:t>Fold </a:t>
                      </a:r>
                      <a:r>
                        <a:rPr lang="en-US" dirty="0" smtClean="0"/>
                        <a:t>change</a:t>
                      </a:r>
                      <a:r>
                        <a:rPr lang="en-US" baseline="0" dirty="0" smtClean="0"/>
                        <a:t> (1KG+ESP v </a:t>
                      </a:r>
                      <a:r>
                        <a:rPr lang="en-US" baseline="0" dirty="0" err="1" smtClean="0"/>
                        <a:t>ExAC</a:t>
                      </a:r>
                      <a:r>
                        <a:rPr lang="en-US" baseline="0" dirty="0" smtClean="0"/>
                        <a:t>)</a:t>
                      </a:r>
                      <a:endParaRPr lang="en-US" dirty="0"/>
                    </a:p>
                  </a:txBody>
                  <a:tcPr/>
                </a:tc>
              </a:tr>
              <a:tr h="370840">
                <a:tc>
                  <a:txBody>
                    <a:bodyPr/>
                    <a:lstStyle/>
                    <a:p>
                      <a:r>
                        <a:rPr lang="en-US" dirty="0" err="1" smtClean="0"/>
                        <a:t>Num</a:t>
                      </a:r>
                      <a:r>
                        <a:rPr lang="en-US" dirty="0" smtClean="0"/>
                        <a:t> of individuals (</a:t>
                      </a:r>
                      <a:r>
                        <a:rPr lang="en-US" dirty="0" err="1" smtClean="0"/>
                        <a:t>chrs</a:t>
                      </a:r>
                      <a:r>
                        <a:rPr lang="en-US" dirty="0" smtClean="0"/>
                        <a:t>)</a:t>
                      </a:r>
                      <a:endParaRPr lang="en-US" dirty="0"/>
                    </a:p>
                  </a:txBody>
                  <a:tcPr/>
                </a:tc>
                <a:tc>
                  <a:txBody>
                    <a:bodyPr/>
                    <a:lstStyle/>
                    <a:p>
                      <a:r>
                        <a:rPr lang="en-US" dirty="0" smtClean="0"/>
                        <a:t>1,092 (2,184)</a:t>
                      </a:r>
                      <a:endParaRPr lang="en-US" dirty="0"/>
                    </a:p>
                  </a:txBody>
                  <a:tcPr/>
                </a:tc>
                <a:tc>
                  <a:txBody>
                    <a:bodyPr/>
                    <a:lstStyle/>
                    <a:p>
                      <a:r>
                        <a:rPr lang="en-US" dirty="0" smtClean="0"/>
                        <a:t>7,592 (15,184)</a:t>
                      </a:r>
                      <a:endParaRPr lang="en-US" dirty="0"/>
                    </a:p>
                  </a:txBody>
                  <a:tcPr/>
                </a:tc>
                <a:tc>
                  <a:txBody>
                    <a:bodyPr/>
                    <a:lstStyle/>
                    <a:p>
                      <a:r>
                        <a:rPr lang="en-US" dirty="0" smtClean="0"/>
                        <a:t>60,706 (121,412)</a:t>
                      </a:r>
                      <a:endParaRPr lang="en-US" dirty="0"/>
                    </a:p>
                  </a:txBody>
                  <a:tcPr/>
                </a:tc>
                <a:tc>
                  <a:txBody>
                    <a:bodyPr/>
                    <a:lstStyle/>
                    <a:p>
                      <a:r>
                        <a:rPr lang="en-US" dirty="0" smtClean="0"/>
                        <a:t>8</a:t>
                      </a:r>
                      <a:endParaRPr lang="en-US" dirty="0"/>
                    </a:p>
                  </a:txBody>
                  <a:tcPr/>
                </a:tc>
              </a:tr>
              <a:tr h="370840">
                <a:tc>
                  <a:txBody>
                    <a:bodyPr/>
                    <a:lstStyle/>
                    <a:p>
                      <a:r>
                        <a:rPr lang="en-US" dirty="0" smtClean="0"/>
                        <a:t># total PASS auto SNVs</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smtClean="0"/>
                        <a:t>483,702</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smtClean="0"/>
                        <a:t>1,361,029</a:t>
                      </a:r>
                    </a:p>
                  </a:txBody>
                  <a:tcPr/>
                </a:tc>
                <a:tc>
                  <a:txBody>
                    <a:bodyPr/>
                    <a:lstStyle/>
                    <a:p>
                      <a:r>
                        <a:rPr lang="en-US" dirty="0" smtClean="0">
                          <a:solidFill>
                            <a:schemeClr val="tx1"/>
                          </a:solidFill>
                        </a:rPr>
                        <a:t>7,202,445</a:t>
                      </a:r>
                      <a:endParaRPr lang="en-US" dirty="0">
                        <a:solidFill>
                          <a:schemeClr val="tx1"/>
                        </a:solidFill>
                      </a:endParaRPr>
                    </a:p>
                  </a:txBody>
                  <a:tcPr/>
                </a:tc>
                <a:tc>
                  <a:txBody>
                    <a:bodyPr/>
                    <a:lstStyle/>
                    <a:p>
                      <a:r>
                        <a:rPr lang="en-US" dirty="0" smtClean="0">
                          <a:solidFill>
                            <a:schemeClr val="tx1"/>
                          </a:solidFill>
                        </a:rPr>
                        <a:t>5.3</a:t>
                      </a:r>
                      <a:endParaRPr lang="en-US" dirty="0">
                        <a:solidFill>
                          <a:schemeClr val="tx1"/>
                        </a:solidFill>
                      </a:endParaRPr>
                    </a:p>
                  </a:txBody>
                  <a:tcPr/>
                </a:tc>
              </a:tr>
              <a:tr h="370840">
                <a:tc>
                  <a:txBody>
                    <a:bodyPr/>
                    <a:lstStyle/>
                    <a:p>
                      <a:r>
                        <a:rPr lang="en-US" dirty="0" smtClean="0"/>
                        <a:t># TPR auto</a:t>
                      </a:r>
                      <a:r>
                        <a:rPr lang="en-US" baseline="0" dirty="0" smtClean="0"/>
                        <a:t> </a:t>
                      </a:r>
                      <a:r>
                        <a:rPr lang="en-US" dirty="0" smtClean="0"/>
                        <a:t>SNVs</a:t>
                      </a:r>
                      <a:r>
                        <a:rPr lang="en-US" baseline="0" dirty="0" smtClean="0"/>
                        <a:t> (incl. singletons)</a:t>
                      </a:r>
                      <a:endParaRPr lang="en-US" dirty="0"/>
                    </a:p>
                  </a:txBody>
                  <a:tcPr/>
                </a:tc>
                <a:tc>
                  <a:txBody>
                    <a:bodyPr/>
                    <a:lstStyle/>
                    <a:p>
                      <a:r>
                        <a:rPr lang="en-US" dirty="0" smtClean="0">
                          <a:solidFill>
                            <a:schemeClr val="tx1"/>
                          </a:solidFill>
                        </a:rPr>
                        <a:t>764</a:t>
                      </a:r>
                      <a:endParaRPr lang="en-US" dirty="0">
                        <a:solidFill>
                          <a:schemeClr val="tx1"/>
                        </a:solidFill>
                      </a:endParaRPr>
                    </a:p>
                  </a:txBody>
                  <a:tcPr/>
                </a:tc>
                <a:tc>
                  <a:txBody>
                    <a:bodyPr/>
                    <a:lstStyle/>
                    <a:p>
                      <a:r>
                        <a:rPr lang="en-US" dirty="0" smtClean="0">
                          <a:solidFill>
                            <a:schemeClr val="tx1"/>
                          </a:solidFill>
                        </a:rPr>
                        <a:t>2,159</a:t>
                      </a:r>
                      <a:endParaRPr lang="en-US" dirty="0">
                        <a:solidFill>
                          <a:schemeClr val="tx1"/>
                        </a:solidFill>
                      </a:endParaRPr>
                    </a:p>
                  </a:txBody>
                  <a:tcPr/>
                </a:tc>
                <a:tc>
                  <a:txBody>
                    <a:bodyPr/>
                    <a:lstStyle/>
                    <a:p>
                      <a:r>
                        <a:rPr lang="en-US" dirty="0" smtClean="0">
                          <a:solidFill>
                            <a:schemeClr val="tx1"/>
                          </a:solidFill>
                        </a:rPr>
                        <a:t>7,359  </a:t>
                      </a:r>
                      <a:endParaRPr lang="en-US" dirty="0">
                        <a:solidFill>
                          <a:schemeClr val="tx1"/>
                        </a:solidFill>
                      </a:endParaRPr>
                    </a:p>
                  </a:txBody>
                  <a:tcPr/>
                </a:tc>
                <a:tc>
                  <a:txBody>
                    <a:bodyPr/>
                    <a:lstStyle/>
                    <a:p>
                      <a:r>
                        <a:rPr lang="en-US" dirty="0" smtClean="0">
                          <a:solidFill>
                            <a:schemeClr val="tx1"/>
                          </a:solidFill>
                        </a:rPr>
                        <a:t>3.4</a:t>
                      </a:r>
                      <a:endParaRPr lang="en-US" dirty="0">
                        <a:solidFill>
                          <a:schemeClr val="tx1"/>
                        </a:solidFill>
                      </a:endParaRPr>
                    </a:p>
                  </a:txBody>
                  <a:tcPr/>
                </a:tc>
              </a:tr>
              <a:tr h="370840">
                <a:tc>
                  <a:txBody>
                    <a:bodyPr/>
                    <a:lstStyle/>
                    <a:p>
                      <a:r>
                        <a:rPr lang="en-US" dirty="0" smtClean="0"/>
                        <a:t># TPR auto SNVs (excl. singletons)</a:t>
                      </a:r>
                      <a:endParaRPr lang="en-US" dirty="0"/>
                    </a:p>
                  </a:txBody>
                  <a:tcPr/>
                </a:tc>
                <a:tc>
                  <a:txBody>
                    <a:bodyPr/>
                    <a:lstStyle/>
                    <a:p>
                      <a:r>
                        <a:rPr lang="en-US" dirty="0" smtClean="0">
                          <a:solidFill>
                            <a:schemeClr val="tx1"/>
                          </a:solidFill>
                        </a:rPr>
                        <a:t>382</a:t>
                      </a:r>
                      <a:endParaRPr lang="en-US" dirty="0">
                        <a:solidFill>
                          <a:schemeClr val="tx1"/>
                        </a:solidFill>
                      </a:endParaRPr>
                    </a:p>
                  </a:txBody>
                  <a:tcPr/>
                </a:tc>
                <a:tc>
                  <a:txBody>
                    <a:bodyPr/>
                    <a:lstStyle/>
                    <a:p>
                      <a:r>
                        <a:rPr lang="en-US" dirty="0" smtClean="0">
                          <a:solidFill>
                            <a:schemeClr val="tx1"/>
                          </a:solidFill>
                        </a:rPr>
                        <a:t>889</a:t>
                      </a:r>
                      <a:endParaRPr lang="en-US" dirty="0">
                        <a:solidFill>
                          <a:schemeClr val="tx1"/>
                        </a:solidFill>
                      </a:endParaRPr>
                    </a:p>
                  </a:txBody>
                  <a:tcPr/>
                </a:tc>
                <a:tc>
                  <a:txBody>
                    <a:bodyPr/>
                    <a:lstStyle/>
                    <a:p>
                      <a:r>
                        <a:rPr lang="en-US" dirty="0" smtClean="0">
                          <a:solidFill>
                            <a:schemeClr val="tx1"/>
                          </a:solidFill>
                        </a:rPr>
                        <a:t>3,342</a:t>
                      </a:r>
                      <a:endParaRPr lang="en-US" dirty="0">
                        <a:solidFill>
                          <a:schemeClr val="tx1"/>
                        </a:solidFill>
                      </a:endParaRPr>
                    </a:p>
                  </a:txBody>
                  <a:tcPr/>
                </a:tc>
                <a:tc>
                  <a:txBody>
                    <a:bodyPr/>
                    <a:lstStyle/>
                    <a:p>
                      <a:r>
                        <a:rPr lang="en-US" dirty="0" smtClean="0">
                          <a:solidFill>
                            <a:schemeClr val="tx1"/>
                          </a:solidFill>
                        </a:rPr>
                        <a:t>3.8</a:t>
                      </a:r>
                      <a:endParaRPr lang="en-US" dirty="0">
                        <a:solidFill>
                          <a:schemeClr val="tx1"/>
                        </a:solidFill>
                      </a:endParaRPr>
                    </a:p>
                  </a:txBody>
                  <a:tcPr/>
                </a:tc>
              </a:tr>
              <a:tr h="370840">
                <a:tc>
                  <a:txBody>
                    <a:bodyPr/>
                    <a:lstStyle/>
                    <a:p>
                      <a:endParaRPr lang="en-US" dirty="0"/>
                    </a:p>
                  </a:txBody>
                  <a:tcPr/>
                </a:tc>
                <a:tc>
                  <a:txBody>
                    <a:bodyPr/>
                    <a:lstStyle/>
                    <a:p>
                      <a:endParaRPr lang="en-US" dirty="0">
                        <a:solidFill>
                          <a:srgbClr val="FF0000"/>
                        </a:solidFill>
                      </a:endParaRPr>
                    </a:p>
                  </a:txBody>
                  <a:tcPr/>
                </a:tc>
                <a:tc>
                  <a:txBody>
                    <a:bodyPr/>
                    <a:lstStyle/>
                    <a:p>
                      <a:endParaRPr lang="en-US" dirty="0">
                        <a:solidFill>
                          <a:srgbClr val="FF0000"/>
                        </a:solidFill>
                      </a:endParaRPr>
                    </a:p>
                  </a:txBody>
                  <a:tcPr/>
                </a:tc>
                <a:tc>
                  <a:txBody>
                    <a:bodyPr/>
                    <a:lstStyle/>
                    <a:p>
                      <a:endParaRPr lang="en-US" dirty="0">
                        <a:solidFill>
                          <a:srgbClr val="FF0000"/>
                        </a:solidFill>
                      </a:endParaRPr>
                    </a:p>
                  </a:txBody>
                  <a:tcPr/>
                </a:tc>
                <a:tc>
                  <a:txBody>
                    <a:bodyPr/>
                    <a:lstStyle/>
                    <a:p>
                      <a:endParaRPr lang="en-US" dirty="0">
                        <a:solidFill>
                          <a:schemeClr val="tx1"/>
                        </a:solidFill>
                      </a:endParaRPr>
                    </a:p>
                  </a:txBody>
                  <a:tcPr/>
                </a:tc>
              </a:tr>
              <a:tr h="370840">
                <a:tc>
                  <a:txBody>
                    <a:bodyPr/>
                    <a:lstStyle/>
                    <a:p>
                      <a:r>
                        <a:rPr lang="en-US" dirty="0" smtClean="0"/>
                        <a:t>#</a:t>
                      </a:r>
                      <a:r>
                        <a:rPr lang="en-US" dirty="0" err="1" smtClean="0"/>
                        <a:t>chrs</a:t>
                      </a:r>
                      <a:r>
                        <a:rPr lang="en-US" dirty="0" smtClean="0"/>
                        <a:t>:</a:t>
                      </a:r>
                      <a:r>
                        <a:rPr lang="en-US" baseline="0" dirty="0" smtClean="0"/>
                        <a:t> </a:t>
                      </a:r>
                      <a:r>
                        <a:rPr lang="en-US" dirty="0" smtClean="0"/>
                        <a:t>Rare 0.5%</a:t>
                      </a:r>
                      <a:endParaRPr lang="en-US" dirty="0"/>
                    </a:p>
                  </a:txBody>
                  <a:tcPr/>
                </a:tc>
                <a:tc>
                  <a:txBody>
                    <a:bodyPr/>
                    <a:lstStyle/>
                    <a:p>
                      <a:r>
                        <a:rPr lang="en-US" dirty="0" smtClean="0">
                          <a:solidFill>
                            <a:schemeClr val="tx1"/>
                          </a:solidFill>
                        </a:rPr>
                        <a:t>10</a:t>
                      </a:r>
                      <a:endParaRPr lang="en-US" dirty="0">
                        <a:solidFill>
                          <a:schemeClr val="tx1"/>
                        </a:solidFill>
                      </a:endParaRPr>
                    </a:p>
                  </a:txBody>
                  <a:tcPr/>
                </a:tc>
                <a:tc>
                  <a:txBody>
                    <a:bodyPr/>
                    <a:lstStyle/>
                    <a:p>
                      <a:r>
                        <a:rPr lang="en-US" dirty="0" smtClean="0">
                          <a:solidFill>
                            <a:schemeClr val="tx1"/>
                          </a:solidFill>
                        </a:rPr>
                        <a:t>76</a:t>
                      </a:r>
                      <a:endParaRPr lang="en-US" dirty="0">
                        <a:solidFill>
                          <a:schemeClr val="tx1"/>
                        </a:solidFill>
                      </a:endParaRPr>
                    </a:p>
                  </a:txBody>
                  <a:tcPr/>
                </a:tc>
                <a:tc>
                  <a:txBody>
                    <a:bodyPr/>
                    <a:lstStyle/>
                    <a:p>
                      <a:r>
                        <a:rPr lang="en-US" dirty="0" smtClean="0">
                          <a:solidFill>
                            <a:schemeClr val="tx1"/>
                          </a:solidFill>
                        </a:rPr>
                        <a:t>607</a:t>
                      </a:r>
                      <a:endParaRPr lang="en-US" dirty="0">
                        <a:solidFill>
                          <a:schemeClr val="tx1"/>
                        </a:solidFill>
                      </a:endParaRPr>
                    </a:p>
                  </a:txBody>
                  <a:tcPr/>
                </a:tc>
                <a:tc>
                  <a:txBody>
                    <a:bodyPr/>
                    <a:lstStyle/>
                    <a:p>
                      <a:endParaRPr lang="en-US" dirty="0"/>
                    </a:p>
                  </a:txBody>
                  <a:tcPr/>
                </a:tc>
              </a:tr>
            </a:tbl>
          </a:graphicData>
        </a:graphic>
      </p:graphicFrame>
      <p:sp>
        <p:nvSpPr>
          <p:cNvPr id="3" name="Slide Number Placeholder 2"/>
          <p:cNvSpPr>
            <a:spLocks noGrp="1"/>
          </p:cNvSpPr>
          <p:nvPr>
            <p:ph type="sldNum" sz="quarter" idx="12"/>
          </p:nvPr>
        </p:nvSpPr>
        <p:spPr/>
        <p:txBody>
          <a:bodyPr/>
          <a:lstStyle/>
          <a:p>
            <a:fld id="{AE63632A-3374-47DF-ADC3-C2920B6DCA48}" type="slidenum">
              <a:rPr lang="en-US" smtClean="0"/>
              <a:t>42</a:t>
            </a:fld>
            <a:endParaRPr lang="en-US"/>
          </a:p>
        </p:txBody>
      </p:sp>
    </p:spTree>
    <p:extLst>
      <p:ext uri="{BB962C8B-B14F-4D97-AF65-F5344CB8AC3E}">
        <p14:creationId xmlns:p14="http://schemas.microsoft.com/office/powerpoint/2010/main" val="141106480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Properties of a SNV/mutation</a:t>
            </a:r>
            <a:endParaRPr lang="en-US" dirty="0"/>
          </a:p>
        </p:txBody>
      </p:sp>
      <p:sp>
        <p:nvSpPr>
          <p:cNvPr id="3" name="Content Placeholder 2"/>
          <p:cNvSpPr>
            <a:spLocks noGrp="1"/>
          </p:cNvSpPr>
          <p:nvPr>
            <p:ph idx="1"/>
          </p:nvPr>
        </p:nvSpPr>
        <p:spPr/>
        <p:txBody>
          <a:bodyPr/>
          <a:lstStyle/>
          <a:p>
            <a:pPr marL="514350" indent="-514350">
              <a:buFont typeface="+mj-lt"/>
              <a:buAutoNum type="arabicPeriod"/>
            </a:pPr>
            <a:r>
              <a:rPr lang="en-US" dirty="0" smtClean="0"/>
              <a:t>Allele frequency in the population</a:t>
            </a:r>
            <a:br>
              <a:rPr lang="en-US" dirty="0" smtClean="0"/>
            </a:br>
            <a:r>
              <a:rPr lang="en-US" dirty="0" smtClean="0">
                <a:sym typeface="Wingdings" panose="05000000000000000000" pitchFamily="2" charset="2"/>
              </a:rPr>
              <a:t> how frequent it occurs in the population (by chromosomes)</a:t>
            </a:r>
          </a:p>
          <a:p>
            <a:pPr marL="514350" indent="-514350">
              <a:buFont typeface="+mj-lt"/>
              <a:buAutoNum type="arabicPeriod"/>
            </a:pPr>
            <a:r>
              <a:rPr lang="en-US" dirty="0" smtClean="0">
                <a:sym typeface="Wingdings" panose="05000000000000000000" pitchFamily="2" charset="2"/>
              </a:rPr>
              <a:t>Effect of the SNV on residues</a:t>
            </a:r>
            <a:br>
              <a:rPr lang="en-US" dirty="0" smtClean="0">
                <a:sym typeface="Wingdings" panose="05000000000000000000" pitchFamily="2" charset="2"/>
              </a:rPr>
            </a:br>
            <a:r>
              <a:rPr lang="en-US" dirty="0" smtClean="0">
                <a:sym typeface="Wingdings" panose="05000000000000000000" pitchFamily="2" charset="2"/>
              </a:rPr>
              <a:t> synonymous/non-synonymous</a:t>
            </a:r>
            <a:endParaRPr lang="en-US" dirty="0"/>
          </a:p>
        </p:txBody>
      </p:sp>
      <p:sp>
        <p:nvSpPr>
          <p:cNvPr id="4" name="Slide Number Placeholder 3"/>
          <p:cNvSpPr>
            <a:spLocks noGrp="1"/>
          </p:cNvSpPr>
          <p:nvPr>
            <p:ph type="sldNum" sz="quarter" idx="12"/>
          </p:nvPr>
        </p:nvSpPr>
        <p:spPr/>
        <p:txBody>
          <a:bodyPr/>
          <a:lstStyle/>
          <a:p>
            <a:fld id="{AE63632A-3374-47DF-ADC3-C2920B6DCA48}" type="slidenum">
              <a:rPr lang="en-US" smtClean="0"/>
              <a:t>43</a:t>
            </a:fld>
            <a:endParaRPr lang="en-US"/>
          </a:p>
        </p:txBody>
      </p:sp>
    </p:spTree>
    <p:extLst>
      <p:ext uri="{BB962C8B-B14F-4D97-AF65-F5344CB8AC3E}">
        <p14:creationId xmlns:p14="http://schemas.microsoft.com/office/powerpoint/2010/main" val="385067171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9" name="Picture 5" descr="C:\Users\JM\thesis\lynne_work\motifVar_pNets\tpr\combo.woSingletons.nsOnly.png"/>
          <p:cNvPicPr>
            <a:picLocks noChangeArrowheads="1"/>
          </p:cNvPicPr>
          <p:nvPr/>
        </p:nvPicPr>
        <p:blipFill rotWithShape="1">
          <a:blip r:embed="rId3" cstate="print"/>
          <a:srcRect l="6897" t="57192" r="4167" b="4825"/>
          <a:stretch/>
        </p:blipFill>
        <p:spPr bwMode="auto">
          <a:xfrm>
            <a:off x="704088" y="213707"/>
            <a:ext cx="11219688" cy="1635413"/>
          </a:xfrm>
          <a:prstGeom prst="rect">
            <a:avLst/>
          </a:prstGeom>
          <a:noFill/>
        </p:spPr>
      </p:pic>
      <p:sp>
        <p:nvSpPr>
          <p:cNvPr id="2" name="Title 1"/>
          <p:cNvSpPr>
            <a:spLocks noGrp="1"/>
          </p:cNvSpPr>
          <p:nvPr>
            <p:ph type="title"/>
          </p:nvPr>
        </p:nvSpPr>
        <p:spPr>
          <a:xfrm>
            <a:off x="838200" y="365125"/>
            <a:ext cx="1214120" cy="173355"/>
          </a:xfrm>
        </p:spPr>
        <p:txBody>
          <a:bodyPr>
            <a:noAutofit/>
          </a:bodyPr>
          <a:lstStyle/>
          <a:p>
            <a:r>
              <a:rPr lang="en-US" dirty="0" smtClean="0"/>
              <a:t>1KG</a:t>
            </a:r>
            <a:endParaRPr lang="en-US" dirty="0"/>
          </a:p>
        </p:txBody>
      </p:sp>
      <p:pic>
        <p:nvPicPr>
          <p:cNvPr id="1026" name="Picture 2"/>
          <p:cNvPicPr>
            <a:picLocks noChangeArrowheads="1"/>
          </p:cNvPicPr>
          <p:nvPr/>
        </p:nvPicPr>
        <p:blipFill>
          <a:blip r:embed="rId4" cstate="print"/>
          <a:srcRect t="22727"/>
          <a:stretch>
            <a:fillRect/>
          </a:stretch>
        </p:blipFill>
        <p:spPr bwMode="auto">
          <a:xfrm>
            <a:off x="342900" y="5068824"/>
            <a:ext cx="11391900" cy="1676400"/>
          </a:xfrm>
          <a:prstGeom prst="rect">
            <a:avLst/>
          </a:prstGeom>
          <a:noFill/>
          <a:ln w="9525">
            <a:noFill/>
            <a:miter lim="800000"/>
            <a:headEnd/>
            <a:tailEnd/>
          </a:ln>
        </p:spPr>
      </p:pic>
      <p:pic>
        <p:nvPicPr>
          <p:cNvPr id="5" name="Picture 5" descr="C:\Users\JM\thesis\lynne_work\motifVar_pNets\tpr\combo.woSingletons.nsOnly.png"/>
          <p:cNvPicPr>
            <a:picLocks noChangeArrowheads="1"/>
          </p:cNvPicPr>
          <p:nvPr/>
        </p:nvPicPr>
        <p:blipFill>
          <a:blip r:embed="rId3" cstate="print"/>
          <a:srcRect l="12820" t="25685" r="75275" b="60046"/>
          <a:stretch>
            <a:fillRect/>
          </a:stretch>
        </p:blipFill>
        <p:spPr bwMode="auto">
          <a:xfrm>
            <a:off x="1882140" y="0"/>
            <a:ext cx="2209800" cy="914400"/>
          </a:xfrm>
          <a:prstGeom prst="rect">
            <a:avLst/>
          </a:prstGeom>
          <a:noFill/>
        </p:spPr>
      </p:pic>
      <p:pic>
        <p:nvPicPr>
          <p:cNvPr id="6" name="Picture 5" descr="C:\Users\JM\thesis\lynne_work\motifVar_pNets\tpr\combo.woSingletons.nsOnly.png"/>
          <p:cNvPicPr>
            <a:picLocks noChangeArrowheads="1"/>
          </p:cNvPicPr>
          <p:nvPr/>
        </p:nvPicPr>
        <p:blipFill rotWithShape="1">
          <a:blip r:embed="rId3" cstate="print"/>
          <a:srcRect l="1485" t="46348" r="94818" b="7108"/>
          <a:stretch/>
        </p:blipFill>
        <p:spPr bwMode="auto">
          <a:xfrm>
            <a:off x="173736" y="-97789"/>
            <a:ext cx="466344" cy="1741937"/>
          </a:xfrm>
          <a:prstGeom prst="rect">
            <a:avLst/>
          </a:prstGeom>
          <a:noFill/>
        </p:spPr>
      </p:pic>
      <p:pic>
        <p:nvPicPr>
          <p:cNvPr id="18" name="Picture 17" descr="C:\Users\JM\thesis\lynne_work\motifVar_pNets\tpr\combo.woSingletons.nsOnly.png"/>
          <p:cNvPicPr>
            <a:picLocks noChangeArrowheads="1"/>
          </p:cNvPicPr>
          <p:nvPr/>
        </p:nvPicPr>
        <p:blipFill rotWithShape="1">
          <a:blip r:embed="rId3" cstate="print"/>
          <a:srcRect l="1485" t="46348" r="94818" b="7108"/>
          <a:stretch/>
        </p:blipFill>
        <p:spPr bwMode="auto">
          <a:xfrm>
            <a:off x="174210" y="2172161"/>
            <a:ext cx="466344" cy="1173370"/>
          </a:xfrm>
          <a:prstGeom prst="rect">
            <a:avLst/>
          </a:prstGeom>
          <a:noFill/>
        </p:spPr>
      </p:pic>
      <p:sp>
        <p:nvSpPr>
          <p:cNvPr id="13" name="TextBox 12"/>
          <p:cNvSpPr txBox="1"/>
          <p:nvPr/>
        </p:nvSpPr>
        <p:spPr>
          <a:xfrm rot="16200000">
            <a:off x="123318" y="-67012"/>
            <a:ext cx="325730" cy="276999"/>
          </a:xfrm>
          <a:prstGeom prst="rect">
            <a:avLst/>
          </a:prstGeom>
          <a:solidFill>
            <a:schemeClr val="bg1"/>
          </a:solidFill>
        </p:spPr>
        <p:txBody>
          <a:bodyPr wrap="none" rtlCol="0">
            <a:spAutoFit/>
          </a:bodyPr>
          <a:lstStyle/>
          <a:p>
            <a:r>
              <a:rPr lang="en-US" sz="1200" dirty="0" smtClean="0">
                <a:latin typeface="Arial Narrow" panose="020B0606020202030204" pitchFamily="34" charset="0"/>
                <a:cs typeface="Arial" panose="020B0604020202020204" pitchFamily="34" charset="0"/>
              </a:rPr>
              <a:t>12</a:t>
            </a:r>
            <a:endParaRPr lang="en-US" sz="1200" dirty="0">
              <a:latin typeface="Arial Narrow" panose="020B0606020202030204" pitchFamily="34" charset="0"/>
              <a:cs typeface="Arial" panose="020B0604020202020204" pitchFamily="34" charset="0"/>
            </a:endParaRPr>
          </a:p>
        </p:txBody>
      </p:sp>
      <p:sp>
        <p:nvSpPr>
          <p:cNvPr id="22" name="TextBox 21"/>
          <p:cNvSpPr txBox="1"/>
          <p:nvPr/>
        </p:nvSpPr>
        <p:spPr>
          <a:xfrm rot="16200000">
            <a:off x="128060" y="2086957"/>
            <a:ext cx="325730" cy="276999"/>
          </a:xfrm>
          <a:prstGeom prst="rect">
            <a:avLst/>
          </a:prstGeom>
          <a:solidFill>
            <a:schemeClr val="bg1"/>
          </a:solidFill>
        </p:spPr>
        <p:txBody>
          <a:bodyPr wrap="none" rtlCol="0">
            <a:spAutoFit/>
          </a:bodyPr>
          <a:lstStyle/>
          <a:p>
            <a:r>
              <a:rPr lang="en-US" sz="1200" dirty="0" smtClean="0">
                <a:latin typeface="Arial Narrow" panose="020B0606020202030204" pitchFamily="34" charset="0"/>
                <a:cs typeface="Arial" panose="020B0604020202020204" pitchFamily="34" charset="0"/>
              </a:rPr>
              <a:t>25</a:t>
            </a:r>
            <a:endParaRPr lang="en-US" sz="1200" dirty="0">
              <a:latin typeface="Arial Narrow" panose="020B0606020202030204" pitchFamily="34" charset="0"/>
              <a:cs typeface="Arial" panose="020B0604020202020204" pitchFamily="34" charset="0"/>
            </a:endParaRPr>
          </a:p>
        </p:txBody>
      </p:sp>
      <p:sp>
        <p:nvSpPr>
          <p:cNvPr id="23" name="TextBox 22"/>
          <p:cNvSpPr txBox="1"/>
          <p:nvPr/>
        </p:nvSpPr>
        <p:spPr>
          <a:xfrm rot="16200000">
            <a:off x="158586" y="661398"/>
            <a:ext cx="255198" cy="276999"/>
          </a:xfrm>
          <a:prstGeom prst="rect">
            <a:avLst/>
          </a:prstGeom>
          <a:solidFill>
            <a:schemeClr val="bg1"/>
          </a:solidFill>
        </p:spPr>
        <p:txBody>
          <a:bodyPr wrap="none" rtlCol="0">
            <a:spAutoFit/>
          </a:bodyPr>
          <a:lstStyle/>
          <a:p>
            <a:r>
              <a:rPr lang="en-US" sz="1200" dirty="0" smtClean="0">
                <a:latin typeface="Arial Narrow" panose="020B0606020202030204" pitchFamily="34" charset="0"/>
                <a:cs typeface="Arial" panose="020B0604020202020204" pitchFamily="34" charset="0"/>
              </a:rPr>
              <a:t>6</a:t>
            </a:r>
            <a:endParaRPr lang="en-US" sz="1200" dirty="0">
              <a:latin typeface="Arial Narrow" panose="020B0606020202030204" pitchFamily="34" charset="0"/>
              <a:cs typeface="Arial" panose="020B0604020202020204" pitchFamily="34" charset="0"/>
            </a:endParaRPr>
          </a:p>
        </p:txBody>
      </p:sp>
      <p:sp>
        <p:nvSpPr>
          <p:cNvPr id="24" name="TextBox 23"/>
          <p:cNvSpPr txBox="1"/>
          <p:nvPr/>
        </p:nvSpPr>
        <p:spPr>
          <a:xfrm rot="16200000">
            <a:off x="158586" y="2632477"/>
            <a:ext cx="255198" cy="276999"/>
          </a:xfrm>
          <a:prstGeom prst="rect">
            <a:avLst/>
          </a:prstGeom>
          <a:solidFill>
            <a:schemeClr val="bg1"/>
          </a:solidFill>
        </p:spPr>
        <p:txBody>
          <a:bodyPr wrap="none" rtlCol="0">
            <a:spAutoFit/>
          </a:bodyPr>
          <a:lstStyle/>
          <a:p>
            <a:r>
              <a:rPr lang="en-US" sz="1200" dirty="0" smtClean="0">
                <a:latin typeface="Arial Narrow" panose="020B0606020202030204" pitchFamily="34" charset="0"/>
                <a:cs typeface="Arial" panose="020B0604020202020204" pitchFamily="34" charset="0"/>
              </a:rPr>
              <a:t>6</a:t>
            </a:r>
            <a:endParaRPr lang="en-US" sz="1200" dirty="0">
              <a:latin typeface="Arial Narrow" panose="020B0606020202030204" pitchFamily="34" charset="0"/>
              <a:cs typeface="Arial" panose="020B0604020202020204" pitchFamily="34" charset="0"/>
            </a:endParaRPr>
          </a:p>
        </p:txBody>
      </p:sp>
      <p:pic>
        <p:nvPicPr>
          <p:cNvPr id="21" name="Picture 20"/>
          <p:cNvPicPr>
            <a:picLocks noChangeAspect="1"/>
          </p:cNvPicPr>
          <p:nvPr/>
        </p:nvPicPr>
        <p:blipFill rotWithShape="1">
          <a:blip r:embed="rId5">
            <a:extLst>
              <a:ext uri="{28A0092B-C50C-407E-A947-70E740481C1C}">
                <a14:useLocalDpi xmlns:a14="http://schemas.microsoft.com/office/drawing/2010/main" val="0"/>
              </a:ext>
            </a:extLst>
          </a:blip>
          <a:srcRect l="7380" t="6371" r="5146" b="7556"/>
          <a:stretch/>
        </p:blipFill>
        <p:spPr>
          <a:xfrm>
            <a:off x="777240" y="2480598"/>
            <a:ext cx="10957560" cy="975061"/>
          </a:xfrm>
          <a:prstGeom prst="rect">
            <a:avLst/>
          </a:prstGeom>
        </p:spPr>
      </p:pic>
      <p:sp>
        <p:nvSpPr>
          <p:cNvPr id="25" name="Rectangle 24"/>
          <p:cNvSpPr/>
          <p:nvPr/>
        </p:nvSpPr>
        <p:spPr>
          <a:xfrm>
            <a:off x="1442720" y="2458222"/>
            <a:ext cx="1544320" cy="355600"/>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8" name="TextBox 27"/>
          <p:cNvSpPr txBox="1"/>
          <p:nvPr/>
        </p:nvSpPr>
        <p:spPr>
          <a:xfrm rot="16200000">
            <a:off x="173908" y="3152891"/>
            <a:ext cx="255198" cy="276999"/>
          </a:xfrm>
          <a:prstGeom prst="rect">
            <a:avLst/>
          </a:prstGeom>
          <a:solidFill>
            <a:schemeClr val="bg1"/>
          </a:solidFill>
        </p:spPr>
        <p:txBody>
          <a:bodyPr wrap="none" rtlCol="0">
            <a:spAutoFit/>
          </a:bodyPr>
          <a:lstStyle/>
          <a:p>
            <a:r>
              <a:rPr lang="en-US" sz="1200" dirty="0" smtClean="0">
                <a:latin typeface="Arial Narrow" panose="020B0606020202030204" pitchFamily="34" charset="0"/>
                <a:cs typeface="Arial" panose="020B0604020202020204" pitchFamily="34" charset="0"/>
              </a:rPr>
              <a:t>0</a:t>
            </a:r>
            <a:endParaRPr lang="en-US" sz="1200" dirty="0">
              <a:latin typeface="Arial Narrow" panose="020B0606020202030204" pitchFamily="34" charset="0"/>
              <a:cs typeface="Arial" panose="020B0604020202020204" pitchFamily="34" charset="0"/>
            </a:endParaRPr>
          </a:p>
        </p:txBody>
      </p:sp>
      <p:sp>
        <p:nvSpPr>
          <p:cNvPr id="30" name="Title 1"/>
          <p:cNvSpPr txBox="1">
            <a:spLocks/>
          </p:cNvSpPr>
          <p:nvPr/>
        </p:nvSpPr>
        <p:spPr>
          <a:xfrm>
            <a:off x="704088" y="2090202"/>
            <a:ext cx="3939032" cy="11843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smtClean="0"/>
              <a:t>1KG.ESP6500</a:t>
            </a:r>
            <a:endParaRPr lang="en-US" dirty="0"/>
          </a:p>
        </p:txBody>
      </p:sp>
      <p:pic>
        <p:nvPicPr>
          <p:cNvPr id="31" name="Picture 30"/>
          <p:cNvPicPr>
            <a:picLocks noChangeAspect="1"/>
          </p:cNvPicPr>
          <p:nvPr/>
        </p:nvPicPr>
        <p:blipFill rotWithShape="1">
          <a:blip r:embed="rId6">
            <a:extLst>
              <a:ext uri="{28A0092B-C50C-407E-A947-70E740481C1C}">
                <a14:useLocalDpi xmlns:a14="http://schemas.microsoft.com/office/drawing/2010/main" val="0"/>
              </a:ext>
            </a:extLst>
          </a:blip>
          <a:srcRect l="3215" t="9724" r="6104" b="9432"/>
          <a:stretch/>
        </p:blipFill>
        <p:spPr>
          <a:xfrm>
            <a:off x="1" y="3620800"/>
            <a:ext cx="11734800" cy="1597232"/>
          </a:xfrm>
          <a:prstGeom prst="rect">
            <a:avLst/>
          </a:prstGeom>
        </p:spPr>
      </p:pic>
      <p:sp>
        <p:nvSpPr>
          <p:cNvPr id="32" name="Oval 31"/>
          <p:cNvSpPr/>
          <p:nvPr/>
        </p:nvSpPr>
        <p:spPr>
          <a:xfrm>
            <a:off x="3025088" y="5105224"/>
            <a:ext cx="285296" cy="225631"/>
          </a:xfrm>
          <a:prstGeom prst="ellipse">
            <a:avLst/>
          </a:prstGeom>
          <a:noFill/>
          <a:ln w="317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p:cNvSpPr/>
          <p:nvPr/>
        </p:nvSpPr>
        <p:spPr>
          <a:xfrm>
            <a:off x="6903964" y="5105224"/>
            <a:ext cx="285296" cy="225631"/>
          </a:xfrm>
          <a:prstGeom prst="ellipse">
            <a:avLst/>
          </a:prstGeom>
          <a:noFill/>
          <a:ln w="317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p:cNvSpPr/>
          <p:nvPr/>
        </p:nvSpPr>
        <p:spPr>
          <a:xfrm>
            <a:off x="8185972" y="5105223"/>
            <a:ext cx="285296" cy="225631"/>
          </a:xfrm>
          <a:prstGeom prst="ellipse">
            <a:avLst/>
          </a:prstGeom>
          <a:noFill/>
          <a:ln w="317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p:nvSpPr>
        <p:spPr>
          <a:xfrm>
            <a:off x="9159875" y="5105222"/>
            <a:ext cx="285296" cy="225631"/>
          </a:xfrm>
          <a:prstGeom prst="ellipse">
            <a:avLst/>
          </a:prstGeom>
          <a:noFill/>
          <a:ln w="317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p:cNvSpPr/>
          <p:nvPr/>
        </p:nvSpPr>
        <p:spPr>
          <a:xfrm>
            <a:off x="1116130" y="5105221"/>
            <a:ext cx="285296" cy="225631"/>
          </a:xfrm>
          <a:prstGeom prst="ellipse">
            <a:avLst/>
          </a:prstGeom>
          <a:noFill/>
          <a:ln w="317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p:cNvSpPr/>
          <p:nvPr/>
        </p:nvSpPr>
        <p:spPr>
          <a:xfrm>
            <a:off x="2095648" y="5105220"/>
            <a:ext cx="285296" cy="225631"/>
          </a:xfrm>
          <a:prstGeom prst="ellipse">
            <a:avLst/>
          </a:prstGeom>
          <a:noFill/>
          <a:ln w="317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p:cNvSpPr/>
          <p:nvPr/>
        </p:nvSpPr>
        <p:spPr>
          <a:xfrm>
            <a:off x="3342654" y="5105219"/>
            <a:ext cx="285296" cy="225631"/>
          </a:xfrm>
          <a:prstGeom prst="ellipse">
            <a:avLst/>
          </a:prstGeom>
          <a:noFill/>
          <a:ln w="317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p:cNvSpPr/>
          <p:nvPr/>
        </p:nvSpPr>
        <p:spPr>
          <a:xfrm>
            <a:off x="4359872" y="5105219"/>
            <a:ext cx="285296" cy="225631"/>
          </a:xfrm>
          <a:prstGeom prst="ellipse">
            <a:avLst/>
          </a:prstGeom>
          <a:noFill/>
          <a:ln w="317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p:cNvSpPr/>
          <p:nvPr/>
        </p:nvSpPr>
        <p:spPr>
          <a:xfrm>
            <a:off x="4657118" y="5105218"/>
            <a:ext cx="285296" cy="225631"/>
          </a:xfrm>
          <a:prstGeom prst="ellipse">
            <a:avLst/>
          </a:prstGeom>
          <a:noFill/>
          <a:ln w="317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p:cNvSpPr/>
          <p:nvPr/>
        </p:nvSpPr>
        <p:spPr>
          <a:xfrm>
            <a:off x="11066597" y="5105218"/>
            <a:ext cx="285296" cy="225631"/>
          </a:xfrm>
          <a:prstGeom prst="ellipse">
            <a:avLst/>
          </a:prstGeom>
          <a:noFill/>
          <a:ln w="317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p:cNvSpPr/>
          <p:nvPr/>
        </p:nvSpPr>
        <p:spPr>
          <a:xfrm>
            <a:off x="11380201" y="5105218"/>
            <a:ext cx="285296" cy="225631"/>
          </a:xfrm>
          <a:prstGeom prst="ellipse">
            <a:avLst/>
          </a:prstGeom>
          <a:noFill/>
          <a:ln w="317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p:cNvSpPr/>
          <p:nvPr/>
        </p:nvSpPr>
        <p:spPr>
          <a:xfrm>
            <a:off x="1616352" y="3624714"/>
            <a:ext cx="2072558" cy="421586"/>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4" name="Title 1"/>
          <p:cNvSpPr txBox="1">
            <a:spLocks/>
          </p:cNvSpPr>
          <p:nvPr/>
        </p:nvSpPr>
        <p:spPr>
          <a:xfrm>
            <a:off x="704088" y="3663648"/>
            <a:ext cx="3939032" cy="11843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err="1" smtClean="0"/>
              <a:t>ExAC</a:t>
            </a:r>
            <a:endParaRPr lang="en-US" dirty="0"/>
          </a:p>
        </p:txBody>
      </p:sp>
      <p:sp>
        <p:nvSpPr>
          <p:cNvPr id="3" name="Slide Number Placeholder 2"/>
          <p:cNvSpPr>
            <a:spLocks noGrp="1"/>
          </p:cNvSpPr>
          <p:nvPr>
            <p:ph type="sldNum" sz="quarter" idx="12"/>
          </p:nvPr>
        </p:nvSpPr>
        <p:spPr/>
        <p:txBody>
          <a:bodyPr/>
          <a:lstStyle/>
          <a:p>
            <a:fld id="{AE63632A-3374-47DF-ADC3-C2920B6DCA48}" type="slidenum">
              <a:rPr lang="en-US" smtClean="0"/>
              <a:t>44</a:t>
            </a:fld>
            <a:endParaRPr lang="en-US"/>
          </a:p>
        </p:txBody>
      </p:sp>
    </p:spTree>
    <p:extLst>
      <p:ext uri="{BB962C8B-B14F-4D97-AF65-F5344CB8AC3E}">
        <p14:creationId xmlns:p14="http://schemas.microsoft.com/office/powerpoint/2010/main" val="70346024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7"/>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8"/>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9"/>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0"/>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41"/>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42"/>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43"/>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4" grpId="0" animBg="1"/>
      <p:bldP spid="25" grpId="0" animBg="1"/>
      <p:bldP spid="28" grpId="0" animBg="1"/>
      <p:bldP spid="30" grpId="0"/>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p:bldLst>
  </p:timing>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6" name="Picture 2"/>
          <p:cNvPicPr>
            <a:picLocks noChangeArrowheads="1"/>
          </p:cNvPicPr>
          <p:nvPr/>
        </p:nvPicPr>
        <p:blipFill>
          <a:blip r:embed="rId3" cstate="print"/>
          <a:srcRect t="22727"/>
          <a:stretch>
            <a:fillRect/>
          </a:stretch>
        </p:blipFill>
        <p:spPr bwMode="auto">
          <a:xfrm>
            <a:off x="342900" y="5068824"/>
            <a:ext cx="11391900" cy="1676400"/>
          </a:xfrm>
          <a:prstGeom prst="rect">
            <a:avLst/>
          </a:prstGeom>
          <a:noFill/>
          <a:ln w="9525">
            <a:noFill/>
            <a:miter lim="800000"/>
            <a:headEnd/>
            <a:tailEnd/>
          </a:ln>
        </p:spPr>
      </p:pic>
      <p:pic>
        <p:nvPicPr>
          <p:cNvPr id="47" name="Picture 46"/>
          <p:cNvPicPr>
            <a:picLocks noChangeAspect="1"/>
          </p:cNvPicPr>
          <p:nvPr/>
        </p:nvPicPr>
        <p:blipFill rotWithShape="1">
          <a:blip r:embed="rId4">
            <a:extLst>
              <a:ext uri="{28A0092B-C50C-407E-A947-70E740481C1C}">
                <a14:useLocalDpi xmlns:a14="http://schemas.microsoft.com/office/drawing/2010/main" val="0"/>
              </a:ext>
            </a:extLst>
          </a:blip>
          <a:srcRect l="3312" t="9918" r="6104" b="8847"/>
          <a:stretch/>
        </p:blipFill>
        <p:spPr>
          <a:xfrm>
            <a:off x="1703" y="3455100"/>
            <a:ext cx="11733097" cy="1802449"/>
          </a:xfrm>
          <a:prstGeom prst="rect">
            <a:avLst/>
          </a:prstGeom>
        </p:spPr>
      </p:pic>
      <p:pic>
        <p:nvPicPr>
          <p:cNvPr id="3" name="Picture 2"/>
          <p:cNvPicPr>
            <a:picLocks noChangeAspect="1"/>
          </p:cNvPicPr>
          <p:nvPr/>
        </p:nvPicPr>
        <p:blipFill rotWithShape="1">
          <a:blip r:embed="rId5">
            <a:extLst>
              <a:ext uri="{28A0092B-C50C-407E-A947-70E740481C1C}">
                <a14:useLocalDpi xmlns:a14="http://schemas.microsoft.com/office/drawing/2010/main" val="0"/>
              </a:ext>
            </a:extLst>
          </a:blip>
          <a:srcRect l="7290" t="22814" r="5145" b="7852"/>
          <a:stretch/>
        </p:blipFill>
        <p:spPr>
          <a:xfrm>
            <a:off x="754888" y="2172160"/>
            <a:ext cx="11030712" cy="1186345"/>
          </a:xfrm>
          <a:prstGeom prst="rect">
            <a:avLst/>
          </a:prstGeom>
        </p:spPr>
      </p:pic>
      <p:pic>
        <p:nvPicPr>
          <p:cNvPr id="45" name="Picture 44"/>
          <p:cNvPicPr>
            <a:picLocks noChangeAspect="1"/>
          </p:cNvPicPr>
          <p:nvPr/>
        </p:nvPicPr>
        <p:blipFill rotWithShape="1">
          <a:blip r:embed="rId6">
            <a:extLst>
              <a:ext uri="{28A0092B-C50C-407E-A947-70E740481C1C}">
                <a14:useLocalDpi xmlns:a14="http://schemas.microsoft.com/office/drawing/2010/main" val="0"/>
              </a:ext>
            </a:extLst>
          </a:blip>
          <a:srcRect l="7084" t="28665" r="4860" b="7869"/>
          <a:stretch/>
        </p:blipFill>
        <p:spPr>
          <a:xfrm>
            <a:off x="704088" y="139651"/>
            <a:ext cx="11119104" cy="1532524"/>
          </a:xfrm>
          <a:prstGeom prst="rect">
            <a:avLst/>
          </a:prstGeom>
        </p:spPr>
      </p:pic>
      <p:pic>
        <p:nvPicPr>
          <p:cNvPr id="46" name="Picture 45"/>
          <p:cNvPicPr>
            <a:picLocks noChangeAspect="1"/>
          </p:cNvPicPr>
          <p:nvPr/>
        </p:nvPicPr>
        <p:blipFill rotWithShape="1">
          <a:blip r:embed="rId6">
            <a:extLst>
              <a:ext uri="{28A0092B-C50C-407E-A947-70E740481C1C}">
                <a14:useLocalDpi xmlns:a14="http://schemas.microsoft.com/office/drawing/2010/main" val="0"/>
              </a:ext>
            </a:extLst>
          </a:blip>
          <a:srcRect l="23934" t="5823" r="65529" b="82376"/>
          <a:stretch/>
        </p:blipFill>
        <p:spPr>
          <a:xfrm>
            <a:off x="2005716" y="20370"/>
            <a:ext cx="2038744" cy="651928"/>
          </a:xfrm>
          <a:prstGeom prst="rect">
            <a:avLst/>
          </a:prstGeom>
        </p:spPr>
      </p:pic>
      <p:sp>
        <p:nvSpPr>
          <p:cNvPr id="2" name="Title 1"/>
          <p:cNvSpPr>
            <a:spLocks noGrp="1"/>
          </p:cNvSpPr>
          <p:nvPr>
            <p:ph type="title"/>
          </p:nvPr>
        </p:nvSpPr>
        <p:spPr>
          <a:xfrm>
            <a:off x="838200" y="365125"/>
            <a:ext cx="1214120" cy="173355"/>
          </a:xfrm>
        </p:spPr>
        <p:txBody>
          <a:bodyPr>
            <a:noAutofit/>
          </a:bodyPr>
          <a:lstStyle/>
          <a:p>
            <a:r>
              <a:rPr lang="en-US" dirty="0" smtClean="0"/>
              <a:t>1KG</a:t>
            </a:r>
            <a:endParaRPr lang="en-US" dirty="0"/>
          </a:p>
        </p:txBody>
      </p:sp>
      <p:pic>
        <p:nvPicPr>
          <p:cNvPr id="6" name="Picture 5" descr="C:\Users\JM\thesis\lynne_work\motifVar_pNets\tpr\combo.woSingletons.nsOnly.png"/>
          <p:cNvPicPr>
            <a:picLocks noChangeArrowheads="1"/>
          </p:cNvPicPr>
          <p:nvPr/>
        </p:nvPicPr>
        <p:blipFill rotWithShape="1">
          <a:blip r:embed="rId7" cstate="print"/>
          <a:srcRect l="1485" t="46348" r="94818" b="7108"/>
          <a:stretch/>
        </p:blipFill>
        <p:spPr bwMode="auto">
          <a:xfrm>
            <a:off x="173736" y="-16509"/>
            <a:ext cx="466344" cy="1741937"/>
          </a:xfrm>
          <a:prstGeom prst="rect">
            <a:avLst/>
          </a:prstGeom>
          <a:noFill/>
        </p:spPr>
      </p:pic>
      <p:pic>
        <p:nvPicPr>
          <p:cNvPr id="18" name="Picture 17" descr="C:\Users\JM\thesis\lynne_work\motifVar_pNets\tpr\combo.woSingletons.nsOnly.png"/>
          <p:cNvPicPr>
            <a:picLocks noChangeArrowheads="1"/>
          </p:cNvPicPr>
          <p:nvPr/>
        </p:nvPicPr>
        <p:blipFill rotWithShape="1">
          <a:blip r:embed="rId7" cstate="print"/>
          <a:srcRect l="1485" t="46348" r="94818" b="7108"/>
          <a:stretch/>
        </p:blipFill>
        <p:spPr bwMode="auto">
          <a:xfrm>
            <a:off x="174210" y="2172161"/>
            <a:ext cx="466344" cy="1173370"/>
          </a:xfrm>
          <a:prstGeom prst="rect">
            <a:avLst/>
          </a:prstGeom>
          <a:noFill/>
        </p:spPr>
      </p:pic>
      <p:sp>
        <p:nvSpPr>
          <p:cNvPr id="13" name="TextBox 12"/>
          <p:cNvSpPr txBox="1"/>
          <p:nvPr/>
        </p:nvSpPr>
        <p:spPr>
          <a:xfrm rot="16200000">
            <a:off x="123318" y="-67012"/>
            <a:ext cx="325730" cy="276999"/>
          </a:xfrm>
          <a:prstGeom prst="rect">
            <a:avLst/>
          </a:prstGeom>
          <a:solidFill>
            <a:schemeClr val="bg1"/>
          </a:solidFill>
        </p:spPr>
        <p:txBody>
          <a:bodyPr wrap="none" rtlCol="0">
            <a:spAutoFit/>
          </a:bodyPr>
          <a:lstStyle/>
          <a:p>
            <a:r>
              <a:rPr lang="en-US" sz="1200" dirty="0" smtClean="0">
                <a:latin typeface="Arial Narrow" panose="020B0606020202030204" pitchFamily="34" charset="0"/>
                <a:cs typeface="Arial" panose="020B0604020202020204" pitchFamily="34" charset="0"/>
              </a:rPr>
              <a:t>12</a:t>
            </a:r>
            <a:endParaRPr lang="en-US" sz="1200" dirty="0">
              <a:latin typeface="Arial Narrow" panose="020B0606020202030204" pitchFamily="34" charset="0"/>
              <a:cs typeface="Arial" panose="020B0604020202020204" pitchFamily="34" charset="0"/>
            </a:endParaRPr>
          </a:p>
        </p:txBody>
      </p:sp>
      <p:sp>
        <p:nvSpPr>
          <p:cNvPr id="22" name="TextBox 21"/>
          <p:cNvSpPr txBox="1"/>
          <p:nvPr/>
        </p:nvSpPr>
        <p:spPr>
          <a:xfrm rot="16200000">
            <a:off x="128060" y="2086957"/>
            <a:ext cx="325730" cy="276999"/>
          </a:xfrm>
          <a:prstGeom prst="rect">
            <a:avLst/>
          </a:prstGeom>
          <a:solidFill>
            <a:schemeClr val="bg1"/>
          </a:solidFill>
        </p:spPr>
        <p:txBody>
          <a:bodyPr wrap="none" rtlCol="0">
            <a:spAutoFit/>
          </a:bodyPr>
          <a:lstStyle/>
          <a:p>
            <a:r>
              <a:rPr lang="en-US" sz="1200" dirty="0" smtClean="0">
                <a:latin typeface="Arial Narrow" panose="020B0606020202030204" pitchFamily="34" charset="0"/>
                <a:cs typeface="Arial" panose="020B0604020202020204" pitchFamily="34" charset="0"/>
              </a:rPr>
              <a:t>25</a:t>
            </a:r>
            <a:endParaRPr lang="en-US" sz="1200" dirty="0">
              <a:latin typeface="Arial Narrow" panose="020B0606020202030204" pitchFamily="34" charset="0"/>
              <a:cs typeface="Arial" panose="020B0604020202020204" pitchFamily="34" charset="0"/>
            </a:endParaRPr>
          </a:p>
        </p:txBody>
      </p:sp>
      <p:sp>
        <p:nvSpPr>
          <p:cNvPr id="23" name="TextBox 22"/>
          <p:cNvSpPr txBox="1"/>
          <p:nvPr/>
        </p:nvSpPr>
        <p:spPr>
          <a:xfrm rot="16200000">
            <a:off x="158586" y="742678"/>
            <a:ext cx="255198" cy="276999"/>
          </a:xfrm>
          <a:prstGeom prst="rect">
            <a:avLst/>
          </a:prstGeom>
          <a:solidFill>
            <a:schemeClr val="bg1"/>
          </a:solidFill>
        </p:spPr>
        <p:txBody>
          <a:bodyPr wrap="none" rtlCol="0">
            <a:spAutoFit/>
          </a:bodyPr>
          <a:lstStyle/>
          <a:p>
            <a:r>
              <a:rPr lang="en-US" sz="1200" dirty="0" smtClean="0">
                <a:latin typeface="Arial Narrow" panose="020B0606020202030204" pitchFamily="34" charset="0"/>
                <a:cs typeface="Arial" panose="020B0604020202020204" pitchFamily="34" charset="0"/>
              </a:rPr>
              <a:t>6</a:t>
            </a:r>
            <a:endParaRPr lang="en-US" sz="1200" dirty="0">
              <a:latin typeface="Arial Narrow" panose="020B0606020202030204" pitchFamily="34" charset="0"/>
              <a:cs typeface="Arial" panose="020B0604020202020204" pitchFamily="34" charset="0"/>
            </a:endParaRPr>
          </a:p>
        </p:txBody>
      </p:sp>
      <p:sp>
        <p:nvSpPr>
          <p:cNvPr id="24" name="TextBox 23"/>
          <p:cNvSpPr txBox="1"/>
          <p:nvPr/>
        </p:nvSpPr>
        <p:spPr>
          <a:xfrm rot="16200000">
            <a:off x="158586" y="2632477"/>
            <a:ext cx="255198" cy="276999"/>
          </a:xfrm>
          <a:prstGeom prst="rect">
            <a:avLst/>
          </a:prstGeom>
          <a:solidFill>
            <a:schemeClr val="bg1"/>
          </a:solidFill>
        </p:spPr>
        <p:txBody>
          <a:bodyPr wrap="none" rtlCol="0">
            <a:spAutoFit/>
          </a:bodyPr>
          <a:lstStyle/>
          <a:p>
            <a:r>
              <a:rPr lang="en-US" sz="1200" dirty="0" smtClean="0">
                <a:latin typeface="Arial Narrow" panose="020B0606020202030204" pitchFamily="34" charset="0"/>
                <a:cs typeface="Arial" panose="020B0604020202020204" pitchFamily="34" charset="0"/>
              </a:rPr>
              <a:t>6</a:t>
            </a:r>
            <a:endParaRPr lang="en-US" sz="1200" dirty="0">
              <a:latin typeface="Arial Narrow" panose="020B0606020202030204" pitchFamily="34" charset="0"/>
              <a:cs typeface="Arial" panose="020B0604020202020204" pitchFamily="34" charset="0"/>
            </a:endParaRPr>
          </a:p>
        </p:txBody>
      </p:sp>
      <p:sp>
        <p:nvSpPr>
          <p:cNvPr id="28" name="TextBox 27"/>
          <p:cNvSpPr txBox="1"/>
          <p:nvPr/>
        </p:nvSpPr>
        <p:spPr>
          <a:xfrm rot="16200000">
            <a:off x="173908" y="3152891"/>
            <a:ext cx="255198" cy="276999"/>
          </a:xfrm>
          <a:prstGeom prst="rect">
            <a:avLst/>
          </a:prstGeom>
          <a:solidFill>
            <a:schemeClr val="bg1"/>
          </a:solidFill>
        </p:spPr>
        <p:txBody>
          <a:bodyPr wrap="none" rtlCol="0">
            <a:spAutoFit/>
          </a:bodyPr>
          <a:lstStyle/>
          <a:p>
            <a:r>
              <a:rPr lang="en-US" sz="1200" dirty="0" smtClean="0">
                <a:latin typeface="Arial Narrow" panose="020B0606020202030204" pitchFamily="34" charset="0"/>
                <a:cs typeface="Arial" panose="020B0604020202020204" pitchFamily="34" charset="0"/>
              </a:rPr>
              <a:t>0</a:t>
            </a:r>
            <a:endParaRPr lang="en-US" sz="1200" dirty="0">
              <a:latin typeface="Arial Narrow" panose="020B0606020202030204" pitchFamily="34" charset="0"/>
              <a:cs typeface="Arial" panose="020B0604020202020204" pitchFamily="34" charset="0"/>
            </a:endParaRPr>
          </a:p>
        </p:txBody>
      </p:sp>
      <p:sp>
        <p:nvSpPr>
          <p:cNvPr id="30" name="Title 1"/>
          <p:cNvSpPr txBox="1">
            <a:spLocks/>
          </p:cNvSpPr>
          <p:nvPr/>
        </p:nvSpPr>
        <p:spPr>
          <a:xfrm>
            <a:off x="704088" y="2090202"/>
            <a:ext cx="3939032" cy="11843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smtClean="0"/>
              <a:t>1KG.ESP6500</a:t>
            </a:r>
            <a:endParaRPr lang="en-US" dirty="0"/>
          </a:p>
        </p:txBody>
      </p:sp>
      <p:sp>
        <p:nvSpPr>
          <p:cNvPr id="32" name="Oval 31"/>
          <p:cNvSpPr/>
          <p:nvPr/>
        </p:nvSpPr>
        <p:spPr>
          <a:xfrm>
            <a:off x="3025088" y="5105224"/>
            <a:ext cx="285296" cy="225631"/>
          </a:xfrm>
          <a:prstGeom prst="ellipse">
            <a:avLst/>
          </a:prstGeom>
          <a:noFill/>
          <a:ln w="317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p:cNvSpPr/>
          <p:nvPr/>
        </p:nvSpPr>
        <p:spPr>
          <a:xfrm>
            <a:off x="6903964" y="5105224"/>
            <a:ext cx="285296" cy="225631"/>
          </a:xfrm>
          <a:prstGeom prst="ellipse">
            <a:avLst/>
          </a:prstGeom>
          <a:noFill/>
          <a:ln w="317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p:cNvSpPr/>
          <p:nvPr/>
        </p:nvSpPr>
        <p:spPr>
          <a:xfrm>
            <a:off x="8185972" y="5105223"/>
            <a:ext cx="285296" cy="225631"/>
          </a:xfrm>
          <a:prstGeom prst="ellipse">
            <a:avLst/>
          </a:prstGeom>
          <a:noFill/>
          <a:ln w="317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p:nvSpPr>
        <p:spPr>
          <a:xfrm>
            <a:off x="9159875" y="5105222"/>
            <a:ext cx="285296" cy="225631"/>
          </a:xfrm>
          <a:prstGeom prst="ellipse">
            <a:avLst/>
          </a:prstGeom>
          <a:noFill/>
          <a:ln w="317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p:cNvSpPr/>
          <p:nvPr/>
        </p:nvSpPr>
        <p:spPr>
          <a:xfrm>
            <a:off x="1116130" y="5105221"/>
            <a:ext cx="285296" cy="225631"/>
          </a:xfrm>
          <a:prstGeom prst="ellipse">
            <a:avLst/>
          </a:prstGeom>
          <a:noFill/>
          <a:ln w="317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p:cNvSpPr/>
          <p:nvPr/>
        </p:nvSpPr>
        <p:spPr>
          <a:xfrm>
            <a:off x="2095648" y="5105220"/>
            <a:ext cx="285296" cy="225631"/>
          </a:xfrm>
          <a:prstGeom prst="ellipse">
            <a:avLst/>
          </a:prstGeom>
          <a:noFill/>
          <a:ln w="317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p:cNvSpPr/>
          <p:nvPr/>
        </p:nvSpPr>
        <p:spPr>
          <a:xfrm>
            <a:off x="3342654" y="5105219"/>
            <a:ext cx="285296" cy="225631"/>
          </a:xfrm>
          <a:prstGeom prst="ellipse">
            <a:avLst/>
          </a:prstGeom>
          <a:noFill/>
          <a:ln w="317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p:cNvSpPr/>
          <p:nvPr/>
        </p:nvSpPr>
        <p:spPr>
          <a:xfrm>
            <a:off x="4359872" y="5105219"/>
            <a:ext cx="285296" cy="225631"/>
          </a:xfrm>
          <a:prstGeom prst="ellipse">
            <a:avLst/>
          </a:prstGeom>
          <a:noFill/>
          <a:ln w="317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p:cNvSpPr/>
          <p:nvPr/>
        </p:nvSpPr>
        <p:spPr>
          <a:xfrm>
            <a:off x="4657118" y="5105218"/>
            <a:ext cx="285296" cy="225631"/>
          </a:xfrm>
          <a:prstGeom prst="ellipse">
            <a:avLst/>
          </a:prstGeom>
          <a:noFill/>
          <a:ln w="317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p:cNvSpPr/>
          <p:nvPr/>
        </p:nvSpPr>
        <p:spPr>
          <a:xfrm>
            <a:off x="11066597" y="5105218"/>
            <a:ext cx="285296" cy="225631"/>
          </a:xfrm>
          <a:prstGeom prst="ellipse">
            <a:avLst/>
          </a:prstGeom>
          <a:noFill/>
          <a:ln w="317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p:cNvSpPr/>
          <p:nvPr/>
        </p:nvSpPr>
        <p:spPr>
          <a:xfrm>
            <a:off x="11380201" y="5105218"/>
            <a:ext cx="285296" cy="225631"/>
          </a:xfrm>
          <a:prstGeom prst="ellipse">
            <a:avLst/>
          </a:prstGeom>
          <a:noFill/>
          <a:ln w="317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p:cNvSpPr/>
          <p:nvPr/>
        </p:nvSpPr>
        <p:spPr>
          <a:xfrm>
            <a:off x="1387804" y="3462950"/>
            <a:ext cx="2072558" cy="475356"/>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4" name="Title 1"/>
          <p:cNvSpPr txBox="1">
            <a:spLocks/>
          </p:cNvSpPr>
          <p:nvPr/>
        </p:nvSpPr>
        <p:spPr>
          <a:xfrm>
            <a:off x="704088" y="3663648"/>
            <a:ext cx="3939032" cy="11843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err="1" smtClean="0"/>
              <a:t>ExAC</a:t>
            </a:r>
            <a:endParaRPr lang="en-US" dirty="0"/>
          </a:p>
        </p:txBody>
      </p:sp>
      <p:sp>
        <p:nvSpPr>
          <p:cNvPr id="4" name="Slide Number Placeholder 3"/>
          <p:cNvSpPr>
            <a:spLocks noGrp="1"/>
          </p:cNvSpPr>
          <p:nvPr>
            <p:ph type="sldNum" sz="quarter" idx="12"/>
          </p:nvPr>
        </p:nvSpPr>
        <p:spPr/>
        <p:txBody>
          <a:bodyPr/>
          <a:lstStyle/>
          <a:p>
            <a:fld id="{AE63632A-3374-47DF-ADC3-C2920B6DCA48}" type="slidenum">
              <a:rPr lang="en-US" smtClean="0"/>
              <a:t>45</a:t>
            </a:fld>
            <a:endParaRPr lang="en-US"/>
          </a:p>
        </p:txBody>
      </p:sp>
    </p:spTree>
    <p:extLst>
      <p:ext uri="{BB962C8B-B14F-4D97-AF65-F5344CB8AC3E}">
        <p14:creationId xmlns:p14="http://schemas.microsoft.com/office/powerpoint/2010/main" val="1914592557"/>
      </p:ext>
    </p:extLst>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9052" t="11681" r="6379"/>
          <a:stretch/>
        </p:blipFill>
        <p:spPr>
          <a:xfrm>
            <a:off x="704088" y="95082"/>
            <a:ext cx="11030712" cy="2268444"/>
          </a:xfrm>
          <a:prstGeom prst="rect">
            <a:avLst/>
          </a:prstGeom>
        </p:spPr>
      </p:pic>
      <p:sp>
        <p:nvSpPr>
          <p:cNvPr id="2" name="Title 1"/>
          <p:cNvSpPr>
            <a:spLocks noGrp="1"/>
          </p:cNvSpPr>
          <p:nvPr>
            <p:ph type="title"/>
          </p:nvPr>
        </p:nvSpPr>
        <p:spPr>
          <a:xfrm>
            <a:off x="838200" y="365125"/>
            <a:ext cx="10515600" cy="192659"/>
          </a:xfrm>
        </p:spPr>
        <p:txBody>
          <a:bodyPr>
            <a:noAutofit/>
          </a:bodyPr>
          <a:lstStyle/>
          <a:p>
            <a:r>
              <a:rPr lang="en-US" dirty="0" smtClean="0"/>
              <a:t>1KG</a:t>
            </a:r>
            <a:endParaRPr lang="en-US" dirty="0"/>
          </a:p>
        </p:txBody>
      </p:sp>
      <p:pic>
        <p:nvPicPr>
          <p:cNvPr id="1026" name="Picture 2"/>
          <p:cNvPicPr>
            <a:picLocks noChangeArrowheads="1"/>
          </p:cNvPicPr>
          <p:nvPr/>
        </p:nvPicPr>
        <p:blipFill>
          <a:blip r:embed="rId3" cstate="print"/>
          <a:srcRect t="22727"/>
          <a:stretch>
            <a:fillRect/>
          </a:stretch>
        </p:blipFill>
        <p:spPr bwMode="auto">
          <a:xfrm>
            <a:off x="342900" y="5068824"/>
            <a:ext cx="11391900" cy="1676400"/>
          </a:xfrm>
          <a:prstGeom prst="rect">
            <a:avLst/>
          </a:prstGeom>
          <a:noFill/>
          <a:ln w="9525">
            <a:noFill/>
            <a:miter lim="800000"/>
            <a:headEnd/>
            <a:tailEnd/>
          </a:ln>
        </p:spPr>
      </p:pic>
      <p:cxnSp>
        <p:nvCxnSpPr>
          <p:cNvPr id="7" name="Straight Connector 6"/>
          <p:cNvCxnSpPr/>
          <p:nvPr/>
        </p:nvCxnSpPr>
        <p:spPr>
          <a:xfrm>
            <a:off x="599090" y="95082"/>
            <a:ext cx="0" cy="1951141"/>
          </a:xfrm>
          <a:prstGeom prst="line">
            <a:avLst/>
          </a:prstGeom>
          <a:ln w="15875"/>
        </p:spPr>
        <p:style>
          <a:lnRef idx="1">
            <a:schemeClr val="dk1"/>
          </a:lnRef>
          <a:fillRef idx="0">
            <a:schemeClr val="dk1"/>
          </a:fillRef>
          <a:effectRef idx="0">
            <a:schemeClr val="dk1"/>
          </a:effectRef>
          <a:fontRef idx="minor">
            <a:schemeClr val="tx1"/>
          </a:fontRef>
        </p:style>
      </p:cxnSp>
      <p:cxnSp>
        <p:nvCxnSpPr>
          <p:cNvPr id="12" name="Straight Connector 11"/>
          <p:cNvCxnSpPr/>
          <p:nvPr/>
        </p:nvCxnSpPr>
        <p:spPr>
          <a:xfrm>
            <a:off x="420414" y="1473550"/>
            <a:ext cx="178676" cy="0"/>
          </a:xfrm>
          <a:prstGeom prst="line">
            <a:avLst/>
          </a:prstGeom>
          <a:ln w="15875"/>
        </p:spPr>
        <p:style>
          <a:lnRef idx="1">
            <a:schemeClr val="dk1"/>
          </a:lnRef>
          <a:fillRef idx="0">
            <a:schemeClr val="dk1"/>
          </a:fillRef>
          <a:effectRef idx="0">
            <a:schemeClr val="dk1"/>
          </a:effectRef>
          <a:fontRef idx="minor">
            <a:schemeClr val="tx1"/>
          </a:fontRef>
        </p:style>
      </p:cxnSp>
      <p:sp>
        <p:nvSpPr>
          <p:cNvPr id="25" name="TextBox 24"/>
          <p:cNvSpPr txBox="1"/>
          <p:nvPr/>
        </p:nvSpPr>
        <p:spPr>
          <a:xfrm rot="16200000">
            <a:off x="181904" y="1335050"/>
            <a:ext cx="255198" cy="276999"/>
          </a:xfrm>
          <a:prstGeom prst="rect">
            <a:avLst/>
          </a:prstGeom>
          <a:solidFill>
            <a:schemeClr val="bg1"/>
          </a:solidFill>
        </p:spPr>
        <p:txBody>
          <a:bodyPr wrap="none" rtlCol="0">
            <a:spAutoFit/>
          </a:bodyPr>
          <a:lstStyle/>
          <a:p>
            <a:r>
              <a:rPr lang="en-US" sz="1200" b="1" dirty="0" smtClean="0">
                <a:latin typeface="Arial Narrow" panose="020B0606020202030204" pitchFamily="34" charset="0"/>
                <a:cs typeface="Arial" panose="020B0604020202020204" pitchFamily="34" charset="0"/>
              </a:rPr>
              <a:t>0</a:t>
            </a:r>
            <a:endParaRPr lang="en-US" sz="1200" b="1" dirty="0">
              <a:latin typeface="Arial Narrow" panose="020B0606020202030204" pitchFamily="34" charset="0"/>
              <a:cs typeface="Arial" panose="020B0604020202020204" pitchFamily="34" charset="0"/>
            </a:endParaRPr>
          </a:p>
        </p:txBody>
      </p:sp>
      <p:sp>
        <p:nvSpPr>
          <p:cNvPr id="29" name="TextBox 28"/>
          <p:cNvSpPr txBox="1"/>
          <p:nvPr/>
        </p:nvSpPr>
        <p:spPr>
          <a:xfrm rot="16200000">
            <a:off x="171128" y="1885785"/>
            <a:ext cx="296876" cy="276999"/>
          </a:xfrm>
          <a:prstGeom prst="rect">
            <a:avLst/>
          </a:prstGeom>
          <a:solidFill>
            <a:schemeClr val="bg1"/>
          </a:solidFill>
        </p:spPr>
        <p:txBody>
          <a:bodyPr wrap="none" rtlCol="0">
            <a:spAutoFit/>
          </a:bodyPr>
          <a:lstStyle/>
          <a:p>
            <a:r>
              <a:rPr lang="en-US" sz="1200" b="1" dirty="0" smtClean="0">
                <a:latin typeface="Arial Narrow" panose="020B0606020202030204" pitchFamily="34" charset="0"/>
                <a:cs typeface="Arial" panose="020B0604020202020204" pitchFamily="34" charset="0"/>
              </a:rPr>
              <a:t>-1</a:t>
            </a:r>
            <a:endParaRPr lang="en-US" sz="1200" b="1" dirty="0">
              <a:latin typeface="Arial Narrow" panose="020B0606020202030204" pitchFamily="34" charset="0"/>
              <a:cs typeface="Arial" panose="020B0604020202020204" pitchFamily="34" charset="0"/>
            </a:endParaRPr>
          </a:p>
        </p:txBody>
      </p:sp>
      <p:cxnSp>
        <p:nvCxnSpPr>
          <p:cNvPr id="30" name="Straight Connector 29"/>
          <p:cNvCxnSpPr/>
          <p:nvPr/>
        </p:nvCxnSpPr>
        <p:spPr>
          <a:xfrm>
            <a:off x="420415" y="95082"/>
            <a:ext cx="178676" cy="0"/>
          </a:xfrm>
          <a:prstGeom prst="line">
            <a:avLst/>
          </a:prstGeom>
          <a:ln w="15875"/>
        </p:spPr>
        <p:style>
          <a:lnRef idx="1">
            <a:schemeClr val="dk1"/>
          </a:lnRef>
          <a:fillRef idx="0">
            <a:schemeClr val="dk1"/>
          </a:fillRef>
          <a:effectRef idx="0">
            <a:schemeClr val="dk1"/>
          </a:effectRef>
          <a:fontRef idx="minor">
            <a:schemeClr val="tx1"/>
          </a:fontRef>
        </p:style>
      </p:cxnSp>
      <p:sp>
        <p:nvSpPr>
          <p:cNvPr id="31" name="TextBox 30"/>
          <p:cNvSpPr txBox="1"/>
          <p:nvPr/>
        </p:nvSpPr>
        <p:spPr>
          <a:xfrm rot="16200000">
            <a:off x="129006" y="30152"/>
            <a:ext cx="360996" cy="276999"/>
          </a:xfrm>
          <a:prstGeom prst="rect">
            <a:avLst/>
          </a:prstGeom>
          <a:solidFill>
            <a:schemeClr val="bg1"/>
          </a:solidFill>
        </p:spPr>
        <p:txBody>
          <a:bodyPr wrap="none" rtlCol="0">
            <a:spAutoFit/>
          </a:bodyPr>
          <a:lstStyle/>
          <a:p>
            <a:r>
              <a:rPr lang="en-US" sz="1200" b="1" dirty="0" smtClean="0">
                <a:latin typeface="Arial Narrow" panose="020B0606020202030204" pitchFamily="34" charset="0"/>
                <a:cs typeface="Arial" panose="020B0604020202020204" pitchFamily="34" charset="0"/>
              </a:rPr>
              <a:t>2.5</a:t>
            </a:r>
            <a:endParaRPr lang="en-US" sz="1200" b="1" dirty="0">
              <a:latin typeface="Arial Narrow" panose="020B0606020202030204" pitchFamily="34" charset="0"/>
              <a:cs typeface="Arial" panose="020B0604020202020204" pitchFamily="34" charset="0"/>
            </a:endParaRPr>
          </a:p>
        </p:txBody>
      </p:sp>
      <p:sp>
        <p:nvSpPr>
          <p:cNvPr id="15" name="TextBox 14"/>
          <p:cNvSpPr txBox="1"/>
          <p:nvPr/>
        </p:nvSpPr>
        <p:spPr>
          <a:xfrm>
            <a:off x="4925519" y="168651"/>
            <a:ext cx="2340962" cy="461665"/>
          </a:xfrm>
          <a:prstGeom prst="rect">
            <a:avLst/>
          </a:prstGeom>
          <a:noFill/>
        </p:spPr>
        <p:txBody>
          <a:bodyPr wrap="none" rtlCol="0">
            <a:spAutoFit/>
          </a:bodyPr>
          <a:lstStyle/>
          <a:p>
            <a:r>
              <a:rPr lang="en-US" sz="2400" dirty="0" smtClean="0"/>
              <a:t>Rare2comm ratio</a:t>
            </a:r>
            <a:endParaRPr lang="en-US" sz="2400" dirty="0"/>
          </a:p>
        </p:txBody>
      </p:sp>
      <p:cxnSp>
        <p:nvCxnSpPr>
          <p:cNvPr id="44" name="Straight Connector 43"/>
          <p:cNvCxnSpPr/>
          <p:nvPr/>
        </p:nvCxnSpPr>
        <p:spPr>
          <a:xfrm>
            <a:off x="430574" y="2032350"/>
            <a:ext cx="178676" cy="0"/>
          </a:xfrm>
          <a:prstGeom prst="line">
            <a:avLst/>
          </a:prstGeom>
          <a:ln w="15875"/>
        </p:spPr>
        <p:style>
          <a:lnRef idx="1">
            <a:schemeClr val="dk1"/>
          </a:lnRef>
          <a:fillRef idx="0">
            <a:schemeClr val="dk1"/>
          </a:fillRef>
          <a:effectRef idx="0">
            <a:schemeClr val="dk1"/>
          </a:effectRef>
          <a:fontRef idx="minor">
            <a:schemeClr val="tx1"/>
          </a:fontRef>
        </p:style>
      </p:cxnSp>
      <p:pic>
        <p:nvPicPr>
          <p:cNvPr id="49" name="Picture 48"/>
          <p:cNvPicPr>
            <a:picLocks noChangeAspect="1"/>
          </p:cNvPicPr>
          <p:nvPr/>
        </p:nvPicPr>
        <p:blipFill rotWithShape="1">
          <a:blip r:embed="rId4">
            <a:extLst>
              <a:ext uri="{28A0092B-C50C-407E-A947-70E740481C1C}">
                <a14:useLocalDpi xmlns:a14="http://schemas.microsoft.com/office/drawing/2010/main" val="0"/>
              </a:ext>
            </a:extLst>
          </a:blip>
          <a:srcRect l="9251" t="11583" r="6082" b="14583"/>
          <a:stretch/>
        </p:blipFill>
        <p:spPr>
          <a:xfrm>
            <a:off x="704088" y="2223523"/>
            <a:ext cx="11071352" cy="1797384"/>
          </a:xfrm>
          <a:prstGeom prst="rect">
            <a:avLst/>
          </a:prstGeom>
        </p:spPr>
      </p:pic>
      <p:cxnSp>
        <p:nvCxnSpPr>
          <p:cNvPr id="59" name="Straight Connector 58"/>
          <p:cNvCxnSpPr/>
          <p:nvPr/>
        </p:nvCxnSpPr>
        <p:spPr>
          <a:xfrm>
            <a:off x="599090" y="2201713"/>
            <a:ext cx="0" cy="1732201"/>
          </a:xfrm>
          <a:prstGeom prst="line">
            <a:avLst/>
          </a:prstGeom>
          <a:ln w="15875"/>
        </p:spPr>
        <p:style>
          <a:lnRef idx="1">
            <a:schemeClr val="dk1"/>
          </a:lnRef>
          <a:fillRef idx="0">
            <a:schemeClr val="dk1"/>
          </a:fillRef>
          <a:effectRef idx="0">
            <a:schemeClr val="dk1"/>
          </a:effectRef>
          <a:fontRef idx="minor">
            <a:schemeClr val="tx1"/>
          </a:fontRef>
        </p:style>
      </p:cxnSp>
      <p:cxnSp>
        <p:nvCxnSpPr>
          <p:cNvPr id="60" name="Straight Connector 59"/>
          <p:cNvCxnSpPr/>
          <p:nvPr/>
        </p:nvCxnSpPr>
        <p:spPr>
          <a:xfrm>
            <a:off x="420414" y="3468421"/>
            <a:ext cx="178676" cy="0"/>
          </a:xfrm>
          <a:prstGeom prst="line">
            <a:avLst/>
          </a:prstGeom>
          <a:ln w="15875"/>
        </p:spPr>
        <p:style>
          <a:lnRef idx="1">
            <a:schemeClr val="dk1"/>
          </a:lnRef>
          <a:fillRef idx="0">
            <a:schemeClr val="dk1"/>
          </a:fillRef>
          <a:effectRef idx="0">
            <a:schemeClr val="dk1"/>
          </a:effectRef>
          <a:fontRef idx="minor">
            <a:schemeClr val="tx1"/>
          </a:fontRef>
        </p:style>
      </p:cxnSp>
      <p:sp>
        <p:nvSpPr>
          <p:cNvPr id="61" name="TextBox 60"/>
          <p:cNvSpPr txBox="1"/>
          <p:nvPr/>
        </p:nvSpPr>
        <p:spPr>
          <a:xfrm rot="16200000">
            <a:off x="181904" y="3329921"/>
            <a:ext cx="255198" cy="276999"/>
          </a:xfrm>
          <a:prstGeom prst="rect">
            <a:avLst/>
          </a:prstGeom>
          <a:solidFill>
            <a:schemeClr val="bg1"/>
          </a:solidFill>
        </p:spPr>
        <p:txBody>
          <a:bodyPr wrap="none" rtlCol="0">
            <a:spAutoFit/>
          </a:bodyPr>
          <a:lstStyle/>
          <a:p>
            <a:r>
              <a:rPr lang="en-US" sz="1200" b="1" dirty="0" smtClean="0">
                <a:latin typeface="Arial Narrow" panose="020B0606020202030204" pitchFamily="34" charset="0"/>
                <a:cs typeface="Arial" panose="020B0604020202020204" pitchFamily="34" charset="0"/>
              </a:rPr>
              <a:t>0</a:t>
            </a:r>
            <a:endParaRPr lang="en-US" sz="1200" b="1" dirty="0">
              <a:latin typeface="Arial Narrow" panose="020B0606020202030204" pitchFamily="34" charset="0"/>
              <a:cs typeface="Arial" panose="020B0604020202020204" pitchFamily="34" charset="0"/>
            </a:endParaRPr>
          </a:p>
        </p:txBody>
      </p:sp>
      <p:sp>
        <p:nvSpPr>
          <p:cNvPr id="62" name="TextBox 61"/>
          <p:cNvSpPr txBox="1"/>
          <p:nvPr/>
        </p:nvSpPr>
        <p:spPr>
          <a:xfrm rot="16200000">
            <a:off x="171128" y="3779056"/>
            <a:ext cx="296876" cy="276999"/>
          </a:xfrm>
          <a:prstGeom prst="rect">
            <a:avLst/>
          </a:prstGeom>
          <a:solidFill>
            <a:schemeClr val="bg1"/>
          </a:solidFill>
        </p:spPr>
        <p:txBody>
          <a:bodyPr wrap="none" rtlCol="0">
            <a:spAutoFit/>
          </a:bodyPr>
          <a:lstStyle/>
          <a:p>
            <a:r>
              <a:rPr lang="en-US" sz="1200" b="1" dirty="0" smtClean="0">
                <a:latin typeface="Arial Narrow" panose="020B0606020202030204" pitchFamily="34" charset="0"/>
                <a:cs typeface="Arial" panose="020B0604020202020204" pitchFamily="34" charset="0"/>
              </a:rPr>
              <a:t>-1</a:t>
            </a:r>
            <a:endParaRPr lang="en-US" sz="1200" b="1" dirty="0">
              <a:latin typeface="Arial Narrow" panose="020B0606020202030204" pitchFamily="34" charset="0"/>
              <a:cs typeface="Arial" panose="020B0604020202020204" pitchFamily="34" charset="0"/>
            </a:endParaRPr>
          </a:p>
        </p:txBody>
      </p:sp>
      <p:cxnSp>
        <p:nvCxnSpPr>
          <p:cNvPr id="63" name="Straight Connector 62"/>
          <p:cNvCxnSpPr/>
          <p:nvPr/>
        </p:nvCxnSpPr>
        <p:spPr>
          <a:xfrm>
            <a:off x="420415" y="2201713"/>
            <a:ext cx="178676" cy="0"/>
          </a:xfrm>
          <a:prstGeom prst="line">
            <a:avLst/>
          </a:prstGeom>
          <a:ln w="15875"/>
        </p:spPr>
        <p:style>
          <a:lnRef idx="1">
            <a:schemeClr val="dk1"/>
          </a:lnRef>
          <a:fillRef idx="0">
            <a:schemeClr val="dk1"/>
          </a:fillRef>
          <a:effectRef idx="0">
            <a:schemeClr val="dk1"/>
          </a:effectRef>
          <a:fontRef idx="minor">
            <a:schemeClr val="tx1"/>
          </a:fontRef>
        </p:style>
      </p:cxnSp>
      <p:sp>
        <p:nvSpPr>
          <p:cNvPr id="64" name="TextBox 63"/>
          <p:cNvSpPr txBox="1"/>
          <p:nvPr/>
        </p:nvSpPr>
        <p:spPr>
          <a:xfrm rot="16200000">
            <a:off x="129006" y="2136783"/>
            <a:ext cx="360996" cy="276999"/>
          </a:xfrm>
          <a:prstGeom prst="rect">
            <a:avLst/>
          </a:prstGeom>
          <a:solidFill>
            <a:schemeClr val="bg1"/>
          </a:solidFill>
        </p:spPr>
        <p:txBody>
          <a:bodyPr wrap="none" rtlCol="0">
            <a:spAutoFit/>
          </a:bodyPr>
          <a:lstStyle/>
          <a:p>
            <a:r>
              <a:rPr lang="en-US" sz="1200" b="1" dirty="0" smtClean="0">
                <a:latin typeface="Arial Narrow" panose="020B0606020202030204" pitchFamily="34" charset="0"/>
                <a:cs typeface="Arial" panose="020B0604020202020204" pitchFamily="34" charset="0"/>
              </a:rPr>
              <a:t>2.5</a:t>
            </a:r>
            <a:endParaRPr lang="en-US" sz="1200" b="1" dirty="0">
              <a:latin typeface="Arial Narrow" panose="020B0606020202030204" pitchFamily="34" charset="0"/>
              <a:cs typeface="Arial" panose="020B0604020202020204" pitchFamily="34" charset="0"/>
            </a:endParaRPr>
          </a:p>
        </p:txBody>
      </p:sp>
      <p:cxnSp>
        <p:nvCxnSpPr>
          <p:cNvPr id="65" name="Straight Connector 64"/>
          <p:cNvCxnSpPr/>
          <p:nvPr/>
        </p:nvCxnSpPr>
        <p:spPr>
          <a:xfrm>
            <a:off x="430574" y="3925621"/>
            <a:ext cx="178676" cy="0"/>
          </a:xfrm>
          <a:prstGeom prst="line">
            <a:avLst/>
          </a:prstGeom>
          <a:ln w="15875"/>
        </p:spPr>
        <p:style>
          <a:lnRef idx="1">
            <a:schemeClr val="dk1"/>
          </a:lnRef>
          <a:fillRef idx="0">
            <a:schemeClr val="dk1"/>
          </a:fillRef>
          <a:effectRef idx="0">
            <a:schemeClr val="dk1"/>
          </a:effectRef>
          <a:fontRef idx="minor">
            <a:schemeClr val="tx1"/>
          </a:fontRef>
        </p:style>
      </p:cxnSp>
      <p:pic>
        <p:nvPicPr>
          <p:cNvPr id="68" name="Picture 67"/>
          <p:cNvPicPr>
            <a:picLocks noChangeAspect="1"/>
          </p:cNvPicPr>
          <p:nvPr/>
        </p:nvPicPr>
        <p:blipFill rotWithShape="1">
          <a:blip r:embed="rId5">
            <a:extLst>
              <a:ext uri="{28A0092B-C50C-407E-A947-70E740481C1C}">
                <a14:useLocalDpi xmlns:a14="http://schemas.microsoft.com/office/drawing/2010/main" val="0"/>
              </a:ext>
            </a:extLst>
          </a:blip>
          <a:srcRect l="8845" t="11750" r="6025" b="9350"/>
          <a:stretch/>
        </p:blipFill>
        <p:spPr>
          <a:xfrm>
            <a:off x="662152" y="3975931"/>
            <a:ext cx="11113287" cy="1311683"/>
          </a:xfrm>
          <a:prstGeom prst="rect">
            <a:avLst/>
          </a:prstGeom>
        </p:spPr>
      </p:pic>
      <p:cxnSp>
        <p:nvCxnSpPr>
          <p:cNvPr id="81" name="Straight Connector 80"/>
          <p:cNvCxnSpPr/>
          <p:nvPr/>
        </p:nvCxnSpPr>
        <p:spPr>
          <a:xfrm>
            <a:off x="599090" y="4020907"/>
            <a:ext cx="0" cy="1179715"/>
          </a:xfrm>
          <a:prstGeom prst="line">
            <a:avLst/>
          </a:prstGeom>
          <a:ln w="15875"/>
        </p:spPr>
        <p:style>
          <a:lnRef idx="1">
            <a:schemeClr val="dk1"/>
          </a:lnRef>
          <a:fillRef idx="0">
            <a:schemeClr val="dk1"/>
          </a:fillRef>
          <a:effectRef idx="0">
            <a:schemeClr val="dk1"/>
          </a:effectRef>
          <a:fontRef idx="minor">
            <a:schemeClr val="tx1"/>
          </a:fontRef>
        </p:style>
      </p:cxnSp>
      <p:cxnSp>
        <p:nvCxnSpPr>
          <p:cNvPr id="84" name="Straight Connector 83"/>
          <p:cNvCxnSpPr/>
          <p:nvPr/>
        </p:nvCxnSpPr>
        <p:spPr>
          <a:xfrm>
            <a:off x="430574" y="5190462"/>
            <a:ext cx="178676" cy="0"/>
          </a:xfrm>
          <a:prstGeom prst="line">
            <a:avLst/>
          </a:prstGeom>
          <a:ln w="15875"/>
        </p:spPr>
        <p:style>
          <a:lnRef idx="1">
            <a:schemeClr val="dk1"/>
          </a:lnRef>
          <a:fillRef idx="0">
            <a:schemeClr val="dk1"/>
          </a:fillRef>
          <a:effectRef idx="0">
            <a:schemeClr val="dk1"/>
          </a:effectRef>
          <a:fontRef idx="minor">
            <a:schemeClr val="tx1"/>
          </a:fontRef>
        </p:style>
      </p:cxnSp>
      <p:cxnSp>
        <p:nvCxnSpPr>
          <p:cNvPr id="85" name="Straight Connector 84"/>
          <p:cNvCxnSpPr/>
          <p:nvPr/>
        </p:nvCxnSpPr>
        <p:spPr>
          <a:xfrm>
            <a:off x="430574" y="4039929"/>
            <a:ext cx="178676" cy="0"/>
          </a:xfrm>
          <a:prstGeom prst="line">
            <a:avLst/>
          </a:prstGeom>
          <a:ln w="15875"/>
        </p:spPr>
        <p:style>
          <a:lnRef idx="1">
            <a:schemeClr val="dk1"/>
          </a:lnRef>
          <a:fillRef idx="0">
            <a:schemeClr val="dk1"/>
          </a:fillRef>
          <a:effectRef idx="0">
            <a:schemeClr val="dk1"/>
          </a:effectRef>
          <a:fontRef idx="minor">
            <a:schemeClr val="tx1"/>
          </a:fontRef>
        </p:style>
      </p:cxnSp>
      <p:sp>
        <p:nvSpPr>
          <p:cNvPr id="87" name="TextBox 86"/>
          <p:cNvSpPr txBox="1"/>
          <p:nvPr/>
        </p:nvSpPr>
        <p:spPr>
          <a:xfrm rot="16200000">
            <a:off x="191968" y="3961654"/>
            <a:ext cx="255198" cy="276999"/>
          </a:xfrm>
          <a:prstGeom prst="rect">
            <a:avLst/>
          </a:prstGeom>
          <a:solidFill>
            <a:schemeClr val="bg1"/>
          </a:solidFill>
        </p:spPr>
        <p:txBody>
          <a:bodyPr wrap="none" rtlCol="0">
            <a:spAutoFit/>
          </a:bodyPr>
          <a:lstStyle/>
          <a:p>
            <a:r>
              <a:rPr lang="en-US" sz="1200" b="1" dirty="0" smtClean="0">
                <a:latin typeface="Arial Narrow" panose="020B0606020202030204" pitchFamily="34" charset="0"/>
                <a:cs typeface="Arial" panose="020B0604020202020204" pitchFamily="34" charset="0"/>
              </a:rPr>
              <a:t>4</a:t>
            </a:r>
            <a:endParaRPr lang="en-US" sz="1200" b="1" dirty="0">
              <a:latin typeface="Arial Narrow" panose="020B0606020202030204" pitchFamily="34" charset="0"/>
              <a:cs typeface="Arial" panose="020B0604020202020204" pitchFamily="34" charset="0"/>
            </a:endParaRPr>
          </a:p>
        </p:txBody>
      </p:sp>
      <p:sp>
        <p:nvSpPr>
          <p:cNvPr id="89" name="TextBox 88"/>
          <p:cNvSpPr txBox="1"/>
          <p:nvPr/>
        </p:nvSpPr>
        <p:spPr>
          <a:xfrm rot="16200000">
            <a:off x="191969" y="5051963"/>
            <a:ext cx="255198" cy="276999"/>
          </a:xfrm>
          <a:prstGeom prst="rect">
            <a:avLst/>
          </a:prstGeom>
          <a:solidFill>
            <a:schemeClr val="bg1"/>
          </a:solidFill>
        </p:spPr>
        <p:txBody>
          <a:bodyPr wrap="none" rtlCol="0">
            <a:spAutoFit/>
          </a:bodyPr>
          <a:lstStyle/>
          <a:p>
            <a:r>
              <a:rPr lang="en-US" sz="1200" b="1" dirty="0" smtClean="0">
                <a:latin typeface="Arial Narrow" panose="020B0606020202030204" pitchFamily="34" charset="0"/>
                <a:cs typeface="Arial" panose="020B0604020202020204" pitchFamily="34" charset="0"/>
              </a:rPr>
              <a:t>0</a:t>
            </a:r>
            <a:endParaRPr lang="en-US" sz="1200" b="1" dirty="0">
              <a:latin typeface="Arial Narrow" panose="020B0606020202030204" pitchFamily="34" charset="0"/>
              <a:cs typeface="Arial" panose="020B0604020202020204" pitchFamily="34" charset="0"/>
            </a:endParaRPr>
          </a:p>
        </p:txBody>
      </p:sp>
      <p:sp>
        <p:nvSpPr>
          <p:cNvPr id="90" name="Title 1"/>
          <p:cNvSpPr txBox="1">
            <a:spLocks/>
          </p:cNvSpPr>
          <p:nvPr/>
        </p:nvSpPr>
        <p:spPr>
          <a:xfrm>
            <a:off x="704088" y="2421780"/>
            <a:ext cx="3939032" cy="11843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smtClean="0"/>
              <a:t>1KG.ESP6500</a:t>
            </a:r>
            <a:endParaRPr lang="en-US" dirty="0"/>
          </a:p>
        </p:txBody>
      </p:sp>
      <p:sp>
        <p:nvSpPr>
          <p:cNvPr id="91" name="Title 1"/>
          <p:cNvSpPr txBox="1">
            <a:spLocks/>
          </p:cNvSpPr>
          <p:nvPr/>
        </p:nvSpPr>
        <p:spPr>
          <a:xfrm>
            <a:off x="1391920" y="3663647"/>
            <a:ext cx="3251200" cy="23111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err="1" smtClean="0"/>
              <a:t>ExAC</a:t>
            </a:r>
            <a:endParaRPr lang="en-US" dirty="0"/>
          </a:p>
        </p:txBody>
      </p:sp>
      <p:sp>
        <p:nvSpPr>
          <p:cNvPr id="92" name="Oval 91"/>
          <p:cNvSpPr/>
          <p:nvPr/>
        </p:nvSpPr>
        <p:spPr>
          <a:xfrm>
            <a:off x="3025088" y="5105224"/>
            <a:ext cx="285296" cy="225631"/>
          </a:xfrm>
          <a:prstGeom prst="ellipse">
            <a:avLst/>
          </a:prstGeom>
          <a:noFill/>
          <a:ln w="317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Oval 92"/>
          <p:cNvSpPr/>
          <p:nvPr/>
        </p:nvSpPr>
        <p:spPr>
          <a:xfrm>
            <a:off x="6903964" y="5105224"/>
            <a:ext cx="285296" cy="225631"/>
          </a:xfrm>
          <a:prstGeom prst="ellipse">
            <a:avLst/>
          </a:prstGeom>
          <a:noFill/>
          <a:ln w="317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Oval 93"/>
          <p:cNvSpPr/>
          <p:nvPr/>
        </p:nvSpPr>
        <p:spPr>
          <a:xfrm>
            <a:off x="8185972" y="5105223"/>
            <a:ext cx="285296" cy="225631"/>
          </a:xfrm>
          <a:prstGeom prst="ellipse">
            <a:avLst/>
          </a:prstGeom>
          <a:noFill/>
          <a:ln w="317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Oval 94"/>
          <p:cNvSpPr/>
          <p:nvPr/>
        </p:nvSpPr>
        <p:spPr>
          <a:xfrm>
            <a:off x="9159875" y="5105222"/>
            <a:ext cx="285296" cy="225631"/>
          </a:xfrm>
          <a:prstGeom prst="ellipse">
            <a:avLst/>
          </a:prstGeom>
          <a:noFill/>
          <a:ln w="317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Oval 95"/>
          <p:cNvSpPr/>
          <p:nvPr/>
        </p:nvSpPr>
        <p:spPr>
          <a:xfrm>
            <a:off x="1116130" y="5105221"/>
            <a:ext cx="285296" cy="225631"/>
          </a:xfrm>
          <a:prstGeom prst="ellipse">
            <a:avLst/>
          </a:prstGeom>
          <a:noFill/>
          <a:ln w="317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Oval 96"/>
          <p:cNvSpPr/>
          <p:nvPr/>
        </p:nvSpPr>
        <p:spPr>
          <a:xfrm>
            <a:off x="2095648" y="5105220"/>
            <a:ext cx="285296" cy="225631"/>
          </a:xfrm>
          <a:prstGeom prst="ellipse">
            <a:avLst/>
          </a:prstGeom>
          <a:noFill/>
          <a:ln w="317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Oval 97"/>
          <p:cNvSpPr/>
          <p:nvPr/>
        </p:nvSpPr>
        <p:spPr>
          <a:xfrm>
            <a:off x="3342654" y="5105219"/>
            <a:ext cx="285296" cy="225631"/>
          </a:xfrm>
          <a:prstGeom prst="ellipse">
            <a:avLst/>
          </a:prstGeom>
          <a:noFill/>
          <a:ln w="317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Oval 98"/>
          <p:cNvSpPr/>
          <p:nvPr/>
        </p:nvSpPr>
        <p:spPr>
          <a:xfrm>
            <a:off x="4359872" y="5105219"/>
            <a:ext cx="285296" cy="225631"/>
          </a:xfrm>
          <a:prstGeom prst="ellipse">
            <a:avLst/>
          </a:prstGeom>
          <a:noFill/>
          <a:ln w="317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Oval 99"/>
          <p:cNvSpPr/>
          <p:nvPr/>
        </p:nvSpPr>
        <p:spPr>
          <a:xfrm>
            <a:off x="4657118" y="5105218"/>
            <a:ext cx="285296" cy="225631"/>
          </a:xfrm>
          <a:prstGeom prst="ellipse">
            <a:avLst/>
          </a:prstGeom>
          <a:noFill/>
          <a:ln w="317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Oval 100"/>
          <p:cNvSpPr/>
          <p:nvPr/>
        </p:nvSpPr>
        <p:spPr>
          <a:xfrm>
            <a:off x="11066597" y="5105218"/>
            <a:ext cx="285296" cy="225631"/>
          </a:xfrm>
          <a:prstGeom prst="ellipse">
            <a:avLst/>
          </a:prstGeom>
          <a:noFill/>
          <a:ln w="317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Oval 101"/>
          <p:cNvSpPr/>
          <p:nvPr/>
        </p:nvSpPr>
        <p:spPr>
          <a:xfrm>
            <a:off x="11380201" y="5105218"/>
            <a:ext cx="285296" cy="225631"/>
          </a:xfrm>
          <a:prstGeom prst="ellipse">
            <a:avLst/>
          </a:prstGeom>
          <a:noFill/>
          <a:ln w="317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p:cNvSpPr>
            <a:spLocks noGrp="1"/>
          </p:cNvSpPr>
          <p:nvPr>
            <p:ph type="sldNum" sz="quarter" idx="12"/>
          </p:nvPr>
        </p:nvSpPr>
        <p:spPr/>
        <p:txBody>
          <a:bodyPr/>
          <a:lstStyle/>
          <a:p>
            <a:fld id="{AE63632A-3374-47DF-ADC3-C2920B6DCA48}" type="slidenum">
              <a:rPr lang="en-US" smtClean="0"/>
              <a:t>46</a:t>
            </a:fld>
            <a:endParaRPr lang="en-US"/>
          </a:p>
        </p:txBody>
      </p:sp>
    </p:spTree>
    <p:extLst>
      <p:ext uri="{BB962C8B-B14F-4D97-AF65-F5344CB8AC3E}">
        <p14:creationId xmlns:p14="http://schemas.microsoft.com/office/powerpoint/2010/main" val="285045680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9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68"/>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81"/>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84"/>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8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87"/>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89"/>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91"/>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92"/>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93"/>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94"/>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95"/>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96"/>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97"/>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98"/>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99"/>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100"/>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101"/>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1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animBg="1"/>
      <p:bldP spid="62" grpId="0" animBg="1"/>
      <p:bldP spid="64" grpId="0" animBg="1"/>
      <p:bldP spid="87" grpId="0" animBg="1"/>
      <p:bldP spid="89" grpId="0" animBg="1"/>
      <p:bldP spid="90" grpId="0"/>
      <p:bldP spid="91" grpId="0"/>
      <p:bldP spid="92" grpId="0" animBg="1"/>
      <p:bldP spid="93" grpId="0" animBg="1"/>
      <p:bldP spid="94" grpId="0" animBg="1"/>
      <p:bldP spid="95" grpId="0" animBg="1"/>
      <p:bldP spid="96" grpId="0" animBg="1"/>
      <p:bldP spid="97" grpId="0" animBg="1"/>
      <p:bldP spid="98" grpId="0" animBg="1"/>
      <p:bldP spid="99" grpId="0" animBg="1"/>
      <p:bldP spid="100" grpId="0" animBg="1"/>
      <p:bldP spid="101" grpId="0" animBg="1"/>
      <p:bldP spid="102"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rrowheads="1"/>
          </p:cNvPicPr>
          <p:nvPr/>
        </p:nvPicPr>
        <p:blipFill>
          <a:blip r:embed="rId2" cstate="print"/>
          <a:srcRect t="22727"/>
          <a:stretch>
            <a:fillRect/>
          </a:stretch>
        </p:blipFill>
        <p:spPr bwMode="auto">
          <a:xfrm>
            <a:off x="342900" y="5068824"/>
            <a:ext cx="11391900" cy="1676400"/>
          </a:xfrm>
          <a:prstGeom prst="rect">
            <a:avLst/>
          </a:prstGeom>
          <a:noFill/>
          <a:ln w="9525">
            <a:noFill/>
            <a:miter lim="800000"/>
            <a:headEnd/>
            <a:tailEnd/>
          </a:ln>
        </p:spPr>
      </p:pic>
      <p:pic>
        <p:nvPicPr>
          <p:cNvPr id="66" name="Picture 65"/>
          <p:cNvPicPr>
            <a:picLocks noChangeAspect="1"/>
          </p:cNvPicPr>
          <p:nvPr/>
        </p:nvPicPr>
        <p:blipFill rotWithShape="1">
          <a:blip r:embed="rId3">
            <a:extLst>
              <a:ext uri="{28A0092B-C50C-407E-A947-70E740481C1C}">
                <a14:useLocalDpi xmlns:a14="http://schemas.microsoft.com/office/drawing/2010/main" val="0"/>
              </a:ext>
            </a:extLst>
          </a:blip>
          <a:srcRect l="8591" t="12200" r="6175" b="9349"/>
          <a:stretch/>
        </p:blipFill>
        <p:spPr>
          <a:xfrm>
            <a:off x="640080" y="3832726"/>
            <a:ext cx="11135359" cy="1481781"/>
          </a:xfrm>
          <a:prstGeom prst="rect">
            <a:avLst/>
          </a:prstGeom>
        </p:spPr>
      </p:pic>
      <p:pic>
        <p:nvPicPr>
          <p:cNvPr id="10" name="Picture 9"/>
          <p:cNvPicPr>
            <a:picLocks noChangeAspect="1"/>
          </p:cNvPicPr>
          <p:nvPr/>
        </p:nvPicPr>
        <p:blipFill rotWithShape="1">
          <a:blip r:embed="rId4">
            <a:extLst>
              <a:ext uri="{28A0092B-C50C-407E-A947-70E740481C1C}">
                <a14:useLocalDpi xmlns:a14="http://schemas.microsoft.com/office/drawing/2010/main" val="0"/>
              </a:ext>
            </a:extLst>
          </a:blip>
          <a:srcRect l="9251" t="11916" r="6250" b="14584"/>
          <a:stretch/>
        </p:blipFill>
        <p:spPr>
          <a:xfrm>
            <a:off x="744290" y="1808245"/>
            <a:ext cx="11020989" cy="2164309"/>
          </a:xfrm>
          <a:prstGeom prst="rect">
            <a:avLst/>
          </a:prstGeom>
        </p:spPr>
      </p:pic>
      <p:pic>
        <p:nvPicPr>
          <p:cNvPr id="50" name="Picture 49"/>
          <p:cNvPicPr>
            <a:picLocks noChangeAspect="1"/>
          </p:cNvPicPr>
          <p:nvPr/>
        </p:nvPicPr>
        <p:blipFill rotWithShape="1">
          <a:blip r:embed="rId5">
            <a:extLst>
              <a:ext uri="{28A0092B-C50C-407E-A947-70E740481C1C}">
                <a14:useLocalDpi xmlns:a14="http://schemas.microsoft.com/office/drawing/2010/main" val="0"/>
              </a:ext>
            </a:extLst>
          </a:blip>
          <a:srcRect l="8965" t="11681" r="6465" b="13836"/>
          <a:stretch/>
        </p:blipFill>
        <p:spPr>
          <a:xfrm>
            <a:off x="704088" y="193496"/>
            <a:ext cx="11030712" cy="1872539"/>
          </a:xfrm>
          <a:prstGeom prst="rect">
            <a:avLst/>
          </a:prstGeom>
        </p:spPr>
      </p:pic>
      <p:cxnSp>
        <p:nvCxnSpPr>
          <p:cNvPr id="51" name="Straight Connector 50"/>
          <p:cNvCxnSpPr/>
          <p:nvPr/>
        </p:nvCxnSpPr>
        <p:spPr>
          <a:xfrm>
            <a:off x="598643" y="100610"/>
            <a:ext cx="0" cy="1906465"/>
          </a:xfrm>
          <a:prstGeom prst="line">
            <a:avLst/>
          </a:prstGeom>
          <a:ln w="15875"/>
        </p:spPr>
        <p:style>
          <a:lnRef idx="1">
            <a:schemeClr val="dk1"/>
          </a:lnRef>
          <a:fillRef idx="0">
            <a:schemeClr val="dk1"/>
          </a:fillRef>
          <a:effectRef idx="0">
            <a:schemeClr val="dk1"/>
          </a:effectRef>
          <a:fontRef idx="minor">
            <a:schemeClr val="tx1"/>
          </a:fontRef>
        </p:style>
      </p:cxnSp>
      <p:cxnSp>
        <p:nvCxnSpPr>
          <p:cNvPr id="52" name="Straight Connector 51"/>
          <p:cNvCxnSpPr/>
          <p:nvPr/>
        </p:nvCxnSpPr>
        <p:spPr>
          <a:xfrm>
            <a:off x="419967" y="895753"/>
            <a:ext cx="178676" cy="0"/>
          </a:xfrm>
          <a:prstGeom prst="line">
            <a:avLst/>
          </a:prstGeom>
          <a:ln w="15875"/>
        </p:spPr>
        <p:style>
          <a:lnRef idx="1">
            <a:schemeClr val="dk1"/>
          </a:lnRef>
          <a:fillRef idx="0">
            <a:schemeClr val="dk1"/>
          </a:fillRef>
          <a:effectRef idx="0">
            <a:schemeClr val="dk1"/>
          </a:effectRef>
          <a:fontRef idx="minor">
            <a:schemeClr val="tx1"/>
          </a:fontRef>
        </p:style>
      </p:cxnSp>
      <p:sp>
        <p:nvSpPr>
          <p:cNvPr id="53" name="TextBox 52"/>
          <p:cNvSpPr txBox="1"/>
          <p:nvPr/>
        </p:nvSpPr>
        <p:spPr>
          <a:xfrm rot="16200000">
            <a:off x="181457" y="757253"/>
            <a:ext cx="255198" cy="276999"/>
          </a:xfrm>
          <a:prstGeom prst="rect">
            <a:avLst/>
          </a:prstGeom>
          <a:solidFill>
            <a:schemeClr val="bg1"/>
          </a:solidFill>
        </p:spPr>
        <p:txBody>
          <a:bodyPr wrap="none" rtlCol="0">
            <a:spAutoFit/>
          </a:bodyPr>
          <a:lstStyle/>
          <a:p>
            <a:r>
              <a:rPr lang="en-US" sz="1200" b="1" dirty="0" smtClean="0">
                <a:latin typeface="Arial Narrow" panose="020B0606020202030204" pitchFamily="34" charset="0"/>
                <a:cs typeface="Arial" panose="020B0604020202020204" pitchFamily="34" charset="0"/>
              </a:rPr>
              <a:t>0</a:t>
            </a:r>
            <a:endParaRPr lang="en-US" sz="1200" b="1" dirty="0">
              <a:latin typeface="Arial Narrow" panose="020B0606020202030204" pitchFamily="34" charset="0"/>
              <a:cs typeface="Arial" panose="020B0604020202020204" pitchFamily="34" charset="0"/>
            </a:endParaRPr>
          </a:p>
        </p:txBody>
      </p:sp>
      <p:cxnSp>
        <p:nvCxnSpPr>
          <p:cNvPr id="54" name="Straight Connector 53"/>
          <p:cNvCxnSpPr/>
          <p:nvPr/>
        </p:nvCxnSpPr>
        <p:spPr>
          <a:xfrm>
            <a:off x="419521" y="2003114"/>
            <a:ext cx="178676" cy="0"/>
          </a:xfrm>
          <a:prstGeom prst="line">
            <a:avLst/>
          </a:prstGeom>
          <a:ln w="15875"/>
        </p:spPr>
        <p:style>
          <a:lnRef idx="1">
            <a:schemeClr val="dk1"/>
          </a:lnRef>
          <a:fillRef idx="0">
            <a:schemeClr val="dk1"/>
          </a:fillRef>
          <a:effectRef idx="0">
            <a:schemeClr val="dk1"/>
          </a:effectRef>
          <a:fontRef idx="minor">
            <a:schemeClr val="tx1"/>
          </a:fontRef>
        </p:style>
      </p:cxnSp>
      <p:sp>
        <p:nvSpPr>
          <p:cNvPr id="55" name="TextBox 54"/>
          <p:cNvSpPr txBox="1"/>
          <p:nvPr/>
        </p:nvSpPr>
        <p:spPr>
          <a:xfrm rot="16200000">
            <a:off x="117784" y="1823974"/>
            <a:ext cx="402674" cy="276999"/>
          </a:xfrm>
          <a:prstGeom prst="rect">
            <a:avLst/>
          </a:prstGeom>
          <a:solidFill>
            <a:schemeClr val="bg1"/>
          </a:solidFill>
        </p:spPr>
        <p:txBody>
          <a:bodyPr wrap="none" rtlCol="0">
            <a:spAutoFit/>
          </a:bodyPr>
          <a:lstStyle/>
          <a:p>
            <a:r>
              <a:rPr lang="en-US" sz="1200" b="1" dirty="0" smtClean="0">
                <a:latin typeface="Arial Narrow" panose="020B0606020202030204" pitchFamily="34" charset="0"/>
                <a:cs typeface="Arial" panose="020B0604020202020204" pitchFamily="34" charset="0"/>
              </a:rPr>
              <a:t>-2.5</a:t>
            </a:r>
            <a:endParaRPr lang="en-US" sz="1200" b="1" dirty="0">
              <a:latin typeface="Arial Narrow" panose="020B0606020202030204" pitchFamily="34" charset="0"/>
              <a:cs typeface="Arial" panose="020B0604020202020204" pitchFamily="34" charset="0"/>
            </a:endParaRPr>
          </a:p>
        </p:txBody>
      </p:sp>
      <p:cxnSp>
        <p:nvCxnSpPr>
          <p:cNvPr id="56" name="Straight Connector 55"/>
          <p:cNvCxnSpPr/>
          <p:nvPr/>
        </p:nvCxnSpPr>
        <p:spPr>
          <a:xfrm>
            <a:off x="419968" y="100610"/>
            <a:ext cx="178676" cy="0"/>
          </a:xfrm>
          <a:prstGeom prst="line">
            <a:avLst/>
          </a:prstGeom>
          <a:ln w="15875"/>
        </p:spPr>
        <p:style>
          <a:lnRef idx="1">
            <a:schemeClr val="dk1"/>
          </a:lnRef>
          <a:fillRef idx="0">
            <a:schemeClr val="dk1"/>
          </a:fillRef>
          <a:effectRef idx="0">
            <a:schemeClr val="dk1"/>
          </a:effectRef>
          <a:fontRef idx="minor">
            <a:schemeClr val="tx1"/>
          </a:fontRef>
        </p:style>
      </p:cxnSp>
      <p:sp>
        <p:nvSpPr>
          <p:cNvPr id="57" name="TextBox 56"/>
          <p:cNvSpPr txBox="1"/>
          <p:nvPr/>
        </p:nvSpPr>
        <p:spPr>
          <a:xfrm rot="16200000">
            <a:off x="181458" y="-27380"/>
            <a:ext cx="255198" cy="276999"/>
          </a:xfrm>
          <a:prstGeom prst="rect">
            <a:avLst/>
          </a:prstGeom>
          <a:solidFill>
            <a:schemeClr val="bg1"/>
          </a:solidFill>
        </p:spPr>
        <p:txBody>
          <a:bodyPr wrap="none" rtlCol="0">
            <a:spAutoFit/>
          </a:bodyPr>
          <a:lstStyle/>
          <a:p>
            <a:r>
              <a:rPr lang="en-US" sz="1200" b="1" dirty="0">
                <a:latin typeface="Arial Narrow" panose="020B0606020202030204" pitchFamily="34" charset="0"/>
                <a:cs typeface="Arial" panose="020B0604020202020204" pitchFamily="34" charset="0"/>
              </a:rPr>
              <a:t>2</a:t>
            </a:r>
          </a:p>
        </p:txBody>
      </p:sp>
      <p:sp>
        <p:nvSpPr>
          <p:cNvPr id="2" name="Title 1"/>
          <p:cNvSpPr>
            <a:spLocks noGrp="1"/>
          </p:cNvSpPr>
          <p:nvPr>
            <p:ph type="title"/>
          </p:nvPr>
        </p:nvSpPr>
        <p:spPr>
          <a:xfrm>
            <a:off x="838200" y="365125"/>
            <a:ext cx="10515600" cy="192659"/>
          </a:xfrm>
        </p:spPr>
        <p:txBody>
          <a:bodyPr>
            <a:noAutofit/>
          </a:bodyPr>
          <a:lstStyle/>
          <a:p>
            <a:r>
              <a:rPr lang="en-US" dirty="0" smtClean="0"/>
              <a:t>1KG</a:t>
            </a:r>
            <a:endParaRPr lang="en-US" dirty="0"/>
          </a:p>
        </p:txBody>
      </p:sp>
      <p:sp>
        <p:nvSpPr>
          <p:cNvPr id="15" name="TextBox 14"/>
          <p:cNvSpPr txBox="1"/>
          <p:nvPr/>
        </p:nvSpPr>
        <p:spPr>
          <a:xfrm>
            <a:off x="4925519" y="168651"/>
            <a:ext cx="1392176" cy="461665"/>
          </a:xfrm>
          <a:prstGeom prst="rect">
            <a:avLst/>
          </a:prstGeom>
          <a:noFill/>
        </p:spPr>
        <p:txBody>
          <a:bodyPr wrap="none" rtlCol="0">
            <a:spAutoFit/>
          </a:bodyPr>
          <a:lstStyle/>
          <a:p>
            <a:r>
              <a:rPr lang="en-US" sz="2400" dirty="0" smtClean="0"/>
              <a:t>ns2s ratio</a:t>
            </a:r>
            <a:endParaRPr lang="en-US" sz="2400" dirty="0"/>
          </a:p>
        </p:txBody>
      </p:sp>
      <p:cxnSp>
        <p:nvCxnSpPr>
          <p:cNvPr id="59" name="Straight Connector 58"/>
          <p:cNvCxnSpPr/>
          <p:nvPr/>
        </p:nvCxnSpPr>
        <p:spPr>
          <a:xfrm>
            <a:off x="599090" y="2201713"/>
            <a:ext cx="0" cy="1732201"/>
          </a:xfrm>
          <a:prstGeom prst="line">
            <a:avLst/>
          </a:prstGeom>
          <a:ln w="15875"/>
        </p:spPr>
        <p:style>
          <a:lnRef idx="1">
            <a:schemeClr val="dk1"/>
          </a:lnRef>
          <a:fillRef idx="0">
            <a:schemeClr val="dk1"/>
          </a:fillRef>
          <a:effectRef idx="0">
            <a:schemeClr val="dk1"/>
          </a:effectRef>
          <a:fontRef idx="minor">
            <a:schemeClr val="tx1"/>
          </a:fontRef>
        </p:style>
      </p:cxnSp>
      <p:cxnSp>
        <p:nvCxnSpPr>
          <p:cNvPr id="60" name="Straight Connector 59"/>
          <p:cNvCxnSpPr/>
          <p:nvPr/>
        </p:nvCxnSpPr>
        <p:spPr>
          <a:xfrm>
            <a:off x="420414" y="2736455"/>
            <a:ext cx="178676" cy="0"/>
          </a:xfrm>
          <a:prstGeom prst="line">
            <a:avLst/>
          </a:prstGeom>
          <a:ln w="15875"/>
        </p:spPr>
        <p:style>
          <a:lnRef idx="1">
            <a:schemeClr val="dk1"/>
          </a:lnRef>
          <a:fillRef idx="0">
            <a:schemeClr val="dk1"/>
          </a:fillRef>
          <a:effectRef idx="0">
            <a:schemeClr val="dk1"/>
          </a:effectRef>
          <a:fontRef idx="minor">
            <a:schemeClr val="tx1"/>
          </a:fontRef>
        </p:style>
      </p:cxnSp>
      <p:sp>
        <p:nvSpPr>
          <p:cNvPr id="61" name="TextBox 60"/>
          <p:cNvSpPr txBox="1"/>
          <p:nvPr/>
        </p:nvSpPr>
        <p:spPr>
          <a:xfrm rot="16200000">
            <a:off x="181904" y="2597955"/>
            <a:ext cx="255198" cy="276999"/>
          </a:xfrm>
          <a:prstGeom prst="rect">
            <a:avLst/>
          </a:prstGeom>
          <a:solidFill>
            <a:schemeClr val="bg1"/>
          </a:solidFill>
        </p:spPr>
        <p:txBody>
          <a:bodyPr wrap="none" rtlCol="0">
            <a:spAutoFit/>
          </a:bodyPr>
          <a:lstStyle/>
          <a:p>
            <a:r>
              <a:rPr lang="en-US" sz="1200" b="1" dirty="0" smtClean="0">
                <a:latin typeface="Arial Narrow" panose="020B0606020202030204" pitchFamily="34" charset="0"/>
                <a:cs typeface="Arial" panose="020B0604020202020204" pitchFamily="34" charset="0"/>
              </a:rPr>
              <a:t>0</a:t>
            </a:r>
            <a:endParaRPr lang="en-US" sz="1200" b="1" dirty="0">
              <a:latin typeface="Arial Narrow" panose="020B0606020202030204" pitchFamily="34" charset="0"/>
              <a:cs typeface="Arial" panose="020B0604020202020204" pitchFamily="34" charset="0"/>
            </a:endParaRPr>
          </a:p>
        </p:txBody>
      </p:sp>
      <p:sp>
        <p:nvSpPr>
          <p:cNvPr id="62" name="TextBox 61"/>
          <p:cNvSpPr txBox="1"/>
          <p:nvPr/>
        </p:nvSpPr>
        <p:spPr>
          <a:xfrm rot="16200000">
            <a:off x="118229" y="3779056"/>
            <a:ext cx="402674" cy="276999"/>
          </a:xfrm>
          <a:prstGeom prst="rect">
            <a:avLst/>
          </a:prstGeom>
          <a:solidFill>
            <a:schemeClr val="bg1"/>
          </a:solidFill>
        </p:spPr>
        <p:txBody>
          <a:bodyPr wrap="none" rtlCol="0">
            <a:spAutoFit/>
          </a:bodyPr>
          <a:lstStyle/>
          <a:p>
            <a:r>
              <a:rPr lang="en-US" sz="1200" b="1" dirty="0" smtClean="0">
                <a:latin typeface="Arial Narrow" panose="020B0606020202030204" pitchFamily="34" charset="0"/>
                <a:cs typeface="Arial" panose="020B0604020202020204" pitchFamily="34" charset="0"/>
              </a:rPr>
              <a:t>-2.5</a:t>
            </a:r>
            <a:endParaRPr lang="en-US" sz="1200" b="1" dirty="0">
              <a:latin typeface="Arial Narrow" panose="020B0606020202030204" pitchFamily="34" charset="0"/>
              <a:cs typeface="Arial" panose="020B0604020202020204" pitchFamily="34" charset="0"/>
            </a:endParaRPr>
          </a:p>
        </p:txBody>
      </p:sp>
      <p:sp>
        <p:nvSpPr>
          <p:cNvPr id="64" name="TextBox 63"/>
          <p:cNvSpPr txBox="1"/>
          <p:nvPr/>
        </p:nvSpPr>
        <p:spPr>
          <a:xfrm rot="16200000">
            <a:off x="181905" y="2136783"/>
            <a:ext cx="255198" cy="276999"/>
          </a:xfrm>
          <a:prstGeom prst="rect">
            <a:avLst/>
          </a:prstGeom>
          <a:solidFill>
            <a:schemeClr val="bg1"/>
          </a:solidFill>
        </p:spPr>
        <p:txBody>
          <a:bodyPr wrap="none" rtlCol="0">
            <a:spAutoFit/>
          </a:bodyPr>
          <a:lstStyle/>
          <a:p>
            <a:r>
              <a:rPr lang="en-US" sz="1200" b="1" dirty="0" smtClean="0">
                <a:latin typeface="Arial Narrow" panose="020B0606020202030204" pitchFamily="34" charset="0"/>
                <a:cs typeface="Arial" panose="020B0604020202020204" pitchFamily="34" charset="0"/>
              </a:rPr>
              <a:t>1</a:t>
            </a:r>
            <a:endParaRPr lang="en-US" sz="1200" b="1" dirty="0">
              <a:latin typeface="Arial Narrow" panose="020B0606020202030204" pitchFamily="34" charset="0"/>
              <a:cs typeface="Arial" panose="020B0604020202020204" pitchFamily="34" charset="0"/>
            </a:endParaRPr>
          </a:p>
        </p:txBody>
      </p:sp>
      <p:cxnSp>
        <p:nvCxnSpPr>
          <p:cNvPr id="65" name="Straight Connector 64"/>
          <p:cNvCxnSpPr/>
          <p:nvPr/>
        </p:nvCxnSpPr>
        <p:spPr>
          <a:xfrm>
            <a:off x="430574" y="3925621"/>
            <a:ext cx="178676" cy="0"/>
          </a:xfrm>
          <a:prstGeom prst="line">
            <a:avLst/>
          </a:prstGeom>
          <a:ln w="15875"/>
        </p:spPr>
        <p:style>
          <a:lnRef idx="1">
            <a:schemeClr val="dk1"/>
          </a:lnRef>
          <a:fillRef idx="0">
            <a:schemeClr val="dk1"/>
          </a:fillRef>
          <a:effectRef idx="0">
            <a:schemeClr val="dk1"/>
          </a:effectRef>
          <a:fontRef idx="minor">
            <a:schemeClr val="tx1"/>
          </a:fontRef>
        </p:style>
      </p:cxnSp>
      <p:sp>
        <p:nvSpPr>
          <p:cNvPr id="90" name="Title 1"/>
          <p:cNvSpPr txBox="1">
            <a:spLocks/>
          </p:cNvSpPr>
          <p:nvPr/>
        </p:nvSpPr>
        <p:spPr>
          <a:xfrm>
            <a:off x="662152" y="1701920"/>
            <a:ext cx="3939032" cy="11843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smtClean="0"/>
              <a:t>1KG.ESP6500</a:t>
            </a:r>
            <a:endParaRPr lang="en-US" dirty="0"/>
          </a:p>
        </p:txBody>
      </p:sp>
      <p:sp>
        <p:nvSpPr>
          <p:cNvPr id="91" name="Title 1"/>
          <p:cNvSpPr txBox="1">
            <a:spLocks/>
          </p:cNvSpPr>
          <p:nvPr/>
        </p:nvSpPr>
        <p:spPr>
          <a:xfrm>
            <a:off x="1391920" y="3663647"/>
            <a:ext cx="3251200" cy="23111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err="1" smtClean="0"/>
              <a:t>ExAC</a:t>
            </a:r>
            <a:endParaRPr lang="en-US" dirty="0"/>
          </a:p>
        </p:txBody>
      </p:sp>
      <p:cxnSp>
        <p:nvCxnSpPr>
          <p:cNvPr id="80" name="Straight Connector 79"/>
          <p:cNvCxnSpPr/>
          <p:nvPr/>
        </p:nvCxnSpPr>
        <p:spPr>
          <a:xfrm>
            <a:off x="598197" y="4118893"/>
            <a:ext cx="0" cy="1195614"/>
          </a:xfrm>
          <a:prstGeom prst="line">
            <a:avLst/>
          </a:prstGeom>
          <a:ln w="15875"/>
        </p:spPr>
        <p:style>
          <a:lnRef idx="1">
            <a:schemeClr val="dk1"/>
          </a:lnRef>
          <a:fillRef idx="0">
            <a:schemeClr val="dk1"/>
          </a:fillRef>
          <a:effectRef idx="0">
            <a:schemeClr val="dk1"/>
          </a:effectRef>
          <a:fontRef idx="minor">
            <a:schemeClr val="tx1"/>
          </a:fontRef>
        </p:style>
      </p:cxnSp>
      <p:sp>
        <p:nvSpPr>
          <p:cNvPr id="86" name="TextBox 85"/>
          <p:cNvSpPr txBox="1"/>
          <p:nvPr/>
        </p:nvSpPr>
        <p:spPr>
          <a:xfrm rot="16200000">
            <a:off x="191968" y="4010874"/>
            <a:ext cx="255198" cy="276999"/>
          </a:xfrm>
          <a:prstGeom prst="rect">
            <a:avLst/>
          </a:prstGeom>
          <a:solidFill>
            <a:schemeClr val="bg1"/>
          </a:solidFill>
        </p:spPr>
        <p:txBody>
          <a:bodyPr wrap="none" rtlCol="0">
            <a:spAutoFit/>
          </a:bodyPr>
          <a:lstStyle/>
          <a:p>
            <a:r>
              <a:rPr lang="en-US" sz="1200" b="1" dirty="0" smtClean="0">
                <a:latin typeface="Arial Narrow" panose="020B0606020202030204" pitchFamily="34" charset="0"/>
                <a:cs typeface="Arial" panose="020B0604020202020204" pitchFamily="34" charset="0"/>
              </a:rPr>
              <a:t>1</a:t>
            </a:r>
            <a:endParaRPr lang="en-US" sz="1200" b="1" dirty="0">
              <a:latin typeface="Arial Narrow" panose="020B0606020202030204" pitchFamily="34" charset="0"/>
              <a:cs typeface="Arial" panose="020B0604020202020204" pitchFamily="34" charset="0"/>
            </a:endParaRPr>
          </a:p>
        </p:txBody>
      </p:sp>
      <p:cxnSp>
        <p:nvCxnSpPr>
          <p:cNvPr id="88" name="Straight Connector 87"/>
          <p:cNvCxnSpPr/>
          <p:nvPr/>
        </p:nvCxnSpPr>
        <p:spPr>
          <a:xfrm>
            <a:off x="430575" y="4126959"/>
            <a:ext cx="178676" cy="0"/>
          </a:xfrm>
          <a:prstGeom prst="line">
            <a:avLst/>
          </a:prstGeom>
          <a:ln w="15875"/>
        </p:spPr>
        <p:style>
          <a:lnRef idx="1">
            <a:schemeClr val="dk1"/>
          </a:lnRef>
          <a:fillRef idx="0">
            <a:schemeClr val="dk1"/>
          </a:fillRef>
          <a:effectRef idx="0">
            <a:schemeClr val="dk1"/>
          </a:effectRef>
          <a:fontRef idx="minor">
            <a:schemeClr val="tx1"/>
          </a:fontRef>
        </p:style>
      </p:cxnSp>
      <p:sp>
        <p:nvSpPr>
          <p:cNvPr id="103" name="TextBox 102"/>
          <p:cNvSpPr txBox="1"/>
          <p:nvPr/>
        </p:nvSpPr>
        <p:spPr>
          <a:xfrm rot="16200000">
            <a:off x="191969" y="4993866"/>
            <a:ext cx="255198" cy="276999"/>
          </a:xfrm>
          <a:prstGeom prst="rect">
            <a:avLst/>
          </a:prstGeom>
          <a:solidFill>
            <a:schemeClr val="bg1"/>
          </a:solidFill>
        </p:spPr>
        <p:txBody>
          <a:bodyPr wrap="none" rtlCol="0">
            <a:spAutoFit/>
          </a:bodyPr>
          <a:lstStyle/>
          <a:p>
            <a:r>
              <a:rPr lang="en-US" sz="1200" b="1" dirty="0" smtClean="0">
                <a:latin typeface="Arial Narrow" panose="020B0606020202030204" pitchFamily="34" charset="0"/>
                <a:cs typeface="Arial" panose="020B0604020202020204" pitchFamily="34" charset="0"/>
              </a:rPr>
              <a:t>0</a:t>
            </a:r>
            <a:endParaRPr lang="en-US" sz="1200" b="1" dirty="0">
              <a:latin typeface="Arial Narrow" panose="020B0606020202030204" pitchFamily="34" charset="0"/>
              <a:cs typeface="Arial" panose="020B0604020202020204" pitchFamily="34" charset="0"/>
            </a:endParaRPr>
          </a:p>
        </p:txBody>
      </p:sp>
      <p:cxnSp>
        <p:nvCxnSpPr>
          <p:cNvPr id="104" name="Straight Connector 103"/>
          <p:cNvCxnSpPr/>
          <p:nvPr/>
        </p:nvCxnSpPr>
        <p:spPr>
          <a:xfrm>
            <a:off x="430576" y="5109951"/>
            <a:ext cx="178676" cy="0"/>
          </a:xfrm>
          <a:prstGeom prst="line">
            <a:avLst/>
          </a:prstGeom>
          <a:ln w="15875"/>
        </p:spPr>
        <p:style>
          <a:lnRef idx="1">
            <a:schemeClr val="dk1"/>
          </a:lnRef>
          <a:fillRef idx="0">
            <a:schemeClr val="dk1"/>
          </a:fillRef>
          <a:effectRef idx="0">
            <a:schemeClr val="dk1"/>
          </a:effectRef>
          <a:fontRef idx="minor">
            <a:schemeClr val="tx1"/>
          </a:fontRef>
        </p:style>
      </p:cxnSp>
      <p:sp>
        <p:nvSpPr>
          <p:cNvPr id="3" name="Slide Number Placeholder 2"/>
          <p:cNvSpPr>
            <a:spLocks noGrp="1"/>
          </p:cNvSpPr>
          <p:nvPr>
            <p:ph type="sldNum" sz="quarter" idx="12"/>
          </p:nvPr>
        </p:nvSpPr>
        <p:spPr/>
        <p:txBody>
          <a:bodyPr/>
          <a:lstStyle/>
          <a:p>
            <a:fld id="{AE63632A-3374-47DF-ADC3-C2920B6DCA48}" type="slidenum">
              <a:rPr lang="en-US" smtClean="0"/>
              <a:t>47</a:t>
            </a:fld>
            <a:endParaRPr lang="en-US"/>
          </a:p>
        </p:txBody>
      </p:sp>
    </p:spTree>
    <p:extLst>
      <p:ext uri="{BB962C8B-B14F-4D97-AF65-F5344CB8AC3E}">
        <p14:creationId xmlns:p14="http://schemas.microsoft.com/office/powerpoint/2010/main" val="271591293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9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6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91"/>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8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86"/>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88"/>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03"/>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0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P spid="61" grpId="0" animBg="1"/>
      <p:bldP spid="62" grpId="0" animBg="1"/>
      <p:bldP spid="64" grpId="0" animBg="1"/>
      <p:bldP spid="90" grpId="0"/>
      <p:bldP spid="91" grpId="0"/>
      <p:bldP spid="86" grpId="0" animBg="1"/>
      <p:bldP spid="103"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 MORE </a:t>
            </a:r>
            <a:r>
              <a:rPr lang="en-US" dirty="0" err="1" smtClean="0"/>
              <a:t>exomes</a:t>
            </a:r>
            <a:r>
              <a:rPr lang="en-US" dirty="0" smtClean="0"/>
              <a:t> </a:t>
            </a:r>
            <a:endParaRPr lang="en-US" dirty="0"/>
          </a:p>
        </p:txBody>
      </p:sp>
      <p:sp>
        <p:nvSpPr>
          <p:cNvPr id="3" name="Content Placeholder 2"/>
          <p:cNvSpPr>
            <a:spLocks noGrp="1"/>
          </p:cNvSpPr>
          <p:nvPr>
            <p:ph idx="1"/>
          </p:nvPr>
        </p:nvSpPr>
        <p:spPr/>
        <p:txBody>
          <a:bodyPr/>
          <a:lstStyle/>
          <a:p>
            <a:r>
              <a:rPr lang="en-US" dirty="0" smtClean="0"/>
              <a:t>Many more </a:t>
            </a:r>
            <a:r>
              <a:rPr lang="en-US" dirty="0" err="1" smtClean="0"/>
              <a:t>exomes</a:t>
            </a:r>
            <a:r>
              <a:rPr lang="en-US" dirty="0" smtClean="0"/>
              <a:t> = more SNVs</a:t>
            </a:r>
          </a:p>
          <a:p>
            <a:r>
              <a:rPr lang="en-US" dirty="0" smtClean="0"/>
              <a:t>Potentially introduces more noise, e.g. position 20</a:t>
            </a:r>
          </a:p>
          <a:p>
            <a:r>
              <a:rPr lang="en-US" dirty="0" smtClean="0"/>
              <a:t>But provide much better signal-to-noise ratio</a:t>
            </a:r>
          </a:p>
          <a:p>
            <a:pPr marL="0" indent="0">
              <a:buNone/>
            </a:pPr>
            <a:endParaRPr lang="en-US" dirty="0"/>
          </a:p>
          <a:p>
            <a:pPr marL="0" indent="0">
              <a:buNone/>
            </a:pPr>
            <a:r>
              <a:rPr lang="en-US" dirty="0" smtClean="0"/>
              <a:t>Focus on </a:t>
            </a:r>
            <a:r>
              <a:rPr lang="en-US" dirty="0" err="1" smtClean="0"/>
              <a:t>ExAC</a:t>
            </a:r>
            <a:r>
              <a:rPr lang="en-US" dirty="0" smtClean="0"/>
              <a:t> data</a:t>
            </a:r>
          </a:p>
          <a:p>
            <a:pPr marL="0" indent="0">
              <a:buNone/>
            </a:pPr>
            <a:endParaRPr lang="en-US" dirty="0"/>
          </a:p>
        </p:txBody>
      </p:sp>
      <p:sp>
        <p:nvSpPr>
          <p:cNvPr id="4" name="Slide Number Placeholder 3"/>
          <p:cNvSpPr>
            <a:spLocks noGrp="1"/>
          </p:cNvSpPr>
          <p:nvPr>
            <p:ph type="sldNum" sz="quarter" idx="12"/>
          </p:nvPr>
        </p:nvSpPr>
        <p:spPr/>
        <p:txBody>
          <a:bodyPr/>
          <a:lstStyle/>
          <a:p>
            <a:fld id="{AE63632A-3374-47DF-ADC3-C2920B6DCA48}" type="slidenum">
              <a:rPr lang="en-US" smtClean="0"/>
              <a:t>48</a:t>
            </a:fld>
            <a:endParaRPr lang="en-US"/>
          </a:p>
        </p:txBody>
      </p:sp>
    </p:spTree>
    <p:extLst>
      <p:ext uri="{BB962C8B-B14F-4D97-AF65-F5344CB8AC3E}">
        <p14:creationId xmlns:p14="http://schemas.microsoft.com/office/powerpoint/2010/main" val="401934563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410638"/>
          </a:xfrm>
        </p:spPr>
        <p:txBody>
          <a:bodyPr>
            <a:normAutofit fontScale="90000"/>
          </a:bodyPr>
          <a:lstStyle/>
          <a:p>
            <a:r>
              <a:rPr lang="en-US" dirty="0" smtClean="0"/>
              <a:t>Important residues:</a:t>
            </a:r>
            <a:br>
              <a:rPr lang="en-US" dirty="0" smtClean="0"/>
            </a:br>
            <a:r>
              <a:rPr lang="en-US" dirty="0" smtClean="0"/>
              <a:t>Structural versus Functional positions</a:t>
            </a:r>
            <a:endParaRPr lang="en-US" dirty="0"/>
          </a:p>
        </p:txBody>
      </p:sp>
      <p:sp>
        <p:nvSpPr>
          <p:cNvPr id="3" name="Content Placeholder 2"/>
          <p:cNvSpPr>
            <a:spLocks noGrp="1"/>
          </p:cNvSpPr>
          <p:nvPr>
            <p:ph idx="1"/>
          </p:nvPr>
        </p:nvSpPr>
        <p:spPr>
          <a:xfrm>
            <a:off x="838200" y="1825625"/>
            <a:ext cx="10515600" cy="4895850"/>
          </a:xfrm>
        </p:spPr>
        <p:txBody>
          <a:bodyPr>
            <a:normAutofit/>
          </a:bodyPr>
          <a:lstStyle/>
          <a:p>
            <a:pPr marL="0" indent="0">
              <a:buNone/>
            </a:pPr>
            <a:r>
              <a:rPr lang="en-US" dirty="0" smtClean="0"/>
              <a:t>Hypothesis:</a:t>
            </a:r>
          </a:p>
          <a:p>
            <a:r>
              <a:rPr lang="en-US" dirty="0" smtClean="0"/>
              <a:t>Conserved positions : </a:t>
            </a:r>
            <a:br>
              <a:rPr lang="en-US" dirty="0" smtClean="0"/>
            </a:br>
            <a:r>
              <a:rPr lang="en-US" b="1" dirty="0" smtClean="0"/>
              <a:t>structural</a:t>
            </a:r>
            <a:r>
              <a:rPr lang="en-US" dirty="0"/>
              <a:t> </a:t>
            </a:r>
            <a:r>
              <a:rPr lang="en-US" dirty="0" smtClean="0"/>
              <a:t>(involved </a:t>
            </a:r>
            <a:r>
              <a:rPr lang="en-US" dirty="0"/>
              <a:t>in motif </a:t>
            </a:r>
            <a:r>
              <a:rPr lang="en-US" dirty="0" smtClean="0"/>
              <a:t>folds)</a:t>
            </a:r>
          </a:p>
          <a:p>
            <a:r>
              <a:rPr lang="en-US" dirty="0" smtClean="0"/>
              <a:t>Hypervariable positions : </a:t>
            </a:r>
            <a:br>
              <a:rPr lang="en-US" dirty="0" smtClean="0"/>
            </a:br>
            <a:r>
              <a:rPr lang="en-US" b="1" dirty="0" smtClean="0"/>
              <a:t>functional</a:t>
            </a:r>
            <a:r>
              <a:rPr lang="en-US" dirty="0" smtClean="0"/>
              <a:t> (</a:t>
            </a:r>
            <a:r>
              <a:rPr lang="en-US" dirty="0"/>
              <a:t>involved in </a:t>
            </a:r>
            <a:r>
              <a:rPr lang="en-US" dirty="0" smtClean="0"/>
              <a:t>binding)</a:t>
            </a:r>
            <a:br>
              <a:rPr lang="en-US" dirty="0" smtClean="0"/>
            </a:br>
            <a:r>
              <a:rPr lang="en-US" dirty="0" smtClean="0"/>
              <a:t>+ nonfunctional random positions</a:t>
            </a:r>
          </a:p>
          <a:p>
            <a:pPr marL="0" indent="0">
              <a:buNone/>
            </a:pPr>
            <a:r>
              <a:rPr lang="en-US" dirty="0" smtClean="0">
                <a:sym typeface="Wingdings" panose="05000000000000000000" pitchFamily="2" charset="2"/>
              </a:rPr>
              <a:t> C</a:t>
            </a:r>
            <a:r>
              <a:rPr lang="en-US" dirty="0" smtClean="0"/>
              <a:t>an we identify functional hypervariable </a:t>
            </a:r>
            <a:br>
              <a:rPr lang="en-US" dirty="0" smtClean="0"/>
            </a:br>
            <a:r>
              <a:rPr lang="en-US" dirty="0" smtClean="0"/>
              <a:t>positions?</a:t>
            </a:r>
          </a:p>
        </p:txBody>
      </p:sp>
      <p:sp>
        <p:nvSpPr>
          <p:cNvPr id="4" name="Slide Number Placeholder 3"/>
          <p:cNvSpPr>
            <a:spLocks noGrp="1"/>
          </p:cNvSpPr>
          <p:nvPr>
            <p:ph type="sldNum" sz="quarter" idx="12"/>
          </p:nvPr>
        </p:nvSpPr>
        <p:spPr/>
        <p:txBody>
          <a:bodyPr/>
          <a:lstStyle/>
          <a:p>
            <a:fld id="{AE63632A-3374-47DF-ADC3-C2920B6DCA48}" type="slidenum">
              <a:rPr lang="en-US" smtClean="0"/>
              <a:t>49</a:t>
            </a:fld>
            <a:endParaRPr lang="en-US"/>
          </a:p>
        </p:txBody>
      </p:sp>
      <p:sp>
        <p:nvSpPr>
          <p:cNvPr id="6" name="TextBox 5"/>
          <p:cNvSpPr txBox="1"/>
          <p:nvPr/>
        </p:nvSpPr>
        <p:spPr>
          <a:xfrm>
            <a:off x="7493975" y="5413297"/>
            <a:ext cx="4495800" cy="307777"/>
          </a:xfrm>
          <a:prstGeom prst="rect">
            <a:avLst/>
          </a:prstGeom>
          <a:noFill/>
        </p:spPr>
        <p:txBody>
          <a:bodyPr wrap="square" rtlCol="0">
            <a:spAutoFit/>
          </a:bodyPr>
          <a:lstStyle/>
          <a:p>
            <a:pPr algn="r"/>
            <a:r>
              <a:rPr lang="en-US" sz="1400" dirty="0" err="1"/>
              <a:t>Magliery</a:t>
            </a:r>
            <a:r>
              <a:rPr lang="en-US" sz="1400" dirty="0"/>
              <a:t> &amp; Regan, </a:t>
            </a:r>
            <a:r>
              <a:rPr lang="en-US" sz="1400" i="1" dirty="0"/>
              <a:t>BMC Bioinformatics, </a:t>
            </a:r>
            <a:r>
              <a:rPr lang="en-US" sz="1400" dirty="0"/>
              <a:t>2005 </a:t>
            </a:r>
          </a:p>
        </p:txBody>
      </p:sp>
      <p:pic>
        <p:nvPicPr>
          <p:cNvPr id="7" name="Picture 2"/>
          <p:cNvPicPr>
            <a:picLocks noChangeAspect="1" noChangeArrowheads="1"/>
          </p:cNvPicPr>
          <p:nvPr/>
        </p:nvPicPr>
        <p:blipFill>
          <a:blip r:embed="rId3" cstate="print"/>
          <a:srcRect t="26122" b="49787"/>
          <a:stretch>
            <a:fillRect/>
          </a:stretch>
        </p:blipFill>
        <p:spPr bwMode="auto">
          <a:xfrm>
            <a:off x="8177806" y="2772571"/>
            <a:ext cx="3733800" cy="2533113"/>
          </a:xfrm>
          <a:prstGeom prst="rect">
            <a:avLst/>
          </a:prstGeom>
          <a:noFill/>
          <a:ln w="9525">
            <a:noFill/>
            <a:miter lim="800000"/>
            <a:headEnd/>
            <a:tailEnd/>
          </a:ln>
        </p:spPr>
      </p:pic>
      <p:pic>
        <p:nvPicPr>
          <p:cNvPr id="8" name="Picture 2"/>
          <p:cNvPicPr>
            <a:picLocks noChangeAspect="1" noChangeArrowheads="1"/>
          </p:cNvPicPr>
          <p:nvPr/>
        </p:nvPicPr>
        <p:blipFill>
          <a:blip r:embed="rId4" cstate="print"/>
          <a:srcRect b="73062"/>
          <a:stretch>
            <a:fillRect/>
          </a:stretch>
        </p:blipFill>
        <p:spPr bwMode="auto">
          <a:xfrm>
            <a:off x="5791200" y="1267802"/>
            <a:ext cx="6400800" cy="1219200"/>
          </a:xfrm>
          <a:prstGeom prst="rect">
            <a:avLst/>
          </a:prstGeom>
          <a:noFill/>
          <a:ln w="9525">
            <a:noFill/>
            <a:miter lim="800000"/>
            <a:headEnd/>
            <a:tailEnd/>
          </a:ln>
        </p:spPr>
      </p:pic>
      <p:sp>
        <p:nvSpPr>
          <p:cNvPr id="9" name="Rectangle 8"/>
          <p:cNvSpPr/>
          <p:nvPr/>
        </p:nvSpPr>
        <p:spPr>
          <a:xfrm>
            <a:off x="6324600" y="1344002"/>
            <a:ext cx="6096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7620000" y="1420202"/>
            <a:ext cx="228600" cy="304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9448800" y="1267802"/>
            <a:ext cx="990600" cy="304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9829800" y="1572602"/>
            <a:ext cx="381000" cy="304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3"/>
          <p:cNvPicPr>
            <a:picLocks noChangeAspect="1" noChangeArrowheads="1"/>
          </p:cNvPicPr>
          <p:nvPr/>
        </p:nvPicPr>
        <p:blipFill rotWithShape="1">
          <a:blip r:embed="rId5" cstate="print"/>
          <a:srcRect l="14990" t="70260" r="74003" b="15987"/>
          <a:stretch/>
        </p:blipFill>
        <p:spPr bwMode="auto">
          <a:xfrm>
            <a:off x="9533210" y="1420202"/>
            <a:ext cx="213360" cy="203200"/>
          </a:xfrm>
          <a:prstGeom prst="rect">
            <a:avLst/>
          </a:prstGeom>
          <a:noFill/>
          <a:ln w="9525">
            <a:noFill/>
            <a:miter lim="800000"/>
            <a:headEnd/>
            <a:tailEnd/>
          </a:ln>
        </p:spPr>
      </p:pic>
      <p:pic>
        <p:nvPicPr>
          <p:cNvPr id="14" name="Picture 3"/>
          <p:cNvPicPr>
            <a:picLocks noChangeAspect="1" noChangeArrowheads="1"/>
          </p:cNvPicPr>
          <p:nvPr/>
        </p:nvPicPr>
        <p:blipFill rotWithShape="1">
          <a:blip r:embed="rId5" cstate="print"/>
          <a:srcRect l="14990" t="70260" r="74003" b="15987"/>
          <a:stretch/>
        </p:blipFill>
        <p:spPr bwMode="auto">
          <a:xfrm>
            <a:off x="7470140" y="1420202"/>
            <a:ext cx="213360" cy="203200"/>
          </a:xfrm>
          <a:prstGeom prst="rect">
            <a:avLst/>
          </a:prstGeom>
          <a:noFill/>
          <a:ln w="9525">
            <a:noFill/>
            <a:miter lim="800000"/>
            <a:headEnd/>
            <a:tailEnd/>
          </a:ln>
        </p:spPr>
      </p:pic>
      <p:pic>
        <p:nvPicPr>
          <p:cNvPr id="15" name="Picture 3"/>
          <p:cNvPicPr>
            <a:picLocks noChangeAspect="1" noChangeArrowheads="1"/>
          </p:cNvPicPr>
          <p:nvPr/>
        </p:nvPicPr>
        <p:blipFill rotWithShape="1">
          <a:blip r:embed="rId5" cstate="print"/>
          <a:srcRect l="14990" t="70260" r="74003" b="15987"/>
          <a:stretch/>
        </p:blipFill>
        <p:spPr bwMode="auto">
          <a:xfrm>
            <a:off x="10252415" y="1420202"/>
            <a:ext cx="213360" cy="203200"/>
          </a:xfrm>
          <a:prstGeom prst="rect">
            <a:avLst/>
          </a:prstGeom>
          <a:noFill/>
          <a:ln w="9525">
            <a:noFill/>
            <a:miter lim="800000"/>
            <a:headEnd/>
            <a:tailEnd/>
          </a:ln>
        </p:spPr>
      </p:pic>
      <p:pic>
        <p:nvPicPr>
          <p:cNvPr id="16" name="Picture 3"/>
          <p:cNvPicPr>
            <a:picLocks noChangeAspect="1" noChangeArrowheads="1"/>
          </p:cNvPicPr>
          <p:nvPr/>
        </p:nvPicPr>
        <p:blipFill rotWithShape="1">
          <a:blip r:embed="rId5" cstate="print"/>
          <a:srcRect l="14990" t="70260" r="74003" b="15987"/>
          <a:stretch/>
        </p:blipFill>
        <p:spPr bwMode="auto">
          <a:xfrm>
            <a:off x="10759235" y="1420202"/>
            <a:ext cx="213360" cy="203200"/>
          </a:xfrm>
          <a:prstGeom prst="rect">
            <a:avLst/>
          </a:prstGeom>
          <a:noFill/>
          <a:ln w="9525">
            <a:noFill/>
            <a:miter lim="800000"/>
            <a:headEnd/>
            <a:tailEnd/>
          </a:ln>
        </p:spPr>
      </p:pic>
      <p:pic>
        <p:nvPicPr>
          <p:cNvPr id="17" name="Picture 3"/>
          <p:cNvPicPr>
            <a:picLocks noChangeAspect="1" noChangeArrowheads="1"/>
          </p:cNvPicPr>
          <p:nvPr/>
        </p:nvPicPr>
        <p:blipFill rotWithShape="1">
          <a:blip r:embed="rId5" cstate="print"/>
          <a:srcRect l="16170" t="13183" r="74397" b="73064"/>
          <a:stretch/>
        </p:blipFill>
        <p:spPr bwMode="auto">
          <a:xfrm>
            <a:off x="6439452" y="1420202"/>
            <a:ext cx="182880" cy="203200"/>
          </a:xfrm>
          <a:prstGeom prst="rect">
            <a:avLst/>
          </a:prstGeom>
          <a:noFill/>
          <a:ln w="9525">
            <a:noFill/>
            <a:miter lim="800000"/>
            <a:headEnd/>
            <a:tailEnd/>
          </a:ln>
        </p:spPr>
      </p:pic>
      <p:pic>
        <p:nvPicPr>
          <p:cNvPr id="18" name="Picture 3"/>
          <p:cNvPicPr>
            <a:picLocks noChangeAspect="1" noChangeArrowheads="1"/>
          </p:cNvPicPr>
          <p:nvPr/>
        </p:nvPicPr>
        <p:blipFill rotWithShape="1">
          <a:blip r:embed="rId5" cstate="print"/>
          <a:srcRect l="16170" t="13183" r="74397" b="73064"/>
          <a:stretch/>
        </p:blipFill>
        <p:spPr bwMode="auto">
          <a:xfrm>
            <a:off x="6967772" y="1420202"/>
            <a:ext cx="182880" cy="203200"/>
          </a:xfrm>
          <a:prstGeom prst="rect">
            <a:avLst/>
          </a:prstGeom>
          <a:noFill/>
          <a:ln w="9525">
            <a:noFill/>
            <a:miter lim="800000"/>
            <a:headEnd/>
            <a:tailEnd/>
          </a:ln>
        </p:spPr>
      </p:pic>
      <p:pic>
        <p:nvPicPr>
          <p:cNvPr id="19" name="Picture 3"/>
          <p:cNvPicPr>
            <a:picLocks noChangeAspect="1" noChangeArrowheads="1"/>
          </p:cNvPicPr>
          <p:nvPr/>
        </p:nvPicPr>
        <p:blipFill rotWithShape="1">
          <a:blip r:embed="rId5" cstate="print"/>
          <a:srcRect l="16170" t="13183" r="74397" b="73064"/>
          <a:stretch/>
        </p:blipFill>
        <p:spPr bwMode="auto">
          <a:xfrm>
            <a:off x="7679177" y="1420202"/>
            <a:ext cx="182880" cy="203200"/>
          </a:xfrm>
          <a:prstGeom prst="rect">
            <a:avLst/>
          </a:prstGeom>
          <a:noFill/>
          <a:ln w="9525">
            <a:noFill/>
            <a:miter lim="800000"/>
            <a:headEnd/>
            <a:tailEnd/>
          </a:ln>
        </p:spPr>
      </p:pic>
      <p:pic>
        <p:nvPicPr>
          <p:cNvPr id="20" name="Picture 3"/>
          <p:cNvPicPr>
            <a:picLocks noChangeAspect="1" noChangeArrowheads="1"/>
          </p:cNvPicPr>
          <p:nvPr/>
        </p:nvPicPr>
        <p:blipFill rotWithShape="1">
          <a:blip r:embed="rId5" cstate="print"/>
          <a:srcRect l="16170" t="13183" r="74397" b="73064"/>
          <a:stretch/>
        </p:blipFill>
        <p:spPr bwMode="auto">
          <a:xfrm>
            <a:off x="8177806" y="1420202"/>
            <a:ext cx="182880" cy="203200"/>
          </a:xfrm>
          <a:prstGeom prst="rect">
            <a:avLst/>
          </a:prstGeom>
          <a:noFill/>
          <a:ln w="9525">
            <a:noFill/>
            <a:miter lim="800000"/>
            <a:headEnd/>
            <a:tailEnd/>
          </a:ln>
        </p:spPr>
      </p:pic>
      <p:pic>
        <p:nvPicPr>
          <p:cNvPr id="21" name="Picture 3"/>
          <p:cNvPicPr>
            <a:picLocks noChangeAspect="1" noChangeArrowheads="1"/>
          </p:cNvPicPr>
          <p:nvPr/>
        </p:nvPicPr>
        <p:blipFill rotWithShape="1">
          <a:blip r:embed="rId5" cstate="print"/>
          <a:srcRect l="16170" t="13183" r="74397" b="73064"/>
          <a:stretch/>
        </p:blipFill>
        <p:spPr bwMode="auto">
          <a:xfrm>
            <a:off x="8330206" y="1420202"/>
            <a:ext cx="182880" cy="203200"/>
          </a:xfrm>
          <a:prstGeom prst="rect">
            <a:avLst/>
          </a:prstGeom>
          <a:noFill/>
          <a:ln w="9525">
            <a:noFill/>
            <a:miter lim="800000"/>
            <a:headEnd/>
            <a:tailEnd/>
          </a:ln>
        </p:spPr>
      </p:pic>
      <p:pic>
        <p:nvPicPr>
          <p:cNvPr id="22" name="Picture 3"/>
          <p:cNvPicPr>
            <a:picLocks noChangeAspect="1" noChangeArrowheads="1"/>
          </p:cNvPicPr>
          <p:nvPr/>
        </p:nvPicPr>
        <p:blipFill rotWithShape="1">
          <a:blip r:embed="rId5" cstate="print"/>
          <a:srcRect l="16170" t="13183" r="74397" b="73064"/>
          <a:stretch/>
        </p:blipFill>
        <p:spPr bwMode="auto">
          <a:xfrm>
            <a:off x="11815583" y="1420202"/>
            <a:ext cx="182880" cy="203200"/>
          </a:xfrm>
          <a:prstGeom prst="rect">
            <a:avLst/>
          </a:prstGeom>
          <a:noFill/>
          <a:ln w="9525">
            <a:noFill/>
            <a:miter lim="800000"/>
            <a:headEnd/>
            <a:tailEnd/>
          </a:ln>
        </p:spPr>
      </p:pic>
      <p:pic>
        <p:nvPicPr>
          <p:cNvPr id="23" name="Picture 3"/>
          <p:cNvPicPr>
            <a:picLocks noChangeAspect="1" noChangeArrowheads="1"/>
          </p:cNvPicPr>
          <p:nvPr/>
        </p:nvPicPr>
        <p:blipFill rotWithShape="1">
          <a:blip r:embed="rId5" cstate="print"/>
          <a:srcRect l="16170" t="13183" r="74397" b="73064"/>
          <a:stretch/>
        </p:blipFill>
        <p:spPr bwMode="auto">
          <a:xfrm>
            <a:off x="11989775" y="1420202"/>
            <a:ext cx="182880" cy="203200"/>
          </a:xfrm>
          <a:prstGeom prst="rect">
            <a:avLst/>
          </a:prstGeom>
          <a:noFill/>
          <a:ln w="9525">
            <a:noFill/>
            <a:miter lim="800000"/>
            <a:headEnd/>
            <a:tailEnd/>
          </a:ln>
        </p:spPr>
      </p:pic>
      <p:sp>
        <p:nvSpPr>
          <p:cNvPr id="24" name="TextBox 23"/>
          <p:cNvSpPr txBox="1"/>
          <p:nvPr/>
        </p:nvSpPr>
        <p:spPr>
          <a:xfrm>
            <a:off x="6032621" y="3043455"/>
            <a:ext cx="1658995" cy="338554"/>
          </a:xfrm>
          <a:prstGeom prst="rect">
            <a:avLst/>
          </a:prstGeom>
          <a:noFill/>
        </p:spPr>
        <p:txBody>
          <a:bodyPr wrap="square" rtlCol="0">
            <a:spAutoFit/>
          </a:bodyPr>
          <a:lstStyle/>
          <a:p>
            <a:pPr algn="r"/>
            <a:r>
              <a:rPr lang="en-US" sz="1600" b="1" dirty="0"/>
              <a:t>Conserved </a:t>
            </a:r>
            <a:r>
              <a:rPr lang="en-US" sz="1600" b="1" dirty="0" smtClean="0"/>
              <a:t>sites</a:t>
            </a:r>
            <a:endParaRPr lang="en-US" sz="1600" dirty="0"/>
          </a:p>
        </p:txBody>
      </p:sp>
      <p:sp>
        <p:nvSpPr>
          <p:cNvPr id="26" name="Rectangle 25"/>
          <p:cNvSpPr/>
          <p:nvPr/>
        </p:nvSpPr>
        <p:spPr>
          <a:xfrm>
            <a:off x="6289609" y="2761091"/>
            <a:ext cx="1384097" cy="338554"/>
          </a:xfrm>
          <a:prstGeom prst="rect">
            <a:avLst/>
          </a:prstGeom>
        </p:spPr>
        <p:txBody>
          <a:bodyPr wrap="none">
            <a:spAutoFit/>
          </a:bodyPr>
          <a:lstStyle/>
          <a:p>
            <a:pPr algn="r"/>
            <a:r>
              <a:rPr lang="en-US" sz="1600" b="1" dirty="0" smtClean="0"/>
              <a:t>Hypervariable</a:t>
            </a:r>
            <a:endParaRPr lang="en-US" sz="1600" dirty="0"/>
          </a:p>
        </p:txBody>
      </p:sp>
      <p:pic>
        <p:nvPicPr>
          <p:cNvPr id="33" name="Picture 3"/>
          <p:cNvPicPr>
            <a:picLocks noChangeAspect="1" noChangeArrowheads="1"/>
          </p:cNvPicPr>
          <p:nvPr/>
        </p:nvPicPr>
        <p:blipFill rotWithShape="1">
          <a:blip r:embed="rId5" cstate="print"/>
          <a:srcRect l="16170" t="13183" r="74397" b="73064"/>
          <a:stretch/>
        </p:blipFill>
        <p:spPr bwMode="auto">
          <a:xfrm>
            <a:off x="7657230" y="2845336"/>
            <a:ext cx="182880" cy="203200"/>
          </a:xfrm>
          <a:prstGeom prst="rect">
            <a:avLst/>
          </a:prstGeom>
          <a:noFill/>
          <a:ln w="9525">
            <a:noFill/>
            <a:miter lim="800000"/>
            <a:headEnd/>
            <a:tailEnd/>
          </a:ln>
        </p:spPr>
      </p:pic>
      <p:pic>
        <p:nvPicPr>
          <p:cNvPr id="34" name="Picture 3"/>
          <p:cNvPicPr>
            <a:picLocks noChangeAspect="1" noChangeArrowheads="1"/>
          </p:cNvPicPr>
          <p:nvPr/>
        </p:nvPicPr>
        <p:blipFill rotWithShape="1">
          <a:blip r:embed="rId5" cstate="print"/>
          <a:srcRect l="14990" t="70260" r="74003" b="15987"/>
          <a:stretch/>
        </p:blipFill>
        <p:spPr bwMode="auto">
          <a:xfrm>
            <a:off x="7626750" y="3111133"/>
            <a:ext cx="213360" cy="203200"/>
          </a:xfrm>
          <a:prstGeom prst="rect">
            <a:avLst/>
          </a:prstGeom>
          <a:noFill/>
          <a:ln w="9525">
            <a:noFill/>
            <a:miter lim="800000"/>
            <a:headEnd/>
            <a:tailEnd/>
          </a:ln>
        </p:spPr>
      </p:pic>
    </p:spTree>
    <p:extLst>
      <p:ext uri="{BB962C8B-B14F-4D97-AF65-F5344CB8AC3E}">
        <p14:creationId xmlns:p14="http://schemas.microsoft.com/office/powerpoint/2010/main" val="36168066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 name="Picture 2" descr="C:\Users\JM\thesis\conferences_talks\130720-Boston-ProteinSociety\3BLH.png"/>
          <p:cNvPicPr>
            <a:picLocks noGrp="1" noChangeAspect="1" noChangeArrowheads="1"/>
          </p:cNvPicPr>
          <p:nvPr>
            <p:ph idx="1"/>
          </p:nvPr>
        </p:nvPicPr>
        <p:blipFill>
          <a:blip r:embed="rId2" cstate="print">
            <a:lum bright="30000"/>
          </a:blip>
          <a:srcRect/>
          <a:stretch>
            <a:fillRect/>
          </a:stretch>
        </p:blipFill>
        <p:spPr bwMode="auto">
          <a:xfrm>
            <a:off x="2667001" y="2743201"/>
            <a:ext cx="3657607" cy="3657607"/>
          </a:xfrm>
          <a:prstGeom prst="rect">
            <a:avLst/>
          </a:prstGeom>
          <a:noFill/>
        </p:spPr>
      </p:pic>
      <p:sp>
        <p:nvSpPr>
          <p:cNvPr id="53" name="4-Point Star 52"/>
          <p:cNvSpPr/>
          <p:nvPr/>
        </p:nvSpPr>
        <p:spPr>
          <a:xfrm>
            <a:off x="4343400" y="2895600"/>
            <a:ext cx="304800" cy="304800"/>
          </a:xfrm>
          <a:prstGeom prst="star4">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4-Point Star 54"/>
          <p:cNvSpPr/>
          <p:nvPr/>
        </p:nvSpPr>
        <p:spPr>
          <a:xfrm>
            <a:off x="4800600" y="2895600"/>
            <a:ext cx="304800" cy="304800"/>
          </a:xfrm>
          <a:prstGeom prst="star4">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4-Point Star 55"/>
          <p:cNvSpPr/>
          <p:nvPr/>
        </p:nvSpPr>
        <p:spPr>
          <a:xfrm>
            <a:off x="3886204" y="4061622"/>
            <a:ext cx="304800" cy="304800"/>
          </a:xfrm>
          <a:prstGeom prst="star4">
            <a:avLst/>
          </a:prstGeom>
          <a:solidFill>
            <a:schemeClr val="accent3">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4-Point Star 56"/>
          <p:cNvSpPr/>
          <p:nvPr/>
        </p:nvSpPr>
        <p:spPr>
          <a:xfrm>
            <a:off x="4343400" y="3581400"/>
            <a:ext cx="304800" cy="304800"/>
          </a:xfrm>
          <a:prstGeom prst="star4">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4-Point Star 57"/>
          <p:cNvSpPr/>
          <p:nvPr/>
        </p:nvSpPr>
        <p:spPr>
          <a:xfrm>
            <a:off x="4495800" y="4191000"/>
            <a:ext cx="304800" cy="304800"/>
          </a:xfrm>
          <a:prstGeom prst="star4">
            <a:avLst/>
          </a:prstGeom>
          <a:solidFill>
            <a:schemeClr val="accent3">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4-Point Star 58"/>
          <p:cNvSpPr/>
          <p:nvPr/>
        </p:nvSpPr>
        <p:spPr>
          <a:xfrm>
            <a:off x="4495800" y="5943600"/>
            <a:ext cx="304800" cy="304800"/>
          </a:xfrm>
          <a:prstGeom prst="star4">
            <a:avLst/>
          </a:prstGeom>
          <a:solidFill>
            <a:schemeClr val="accent3">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4-Point Star 59"/>
          <p:cNvSpPr/>
          <p:nvPr/>
        </p:nvSpPr>
        <p:spPr>
          <a:xfrm>
            <a:off x="4267200" y="5486400"/>
            <a:ext cx="304800" cy="304800"/>
          </a:xfrm>
          <a:prstGeom prst="star4">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4-Point Star 60"/>
          <p:cNvSpPr/>
          <p:nvPr/>
        </p:nvSpPr>
        <p:spPr>
          <a:xfrm>
            <a:off x="4724400" y="5105400"/>
            <a:ext cx="304800" cy="304800"/>
          </a:xfrm>
          <a:prstGeom prst="star4">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4-Point Star 61"/>
          <p:cNvSpPr/>
          <p:nvPr/>
        </p:nvSpPr>
        <p:spPr>
          <a:xfrm>
            <a:off x="4724400" y="5105400"/>
            <a:ext cx="304800" cy="304800"/>
          </a:xfrm>
          <a:prstGeom prst="star4">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itle 1"/>
          <p:cNvSpPr txBox="1">
            <a:spLocks/>
          </p:cNvSpPr>
          <p:nvPr/>
        </p:nvSpPr>
        <p:spPr>
          <a:xfrm>
            <a:off x="990600" y="5175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smtClean="0"/>
              <a:t>Precise SNV effects important in personal genome annotation</a:t>
            </a:r>
            <a:endParaRPr lang="en-US" dirty="0"/>
          </a:p>
        </p:txBody>
      </p:sp>
      <p:sp>
        <p:nvSpPr>
          <p:cNvPr id="40" name="Smiley Face 39"/>
          <p:cNvSpPr/>
          <p:nvPr/>
        </p:nvSpPr>
        <p:spPr>
          <a:xfrm>
            <a:off x="6705600" y="1676400"/>
            <a:ext cx="1066800" cy="1066800"/>
          </a:xfrm>
          <a:prstGeom prst="smileyFac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43" name="Smiley Face 42"/>
          <p:cNvSpPr/>
          <p:nvPr/>
        </p:nvSpPr>
        <p:spPr>
          <a:xfrm>
            <a:off x="7924800" y="1676400"/>
            <a:ext cx="1066800" cy="1066800"/>
          </a:xfrm>
          <a:prstGeom prst="smileyFac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49" name="Smiley Face 48"/>
          <p:cNvSpPr/>
          <p:nvPr/>
        </p:nvSpPr>
        <p:spPr>
          <a:xfrm>
            <a:off x="9144000" y="1676400"/>
            <a:ext cx="1066800" cy="1066800"/>
          </a:xfrm>
          <a:prstGeom prst="smileyFac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4012290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2"/>
          <p:cNvPicPr>
            <a:picLocks noChangeArrowheads="1"/>
          </p:cNvPicPr>
          <p:nvPr/>
        </p:nvPicPr>
        <p:blipFill>
          <a:blip r:embed="rId2" cstate="print"/>
          <a:srcRect/>
          <a:stretch>
            <a:fillRect/>
          </a:stretch>
        </p:blipFill>
        <p:spPr bwMode="auto">
          <a:xfrm>
            <a:off x="991402" y="5456883"/>
            <a:ext cx="10305058" cy="1207008"/>
          </a:xfrm>
          <a:prstGeom prst="rect">
            <a:avLst/>
          </a:prstGeom>
          <a:noFill/>
          <a:ln w="9525">
            <a:noFill/>
            <a:miter lim="800000"/>
            <a:headEnd/>
            <a:tailEnd/>
          </a:ln>
        </p:spPr>
      </p:pic>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3215" t="9724" r="6104" b="9432"/>
          <a:stretch/>
        </p:blipFill>
        <p:spPr>
          <a:xfrm>
            <a:off x="615967" y="2381002"/>
            <a:ext cx="10680493" cy="1597232"/>
          </a:xfrm>
          <a:prstGeom prst="rect">
            <a:avLst/>
          </a:prstGeom>
        </p:spPr>
      </p:pic>
      <p:pic>
        <p:nvPicPr>
          <p:cNvPr id="10" name="Picture 9"/>
          <p:cNvPicPr>
            <a:picLocks noChangeAspect="1"/>
          </p:cNvPicPr>
          <p:nvPr/>
        </p:nvPicPr>
        <p:blipFill rotWithShape="1">
          <a:blip r:embed="rId4">
            <a:extLst>
              <a:ext uri="{28A0092B-C50C-407E-A947-70E740481C1C}">
                <a14:useLocalDpi xmlns:a14="http://schemas.microsoft.com/office/drawing/2010/main" val="0"/>
              </a:ext>
            </a:extLst>
          </a:blip>
          <a:srcRect l="3312" t="9918" r="6104" b="8847"/>
          <a:stretch/>
        </p:blipFill>
        <p:spPr>
          <a:xfrm>
            <a:off x="636617" y="3978234"/>
            <a:ext cx="10683593" cy="1810988"/>
          </a:xfrm>
          <a:prstGeom prst="rect">
            <a:avLst/>
          </a:prstGeom>
        </p:spPr>
      </p:pic>
      <p:pic>
        <p:nvPicPr>
          <p:cNvPr id="2" name="Picture 1"/>
          <p:cNvPicPr>
            <a:picLocks noChangeAspect="1"/>
          </p:cNvPicPr>
          <p:nvPr/>
        </p:nvPicPr>
        <p:blipFill rotWithShape="1">
          <a:blip r:embed="rId5">
            <a:extLst>
              <a:ext uri="{28A0092B-C50C-407E-A947-70E740481C1C}">
                <a14:useLocalDpi xmlns:a14="http://schemas.microsoft.com/office/drawing/2010/main" val="0"/>
              </a:ext>
            </a:extLst>
          </a:blip>
          <a:srcRect l="3117" t="11672" r="6202" b="9237"/>
          <a:stretch/>
        </p:blipFill>
        <p:spPr>
          <a:xfrm>
            <a:off x="615967" y="71254"/>
            <a:ext cx="10704243" cy="2238498"/>
          </a:xfrm>
          <a:prstGeom prst="rect">
            <a:avLst/>
          </a:prstGeom>
        </p:spPr>
      </p:pic>
      <p:pic>
        <p:nvPicPr>
          <p:cNvPr id="8" name="Picture 7"/>
          <p:cNvPicPr>
            <a:picLocks noChangeAspect="1"/>
          </p:cNvPicPr>
          <p:nvPr/>
        </p:nvPicPr>
        <p:blipFill rotWithShape="1">
          <a:blip r:embed="rId6">
            <a:extLst>
              <a:ext uri="{28A0092B-C50C-407E-A947-70E740481C1C}">
                <a14:useLocalDpi xmlns:a14="http://schemas.microsoft.com/office/drawing/2010/main" val="0"/>
              </a:ext>
            </a:extLst>
          </a:blip>
          <a:srcRect l="30119" t="13208" r="60112" b="82590"/>
          <a:stretch/>
        </p:blipFill>
        <p:spPr>
          <a:xfrm>
            <a:off x="3859480" y="326571"/>
            <a:ext cx="1518419" cy="344385"/>
          </a:xfrm>
          <a:prstGeom prst="rect">
            <a:avLst/>
          </a:prstGeom>
          <a:ln w="3175">
            <a:solidFill>
              <a:schemeClr val="tx1"/>
            </a:solidFill>
          </a:ln>
        </p:spPr>
      </p:pic>
      <p:sp>
        <p:nvSpPr>
          <p:cNvPr id="3" name="Slide Number Placeholder 2"/>
          <p:cNvSpPr>
            <a:spLocks noGrp="1"/>
          </p:cNvSpPr>
          <p:nvPr>
            <p:ph type="sldNum" sz="quarter" idx="12"/>
          </p:nvPr>
        </p:nvSpPr>
        <p:spPr/>
        <p:txBody>
          <a:bodyPr/>
          <a:lstStyle/>
          <a:p>
            <a:fld id="{AE63632A-3374-47DF-ADC3-C2920B6DCA48}" type="slidenum">
              <a:rPr lang="en-US" smtClean="0"/>
              <a:t>50</a:t>
            </a:fld>
            <a:endParaRPr lang="en-US"/>
          </a:p>
        </p:txBody>
      </p:sp>
    </p:spTree>
    <p:extLst>
      <p:ext uri="{BB962C8B-B14F-4D97-AF65-F5344CB8AC3E}">
        <p14:creationId xmlns:p14="http://schemas.microsoft.com/office/powerpoint/2010/main" val="32945824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3150" t="11750" r="6025" b="9350"/>
          <a:stretch/>
        </p:blipFill>
        <p:spPr>
          <a:xfrm>
            <a:off x="615967" y="318316"/>
            <a:ext cx="10704244" cy="2006279"/>
          </a:xfrm>
          <a:prstGeom prst="rect">
            <a:avLst/>
          </a:prstGeom>
        </p:spPr>
      </p:pic>
      <p:pic>
        <p:nvPicPr>
          <p:cNvPr id="7" name="Picture 2"/>
          <p:cNvPicPr>
            <a:picLocks noChangeArrowheads="1"/>
          </p:cNvPicPr>
          <p:nvPr/>
        </p:nvPicPr>
        <p:blipFill>
          <a:blip r:embed="rId3" cstate="print"/>
          <a:srcRect/>
          <a:stretch>
            <a:fillRect/>
          </a:stretch>
        </p:blipFill>
        <p:spPr bwMode="auto">
          <a:xfrm>
            <a:off x="991402" y="5456883"/>
            <a:ext cx="10305058" cy="1207008"/>
          </a:xfrm>
          <a:prstGeom prst="rect">
            <a:avLst/>
          </a:prstGeom>
          <a:noFill/>
          <a:ln w="9525">
            <a:noFill/>
            <a:miter lim="800000"/>
            <a:headEnd/>
            <a:tailEnd/>
          </a:ln>
        </p:spPr>
      </p:pic>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l="3215" t="9724" r="6104" b="9432"/>
          <a:stretch/>
        </p:blipFill>
        <p:spPr>
          <a:xfrm>
            <a:off x="615967" y="2381002"/>
            <a:ext cx="10680493" cy="1597232"/>
          </a:xfrm>
          <a:prstGeom prst="rect">
            <a:avLst/>
          </a:prstGeom>
        </p:spPr>
      </p:pic>
      <p:pic>
        <p:nvPicPr>
          <p:cNvPr id="10" name="Picture 9"/>
          <p:cNvPicPr>
            <a:picLocks noChangeAspect="1"/>
          </p:cNvPicPr>
          <p:nvPr/>
        </p:nvPicPr>
        <p:blipFill rotWithShape="1">
          <a:blip r:embed="rId5">
            <a:extLst>
              <a:ext uri="{28A0092B-C50C-407E-A947-70E740481C1C}">
                <a14:useLocalDpi xmlns:a14="http://schemas.microsoft.com/office/drawing/2010/main" val="0"/>
              </a:ext>
            </a:extLst>
          </a:blip>
          <a:srcRect l="3312" t="9918" r="6104" b="8847"/>
          <a:stretch/>
        </p:blipFill>
        <p:spPr>
          <a:xfrm>
            <a:off x="636617" y="3978234"/>
            <a:ext cx="10683593" cy="1810988"/>
          </a:xfrm>
          <a:prstGeom prst="rect">
            <a:avLst/>
          </a:prstGeom>
        </p:spPr>
      </p:pic>
      <p:sp>
        <p:nvSpPr>
          <p:cNvPr id="6" name="TextBox 5"/>
          <p:cNvSpPr txBox="1"/>
          <p:nvPr/>
        </p:nvSpPr>
        <p:spPr>
          <a:xfrm>
            <a:off x="5221224" y="155448"/>
            <a:ext cx="1801368" cy="374904"/>
          </a:xfrm>
          <a:prstGeom prst="rect">
            <a:avLst/>
          </a:prstGeom>
          <a:noFill/>
        </p:spPr>
        <p:txBody>
          <a:bodyPr wrap="square" rtlCol="0">
            <a:spAutoFit/>
          </a:bodyPr>
          <a:lstStyle/>
          <a:p>
            <a:r>
              <a:rPr lang="en-US" dirty="0" smtClean="0"/>
              <a:t>Rare2comm ratio</a:t>
            </a:r>
            <a:endParaRPr lang="en-US" dirty="0"/>
          </a:p>
        </p:txBody>
      </p:sp>
      <p:sp>
        <p:nvSpPr>
          <p:cNvPr id="2" name="Slide Number Placeholder 1"/>
          <p:cNvSpPr>
            <a:spLocks noGrp="1"/>
          </p:cNvSpPr>
          <p:nvPr>
            <p:ph type="sldNum" sz="quarter" idx="12"/>
          </p:nvPr>
        </p:nvSpPr>
        <p:spPr/>
        <p:txBody>
          <a:bodyPr/>
          <a:lstStyle/>
          <a:p>
            <a:fld id="{AE63632A-3374-47DF-ADC3-C2920B6DCA48}" type="slidenum">
              <a:rPr lang="en-US" smtClean="0"/>
              <a:t>51</a:t>
            </a:fld>
            <a:endParaRPr lang="en-US"/>
          </a:p>
        </p:txBody>
      </p:sp>
    </p:spTree>
    <p:extLst>
      <p:ext uri="{BB962C8B-B14F-4D97-AF65-F5344CB8AC3E}">
        <p14:creationId xmlns:p14="http://schemas.microsoft.com/office/powerpoint/2010/main" val="350640679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3225" t="12200" r="6175" b="9349"/>
          <a:stretch/>
        </p:blipFill>
        <p:spPr>
          <a:xfrm>
            <a:off x="608003" y="318990"/>
            <a:ext cx="10704244" cy="1978847"/>
          </a:xfrm>
          <a:prstGeom prst="rect">
            <a:avLst/>
          </a:prstGeom>
        </p:spPr>
      </p:pic>
      <p:pic>
        <p:nvPicPr>
          <p:cNvPr id="7" name="Picture 2"/>
          <p:cNvPicPr>
            <a:picLocks noChangeArrowheads="1"/>
          </p:cNvPicPr>
          <p:nvPr/>
        </p:nvPicPr>
        <p:blipFill>
          <a:blip r:embed="rId3" cstate="print"/>
          <a:srcRect/>
          <a:stretch>
            <a:fillRect/>
          </a:stretch>
        </p:blipFill>
        <p:spPr bwMode="auto">
          <a:xfrm>
            <a:off x="991402" y="5456883"/>
            <a:ext cx="10305058" cy="1207008"/>
          </a:xfrm>
          <a:prstGeom prst="rect">
            <a:avLst/>
          </a:prstGeom>
          <a:noFill/>
          <a:ln w="9525">
            <a:noFill/>
            <a:miter lim="800000"/>
            <a:headEnd/>
            <a:tailEnd/>
          </a:ln>
        </p:spPr>
      </p:pic>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l="3215" t="9724" r="6104" b="9432"/>
          <a:stretch/>
        </p:blipFill>
        <p:spPr>
          <a:xfrm>
            <a:off x="615967" y="2381002"/>
            <a:ext cx="10680493" cy="1597232"/>
          </a:xfrm>
          <a:prstGeom prst="rect">
            <a:avLst/>
          </a:prstGeom>
        </p:spPr>
      </p:pic>
      <p:pic>
        <p:nvPicPr>
          <p:cNvPr id="10" name="Picture 9"/>
          <p:cNvPicPr>
            <a:picLocks noChangeAspect="1"/>
          </p:cNvPicPr>
          <p:nvPr/>
        </p:nvPicPr>
        <p:blipFill rotWithShape="1">
          <a:blip r:embed="rId5">
            <a:extLst>
              <a:ext uri="{28A0092B-C50C-407E-A947-70E740481C1C}">
                <a14:useLocalDpi xmlns:a14="http://schemas.microsoft.com/office/drawing/2010/main" val="0"/>
              </a:ext>
            </a:extLst>
          </a:blip>
          <a:srcRect l="3312" t="9918" r="6104" b="8847"/>
          <a:stretch/>
        </p:blipFill>
        <p:spPr>
          <a:xfrm>
            <a:off x="636617" y="3978234"/>
            <a:ext cx="10683593" cy="1810988"/>
          </a:xfrm>
          <a:prstGeom prst="rect">
            <a:avLst/>
          </a:prstGeom>
        </p:spPr>
      </p:pic>
      <p:sp>
        <p:nvSpPr>
          <p:cNvPr id="6" name="TextBox 5"/>
          <p:cNvSpPr txBox="1"/>
          <p:nvPr/>
        </p:nvSpPr>
        <p:spPr>
          <a:xfrm>
            <a:off x="4453128" y="206167"/>
            <a:ext cx="1801368" cy="374904"/>
          </a:xfrm>
          <a:prstGeom prst="rect">
            <a:avLst/>
          </a:prstGeom>
          <a:noFill/>
        </p:spPr>
        <p:txBody>
          <a:bodyPr wrap="square" rtlCol="0">
            <a:spAutoFit/>
          </a:bodyPr>
          <a:lstStyle/>
          <a:p>
            <a:r>
              <a:rPr lang="en-US" dirty="0" smtClean="0"/>
              <a:t>Ns2s ratio</a:t>
            </a:r>
            <a:endParaRPr lang="en-US" dirty="0"/>
          </a:p>
        </p:txBody>
      </p:sp>
      <p:sp>
        <p:nvSpPr>
          <p:cNvPr id="3" name="Slide Number Placeholder 2"/>
          <p:cNvSpPr>
            <a:spLocks noGrp="1"/>
          </p:cNvSpPr>
          <p:nvPr>
            <p:ph type="sldNum" sz="quarter" idx="12"/>
          </p:nvPr>
        </p:nvSpPr>
        <p:spPr/>
        <p:txBody>
          <a:bodyPr/>
          <a:lstStyle/>
          <a:p>
            <a:fld id="{AE63632A-3374-47DF-ADC3-C2920B6DCA48}" type="slidenum">
              <a:rPr lang="en-US" smtClean="0"/>
              <a:t>52</a:t>
            </a:fld>
            <a:endParaRPr lang="en-US"/>
          </a:p>
        </p:txBody>
      </p:sp>
    </p:spTree>
    <p:extLst>
      <p:ext uri="{BB962C8B-B14F-4D97-AF65-F5344CB8AC3E}">
        <p14:creationId xmlns:p14="http://schemas.microsoft.com/office/powerpoint/2010/main" val="697025590"/>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Every position is enriched in rare variants! </a:t>
            </a:r>
            <a:endParaRPr lang="en-US" dirty="0"/>
          </a:p>
        </p:txBody>
      </p:sp>
      <p:sp>
        <p:nvSpPr>
          <p:cNvPr id="3" name="Content Placeholder 2"/>
          <p:cNvSpPr>
            <a:spLocks noGrp="1"/>
          </p:cNvSpPr>
          <p:nvPr>
            <p:ph idx="1"/>
          </p:nvPr>
        </p:nvSpPr>
        <p:spPr/>
        <p:txBody>
          <a:bodyPr/>
          <a:lstStyle/>
          <a:p>
            <a:r>
              <a:rPr lang="en-US" dirty="0" smtClean="0"/>
              <a:t>Sequence conservation not correlated with enrichment of rare SNVs at each position</a:t>
            </a:r>
          </a:p>
          <a:p>
            <a:r>
              <a:rPr lang="en-US" dirty="0"/>
              <a:t>Trend : </a:t>
            </a:r>
            <a:r>
              <a:rPr lang="en-US" dirty="0" smtClean="0"/>
              <a:t>strong depletion </a:t>
            </a:r>
            <a:r>
              <a:rPr lang="en-US" dirty="0"/>
              <a:t>of NS mutations at highly conserved </a:t>
            </a:r>
            <a:r>
              <a:rPr lang="en-US" dirty="0" smtClean="0"/>
              <a:t>positions (structurally important) </a:t>
            </a:r>
            <a:endParaRPr lang="en-US" dirty="0"/>
          </a:p>
          <a:p>
            <a:r>
              <a:rPr lang="en-US" dirty="0" smtClean="0"/>
              <a:t>Driven </a:t>
            </a:r>
            <a:r>
              <a:rPr lang="en-US" dirty="0"/>
              <a:t>largely by nature of mutations (NS/S) rather than by allele </a:t>
            </a:r>
            <a:r>
              <a:rPr lang="en-US" dirty="0" err="1"/>
              <a:t>freq</a:t>
            </a:r>
            <a:r>
              <a:rPr lang="en-US" dirty="0"/>
              <a:t> (rare/common</a:t>
            </a:r>
            <a:r>
              <a:rPr lang="en-US" dirty="0" smtClean="0"/>
              <a:t>)</a:t>
            </a:r>
          </a:p>
          <a:p>
            <a:endParaRPr lang="en-US" dirty="0"/>
          </a:p>
          <a:p>
            <a:r>
              <a:rPr lang="en-US" dirty="0" smtClean="0"/>
              <a:t>Can we then distinguish functional hypervariable positions?</a:t>
            </a:r>
            <a:endParaRPr lang="en-US" dirty="0"/>
          </a:p>
        </p:txBody>
      </p:sp>
      <p:sp>
        <p:nvSpPr>
          <p:cNvPr id="4" name="Slide Number Placeholder 3"/>
          <p:cNvSpPr>
            <a:spLocks noGrp="1"/>
          </p:cNvSpPr>
          <p:nvPr>
            <p:ph type="sldNum" sz="quarter" idx="12"/>
          </p:nvPr>
        </p:nvSpPr>
        <p:spPr/>
        <p:txBody>
          <a:bodyPr/>
          <a:lstStyle/>
          <a:p>
            <a:fld id="{AE63632A-3374-47DF-ADC3-C2920B6DCA48}" type="slidenum">
              <a:rPr lang="en-US" smtClean="0"/>
              <a:t>53</a:t>
            </a:fld>
            <a:endParaRPr lang="en-US"/>
          </a:p>
        </p:txBody>
      </p:sp>
    </p:spTree>
    <p:extLst>
      <p:ext uri="{BB962C8B-B14F-4D97-AF65-F5344CB8AC3E}">
        <p14:creationId xmlns:p14="http://schemas.microsoft.com/office/powerpoint/2010/main" val="423565263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895255"/>
          </a:xfrm>
        </p:spPr>
        <p:txBody>
          <a:bodyPr/>
          <a:lstStyle/>
          <a:p>
            <a:r>
              <a:rPr lang="en-US" dirty="0" smtClean="0"/>
              <a:t>Decide conserved and hypervariable positions</a:t>
            </a:r>
            <a:endParaRPr lang="en-US" dirty="0"/>
          </a:p>
        </p:txBody>
      </p:sp>
      <p:pic>
        <p:nvPicPr>
          <p:cNvPr id="4" name="Picture 2"/>
          <p:cNvPicPr>
            <a:picLocks noChangeArrowheads="1"/>
          </p:cNvPicPr>
          <p:nvPr/>
        </p:nvPicPr>
        <p:blipFill>
          <a:blip r:embed="rId3" cstate="print"/>
          <a:srcRect/>
          <a:stretch>
            <a:fillRect/>
          </a:stretch>
        </p:blipFill>
        <p:spPr bwMode="auto">
          <a:xfrm>
            <a:off x="196649" y="5315546"/>
            <a:ext cx="11798701" cy="1123134"/>
          </a:xfrm>
          <a:prstGeom prst="rect">
            <a:avLst/>
          </a:prstGeom>
          <a:noFill/>
          <a:ln w="9525">
            <a:noFill/>
            <a:miter lim="800000"/>
            <a:headEnd/>
            <a:tailEnd/>
          </a:ln>
        </p:spPr>
      </p:pic>
      <p:sp>
        <p:nvSpPr>
          <p:cNvPr id="5" name="Rectangle 4"/>
          <p:cNvSpPr/>
          <p:nvPr/>
        </p:nvSpPr>
        <p:spPr>
          <a:xfrm>
            <a:off x="519764" y="6357400"/>
            <a:ext cx="11651916" cy="338554"/>
          </a:xfrm>
          <a:prstGeom prst="rect">
            <a:avLst/>
          </a:prstGeom>
          <a:solidFill>
            <a:schemeClr val="bg1"/>
          </a:solidFill>
        </p:spPr>
        <p:txBody>
          <a:bodyPr wrap="square">
            <a:spAutoFit/>
          </a:bodyPr>
          <a:lstStyle/>
          <a:p>
            <a:r>
              <a:rPr lang="en-US" sz="1600" dirty="0" smtClean="0">
                <a:latin typeface="Courier New" pitchFamily="49" charset="0"/>
                <a:cs typeface="Courier New" pitchFamily="49" charset="0"/>
              </a:rPr>
              <a:t>20 8 24 11 27 15 17 4 28 16 7 32 26 30 19 6 21 23 10 3 14 29 1 25 18 34 31 5 33 22 12 13 9 2 </a:t>
            </a:r>
            <a:endParaRPr lang="en-US" sz="1600" dirty="0">
              <a:latin typeface="Courier New" pitchFamily="49" charset="0"/>
              <a:cs typeface="Courier New" pitchFamily="49" charset="0"/>
            </a:endParaRPr>
          </a:p>
        </p:txBody>
      </p:sp>
      <p:sp>
        <p:nvSpPr>
          <p:cNvPr id="11" name="Rectangle 10"/>
          <p:cNvSpPr/>
          <p:nvPr/>
        </p:nvSpPr>
        <p:spPr>
          <a:xfrm>
            <a:off x="562303" y="5450938"/>
            <a:ext cx="1014706" cy="1248038"/>
          </a:xfrm>
          <a:prstGeom prst="rect">
            <a:avLst/>
          </a:prstGeom>
          <a:solidFill>
            <a:srgbClr val="FF0000">
              <a:alpha val="33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1894147" y="5444314"/>
            <a:ext cx="384311" cy="1251640"/>
          </a:xfrm>
          <a:prstGeom prst="rect">
            <a:avLst/>
          </a:prstGeom>
          <a:solidFill>
            <a:srgbClr val="FF0000">
              <a:alpha val="33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1582720" y="5450942"/>
            <a:ext cx="311427" cy="1245012"/>
          </a:xfrm>
          <a:prstGeom prst="rect">
            <a:avLst/>
          </a:prstGeom>
          <a:solidFill>
            <a:srgbClr val="FF99FF">
              <a:alpha val="32549"/>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2278458" y="5444318"/>
            <a:ext cx="642395" cy="1251636"/>
          </a:xfrm>
          <a:prstGeom prst="rect">
            <a:avLst/>
          </a:prstGeom>
          <a:solidFill>
            <a:srgbClr val="FF99FF">
              <a:alpha val="32549"/>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10668914" y="5450942"/>
            <a:ext cx="1336494" cy="1254661"/>
          </a:xfrm>
          <a:prstGeom prst="rect">
            <a:avLst/>
          </a:prstGeom>
          <a:solidFill>
            <a:schemeClr val="accent1">
              <a:alpha val="3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10322527" y="5450941"/>
            <a:ext cx="350724" cy="1254661"/>
          </a:xfrm>
          <a:prstGeom prst="rect">
            <a:avLst/>
          </a:prstGeom>
          <a:solidFill>
            <a:srgbClr val="00FFFF">
              <a:alpha val="33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9659001" y="5450941"/>
            <a:ext cx="663525" cy="1254661"/>
          </a:xfrm>
          <a:prstGeom prst="rect">
            <a:avLst/>
          </a:prstGeom>
          <a:solidFill>
            <a:schemeClr val="accent1">
              <a:alpha val="3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5"/>
          <p:cNvSpPr>
            <a:spLocks noGrp="1"/>
          </p:cNvSpPr>
          <p:nvPr>
            <p:ph idx="1"/>
          </p:nvPr>
        </p:nvSpPr>
        <p:spPr/>
        <p:txBody>
          <a:bodyPr/>
          <a:lstStyle/>
          <a:p>
            <a:endParaRPr lang="en-US"/>
          </a:p>
        </p:txBody>
      </p:sp>
      <p:sp>
        <p:nvSpPr>
          <p:cNvPr id="3" name="Slide Number Placeholder 2"/>
          <p:cNvSpPr>
            <a:spLocks noGrp="1"/>
          </p:cNvSpPr>
          <p:nvPr>
            <p:ph type="sldNum" sz="quarter" idx="12"/>
          </p:nvPr>
        </p:nvSpPr>
        <p:spPr/>
        <p:txBody>
          <a:bodyPr/>
          <a:lstStyle/>
          <a:p>
            <a:fld id="{AE63632A-3374-47DF-ADC3-C2920B6DCA48}" type="slidenum">
              <a:rPr lang="en-US" smtClean="0"/>
              <a:t>54</a:t>
            </a:fld>
            <a:endParaRPr lang="en-US"/>
          </a:p>
        </p:txBody>
      </p:sp>
    </p:spTree>
    <p:extLst>
      <p:ext uri="{BB962C8B-B14F-4D97-AF65-F5344CB8AC3E}">
        <p14:creationId xmlns:p14="http://schemas.microsoft.com/office/powerpoint/2010/main" val="2513043718"/>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895255"/>
          </a:xfrm>
        </p:spPr>
        <p:txBody>
          <a:bodyPr/>
          <a:lstStyle/>
          <a:p>
            <a:r>
              <a:rPr lang="en-US" dirty="0" smtClean="0"/>
              <a:t>Decide conserved and hypervariable positions</a:t>
            </a:r>
            <a:endParaRPr lang="en-US" dirty="0"/>
          </a:p>
        </p:txBody>
      </p:sp>
      <p:pic>
        <p:nvPicPr>
          <p:cNvPr id="4" name="Picture 2"/>
          <p:cNvPicPr>
            <a:picLocks noChangeArrowheads="1"/>
          </p:cNvPicPr>
          <p:nvPr/>
        </p:nvPicPr>
        <p:blipFill>
          <a:blip r:embed="rId3" cstate="print"/>
          <a:srcRect/>
          <a:stretch>
            <a:fillRect/>
          </a:stretch>
        </p:blipFill>
        <p:spPr bwMode="auto">
          <a:xfrm>
            <a:off x="196649" y="5315546"/>
            <a:ext cx="11798701" cy="1123134"/>
          </a:xfrm>
          <a:prstGeom prst="rect">
            <a:avLst/>
          </a:prstGeom>
          <a:noFill/>
          <a:ln w="9525">
            <a:noFill/>
            <a:miter lim="800000"/>
            <a:headEnd/>
            <a:tailEnd/>
          </a:ln>
        </p:spPr>
      </p:pic>
      <p:sp>
        <p:nvSpPr>
          <p:cNvPr id="5" name="Rectangle 4"/>
          <p:cNvSpPr/>
          <p:nvPr/>
        </p:nvSpPr>
        <p:spPr>
          <a:xfrm>
            <a:off x="519764" y="6357400"/>
            <a:ext cx="11651916" cy="338554"/>
          </a:xfrm>
          <a:prstGeom prst="rect">
            <a:avLst/>
          </a:prstGeom>
          <a:solidFill>
            <a:schemeClr val="bg1"/>
          </a:solidFill>
        </p:spPr>
        <p:txBody>
          <a:bodyPr wrap="square">
            <a:spAutoFit/>
          </a:bodyPr>
          <a:lstStyle/>
          <a:p>
            <a:r>
              <a:rPr lang="en-US" sz="1600" dirty="0" smtClean="0">
                <a:latin typeface="Courier New" pitchFamily="49" charset="0"/>
                <a:cs typeface="Courier New" pitchFamily="49" charset="0"/>
              </a:rPr>
              <a:t>20 8 24 11 27 15 17 4 28 16 7 32 26 30 19 6 21 23 10 3 14 29 1 25 18 34 31 5 33 22 12 13 9 2 </a:t>
            </a:r>
            <a:endParaRPr lang="en-US" sz="1600" dirty="0">
              <a:latin typeface="Courier New" pitchFamily="49" charset="0"/>
              <a:cs typeface="Courier New" pitchFamily="49" charset="0"/>
            </a:endParaRPr>
          </a:p>
        </p:txBody>
      </p:sp>
      <p:sp>
        <p:nvSpPr>
          <p:cNvPr id="11" name="Rectangle 10"/>
          <p:cNvSpPr/>
          <p:nvPr/>
        </p:nvSpPr>
        <p:spPr>
          <a:xfrm>
            <a:off x="562303" y="5450938"/>
            <a:ext cx="1014706" cy="1248038"/>
          </a:xfrm>
          <a:prstGeom prst="rect">
            <a:avLst/>
          </a:prstGeom>
          <a:solidFill>
            <a:srgbClr val="FF0000">
              <a:alpha val="33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1894147" y="5444314"/>
            <a:ext cx="384311" cy="1251640"/>
          </a:xfrm>
          <a:prstGeom prst="rect">
            <a:avLst/>
          </a:prstGeom>
          <a:solidFill>
            <a:srgbClr val="FF0000">
              <a:alpha val="33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1582720" y="5450942"/>
            <a:ext cx="311427" cy="1245012"/>
          </a:xfrm>
          <a:prstGeom prst="rect">
            <a:avLst/>
          </a:prstGeom>
          <a:solidFill>
            <a:srgbClr val="FF99FF">
              <a:alpha val="32549"/>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2278458" y="5444318"/>
            <a:ext cx="642395" cy="1251636"/>
          </a:xfrm>
          <a:prstGeom prst="rect">
            <a:avLst/>
          </a:prstGeom>
          <a:solidFill>
            <a:srgbClr val="FF99FF">
              <a:alpha val="32549"/>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10668914" y="5450942"/>
            <a:ext cx="1336494" cy="1254661"/>
          </a:xfrm>
          <a:prstGeom prst="rect">
            <a:avLst/>
          </a:prstGeom>
          <a:solidFill>
            <a:schemeClr val="accent1">
              <a:alpha val="3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10322527" y="5450941"/>
            <a:ext cx="350724" cy="1254661"/>
          </a:xfrm>
          <a:prstGeom prst="rect">
            <a:avLst/>
          </a:prstGeom>
          <a:solidFill>
            <a:srgbClr val="00FFFF">
              <a:alpha val="33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9659001" y="5450941"/>
            <a:ext cx="663525" cy="1254661"/>
          </a:xfrm>
          <a:prstGeom prst="rect">
            <a:avLst/>
          </a:prstGeom>
          <a:solidFill>
            <a:schemeClr val="accent1">
              <a:alpha val="3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p:cNvPicPr>
            <a:picLocks noChangeAspect="1"/>
          </p:cNvPicPr>
          <p:nvPr/>
        </p:nvPicPr>
        <p:blipFill rotWithShape="1">
          <a:blip r:embed="rId4">
            <a:extLst>
              <a:ext uri="{28A0092B-C50C-407E-A947-70E740481C1C}">
                <a14:useLocalDpi xmlns:a14="http://schemas.microsoft.com/office/drawing/2010/main" val="0"/>
              </a:ext>
            </a:extLst>
          </a:blip>
          <a:srcRect l="26768" t="13875" r="36087" b="13525"/>
          <a:stretch/>
        </p:blipFill>
        <p:spPr>
          <a:xfrm>
            <a:off x="6214043" y="1326493"/>
            <a:ext cx="3592972" cy="3948461"/>
          </a:xfrm>
          <a:prstGeom prst="rect">
            <a:avLst/>
          </a:prstGeom>
        </p:spPr>
      </p:pic>
      <p:pic>
        <p:nvPicPr>
          <p:cNvPr id="29" name="Content Placeholder 28"/>
          <p:cNvPicPr>
            <a:picLocks noGrp="1" noChangeAspect="1"/>
          </p:cNvPicPr>
          <p:nvPr>
            <p:ph idx="1"/>
          </p:nvPr>
        </p:nvPicPr>
        <p:blipFill rotWithShape="1">
          <a:blip r:embed="rId5">
            <a:extLst>
              <a:ext uri="{28A0092B-C50C-407E-A947-70E740481C1C}">
                <a14:useLocalDpi xmlns:a14="http://schemas.microsoft.com/office/drawing/2010/main" val="0"/>
              </a:ext>
            </a:extLst>
          </a:blip>
          <a:srcRect l="33904" t="11341" r="28594" b="7647"/>
          <a:stretch/>
        </p:blipFill>
        <p:spPr>
          <a:xfrm>
            <a:off x="2610678" y="1409847"/>
            <a:ext cx="3212401" cy="3901821"/>
          </a:xfrm>
        </p:spPr>
      </p:pic>
      <p:sp>
        <p:nvSpPr>
          <p:cNvPr id="30" name="TextBox 29"/>
          <p:cNvSpPr txBox="1"/>
          <p:nvPr/>
        </p:nvSpPr>
        <p:spPr>
          <a:xfrm>
            <a:off x="424068" y="2040835"/>
            <a:ext cx="1881808" cy="523220"/>
          </a:xfrm>
          <a:prstGeom prst="rect">
            <a:avLst/>
          </a:prstGeom>
          <a:noFill/>
        </p:spPr>
        <p:txBody>
          <a:bodyPr wrap="square" rtlCol="0">
            <a:spAutoFit/>
          </a:bodyPr>
          <a:lstStyle/>
          <a:p>
            <a:pPr algn="r"/>
            <a:r>
              <a:rPr lang="en-US" sz="2800" dirty="0" smtClean="0"/>
              <a:t>concave</a:t>
            </a:r>
            <a:endParaRPr lang="en-US" sz="2800" dirty="0"/>
          </a:p>
        </p:txBody>
      </p:sp>
      <p:sp>
        <p:nvSpPr>
          <p:cNvPr id="31" name="TextBox 30"/>
          <p:cNvSpPr txBox="1"/>
          <p:nvPr/>
        </p:nvSpPr>
        <p:spPr>
          <a:xfrm>
            <a:off x="9990763" y="2040624"/>
            <a:ext cx="1881808" cy="523220"/>
          </a:xfrm>
          <a:prstGeom prst="rect">
            <a:avLst/>
          </a:prstGeom>
          <a:noFill/>
        </p:spPr>
        <p:txBody>
          <a:bodyPr wrap="square" rtlCol="0">
            <a:spAutoFit/>
          </a:bodyPr>
          <a:lstStyle/>
          <a:p>
            <a:r>
              <a:rPr lang="en-US" sz="2800" dirty="0" smtClean="0"/>
              <a:t>convex</a:t>
            </a:r>
            <a:endParaRPr lang="en-US" sz="2800" dirty="0"/>
          </a:p>
        </p:txBody>
      </p:sp>
      <p:sp>
        <p:nvSpPr>
          <p:cNvPr id="3" name="TextBox 2"/>
          <p:cNvSpPr txBox="1"/>
          <p:nvPr/>
        </p:nvSpPr>
        <p:spPr>
          <a:xfrm>
            <a:off x="562303" y="3426593"/>
            <a:ext cx="1478253" cy="400110"/>
          </a:xfrm>
          <a:prstGeom prst="rect">
            <a:avLst/>
          </a:prstGeom>
          <a:noFill/>
        </p:spPr>
        <p:txBody>
          <a:bodyPr wrap="square" rtlCol="0">
            <a:spAutoFit/>
          </a:bodyPr>
          <a:lstStyle/>
          <a:p>
            <a:r>
              <a:rPr lang="en-US" sz="2000" dirty="0" smtClean="0"/>
              <a:t>PDB:1ELW</a:t>
            </a:r>
            <a:endParaRPr lang="en-US" sz="2000" dirty="0"/>
          </a:p>
        </p:txBody>
      </p:sp>
      <p:sp>
        <p:nvSpPr>
          <p:cNvPr id="6" name="Slide Number Placeholder 5"/>
          <p:cNvSpPr>
            <a:spLocks noGrp="1"/>
          </p:cNvSpPr>
          <p:nvPr>
            <p:ph type="sldNum" sz="quarter" idx="12"/>
          </p:nvPr>
        </p:nvSpPr>
        <p:spPr/>
        <p:txBody>
          <a:bodyPr/>
          <a:lstStyle/>
          <a:p>
            <a:fld id="{AE63632A-3374-47DF-ADC3-C2920B6DCA48}" type="slidenum">
              <a:rPr lang="en-US" smtClean="0"/>
              <a:t>55</a:t>
            </a:fld>
            <a:endParaRPr lang="en-US"/>
          </a:p>
        </p:txBody>
      </p:sp>
    </p:spTree>
    <p:extLst>
      <p:ext uri="{BB962C8B-B14F-4D97-AF65-F5344CB8AC3E}">
        <p14:creationId xmlns:p14="http://schemas.microsoft.com/office/powerpoint/2010/main" val="260460049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Ns2s </a:t>
            </a:r>
            <a:r>
              <a:rPr lang="en-US" dirty="0" smtClean="0"/>
              <a:t>ratio</a:t>
            </a:r>
            <a:endParaRPr lang="en-US" dirty="0"/>
          </a:p>
        </p:txBody>
      </p:sp>
      <p:pic>
        <p:nvPicPr>
          <p:cNvPr id="4" name="Content Placeholder 3"/>
          <p:cNvPicPr>
            <a:picLocks noGrp="1" noChangeAspect="1"/>
          </p:cNvPicPr>
          <p:nvPr>
            <p:ph idx="1"/>
          </p:nvPr>
        </p:nvPicPr>
        <p:blipFill rotWithShape="1">
          <a:blip r:embed="rId3">
            <a:extLst>
              <a:ext uri="{28A0092B-C50C-407E-A947-70E740481C1C}">
                <a14:useLocalDpi xmlns:a14="http://schemas.microsoft.com/office/drawing/2010/main" val="0"/>
              </a:ext>
            </a:extLst>
          </a:blip>
          <a:srcRect l="9279" t="10330" r="5846" b="8615"/>
          <a:stretch/>
        </p:blipFill>
        <p:spPr>
          <a:xfrm>
            <a:off x="598714" y="1703931"/>
            <a:ext cx="11419114" cy="3526973"/>
          </a:xfrm>
        </p:spPr>
      </p:pic>
      <p:pic>
        <p:nvPicPr>
          <p:cNvPr id="5" name="Picture 2"/>
          <p:cNvPicPr>
            <a:picLocks noChangeArrowheads="1"/>
          </p:cNvPicPr>
          <p:nvPr/>
        </p:nvPicPr>
        <p:blipFill>
          <a:blip r:embed="rId4" cstate="print"/>
          <a:srcRect/>
          <a:stretch>
            <a:fillRect/>
          </a:stretch>
        </p:blipFill>
        <p:spPr bwMode="auto">
          <a:xfrm>
            <a:off x="196649" y="5217661"/>
            <a:ext cx="11798701" cy="1123134"/>
          </a:xfrm>
          <a:prstGeom prst="rect">
            <a:avLst/>
          </a:prstGeom>
          <a:noFill/>
          <a:ln w="9525">
            <a:noFill/>
            <a:miter lim="800000"/>
            <a:headEnd/>
            <a:tailEnd/>
          </a:ln>
        </p:spPr>
      </p:pic>
      <p:sp>
        <p:nvSpPr>
          <p:cNvPr id="6" name="Rectangle 5"/>
          <p:cNvSpPr/>
          <p:nvPr/>
        </p:nvSpPr>
        <p:spPr>
          <a:xfrm>
            <a:off x="519764" y="6259515"/>
            <a:ext cx="11651916" cy="338554"/>
          </a:xfrm>
          <a:prstGeom prst="rect">
            <a:avLst/>
          </a:prstGeom>
          <a:solidFill>
            <a:schemeClr val="bg1"/>
          </a:solidFill>
        </p:spPr>
        <p:txBody>
          <a:bodyPr wrap="square">
            <a:spAutoFit/>
          </a:bodyPr>
          <a:lstStyle/>
          <a:p>
            <a:r>
              <a:rPr lang="en-US" sz="1600" dirty="0" smtClean="0">
                <a:latin typeface="Courier New" pitchFamily="49" charset="0"/>
                <a:cs typeface="Courier New" pitchFamily="49" charset="0"/>
              </a:rPr>
              <a:t>20 8 24 11 27 15 17 4 28 16 7 32 26 30 19 6 21 23 10 3 14 29 1 25 18 34 31 5 33 22 12 13 9 2 </a:t>
            </a:r>
            <a:endParaRPr lang="en-US" sz="1600" dirty="0">
              <a:latin typeface="Courier New" pitchFamily="49" charset="0"/>
              <a:cs typeface="Courier New" pitchFamily="49" charset="0"/>
            </a:endParaRPr>
          </a:p>
        </p:txBody>
      </p:sp>
      <p:pic>
        <p:nvPicPr>
          <p:cNvPr id="7" name="Content Placeholder 3"/>
          <p:cNvPicPr>
            <a:picLocks noChangeAspect="1"/>
          </p:cNvPicPr>
          <p:nvPr/>
        </p:nvPicPr>
        <p:blipFill rotWithShape="1">
          <a:blip r:embed="rId3">
            <a:extLst>
              <a:ext uri="{28A0092B-C50C-407E-A947-70E740481C1C}">
                <a14:useLocalDpi xmlns:a14="http://schemas.microsoft.com/office/drawing/2010/main" val="0"/>
              </a:ext>
            </a:extLst>
          </a:blip>
          <a:srcRect l="2488" t="10330" r="93305" b="8615"/>
          <a:stretch/>
        </p:blipFill>
        <p:spPr>
          <a:xfrm>
            <a:off x="32657" y="1703930"/>
            <a:ext cx="566057" cy="3526973"/>
          </a:xfrm>
          <a:prstGeom prst="rect">
            <a:avLst/>
          </a:prstGeom>
        </p:spPr>
      </p:pic>
      <p:sp>
        <p:nvSpPr>
          <p:cNvPr id="8" name="Rectangle 7"/>
          <p:cNvSpPr/>
          <p:nvPr/>
        </p:nvSpPr>
        <p:spPr>
          <a:xfrm>
            <a:off x="562303" y="5450938"/>
            <a:ext cx="2379680" cy="1248038"/>
          </a:xfrm>
          <a:prstGeom prst="rect">
            <a:avLst/>
          </a:prstGeom>
          <a:solidFill>
            <a:srgbClr val="FF0000">
              <a:alpha val="33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9634330" y="5450942"/>
            <a:ext cx="2371078" cy="1254661"/>
          </a:xfrm>
          <a:prstGeom prst="rect">
            <a:avLst/>
          </a:prstGeom>
          <a:solidFill>
            <a:schemeClr val="accent1">
              <a:alpha val="3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p:cNvSpPr>
            <a:spLocks noGrp="1"/>
          </p:cNvSpPr>
          <p:nvPr>
            <p:ph type="sldNum" sz="quarter" idx="12"/>
          </p:nvPr>
        </p:nvSpPr>
        <p:spPr/>
        <p:txBody>
          <a:bodyPr/>
          <a:lstStyle/>
          <a:p>
            <a:fld id="{AE63632A-3374-47DF-ADC3-C2920B6DCA48}" type="slidenum">
              <a:rPr lang="en-US" smtClean="0"/>
              <a:t>56</a:t>
            </a:fld>
            <a:endParaRPr lang="en-US"/>
          </a:p>
        </p:txBody>
      </p:sp>
    </p:spTree>
    <p:extLst>
      <p:ext uri="{BB962C8B-B14F-4D97-AF65-F5344CB8AC3E}">
        <p14:creationId xmlns:p14="http://schemas.microsoft.com/office/powerpoint/2010/main" val="3607970353"/>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Ns2s </a:t>
            </a:r>
            <a:r>
              <a:rPr lang="en-US" dirty="0" smtClean="0"/>
              <a:t>ratio</a:t>
            </a:r>
            <a:endParaRPr lang="en-US" dirty="0"/>
          </a:p>
        </p:txBody>
      </p:sp>
      <p:pic>
        <p:nvPicPr>
          <p:cNvPr id="4" name="Content Placeholder 3"/>
          <p:cNvPicPr>
            <a:picLocks noGrp="1" noChangeAspect="1"/>
          </p:cNvPicPr>
          <p:nvPr>
            <p:ph idx="1"/>
          </p:nvPr>
        </p:nvPicPr>
        <p:blipFill rotWithShape="1">
          <a:blip r:embed="rId3">
            <a:extLst>
              <a:ext uri="{28A0092B-C50C-407E-A947-70E740481C1C}">
                <a14:useLocalDpi xmlns:a14="http://schemas.microsoft.com/office/drawing/2010/main" val="0"/>
              </a:ext>
            </a:extLst>
          </a:blip>
          <a:srcRect l="9279" t="10330" r="5846" b="8615"/>
          <a:stretch/>
        </p:blipFill>
        <p:spPr>
          <a:xfrm>
            <a:off x="598714" y="1703931"/>
            <a:ext cx="11419114" cy="3526973"/>
          </a:xfrm>
        </p:spPr>
      </p:pic>
      <p:pic>
        <p:nvPicPr>
          <p:cNvPr id="5" name="Picture 2"/>
          <p:cNvPicPr>
            <a:picLocks noChangeArrowheads="1"/>
          </p:cNvPicPr>
          <p:nvPr/>
        </p:nvPicPr>
        <p:blipFill>
          <a:blip r:embed="rId4" cstate="print"/>
          <a:srcRect/>
          <a:stretch>
            <a:fillRect/>
          </a:stretch>
        </p:blipFill>
        <p:spPr bwMode="auto">
          <a:xfrm>
            <a:off x="196649" y="5217661"/>
            <a:ext cx="11798701" cy="1123134"/>
          </a:xfrm>
          <a:prstGeom prst="rect">
            <a:avLst/>
          </a:prstGeom>
          <a:noFill/>
          <a:ln w="9525">
            <a:noFill/>
            <a:miter lim="800000"/>
            <a:headEnd/>
            <a:tailEnd/>
          </a:ln>
        </p:spPr>
      </p:pic>
      <p:sp>
        <p:nvSpPr>
          <p:cNvPr id="6" name="Rectangle 5"/>
          <p:cNvSpPr/>
          <p:nvPr/>
        </p:nvSpPr>
        <p:spPr>
          <a:xfrm>
            <a:off x="519764" y="6259515"/>
            <a:ext cx="11651916" cy="338554"/>
          </a:xfrm>
          <a:prstGeom prst="rect">
            <a:avLst/>
          </a:prstGeom>
          <a:solidFill>
            <a:schemeClr val="bg1"/>
          </a:solidFill>
        </p:spPr>
        <p:txBody>
          <a:bodyPr wrap="square">
            <a:spAutoFit/>
          </a:bodyPr>
          <a:lstStyle/>
          <a:p>
            <a:r>
              <a:rPr lang="en-US" sz="1600" dirty="0" smtClean="0">
                <a:latin typeface="Courier New" pitchFamily="49" charset="0"/>
                <a:cs typeface="Courier New" pitchFamily="49" charset="0"/>
              </a:rPr>
              <a:t>20 8 24 11 27 15 17 4 28 16 7 32 26 30 19 6 21 23 10 3 14 29 1 25 18 34 31 5 33 22 12 13 9 2 </a:t>
            </a:r>
            <a:endParaRPr lang="en-US" sz="1600" dirty="0">
              <a:latin typeface="Courier New" pitchFamily="49" charset="0"/>
              <a:cs typeface="Courier New" pitchFamily="49" charset="0"/>
            </a:endParaRPr>
          </a:p>
        </p:txBody>
      </p:sp>
      <p:pic>
        <p:nvPicPr>
          <p:cNvPr id="7" name="Content Placeholder 3"/>
          <p:cNvPicPr>
            <a:picLocks noChangeAspect="1"/>
          </p:cNvPicPr>
          <p:nvPr/>
        </p:nvPicPr>
        <p:blipFill rotWithShape="1">
          <a:blip r:embed="rId3">
            <a:extLst>
              <a:ext uri="{28A0092B-C50C-407E-A947-70E740481C1C}">
                <a14:useLocalDpi xmlns:a14="http://schemas.microsoft.com/office/drawing/2010/main" val="0"/>
              </a:ext>
            </a:extLst>
          </a:blip>
          <a:srcRect l="2488" t="10330" r="93305" b="8615"/>
          <a:stretch/>
        </p:blipFill>
        <p:spPr>
          <a:xfrm>
            <a:off x="32657" y="1703930"/>
            <a:ext cx="566057" cy="3526973"/>
          </a:xfrm>
          <a:prstGeom prst="rect">
            <a:avLst/>
          </a:prstGeom>
        </p:spPr>
      </p:pic>
      <p:sp>
        <p:nvSpPr>
          <p:cNvPr id="8" name="Rectangle 7"/>
          <p:cNvSpPr/>
          <p:nvPr/>
        </p:nvSpPr>
        <p:spPr>
          <a:xfrm>
            <a:off x="562303" y="5450938"/>
            <a:ext cx="2379680" cy="1248038"/>
          </a:xfrm>
          <a:prstGeom prst="rect">
            <a:avLst/>
          </a:prstGeom>
          <a:solidFill>
            <a:srgbClr val="FF0000">
              <a:alpha val="33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9634330" y="5450942"/>
            <a:ext cx="2371078" cy="1254661"/>
          </a:xfrm>
          <a:prstGeom prst="rect">
            <a:avLst/>
          </a:prstGeom>
          <a:solidFill>
            <a:schemeClr val="accent1">
              <a:alpha val="3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1582720" y="3029494"/>
            <a:ext cx="365350" cy="2254418"/>
          </a:xfrm>
          <a:prstGeom prst="rect">
            <a:avLst/>
          </a:prstGeom>
          <a:solidFill>
            <a:srgbClr val="FFFF00">
              <a:alpha val="33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2251954" y="3036122"/>
            <a:ext cx="365350" cy="2254418"/>
          </a:xfrm>
          <a:prstGeom prst="rect">
            <a:avLst/>
          </a:prstGeom>
          <a:solidFill>
            <a:schemeClr val="accent2">
              <a:alpha val="3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Picture 18"/>
          <p:cNvPicPr>
            <a:picLocks noChangeAspect="1"/>
          </p:cNvPicPr>
          <p:nvPr/>
        </p:nvPicPr>
        <p:blipFill rotWithShape="1">
          <a:blip r:embed="rId5">
            <a:extLst>
              <a:ext uri="{28A0092B-C50C-407E-A947-70E740481C1C}">
                <a14:useLocalDpi xmlns:a14="http://schemas.microsoft.com/office/drawing/2010/main" val="0"/>
              </a:ext>
            </a:extLst>
          </a:blip>
          <a:srcRect t="6767" r="5800" b="12457"/>
          <a:stretch/>
        </p:blipFill>
        <p:spPr>
          <a:xfrm>
            <a:off x="0" y="65929"/>
            <a:ext cx="2008465" cy="2570921"/>
          </a:xfrm>
          <a:prstGeom prst="rect">
            <a:avLst/>
          </a:prstGeom>
        </p:spPr>
      </p:pic>
      <p:pic>
        <p:nvPicPr>
          <p:cNvPr id="23" name="Picture 22"/>
          <p:cNvPicPr>
            <a:picLocks noChangeAspect="1"/>
          </p:cNvPicPr>
          <p:nvPr/>
        </p:nvPicPr>
        <p:blipFill rotWithShape="1">
          <a:blip r:embed="rId6">
            <a:extLst>
              <a:ext uri="{28A0092B-C50C-407E-A947-70E740481C1C}">
                <a14:useLocalDpi xmlns:a14="http://schemas.microsoft.com/office/drawing/2010/main" val="0"/>
              </a:ext>
            </a:extLst>
          </a:blip>
          <a:srcRect t="13867" r="5237" b="14542"/>
          <a:stretch/>
        </p:blipFill>
        <p:spPr>
          <a:xfrm>
            <a:off x="2041122" y="57141"/>
            <a:ext cx="2295306" cy="2588496"/>
          </a:xfrm>
          <a:prstGeom prst="rect">
            <a:avLst/>
          </a:prstGeom>
        </p:spPr>
      </p:pic>
      <p:sp>
        <p:nvSpPr>
          <p:cNvPr id="3" name="Slide Number Placeholder 2"/>
          <p:cNvSpPr>
            <a:spLocks noGrp="1"/>
          </p:cNvSpPr>
          <p:nvPr>
            <p:ph type="sldNum" sz="quarter" idx="12"/>
          </p:nvPr>
        </p:nvSpPr>
        <p:spPr/>
        <p:txBody>
          <a:bodyPr/>
          <a:lstStyle/>
          <a:p>
            <a:fld id="{AE63632A-3374-47DF-ADC3-C2920B6DCA48}" type="slidenum">
              <a:rPr lang="en-US" smtClean="0"/>
              <a:t>57</a:t>
            </a:fld>
            <a:endParaRPr lang="en-US"/>
          </a:p>
        </p:txBody>
      </p:sp>
    </p:spTree>
    <p:extLst>
      <p:ext uri="{BB962C8B-B14F-4D97-AF65-F5344CB8AC3E}">
        <p14:creationId xmlns:p14="http://schemas.microsoft.com/office/powerpoint/2010/main" val="2405876958"/>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ns2s ratio low at conserved positions</a:t>
            </a:r>
            <a:endParaRPr lang="en-US" dirty="0"/>
          </a:p>
        </p:txBody>
      </p:sp>
      <p:sp>
        <p:nvSpPr>
          <p:cNvPr id="3" name="Content Placeholder 2"/>
          <p:cNvSpPr>
            <a:spLocks noGrp="1"/>
          </p:cNvSpPr>
          <p:nvPr>
            <p:ph idx="1"/>
          </p:nvPr>
        </p:nvSpPr>
        <p:spPr/>
        <p:txBody>
          <a:bodyPr/>
          <a:lstStyle/>
          <a:p>
            <a:r>
              <a:rPr lang="en-US" dirty="0" smtClean="0"/>
              <a:t>Except position 11 (at core??) and 15 (at surface)</a:t>
            </a:r>
          </a:p>
          <a:p>
            <a:r>
              <a:rPr lang="en-US" dirty="0" smtClean="0"/>
              <a:t>Might be due to similarity in physicochemical nature of residue change</a:t>
            </a:r>
            <a:endParaRPr lang="en-US" dirty="0"/>
          </a:p>
        </p:txBody>
      </p:sp>
      <p:sp>
        <p:nvSpPr>
          <p:cNvPr id="4" name="Slide Number Placeholder 3"/>
          <p:cNvSpPr>
            <a:spLocks noGrp="1"/>
          </p:cNvSpPr>
          <p:nvPr>
            <p:ph type="sldNum" sz="quarter" idx="12"/>
          </p:nvPr>
        </p:nvSpPr>
        <p:spPr/>
        <p:txBody>
          <a:bodyPr/>
          <a:lstStyle/>
          <a:p>
            <a:fld id="{AE63632A-3374-47DF-ADC3-C2920B6DCA48}" type="slidenum">
              <a:rPr lang="en-US" smtClean="0"/>
              <a:t>58</a:t>
            </a:fld>
            <a:endParaRPr lang="en-US"/>
          </a:p>
        </p:txBody>
      </p:sp>
    </p:spTree>
    <p:extLst>
      <p:ext uri="{BB962C8B-B14F-4D97-AF65-F5344CB8AC3E}">
        <p14:creationId xmlns:p14="http://schemas.microsoft.com/office/powerpoint/2010/main" val="2512286930"/>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p:cNvPicPr>
            <a:picLocks noChangeArrowheads="1"/>
          </p:cNvPicPr>
          <p:nvPr/>
        </p:nvPicPr>
        <p:blipFill>
          <a:blip r:embed="rId3" cstate="print"/>
          <a:srcRect/>
          <a:stretch>
            <a:fillRect/>
          </a:stretch>
        </p:blipFill>
        <p:spPr bwMode="auto">
          <a:xfrm>
            <a:off x="1804086" y="5498757"/>
            <a:ext cx="9452919" cy="1359243"/>
          </a:xfrm>
          <a:prstGeom prst="rect">
            <a:avLst/>
          </a:prstGeom>
          <a:noFill/>
          <a:ln w="9525">
            <a:noFill/>
            <a:miter lim="800000"/>
            <a:headEnd/>
            <a:tailEnd/>
          </a:ln>
        </p:spPr>
      </p:pic>
      <p:pic>
        <p:nvPicPr>
          <p:cNvPr id="10" name="Content Placeholder 9"/>
          <p:cNvPicPr>
            <a:picLocks noGrp="1" noChangeAspect="1"/>
          </p:cNvPicPr>
          <p:nvPr>
            <p:ph idx="1"/>
          </p:nvPr>
        </p:nvPicPr>
        <p:blipFill rotWithShape="1">
          <a:blip r:embed="rId4">
            <a:extLst>
              <a:ext uri="{28A0092B-C50C-407E-A947-70E740481C1C}">
                <a14:useLocalDpi xmlns:a14="http://schemas.microsoft.com/office/drawing/2010/main" val="0"/>
              </a:ext>
            </a:extLst>
          </a:blip>
          <a:srcRect l="50372" t="51809" b="-3"/>
          <a:stretch/>
        </p:blipFill>
        <p:spPr>
          <a:xfrm>
            <a:off x="345989" y="1117601"/>
            <a:ext cx="11846011" cy="4381156"/>
          </a:xfrm>
        </p:spPr>
      </p:pic>
      <p:sp>
        <p:nvSpPr>
          <p:cNvPr id="2" name="Slide Number Placeholder 1"/>
          <p:cNvSpPr>
            <a:spLocks noGrp="1"/>
          </p:cNvSpPr>
          <p:nvPr>
            <p:ph type="sldNum" sz="quarter" idx="12"/>
          </p:nvPr>
        </p:nvSpPr>
        <p:spPr/>
        <p:txBody>
          <a:bodyPr/>
          <a:lstStyle/>
          <a:p>
            <a:fld id="{AE63632A-3374-47DF-ADC3-C2920B6DCA48}" type="slidenum">
              <a:rPr lang="en-US" smtClean="0"/>
              <a:t>59</a:t>
            </a:fld>
            <a:endParaRPr lang="en-US"/>
          </a:p>
        </p:txBody>
      </p:sp>
      <p:sp>
        <p:nvSpPr>
          <p:cNvPr id="5" name="Title 1"/>
          <p:cNvSpPr>
            <a:spLocks noGrp="1"/>
          </p:cNvSpPr>
          <p:nvPr>
            <p:ph type="title"/>
          </p:nvPr>
        </p:nvSpPr>
        <p:spPr>
          <a:xfrm>
            <a:off x="838200" y="365126"/>
            <a:ext cx="10515600" cy="323032"/>
          </a:xfrm>
        </p:spPr>
        <p:txBody>
          <a:bodyPr>
            <a:normAutofit fontScale="90000"/>
          </a:bodyPr>
          <a:lstStyle/>
          <a:p>
            <a:r>
              <a:rPr lang="en-US" dirty="0" smtClean="0"/>
              <a:t>BLOSUM62</a:t>
            </a:r>
            <a:endParaRPr lang="en-US" dirty="0"/>
          </a:p>
        </p:txBody>
      </p:sp>
    </p:spTree>
    <p:extLst>
      <p:ext uri="{BB962C8B-B14F-4D97-AF65-F5344CB8AC3E}">
        <p14:creationId xmlns:p14="http://schemas.microsoft.com/office/powerpoint/2010/main" val="294691383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5"/>
          <p:cNvSpPr/>
          <p:nvPr/>
        </p:nvSpPr>
        <p:spPr>
          <a:xfrm>
            <a:off x="2438400" y="1752600"/>
            <a:ext cx="304800" cy="304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3124200" y="2133600"/>
            <a:ext cx="685800" cy="685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p:cNvCxnSpPr>
            <a:stCxn id="7" idx="1"/>
            <a:endCxn id="6" idx="5"/>
          </p:cNvCxnSpPr>
          <p:nvPr/>
        </p:nvCxnSpPr>
        <p:spPr>
          <a:xfrm flipH="1" flipV="1">
            <a:off x="2698563" y="2012763"/>
            <a:ext cx="526070" cy="22127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p:cNvCxnSpPr>
            <a:stCxn id="7" idx="0"/>
          </p:cNvCxnSpPr>
          <p:nvPr/>
        </p:nvCxnSpPr>
        <p:spPr>
          <a:xfrm flipH="1" flipV="1">
            <a:off x="3429000" y="1828800"/>
            <a:ext cx="38100"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p:cNvCxnSpPr>
            <a:stCxn id="7" idx="6"/>
          </p:cNvCxnSpPr>
          <p:nvPr/>
        </p:nvCxnSpPr>
        <p:spPr>
          <a:xfrm flipV="1">
            <a:off x="3810000" y="2286000"/>
            <a:ext cx="457200" cy="1905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a:stCxn id="7" idx="5"/>
          </p:cNvCxnSpPr>
          <p:nvPr/>
        </p:nvCxnSpPr>
        <p:spPr>
          <a:xfrm>
            <a:off x="3709568" y="2718968"/>
            <a:ext cx="329033" cy="252833"/>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p:cNvCxnSpPr>
            <a:stCxn id="7" idx="4"/>
          </p:cNvCxnSpPr>
          <p:nvPr/>
        </p:nvCxnSpPr>
        <p:spPr>
          <a:xfrm flipH="1">
            <a:off x="3429000" y="2819400"/>
            <a:ext cx="381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a:stCxn id="7" idx="3"/>
          </p:cNvCxnSpPr>
          <p:nvPr/>
        </p:nvCxnSpPr>
        <p:spPr>
          <a:xfrm flipH="1">
            <a:off x="2895601" y="2718968"/>
            <a:ext cx="329033" cy="252833"/>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a:stCxn id="7" idx="2"/>
          </p:cNvCxnSpPr>
          <p:nvPr/>
        </p:nvCxnSpPr>
        <p:spPr>
          <a:xfrm flipH="1">
            <a:off x="2590800" y="2476500"/>
            <a:ext cx="533400" cy="114300"/>
          </a:xfrm>
          <a:prstGeom prst="line">
            <a:avLst/>
          </a:prstGeom>
        </p:spPr>
        <p:style>
          <a:lnRef idx="1">
            <a:schemeClr val="accent1"/>
          </a:lnRef>
          <a:fillRef idx="0">
            <a:schemeClr val="accent1"/>
          </a:fillRef>
          <a:effectRef idx="0">
            <a:schemeClr val="accent1"/>
          </a:effectRef>
          <a:fontRef idx="minor">
            <a:schemeClr val="tx1"/>
          </a:fontRef>
        </p:style>
      </p:cxnSp>
      <p:sp>
        <p:nvSpPr>
          <p:cNvPr id="15" name="Oval 14"/>
          <p:cNvSpPr/>
          <p:nvPr/>
        </p:nvSpPr>
        <p:spPr>
          <a:xfrm>
            <a:off x="3276600" y="1524000"/>
            <a:ext cx="304800" cy="304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4191000" y="1981200"/>
            <a:ext cx="457200" cy="457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4038600" y="2895600"/>
            <a:ext cx="152400" cy="152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3352800" y="3124200"/>
            <a:ext cx="152400" cy="152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2819400" y="2895600"/>
            <a:ext cx="152400" cy="152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2514600" y="2514600"/>
            <a:ext cx="152400" cy="152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Connector 20"/>
          <p:cNvCxnSpPr>
            <a:stCxn id="16" idx="7"/>
          </p:cNvCxnSpPr>
          <p:nvPr/>
        </p:nvCxnSpPr>
        <p:spPr>
          <a:xfrm flipV="1">
            <a:off x="4581246" y="1828801"/>
            <a:ext cx="143155" cy="219355"/>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Straight Connector 21"/>
          <p:cNvCxnSpPr>
            <a:stCxn id="16" idx="5"/>
          </p:cNvCxnSpPr>
          <p:nvPr/>
        </p:nvCxnSpPr>
        <p:spPr>
          <a:xfrm>
            <a:off x="4581246" y="2371446"/>
            <a:ext cx="143155" cy="219355"/>
          </a:xfrm>
          <a:prstGeom prst="line">
            <a:avLst/>
          </a:prstGeom>
        </p:spPr>
        <p:style>
          <a:lnRef idx="1">
            <a:schemeClr val="accent1"/>
          </a:lnRef>
          <a:fillRef idx="0">
            <a:schemeClr val="accent1"/>
          </a:fillRef>
          <a:effectRef idx="0">
            <a:schemeClr val="accent1"/>
          </a:effectRef>
          <a:fontRef idx="minor">
            <a:schemeClr val="tx1"/>
          </a:fontRef>
        </p:style>
      </p:cxnSp>
      <p:sp>
        <p:nvSpPr>
          <p:cNvPr id="25" name="Rectangle 24"/>
          <p:cNvSpPr/>
          <p:nvPr/>
        </p:nvSpPr>
        <p:spPr>
          <a:xfrm>
            <a:off x="2057400" y="1371600"/>
            <a:ext cx="2971800" cy="21336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4-Point Star 27"/>
          <p:cNvSpPr/>
          <p:nvPr/>
        </p:nvSpPr>
        <p:spPr>
          <a:xfrm>
            <a:off x="4267200" y="1828800"/>
            <a:ext cx="143256" cy="304800"/>
          </a:xfrm>
          <a:prstGeom prst="star4">
            <a:avLst/>
          </a:prstGeom>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sp>
        <p:nvSpPr>
          <p:cNvPr id="54" name="4-Point Star 53"/>
          <p:cNvSpPr/>
          <p:nvPr/>
        </p:nvSpPr>
        <p:spPr>
          <a:xfrm>
            <a:off x="4419600" y="1981200"/>
            <a:ext cx="143256" cy="304800"/>
          </a:xfrm>
          <a:prstGeom prst="star4">
            <a:avLst/>
          </a:prstGeom>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sp>
        <p:nvSpPr>
          <p:cNvPr id="36" name="Smiley Face 35"/>
          <p:cNvSpPr/>
          <p:nvPr/>
        </p:nvSpPr>
        <p:spPr>
          <a:xfrm>
            <a:off x="6705600" y="1676400"/>
            <a:ext cx="1066800" cy="1066800"/>
          </a:xfrm>
          <a:prstGeom prst="smileyFac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41" name="4-Point Star 40"/>
          <p:cNvSpPr/>
          <p:nvPr/>
        </p:nvSpPr>
        <p:spPr>
          <a:xfrm>
            <a:off x="2819400" y="2819400"/>
            <a:ext cx="143256" cy="304800"/>
          </a:xfrm>
          <a:prstGeom prst="star4">
            <a:avLst/>
          </a:prstGeom>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42" name="4-Point Star 41"/>
          <p:cNvSpPr/>
          <p:nvPr/>
        </p:nvSpPr>
        <p:spPr>
          <a:xfrm>
            <a:off x="2590800" y="1828800"/>
            <a:ext cx="143256" cy="304800"/>
          </a:xfrm>
          <a:prstGeom prst="star4">
            <a:avLst/>
          </a:prstGeom>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37" name="Smiley Face 36"/>
          <p:cNvSpPr/>
          <p:nvPr/>
        </p:nvSpPr>
        <p:spPr>
          <a:xfrm>
            <a:off x="7924800" y="1676400"/>
            <a:ext cx="1066800" cy="1066800"/>
          </a:xfrm>
          <a:prstGeom prst="smileyFac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38" name="4-Point Star 37"/>
          <p:cNvSpPr/>
          <p:nvPr/>
        </p:nvSpPr>
        <p:spPr>
          <a:xfrm>
            <a:off x="2514600" y="1676400"/>
            <a:ext cx="143256" cy="304800"/>
          </a:xfrm>
          <a:prstGeom prst="star4">
            <a:avLst/>
          </a:prstGeom>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sp>
        <p:nvSpPr>
          <p:cNvPr id="39" name="4-Point Star 38"/>
          <p:cNvSpPr/>
          <p:nvPr/>
        </p:nvSpPr>
        <p:spPr>
          <a:xfrm>
            <a:off x="3581400" y="2438400"/>
            <a:ext cx="143256" cy="304800"/>
          </a:xfrm>
          <a:prstGeom prst="star4">
            <a:avLst/>
          </a:prstGeom>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sp>
        <p:nvSpPr>
          <p:cNvPr id="40" name="4-Point Star 39"/>
          <p:cNvSpPr/>
          <p:nvPr/>
        </p:nvSpPr>
        <p:spPr>
          <a:xfrm>
            <a:off x="2667000" y="1828800"/>
            <a:ext cx="143256" cy="304800"/>
          </a:xfrm>
          <a:prstGeom prst="star4">
            <a:avLst/>
          </a:prstGeom>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sp>
        <p:nvSpPr>
          <p:cNvPr id="43" name="4-Point Star 42"/>
          <p:cNvSpPr/>
          <p:nvPr/>
        </p:nvSpPr>
        <p:spPr>
          <a:xfrm>
            <a:off x="3733800" y="2590800"/>
            <a:ext cx="143256" cy="304800"/>
          </a:xfrm>
          <a:prstGeom prst="star4">
            <a:avLst/>
          </a:prstGeom>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sp>
        <p:nvSpPr>
          <p:cNvPr id="44" name="Smiley Face 43"/>
          <p:cNvSpPr/>
          <p:nvPr/>
        </p:nvSpPr>
        <p:spPr>
          <a:xfrm>
            <a:off x="9144000" y="1676400"/>
            <a:ext cx="1066800" cy="1066800"/>
          </a:xfrm>
          <a:prstGeom prst="smileyFac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45" name="4-Point Star 44"/>
          <p:cNvSpPr/>
          <p:nvPr/>
        </p:nvSpPr>
        <p:spPr>
          <a:xfrm>
            <a:off x="3352800" y="1600200"/>
            <a:ext cx="143256" cy="304800"/>
          </a:xfrm>
          <a:prstGeom prst="star4">
            <a:avLst/>
          </a:prstGeom>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46" name="4-Point Star 45"/>
          <p:cNvSpPr/>
          <p:nvPr/>
        </p:nvSpPr>
        <p:spPr>
          <a:xfrm>
            <a:off x="2438400" y="1752600"/>
            <a:ext cx="143256" cy="304800"/>
          </a:xfrm>
          <a:prstGeom prst="star4">
            <a:avLst/>
          </a:prstGeom>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47" name="4-Point Star 46"/>
          <p:cNvSpPr/>
          <p:nvPr/>
        </p:nvSpPr>
        <p:spPr>
          <a:xfrm>
            <a:off x="2743200" y="2743200"/>
            <a:ext cx="143256" cy="304800"/>
          </a:xfrm>
          <a:prstGeom prst="star4">
            <a:avLst/>
          </a:prstGeom>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48" name="4-Point Star 47"/>
          <p:cNvSpPr/>
          <p:nvPr/>
        </p:nvSpPr>
        <p:spPr>
          <a:xfrm>
            <a:off x="2895600" y="2895600"/>
            <a:ext cx="143256" cy="304800"/>
          </a:xfrm>
          <a:prstGeom prst="star4">
            <a:avLst/>
          </a:prstGeom>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49" name="4-Point Star 48"/>
          <p:cNvSpPr/>
          <p:nvPr/>
        </p:nvSpPr>
        <p:spPr>
          <a:xfrm>
            <a:off x="4114800" y="2819400"/>
            <a:ext cx="143256" cy="304800"/>
          </a:xfrm>
          <a:prstGeom prst="star4">
            <a:avLst/>
          </a:prstGeom>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grpSp>
        <p:nvGrpSpPr>
          <p:cNvPr id="3" name="Group 287"/>
          <p:cNvGrpSpPr/>
          <p:nvPr/>
        </p:nvGrpSpPr>
        <p:grpSpPr>
          <a:xfrm>
            <a:off x="1524000" y="3505200"/>
            <a:ext cx="9098280" cy="3048000"/>
            <a:chOff x="0" y="3505200"/>
            <a:chExt cx="9098280" cy="3048000"/>
          </a:xfrm>
        </p:grpSpPr>
        <p:sp>
          <p:nvSpPr>
            <p:cNvPr id="51" name="Rectangle 50"/>
            <p:cNvSpPr/>
            <p:nvPr/>
          </p:nvSpPr>
          <p:spPr>
            <a:xfrm>
              <a:off x="0" y="4419600"/>
              <a:ext cx="2971800" cy="21336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286"/>
            <p:cNvGrpSpPr/>
            <p:nvPr/>
          </p:nvGrpSpPr>
          <p:grpSpPr>
            <a:xfrm>
              <a:off x="381000" y="3505200"/>
              <a:ext cx="8717280" cy="2819400"/>
              <a:chOff x="381000" y="3505200"/>
              <a:chExt cx="8717280" cy="2819400"/>
            </a:xfrm>
          </p:grpSpPr>
          <p:sp>
            <p:nvSpPr>
              <p:cNvPr id="53" name="Oval 52"/>
              <p:cNvSpPr/>
              <p:nvPr/>
            </p:nvSpPr>
            <p:spPr>
              <a:xfrm>
                <a:off x="381000" y="4800600"/>
                <a:ext cx="304800" cy="30480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55" name="Oval 54"/>
              <p:cNvSpPr/>
              <p:nvPr/>
            </p:nvSpPr>
            <p:spPr>
              <a:xfrm>
                <a:off x="1066800" y="5181600"/>
                <a:ext cx="685800" cy="685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6" name="Straight Connector 55"/>
              <p:cNvCxnSpPr>
                <a:stCxn id="55" idx="1"/>
                <a:endCxn id="53" idx="5"/>
              </p:cNvCxnSpPr>
              <p:nvPr/>
            </p:nvCxnSpPr>
            <p:spPr>
              <a:xfrm flipH="1" flipV="1">
                <a:off x="641163" y="5060763"/>
                <a:ext cx="526070" cy="221270"/>
              </a:xfrm>
              <a:prstGeom prst="line">
                <a:avLst/>
              </a:prstGeom>
            </p:spPr>
            <p:style>
              <a:lnRef idx="1">
                <a:schemeClr val="accent1"/>
              </a:lnRef>
              <a:fillRef idx="0">
                <a:schemeClr val="accent1"/>
              </a:fillRef>
              <a:effectRef idx="0">
                <a:schemeClr val="accent1"/>
              </a:effectRef>
              <a:fontRef idx="minor">
                <a:schemeClr val="tx1"/>
              </a:fontRef>
            </p:style>
          </p:cxnSp>
          <p:cxnSp>
            <p:nvCxnSpPr>
              <p:cNvPr id="57" name="Straight Connector 56"/>
              <p:cNvCxnSpPr>
                <a:stCxn id="55" idx="0"/>
              </p:cNvCxnSpPr>
              <p:nvPr/>
            </p:nvCxnSpPr>
            <p:spPr>
              <a:xfrm flipH="1" flipV="1">
                <a:off x="1371600" y="4876800"/>
                <a:ext cx="38100"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58" name="Straight Connector 57"/>
              <p:cNvCxnSpPr>
                <a:stCxn id="55" idx="6"/>
              </p:cNvCxnSpPr>
              <p:nvPr/>
            </p:nvCxnSpPr>
            <p:spPr>
              <a:xfrm flipV="1">
                <a:off x="1752600" y="5334000"/>
                <a:ext cx="457200" cy="190500"/>
              </a:xfrm>
              <a:prstGeom prst="line">
                <a:avLst/>
              </a:prstGeom>
            </p:spPr>
            <p:style>
              <a:lnRef idx="1">
                <a:schemeClr val="accent1"/>
              </a:lnRef>
              <a:fillRef idx="0">
                <a:schemeClr val="accent1"/>
              </a:fillRef>
              <a:effectRef idx="0">
                <a:schemeClr val="accent1"/>
              </a:effectRef>
              <a:fontRef idx="minor">
                <a:schemeClr val="tx1"/>
              </a:fontRef>
            </p:style>
          </p:cxnSp>
          <p:cxnSp>
            <p:nvCxnSpPr>
              <p:cNvPr id="59" name="Straight Connector 58"/>
              <p:cNvCxnSpPr>
                <a:stCxn id="55" idx="5"/>
              </p:cNvCxnSpPr>
              <p:nvPr/>
            </p:nvCxnSpPr>
            <p:spPr>
              <a:xfrm>
                <a:off x="1652167" y="5766967"/>
                <a:ext cx="329033" cy="252833"/>
              </a:xfrm>
              <a:prstGeom prst="line">
                <a:avLst/>
              </a:prstGeom>
            </p:spPr>
            <p:style>
              <a:lnRef idx="1">
                <a:schemeClr val="accent1"/>
              </a:lnRef>
              <a:fillRef idx="0">
                <a:schemeClr val="accent1"/>
              </a:fillRef>
              <a:effectRef idx="0">
                <a:schemeClr val="accent1"/>
              </a:effectRef>
              <a:fontRef idx="minor">
                <a:schemeClr val="tx1"/>
              </a:fontRef>
            </p:style>
          </p:cxnSp>
          <p:cxnSp>
            <p:nvCxnSpPr>
              <p:cNvPr id="60" name="Straight Connector 59"/>
              <p:cNvCxnSpPr>
                <a:stCxn id="55" idx="4"/>
              </p:cNvCxnSpPr>
              <p:nvPr/>
            </p:nvCxnSpPr>
            <p:spPr>
              <a:xfrm flipH="1">
                <a:off x="1371600" y="5867400"/>
                <a:ext cx="381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61" name="Straight Connector 60"/>
              <p:cNvCxnSpPr>
                <a:stCxn id="55" idx="3"/>
              </p:cNvCxnSpPr>
              <p:nvPr/>
            </p:nvCxnSpPr>
            <p:spPr>
              <a:xfrm flipH="1">
                <a:off x="838200" y="5766967"/>
                <a:ext cx="329033" cy="252833"/>
              </a:xfrm>
              <a:prstGeom prst="line">
                <a:avLst/>
              </a:prstGeom>
            </p:spPr>
            <p:style>
              <a:lnRef idx="1">
                <a:schemeClr val="accent1"/>
              </a:lnRef>
              <a:fillRef idx="0">
                <a:schemeClr val="accent1"/>
              </a:fillRef>
              <a:effectRef idx="0">
                <a:schemeClr val="accent1"/>
              </a:effectRef>
              <a:fontRef idx="minor">
                <a:schemeClr val="tx1"/>
              </a:fontRef>
            </p:style>
          </p:cxnSp>
          <p:cxnSp>
            <p:nvCxnSpPr>
              <p:cNvPr id="62" name="Straight Connector 61"/>
              <p:cNvCxnSpPr>
                <a:stCxn id="55" idx="2"/>
              </p:cNvCxnSpPr>
              <p:nvPr/>
            </p:nvCxnSpPr>
            <p:spPr>
              <a:xfrm flipH="1">
                <a:off x="533400" y="5524500"/>
                <a:ext cx="533400" cy="114300"/>
              </a:xfrm>
              <a:prstGeom prst="line">
                <a:avLst/>
              </a:prstGeom>
            </p:spPr>
            <p:style>
              <a:lnRef idx="1">
                <a:schemeClr val="accent1"/>
              </a:lnRef>
              <a:fillRef idx="0">
                <a:schemeClr val="accent1"/>
              </a:fillRef>
              <a:effectRef idx="0">
                <a:schemeClr val="accent1"/>
              </a:effectRef>
              <a:fontRef idx="minor">
                <a:schemeClr val="tx1"/>
              </a:fontRef>
            </p:style>
          </p:cxnSp>
          <p:sp>
            <p:nvSpPr>
              <p:cNvPr id="63" name="Oval 62"/>
              <p:cNvSpPr/>
              <p:nvPr/>
            </p:nvSpPr>
            <p:spPr>
              <a:xfrm>
                <a:off x="1219200" y="4572000"/>
                <a:ext cx="304800" cy="304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p:cNvSpPr/>
              <p:nvPr/>
            </p:nvSpPr>
            <p:spPr>
              <a:xfrm>
                <a:off x="2133600" y="5029200"/>
                <a:ext cx="457200" cy="457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p:cNvSpPr/>
              <p:nvPr/>
            </p:nvSpPr>
            <p:spPr>
              <a:xfrm>
                <a:off x="1981200" y="5943600"/>
                <a:ext cx="152400" cy="152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Oval 65"/>
              <p:cNvSpPr/>
              <p:nvPr/>
            </p:nvSpPr>
            <p:spPr>
              <a:xfrm>
                <a:off x="1295400" y="6172200"/>
                <a:ext cx="152400" cy="152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p:cNvSpPr/>
              <p:nvPr/>
            </p:nvSpPr>
            <p:spPr>
              <a:xfrm>
                <a:off x="762000" y="5943600"/>
                <a:ext cx="152400" cy="15240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68" name="Oval 67"/>
              <p:cNvSpPr/>
              <p:nvPr/>
            </p:nvSpPr>
            <p:spPr>
              <a:xfrm>
                <a:off x="457200" y="5562600"/>
                <a:ext cx="152400" cy="152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9" name="Straight Connector 68"/>
              <p:cNvCxnSpPr>
                <a:stCxn id="64" idx="7"/>
              </p:cNvCxnSpPr>
              <p:nvPr/>
            </p:nvCxnSpPr>
            <p:spPr>
              <a:xfrm flipV="1">
                <a:off x="2523845" y="4876800"/>
                <a:ext cx="143155" cy="219355"/>
              </a:xfrm>
              <a:prstGeom prst="line">
                <a:avLst/>
              </a:prstGeom>
            </p:spPr>
            <p:style>
              <a:lnRef idx="1">
                <a:schemeClr val="accent1"/>
              </a:lnRef>
              <a:fillRef idx="0">
                <a:schemeClr val="accent1"/>
              </a:fillRef>
              <a:effectRef idx="0">
                <a:schemeClr val="accent1"/>
              </a:effectRef>
              <a:fontRef idx="minor">
                <a:schemeClr val="tx1"/>
              </a:fontRef>
            </p:style>
          </p:cxnSp>
          <p:cxnSp>
            <p:nvCxnSpPr>
              <p:cNvPr id="70" name="Straight Connector 69"/>
              <p:cNvCxnSpPr>
                <a:stCxn id="64" idx="5"/>
              </p:cNvCxnSpPr>
              <p:nvPr/>
            </p:nvCxnSpPr>
            <p:spPr>
              <a:xfrm>
                <a:off x="2523845" y="5419445"/>
                <a:ext cx="143155" cy="219355"/>
              </a:xfrm>
              <a:prstGeom prst="line">
                <a:avLst/>
              </a:prstGeom>
            </p:spPr>
            <p:style>
              <a:lnRef idx="1">
                <a:schemeClr val="accent1"/>
              </a:lnRef>
              <a:fillRef idx="0">
                <a:schemeClr val="accent1"/>
              </a:fillRef>
              <a:effectRef idx="0">
                <a:schemeClr val="accent1"/>
              </a:effectRef>
              <a:fontRef idx="minor">
                <a:schemeClr val="tx1"/>
              </a:fontRef>
            </p:style>
          </p:cxnSp>
          <p:sp>
            <p:nvSpPr>
              <p:cNvPr id="71" name="4-Point Star 70"/>
              <p:cNvSpPr/>
              <p:nvPr/>
            </p:nvSpPr>
            <p:spPr>
              <a:xfrm>
                <a:off x="762000" y="5867400"/>
                <a:ext cx="143256" cy="304800"/>
              </a:xfrm>
              <a:prstGeom prst="star4">
                <a:avLst/>
              </a:prstGeom>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72" name="4-Point Star 71"/>
              <p:cNvSpPr/>
              <p:nvPr/>
            </p:nvSpPr>
            <p:spPr>
              <a:xfrm>
                <a:off x="533400" y="4876800"/>
                <a:ext cx="143256" cy="304800"/>
              </a:xfrm>
              <a:prstGeom prst="star4">
                <a:avLst/>
              </a:prstGeom>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73" name="Oval 72"/>
              <p:cNvSpPr/>
              <p:nvPr/>
            </p:nvSpPr>
            <p:spPr>
              <a:xfrm>
                <a:off x="3429000" y="4495800"/>
                <a:ext cx="304800" cy="304800"/>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74" name="Oval 73"/>
              <p:cNvSpPr/>
              <p:nvPr/>
            </p:nvSpPr>
            <p:spPr>
              <a:xfrm>
                <a:off x="4114800" y="4876800"/>
                <a:ext cx="685800" cy="685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5" name="Straight Connector 74"/>
              <p:cNvCxnSpPr>
                <a:stCxn id="74" idx="1"/>
                <a:endCxn id="73" idx="5"/>
              </p:cNvCxnSpPr>
              <p:nvPr/>
            </p:nvCxnSpPr>
            <p:spPr>
              <a:xfrm flipH="1" flipV="1">
                <a:off x="3689163" y="4755963"/>
                <a:ext cx="526070" cy="221270"/>
              </a:xfrm>
              <a:prstGeom prst="line">
                <a:avLst/>
              </a:prstGeom>
            </p:spPr>
            <p:style>
              <a:lnRef idx="1">
                <a:schemeClr val="accent1"/>
              </a:lnRef>
              <a:fillRef idx="0">
                <a:schemeClr val="accent1"/>
              </a:fillRef>
              <a:effectRef idx="0">
                <a:schemeClr val="accent1"/>
              </a:effectRef>
              <a:fontRef idx="minor">
                <a:schemeClr val="tx1"/>
              </a:fontRef>
            </p:style>
          </p:cxnSp>
          <p:cxnSp>
            <p:nvCxnSpPr>
              <p:cNvPr id="76" name="Straight Connector 75"/>
              <p:cNvCxnSpPr>
                <a:stCxn id="74" idx="0"/>
              </p:cNvCxnSpPr>
              <p:nvPr/>
            </p:nvCxnSpPr>
            <p:spPr>
              <a:xfrm flipH="1" flipV="1">
                <a:off x="4419600" y="4572000"/>
                <a:ext cx="38100"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7" name="Straight Connector 76"/>
              <p:cNvCxnSpPr>
                <a:stCxn id="74" idx="6"/>
              </p:cNvCxnSpPr>
              <p:nvPr/>
            </p:nvCxnSpPr>
            <p:spPr>
              <a:xfrm flipV="1">
                <a:off x="4800600" y="5029200"/>
                <a:ext cx="457200" cy="1905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8" name="Straight Connector 77"/>
              <p:cNvCxnSpPr>
                <a:stCxn id="74" idx="5"/>
              </p:cNvCxnSpPr>
              <p:nvPr/>
            </p:nvCxnSpPr>
            <p:spPr>
              <a:xfrm>
                <a:off x="4700167" y="5462167"/>
                <a:ext cx="329033" cy="252833"/>
              </a:xfrm>
              <a:prstGeom prst="line">
                <a:avLst/>
              </a:prstGeom>
            </p:spPr>
            <p:style>
              <a:lnRef idx="1">
                <a:schemeClr val="accent1"/>
              </a:lnRef>
              <a:fillRef idx="0">
                <a:schemeClr val="accent1"/>
              </a:fillRef>
              <a:effectRef idx="0">
                <a:schemeClr val="accent1"/>
              </a:effectRef>
              <a:fontRef idx="minor">
                <a:schemeClr val="tx1"/>
              </a:fontRef>
            </p:style>
          </p:cxnSp>
          <p:cxnSp>
            <p:nvCxnSpPr>
              <p:cNvPr id="79" name="Straight Connector 78"/>
              <p:cNvCxnSpPr>
                <a:stCxn id="74" idx="4"/>
              </p:cNvCxnSpPr>
              <p:nvPr/>
            </p:nvCxnSpPr>
            <p:spPr>
              <a:xfrm flipH="1">
                <a:off x="4419600" y="5562600"/>
                <a:ext cx="381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80" name="Straight Connector 79"/>
              <p:cNvCxnSpPr>
                <a:stCxn id="74" idx="3"/>
              </p:cNvCxnSpPr>
              <p:nvPr/>
            </p:nvCxnSpPr>
            <p:spPr>
              <a:xfrm flipH="1">
                <a:off x="3886200" y="5462167"/>
                <a:ext cx="329033" cy="252833"/>
              </a:xfrm>
              <a:prstGeom prst="line">
                <a:avLst/>
              </a:prstGeom>
            </p:spPr>
            <p:style>
              <a:lnRef idx="1">
                <a:schemeClr val="accent1"/>
              </a:lnRef>
              <a:fillRef idx="0">
                <a:schemeClr val="accent1"/>
              </a:fillRef>
              <a:effectRef idx="0">
                <a:schemeClr val="accent1"/>
              </a:effectRef>
              <a:fontRef idx="minor">
                <a:schemeClr val="tx1"/>
              </a:fontRef>
            </p:style>
          </p:cxnSp>
          <p:cxnSp>
            <p:nvCxnSpPr>
              <p:cNvPr id="81" name="Straight Connector 80"/>
              <p:cNvCxnSpPr>
                <a:stCxn id="74" idx="2"/>
              </p:cNvCxnSpPr>
              <p:nvPr/>
            </p:nvCxnSpPr>
            <p:spPr>
              <a:xfrm flipH="1">
                <a:off x="3581400" y="5219700"/>
                <a:ext cx="533400" cy="114300"/>
              </a:xfrm>
              <a:prstGeom prst="line">
                <a:avLst/>
              </a:prstGeom>
            </p:spPr>
            <p:style>
              <a:lnRef idx="1">
                <a:schemeClr val="accent1"/>
              </a:lnRef>
              <a:fillRef idx="0">
                <a:schemeClr val="accent1"/>
              </a:fillRef>
              <a:effectRef idx="0">
                <a:schemeClr val="accent1"/>
              </a:effectRef>
              <a:fontRef idx="minor">
                <a:schemeClr val="tx1"/>
              </a:fontRef>
            </p:style>
          </p:cxnSp>
          <p:sp>
            <p:nvSpPr>
              <p:cNvPr id="82" name="Oval 81"/>
              <p:cNvSpPr/>
              <p:nvPr/>
            </p:nvSpPr>
            <p:spPr>
              <a:xfrm>
                <a:off x="4267200" y="4267200"/>
                <a:ext cx="304800" cy="304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Oval 82"/>
              <p:cNvSpPr/>
              <p:nvPr/>
            </p:nvSpPr>
            <p:spPr>
              <a:xfrm>
                <a:off x="5181600" y="4724400"/>
                <a:ext cx="457200" cy="457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Oval 83"/>
              <p:cNvSpPr/>
              <p:nvPr/>
            </p:nvSpPr>
            <p:spPr>
              <a:xfrm>
                <a:off x="5029200" y="5638800"/>
                <a:ext cx="152400" cy="152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p:cNvSpPr/>
              <p:nvPr/>
            </p:nvSpPr>
            <p:spPr>
              <a:xfrm>
                <a:off x="4343400" y="5867400"/>
                <a:ext cx="152400" cy="152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Oval 85"/>
              <p:cNvSpPr/>
              <p:nvPr/>
            </p:nvSpPr>
            <p:spPr>
              <a:xfrm>
                <a:off x="3810000" y="5638800"/>
                <a:ext cx="152400" cy="152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Oval 86"/>
              <p:cNvSpPr/>
              <p:nvPr/>
            </p:nvSpPr>
            <p:spPr>
              <a:xfrm>
                <a:off x="3505200" y="5257800"/>
                <a:ext cx="152400" cy="152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8" name="Straight Connector 87"/>
              <p:cNvCxnSpPr>
                <a:stCxn id="83" idx="7"/>
              </p:cNvCxnSpPr>
              <p:nvPr/>
            </p:nvCxnSpPr>
            <p:spPr>
              <a:xfrm flipV="1">
                <a:off x="5571845" y="4572000"/>
                <a:ext cx="143155" cy="219355"/>
              </a:xfrm>
              <a:prstGeom prst="line">
                <a:avLst/>
              </a:prstGeom>
            </p:spPr>
            <p:style>
              <a:lnRef idx="1">
                <a:schemeClr val="accent1"/>
              </a:lnRef>
              <a:fillRef idx="0">
                <a:schemeClr val="accent1"/>
              </a:fillRef>
              <a:effectRef idx="0">
                <a:schemeClr val="accent1"/>
              </a:effectRef>
              <a:fontRef idx="minor">
                <a:schemeClr val="tx1"/>
              </a:fontRef>
            </p:style>
          </p:cxnSp>
          <p:cxnSp>
            <p:nvCxnSpPr>
              <p:cNvPr id="89" name="Straight Connector 88"/>
              <p:cNvCxnSpPr>
                <a:stCxn id="83" idx="5"/>
              </p:cNvCxnSpPr>
              <p:nvPr/>
            </p:nvCxnSpPr>
            <p:spPr>
              <a:xfrm>
                <a:off x="5571845" y="5114645"/>
                <a:ext cx="143155" cy="219355"/>
              </a:xfrm>
              <a:prstGeom prst="line">
                <a:avLst/>
              </a:prstGeom>
            </p:spPr>
            <p:style>
              <a:lnRef idx="1">
                <a:schemeClr val="accent1"/>
              </a:lnRef>
              <a:fillRef idx="0">
                <a:schemeClr val="accent1"/>
              </a:fillRef>
              <a:effectRef idx="0">
                <a:schemeClr val="accent1"/>
              </a:effectRef>
              <a:fontRef idx="minor">
                <a:schemeClr val="tx1"/>
              </a:fontRef>
            </p:style>
          </p:cxnSp>
          <p:sp>
            <p:nvSpPr>
              <p:cNvPr id="90" name="Rectangle 89"/>
              <p:cNvSpPr/>
              <p:nvPr/>
            </p:nvSpPr>
            <p:spPr>
              <a:xfrm>
                <a:off x="3048000" y="4114800"/>
                <a:ext cx="2971800" cy="21336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4-Point Star 90"/>
              <p:cNvSpPr/>
              <p:nvPr/>
            </p:nvSpPr>
            <p:spPr>
              <a:xfrm>
                <a:off x="5257800" y="4572000"/>
                <a:ext cx="143256" cy="304800"/>
              </a:xfrm>
              <a:prstGeom prst="star4">
                <a:avLst/>
              </a:prstGeom>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sp>
            <p:nvSpPr>
              <p:cNvPr id="92" name="4-Point Star 91"/>
              <p:cNvSpPr/>
              <p:nvPr/>
            </p:nvSpPr>
            <p:spPr>
              <a:xfrm>
                <a:off x="3505200" y="4419600"/>
                <a:ext cx="143256" cy="304800"/>
              </a:xfrm>
              <a:prstGeom prst="star4">
                <a:avLst/>
              </a:prstGeom>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sp>
            <p:nvSpPr>
              <p:cNvPr id="93" name="4-Point Star 92"/>
              <p:cNvSpPr/>
              <p:nvPr/>
            </p:nvSpPr>
            <p:spPr>
              <a:xfrm>
                <a:off x="4572000" y="5181600"/>
                <a:ext cx="143256" cy="304800"/>
              </a:xfrm>
              <a:prstGeom prst="star4">
                <a:avLst/>
              </a:prstGeom>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sp>
            <p:nvSpPr>
              <p:cNvPr id="94" name="4-Point Star 93"/>
              <p:cNvSpPr/>
              <p:nvPr/>
            </p:nvSpPr>
            <p:spPr>
              <a:xfrm>
                <a:off x="5410200" y="4724400"/>
                <a:ext cx="143256" cy="304800"/>
              </a:xfrm>
              <a:prstGeom prst="star4">
                <a:avLst/>
              </a:prstGeom>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sp>
            <p:nvSpPr>
              <p:cNvPr id="95" name="4-Point Star 94"/>
              <p:cNvSpPr/>
              <p:nvPr/>
            </p:nvSpPr>
            <p:spPr>
              <a:xfrm>
                <a:off x="4724400" y="5334000"/>
                <a:ext cx="143256" cy="304800"/>
              </a:xfrm>
              <a:prstGeom prst="star4">
                <a:avLst/>
              </a:prstGeom>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sp>
            <p:nvSpPr>
              <p:cNvPr id="96" name="Oval 95"/>
              <p:cNvSpPr/>
              <p:nvPr/>
            </p:nvSpPr>
            <p:spPr>
              <a:xfrm>
                <a:off x="6553200" y="4191000"/>
                <a:ext cx="304800" cy="30480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97" name="Oval 96"/>
              <p:cNvSpPr/>
              <p:nvPr/>
            </p:nvSpPr>
            <p:spPr>
              <a:xfrm>
                <a:off x="7239000" y="4572000"/>
                <a:ext cx="685800" cy="685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8" name="Straight Connector 97"/>
              <p:cNvCxnSpPr>
                <a:stCxn id="97" idx="1"/>
                <a:endCxn id="96" idx="5"/>
              </p:cNvCxnSpPr>
              <p:nvPr/>
            </p:nvCxnSpPr>
            <p:spPr>
              <a:xfrm flipH="1" flipV="1">
                <a:off x="6813363" y="4451163"/>
                <a:ext cx="526070" cy="221270"/>
              </a:xfrm>
              <a:prstGeom prst="line">
                <a:avLst/>
              </a:prstGeom>
            </p:spPr>
            <p:style>
              <a:lnRef idx="1">
                <a:schemeClr val="accent1"/>
              </a:lnRef>
              <a:fillRef idx="0">
                <a:schemeClr val="accent1"/>
              </a:fillRef>
              <a:effectRef idx="0">
                <a:schemeClr val="accent1"/>
              </a:effectRef>
              <a:fontRef idx="minor">
                <a:schemeClr val="tx1"/>
              </a:fontRef>
            </p:style>
          </p:cxnSp>
          <p:cxnSp>
            <p:nvCxnSpPr>
              <p:cNvPr id="99" name="Straight Connector 98"/>
              <p:cNvCxnSpPr>
                <a:stCxn id="97" idx="0"/>
              </p:cNvCxnSpPr>
              <p:nvPr/>
            </p:nvCxnSpPr>
            <p:spPr>
              <a:xfrm flipH="1" flipV="1">
                <a:off x="7543800" y="4267200"/>
                <a:ext cx="38100"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0" name="Straight Connector 99"/>
              <p:cNvCxnSpPr>
                <a:stCxn id="97" idx="6"/>
              </p:cNvCxnSpPr>
              <p:nvPr/>
            </p:nvCxnSpPr>
            <p:spPr>
              <a:xfrm flipV="1">
                <a:off x="7924800" y="4724400"/>
                <a:ext cx="457200" cy="1905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1" name="Straight Connector 100"/>
              <p:cNvCxnSpPr>
                <a:stCxn id="97" idx="5"/>
              </p:cNvCxnSpPr>
              <p:nvPr/>
            </p:nvCxnSpPr>
            <p:spPr>
              <a:xfrm>
                <a:off x="7824367" y="5157367"/>
                <a:ext cx="329033" cy="252833"/>
              </a:xfrm>
              <a:prstGeom prst="line">
                <a:avLst/>
              </a:prstGeom>
            </p:spPr>
            <p:style>
              <a:lnRef idx="1">
                <a:schemeClr val="accent1"/>
              </a:lnRef>
              <a:fillRef idx="0">
                <a:schemeClr val="accent1"/>
              </a:fillRef>
              <a:effectRef idx="0">
                <a:schemeClr val="accent1"/>
              </a:effectRef>
              <a:fontRef idx="minor">
                <a:schemeClr val="tx1"/>
              </a:fontRef>
            </p:style>
          </p:cxnSp>
          <p:cxnSp>
            <p:nvCxnSpPr>
              <p:cNvPr id="102" name="Straight Connector 101"/>
              <p:cNvCxnSpPr>
                <a:stCxn id="97" idx="4"/>
              </p:cNvCxnSpPr>
              <p:nvPr/>
            </p:nvCxnSpPr>
            <p:spPr>
              <a:xfrm flipH="1">
                <a:off x="7543800" y="5257800"/>
                <a:ext cx="381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3" name="Straight Connector 102"/>
              <p:cNvCxnSpPr>
                <a:stCxn id="97" idx="3"/>
              </p:cNvCxnSpPr>
              <p:nvPr/>
            </p:nvCxnSpPr>
            <p:spPr>
              <a:xfrm flipH="1">
                <a:off x="7010400" y="5157367"/>
                <a:ext cx="329033" cy="252833"/>
              </a:xfrm>
              <a:prstGeom prst="line">
                <a:avLst/>
              </a:prstGeom>
            </p:spPr>
            <p:style>
              <a:lnRef idx="1">
                <a:schemeClr val="accent1"/>
              </a:lnRef>
              <a:fillRef idx="0">
                <a:schemeClr val="accent1"/>
              </a:fillRef>
              <a:effectRef idx="0">
                <a:schemeClr val="accent1"/>
              </a:effectRef>
              <a:fontRef idx="minor">
                <a:schemeClr val="tx1"/>
              </a:fontRef>
            </p:style>
          </p:cxnSp>
          <p:cxnSp>
            <p:nvCxnSpPr>
              <p:cNvPr id="104" name="Straight Connector 103"/>
              <p:cNvCxnSpPr>
                <a:stCxn id="97" idx="2"/>
              </p:cNvCxnSpPr>
              <p:nvPr/>
            </p:nvCxnSpPr>
            <p:spPr>
              <a:xfrm flipH="1">
                <a:off x="6705600" y="4914900"/>
                <a:ext cx="533400" cy="114300"/>
              </a:xfrm>
              <a:prstGeom prst="line">
                <a:avLst/>
              </a:prstGeom>
            </p:spPr>
            <p:style>
              <a:lnRef idx="1">
                <a:schemeClr val="accent1"/>
              </a:lnRef>
              <a:fillRef idx="0">
                <a:schemeClr val="accent1"/>
              </a:fillRef>
              <a:effectRef idx="0">
                <a:schemeClr val="accent1"/>
              </a:effectRef>
              <a:fontRef idx="minor">
                <a:schemeClr val="tx1"/>
              </a:fontRef>
            </p:style>
          </p:cxnSp>
          <p:sp>
            <p:nvSpPr>
              <p:cNvPr id="105" name="Oval 104"/>
              <p:cNvSpPr/>
              <p:nvPr/>
            </p:nvSpPr>
            <p:spPr>
              <a:xfrm>
                <a:off x="7391400" y="3962400"/>
                <a:ext cx="304800" cy="304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Oval 105"/>
              <p:cNvSpPr/>
              <p:nvPr/>
            </p:nvSpPr>
            <p:spPr>
              <a:xfrm>
                <a:off x="8305800" y="4419600"/>
                <a:ext cx="457200" cy="457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Oval 106"/>
              <p:cNvSpPr/>
              <p:nvPr/>
            </p:nvSpPr>
            <p:spPr>
              <a:xfrm>
                <a:off x="8153400" y="5334000"/>
                <a:ext cx="152400" cy="15240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08" name="Oval 107"/>
              <p:cNvSpPr/>
              <p:nvPr/>
            </p:nvSpPr>
            <p:spPr>
              <a:xfrm>
                <a:off x="7467600" y="5562600"/>
                <a:ext cx="152400" cy="152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Oval 108"/>
              <p:cNvSpPr/>
              <p:nvPr/>
            </p:nvSpPr>
            <p:spPr>
              <a:xfrm>
                <a:off x="6934200" y="5334000"/>
                <a:ext cx="152400" cy="152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Oval 109"/>
              <p:cNvSpPr/>
              <p:nvPr/>
            </p:nvSpPr>
            <p:spPr>
              <a:xfrm>
                <a:off x="6629400" y="4953000"/>
                <a:ext cx="152400" cy="152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1" name="Straight Connector 110"/>
              <p:cNvCxnSpPr>
                <a:stCxn id="106" idx="7"/>
              </p:cNvCxnSpPr>
              <p:nvPr/>
            </p:nvCxnSpPr>
            <p:spPr>
              <a:xfrm flipV="1">
                <a:off x="8696045" y="4267200"/>
                <a:ext cx="143155" cy="219355"/>
              </a:xfrm>
              <a:prstGeom prst="line">
                <a:avLst/>
              </a:prstGeom>
            </p:spPr>
            <p:style>
              <a:lnRef idx="1">
                <a:schemeClr val="accent1"/>
              </a:lnRef>
              <a:fillRef idx="0">
                <a:schemeClr val="accent1"/>
              </a:fillRef>
              <a:effectRef idx="0">
                <a:schemeClr val="accent1"/>
              </a:effectRef>
              <a:fontRef idx="minor">
                <a:schemeClr val="tx1"/>
              </a:fontRef>
            </p:style>
          </p:cxnSp>
          <p:cxnSp>
            <p:nvCxnSpPr>
              <p:cNvPr id="112" name="Straight Connector 111"/>
              <p:cNvCxnSpPr>
                <a:stCxn id="106" idx="5"/>
              </p:cNvCxnSpPr>
              <p:nvPr/>
            </p:nvCxnSpPr>
            <p:spPr>
              <a:xfrm>
                <a:off x="8696045" y="4809845"/>
                <a:ext cx="143155" cy="219355"/>
              </a:xfrm>
              <a:prstGeom prst="line">
                <a:avLst/>
              </a:prstGeom>
            </p:spPr>
            <p:style>
              <a:lnRef idx="1">
                <a:schemeClr val="accent1"/>
              </a:lnRef>
              <a:fillRef idx="0">
                <a:schemeClr val="accent1"/>
              </a:fillRef>
              <a:effectRef idx="0">
                <a:schemeClr val="accent1"/>
              </a:effectRef>
              <a:fontRef idx="minor">
                <a:schemeClr val="tx1"/>
              </a:fontRef>
            </p:style>
          </p:cxnSp>
          <p:sp>
            <p:nvSpPr>
              <p:cNvPr id="113" name="Rectangle 112"/>
              <p:cNvSpPr/>
              <p:nvPr/>
            </p:nvSpPr>
            <p:spPr>
              <a:xfrm>
                <a:off x="6126480" y="3810000"/>
                <a:ext cx="2971800" cy="21336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4-Point Star 113"/>
              <p:cNvSpPr/>
              <p:nvPr/>
            </p:nvSpPr>
            <p:spPr>
              <a:xfrm>
                <a:off x="7467600" y="4038600"/>
                <a:ext cx="143256" cy="304800"/>
              </a:xfrm>
              <a:prstGeom prst="star4">
                <a:avLst/>
              </a:prstGeom>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115" name="4-Point Star 114"/>
              <p:cNvSpPr/>
              <p:nvPr/>
            </p:nvSpPr>
            <p:spPr>
              <a:xfrm>
                <a:off x="6553200" y="4191000"/>
                <a:ext cx="143256" cy="304800"/>
              </a:xfrm>
              <a:prstGeom prst="star4">
                <a:avLst/>
              </a:prstGeom>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116" name="4-Point Star 115"/>
              <p:cNvSpPr/>
              <p:nvPr/>
            </p:nvSpPr>
            <p:spPr>
              <a:xfrm>
                <a:off x="6858000" y="5181600"/>
                <a:ext cx="143256" cy="304800"/>
              </a:xfrm>
              <a:prstGeom prst="star4">
                <a:avLst/>
              </a:prstGeom>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117" name="4-Point Star 116"/>
              <p:cNvSpPr/>
              <p:nvPr/>
            </p:nvSpPr>
            <p:spPr>
              <a:xfrm>
                <a:off x="7010400" y="5334000"/>
                <a:ext cx="143256" cy="304800"/>
              </a:xfrm>
              <a:prstGeom prst="star4">
                <a:avLst/>
              </a:prstGeom>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118" name="4-Point Star 117"/>
              <p:cNvSpPr/>
              <p:nvPr/>
            </p:nvSpPr>
            <p:spPr>
              <a:xfrm>
                <a:off x="8229600" y="5257800"/>
                <a:ext cx="143256" cy="304800"/>
              </a:xfrm>
              <a:prstGeom prst="star4">
                <a:avLst/>
              </a:prstGeom>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119" name="Multiply 118"/>
              <p:cNvSpPr/>
              <p:nvPr/>
            </p:nvSpPr>
            <p:spPr>
              <a:xfrm>
                <a:off x="838200" y="5029200"/>
                <a:ext cx="228600" cy="304800"/>
              </a:xfrm>
              <a:prstGeom prst="mathMultiply">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20" name="Multiply 119"/>
              <p:cNvSpPr/>
              <p:nvPr/>
            </p:nvSpPr>
            <p:spPr>
              <a:xfrm>
                <a:off x="914400" y="5715000"/>
                <a:ext cx="228600" cy="304800"/>
              </a:xfrm>
              <a:prstGeom prst="mathMultiply">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21" name="Multiply 120"/>
              <p:cNvSpPr/>
              <p:nvPr/>
            </p:nvSpPr>
            <p:spPr>
              <a:xfrm>
                <a:off x="7010400" y="4419600"/>
                <a:ext cx="228600" cy="304800"/>
              </a:xfrm>
              <a:prstGeom prst="mathMultiply">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cxnSp>
            <p:nvCxnSpPr>
              <p:cNvPr id="122" name="Straight Arrow Connector 121"/>
              <p:cNvCxnSpPr>
                <a:endCxn id="51" idx="0"/>
              </p:cNvCxnSpPr>
              <p:nvPr/>
            </p:nvCxnSpPr>
            <p:spPr>
              <a:xfrm flipH="1">
                <a:off x="1485900" y="3505200"/>
                <a:ext cx="533400" cy="9144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23" name="Straight Arrow Connector 122"/>
              <p:cNvCxnSpPr>
                <a:endCxn id="90" idx="0"/>
              </p:cNvCxnSpPr>
              <p:nvPr/>
            </p:nvCxnSpPr>
            <p:spPr>
              <a:xfrm>
                <a:off x="2019300" y="3505200"/>
                <a:ext cx="2514600" cy="6096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24" name="Straight Arrow Connector 123"/>
              <p:cNvCxnSpPr>
                <a:endCxn id="113" idx="0"/>
              </p:cNvCxnSpPr>
              <p:nvPr/>
            </p:nvCxnSpPr>
            <p:spPr>
              <a:xfrm>
                <a:off x="2019300" y="3505200"/>
                <a:ext cx="5593080" cy="3048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sp>
        <p:nvSpPr>
          <p:cNvPr id="125" name="Title 1"/>
          <p:cNvSpPr txBox="1">
            <a:spLocks/>
          </p:cNvSpPr>
          <p:nvPr/>
        </p:nvSpPr>
        <p:spPr>
          <a:xfrm>
            <a:off x="990600" y="58153"/>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smtClean="0"/>
              <a:t>Precise SNV effects important in personal genome annotation</a:t>
            </a:r>
            <a:endParaRPr lang="en-US" dirty="0"/>
          </a:p>
        </p:txBody>
      </p:sp>
    </p:spTree>
    <p:extLst>
      <p:ext uri="{BB962C8B-B14F-4D97-AF65-F5344CB8AC3E}">
        <p14:creationId xmlns:p14="http://schemas.microsoft.com/office/powerpoint/2010/main" val="2810392210"/>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115332"/>
          </a:xfrm>
        </p:spPr>
        <p:txBody>
          <a:bodyPr>
            <a:normAutofit fontScale="90000"/>
          </a:bodyPr>
          <a:lstStyle/>
          <a:p>
            <a:r>
              <a:rPr lang="en-US" dirty="0" smtClean="0"/>
              <a:t>Sequence identity among human TPR sequences</a:t>
            </a:r>
            <a:endParaRPr lang="en-US" dirty="0"/>
          </a:p>
        </p:txBody>
      </p:sp>
      <p:pic>
        <p:nvPicPr>
          <p:cNvPr id="6" name="Content Placeholder 5"/>
          <p:cNvPicPr>
            <a:picLocks noGrp="1" noChangeAspect="1"/>
          </p:cNvPicPr>
          <p:nvPr>
            <p:ph idx="1"/>
          </p:nvPr>
        </p:nvPicPr>
        <p:blipFill rotWithShape="1">
          <a:blip r:embed="rId2">
            <a:extLst>
              <a:ext uri="{28A0092B-C50C-407E-A947-70E740481C1C}">
                <a14:useLocalDpi xmlns:a14="http://schemas.microsoft.com/office/drawing/2010/main" val="0"/>
              </a:ext>
            </a:extLst>
          </a:blip>
          <a:srcRect l="2174" t="4186" r="8804" b="1902"/>
          <a:stretch/>
        </p:blipFill>
        <p:spPr>
          <a:xfrm>
            <a:off x="728870" y="1285462"/>
            <a:ext cx="10465718" cy="5520302"/>
          </a:xfrm>
          <a:prstGeom prst="rect">
            <a:avLst/>
          </a:prstGeom>
        </p:spPr>
      </p:pic>
      <p:sp>
        <p:nvSpPr>
          <p:cNvPr id="3" name="Slide Number Placeholder 2"/>
          <p:cNvSpPr>
            <a:spLocks noGrp="1"/>
          </p:cNvSpPr>
          <p:nvPr>
            <p:ph type="sldNum" sz="quarter" idx="12"/>
          </p:nvPr>
        </p:nvSpPr>
        <p:spPr/>
        <p:txBody>
          <a:bodyPr/>
          <a:lstStyle/>
          <a:p>
            <a:fld id="{AE63632A-3374-47DF-ADC3-C2920B6DCA48}" type="slidenum">
              <a:rPr lang="en-US" smtClean="0"/>
              <a:t>60</a:t>
            </a:fld>
            <a:endParaRPr lang="en-US"/>
          </a:p>
        </p:txBody>
      </p:sp>
    </p:spTree>
    <p:extLst>
      <p:ext uri="{BB962C8B-B14F-4D97-AF65-F5344CB8AC3E}">
        <p14:creationId xmlns:p14="http://schemas.microsoft.com/office/powerpoint/2010/main" val="1159894118"/>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2"/>
          <p:cNvPicPr>
            <a:picLocks noChangeArrowheads="1"/>
          </p:cNvPicPr>
          <p:nvPr/>
        </p:nvPicPr>
        <p:blipFill>
          <a:blip r:embed="rId3" cstate="print"/>
          <a:srcRect/>
          <a:stretch>
            <a:fillRect/>
          </a:stretch>
        </p:blipFill>
        <p:spPr bwMode="auto">
          <a:xfrm>
            <a:off x="1311965" y="5698435"/>
            <a:ext cx="10416209" cy="1159565"/>
          </a:xfrm>
          <a:prstGeom prst="rect">
            <a:avLst/>
          </a:prstGeom>
          <a:noFill/>
          <a:ln w="9525">
            <a:noFill/>
            <a:miter lim="800000"/>
            <a:headEnd/>
            <a:tailEnd/>
          </a:ln>
        </p:spPr>
      </p:pic>
      <p:pic>
        <p:nvPicPr>
          <p:cNvPr id="4" name="Content Placeholder 3"/>
          <p:cNvPicPr>
            <a:picLocks noGrp="1" noChangeAspect="1"/>
          </p:cNvPicPr>
          <p:nvPr>
            <p:ph idx="1"/>
          </p:nvPr>
        </p:nvPicPr>
        <p:blipFill rotWithShape="1">
          <a:blip r:embed="rId4">
            <a:extLst>
              <a:ext uri="{28A0092B-C50C-407E-A947-70E740481C1C}">
                <a14:useLocalDpi xmlns:a14="http://schemas.microsoft.com/office/drawing/2010/main" val="0"/>
              </a:ext>
            </a:extLst>
          </a:blip>
          <a:srcRect r="51370"/>
          <a:stretch/>
        </p:blipFill>
        <p:spPr>
          <a:xfrm>
            <a:off x="-1" y="-1"/>
            <a:ext cx="12192001" cy="5844209"/>
          </a:xfrm>
        </p:spPr>
      </p:pic>
      <p:sp>
        <p:nvSpPr>
          <p:cNvPr id="2" name="Slide Number Placeholder 1"/>
          <p:cNvSpPr>
            <a:spLocks noGrp="1"/>
          </p:cNvSpPr>
          <p:nvPr>
            <p:ph type="sldNum" sz="quarter" idx="12"/>
          </p:nvPr>
        </p:nvSpPr>
        <p:spPr/>
        <p:txBody>
          <a:bodyPr/>
          <a:lstStyle/>
          <a:p>
            <a:fld id="{AE63632A-3374-47DF-ADC3-C2920B6DCA48}" type="slidenum">
              <a:rPr lang="en-US" smtClean="0"/>
              <a:t>61</a:t>
            </a:fld>
            <a:endParaRPr lang="en-US"/>
          </a:p>
        </p:txBody>
      </p:sp>
    </p:spTree>
    <p:extLst>
      <p:ext uri="{BB962C8B-B14F-4D97-AF65-F5344CB8AC3E}">
        <p14:creationId xmlns:p14="http://schemas.microsoft.com/office/powerpoint/2010/main" val="22752892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p:cNvPicPr>
            <a:picLocks noChangeArrowheads="1"/>
          </p:cNvPicPr>
          <p:nvPr/>
        </p:nvPicPr>
        <p:blipFill>
          <a:blip r:embed="rId3" cstate="print"/>
          <a:srcRect/>
          <a:stretch>
            <a:fillRect/>
          </a:stretch>
        </p:blipFill>
        <p:spPr bwMode="auto">
          <a:xfrm>
            <a:off x="1804086" y="5498757"/>
            <a:ext cx="9452919" cy="1359243"/>
          </a:xfrm>
          <a:prstGeom prst="rect">
            <a:avLst/>
          </a:prstGeom>
          <a:noFill/>
          <a:ln w="9525">
            <a:noFill/>
            <a:miter lim="800000"/>
            <a:headEnd/>
            <a:tailEnd/>
          </a:ln>
        </p:spPr>
      </p:pic>
      <p:pic>
        <p:nvPicPr>
          <p:cNvPr id="10" name="Content Placeholder 9"/>
          <p:cNvPicPr>
            <a:picLocks noGrp="1" noChangeAspect="1"/>
          </p:cNvPicPr>
          <p:nvPr>
            <p:ph idx="1"/>
          </p:nvPr>
        </p:nvPicPr>
        <p:blipFill rotWithShape="1">
          <a:blip r:embed="rId4">
            <a:extLst>
              <a:ext uri="{28A0092B-C50C-407E-A947-70E740481C1C}">
                <a14:useLocalDpi xmlns:a14="http://schemas.microsoft.com/office/drawing/2010/main" val="0"/>
              </a:ext>
            </a:extLst>
          </a:blip>
          <a:srcRect l="50372"/>
          <a:stretch/>
        </p:blipFill>
        <p:spPr>
          <a:xfrm>
            <a:off x="345989" y="0"/>
            <a:ext cx="11846011" cy="5498757"/>
          </a:xfrm>
        </p:spPr>
      </p:pic>
      <p:sp>
        <p:nvSpPr>
          <p:cNvPr id="2" name="Slide Number Placeholder 1"/>
          <p:cNvSpPr>
            <a:spLocks noGrp="1"/>
          </p:cNvSpPr>
          <p:nvPr>
            <p:ph type="sldNum" sz="quarter" idx="12"/>
          </p:nvPr>
        </p:nvSpPr>
        <p:spPr/>
        <p:txBody>
          <a:bodyPr/>
          <a:lstStyle/>
          <a:p>
            <a:fld id="{AE63632A-3374-47DF-ADC3-C2920B6DCA48}" type="slidenum">
              <a:rPr lang="en-US" smtClean="0"/>
              <a:t>62</a:t>
            </a:fld>
            <a:endParaRPr lang="en-US"/>
          </a:p>
        </p:txBody>
      </p:sp>
    </p:spTree>
    <p:extLst>
      <p:ext uri="{BB962C8B-B14F-4D97-AF65-F5344CB8AC3E}">
        <p14:creationId xmlns:p14="http://schemas.microsoft.com/office/powerpoint/2010/main" val="1747600587"/>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Each position can accommodate a wide range of aa changes  </a:t>
            </a:r>
            <a:endParaRPr lang="en-US" dirty="0"/>
          </a:p>
        </p:txBody>
      </p:sp>
      <p:sp>
        <p:nvSpPr>
          <p:cNvPr id="3" name="Content Placeholder 2"/>
          <p:cNvSpPr>
            <a:spLocks noGrp="1"/>
          </p:cNvSpPr>
          <p:nvPr>
            <p:ph idx="1"/>
          </p:nvPr>
        </p:nvSpPr>
        <p:spPr/>
        <p:txBody>
          <a:bodyPr/>
          <a:lstStyle/>
          <a:p>
            <a:r>
              <a:rPr lang="en-US" dirty="0" smtClean="0"/>
              <a:t>Physicochemical similarity does not seem to explain</a:t>
            </a:r>
          </a:p>
          <a:p>
            <a:r>
              <a:rPr lang="en-US" dirty="0" smtClean="0"/>
              <a:t>What about potential functional impact of an amino acid change?</a:t>
            </a:r>
            <a:br>
              <a:rPr lang="en-US" dirty="0" smtClean="0"/>
            </a:br>
            <a:r>
              <a:rPr lang="en-US" dirty="0" smtClean="0"/>
              <a:t>-- SIFT: if a SNV occurs at an aa conserved across species, it is probably disruptive</a:t>
            </a:r>
            <a:endParaRPr lang="en-US" dirty="0"/>
          </a:p>
        </p:txBody>
      </p:sp>
      <p:sp>
        <p:nvSpPr>
          <p:cNvPr id="4" name="Slide Number Placeholder 3"/>
          <p:cNvSpPr>
            <a:spLocks noGrp="1"/>
          </p:cNvSpPr>
          <p:nvPr>
            <p:ph type="sldNum" sz="quarter" idx="12"/>
          </p:nvPr>
        </p:nvSpPr>
        <p:spPr/>
        <p:txBody>
          <a:bodyPr/>
          <a:lstStyle/>
          <a:p>
            <a:fld id="{AE63632A-3374-47DF-ADC3-C2920B6DCA48}" type="slidenum">
              <a:rPr lang="en-US" smtClean="0"/>
              <a:t>63</a:t>
            </a:fld>
            <a:endParaRPr lang="en-US"/>
          </a:p>
        </p:txBody>
      </p:sp>
    </p:spTree>
    <p:extLst>
      <p:ext uri="{BB962C8B-B14F-4D97-AF65-F5344CB8AC3E}">
        <p14:creationId xmlns:p14="http://schemas.microsoft.com/office/powerpoint/2010/main" val="1904909171"/>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323032"/>
          </a:xfrm>
        </p:spPr>
        <p:txBody>
          <a:bodyPr>
            <a:normAutofit fontScale="90000"/>
          </a:bodyPr>
          <a:lstStyle/>
          <a:p>
            <a:r>
              <a:rPr lang="en-US" dirty="0" smtClean="0"/>
              <a:t>1-SIFT</a:t>
            </a:r>
            <a:endParaRPr lang="en-US" dirty="0"/>
          </a:p>
        </p:txBody>
      </p:sp>
      <p:pic>
        <p:nvPicPr>
          <p:cNvPr id="19" name="Picture 2"/>
          <p:cNvPicPr>
            <a:picLocks noChangeArrowheads="1"/>
          </p:cNvPicPr>
          <p:nvPr/>
        </p:nvPicPr>
        <p:blipFill>
          <a:blip r:embed="rId3" cstate="print"/>
          <a:srcRect/>
          <a:stretch>
            <a:fillRect/>
          </a:stretch>
        </p:blipFill>
        <p:spPr bwMode="auto">
          <a:xfrm>
            <a:off x="989511" y="5350183"/>
            <a:ext cx="10364289" cy="1507817"/>
          </a:xfrm>
          <a:prstGeom prst="rect">
            <a:avLst/>
          </a:prstGeom>
          <a:noFill/>
          <a:ln w="9525">
            <a:noFill/>
            <a:miter lim="800000"/>
            <a:headEnd/>
            <a:tailEnd/>
          </a:ln>
        </p:spPr>
      </p:pic>
      <p:pic>
        <p:nvPicPr>
          <p:cNvPr id="4"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 y="688158"/>
            <a:ext cx="12029871" cy="4930764"/>
          </a:xfrm>
        </p:spPr>
      </p:pic>
      <p:sp>
        <p:nvSpPr>
          <p:cNvPr id="3" name="Slide Number Placeholder 2"/>
          <p:cNvSpPr>
            <a:spLocks noGrp="1"/>
          </p:cNvSpPr>
          <p:nvPr>
            <p:ph type="sldNum" sz="quarter" idx="12"/>
          </p:nvPr>
        </p:nvSpPr>
        <p:spPr/>
        <p:txBody>
          <a:bodyPr/>
          <a:lstStyle/>
          <a:p>
            <a:fld id="{AE63632A-3374-47DF-ADC3-C2920B6DCA48}" type="slidenum">
              <a:rPr lang="en-US" smtClean="0"/>
              <a:t>64</a:t>
            </a:fld>
            <a:endParaRPr lang="en-US"/>
          </a:p>
        </p:txBody>
      </p:sp>
    </p:spTree>
    <p:extLst>
      <p:ext uri="{BB962C8B-B14F-4D97-AF65-F5344CB8AC3E}">
        <p14:creationId xmlns:p14="http://schemas.microsoft.com/office/powerpoint/2010/main" val="704204604"/>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Content Placeholder 3"/>
          <p:cNvPicPr>
            <a:picLocks noChangeAspect="1"/>
          </p:cNvPicPr>
          <p:nvPr/>
        </p:nvPicPr>
        <p:blipFill rotWithShape="1">
          <a:blip r:embed="rId2">
            <a:extLst>
              <a:ext uri="{28A0092B-C50C-407E-A947-70E740481C1C}">
                <a14:useLocalDpi xmlns:a14="http://schemas.microsoft.com/office/drawing/2010/main" val="0"/>
              </a:ext>
            </a:extLst>
          </a:blip>
          <a:srcRect l="9501" r="5842" b="10171"/>
          <a:stretch/>
        </p:blipFill>
        <p:spPr>
          <a:xfrm>
            <a:off x="381002" y="3971967"/>
            <a:ext cx="11631030" cy="1899359"/>
          </a:xfrm>
          <a:prstGeom prst="rect">
            <a:avLst/>
          </a:prstGeom>
        </p:spPr>
      </p:pic>
      <p:pic>
        <p:nvPicPr>
          <p:cNvPr id="48" name="Picture 2"/>
          <p:cNvPicPr>
            <a:picLocks noGrp="1" noChangeArrowheads="1"/>
          </p:cNvPicPr>
          <p:nvPr>
            <p:ph idx="1"/>
          </p:nvPr>
        </p:nvPicPr>
        <p:blipFill>
          <a:blip r:embed="rId3" cstate="print"/>
          <a:srcRect/>
          <a:stretch>
            <a:fillRect/>
          </a:stretch>
        </p:blipFill>
        <p:spPr bwMode="auto">
          <a:xfrm>
            <a:off x="196649" y="5540830"/>
            <a:ext cx="11798701" cy="1123134"/>
          </a:xfrm>
          <a:prstGeom prst="rect">
            <a:avLst/>
          </a:prstGeom>
          <a:noFill/>
          <a:ln w="9525">
            <a:noFill/>
            <a:miter lim="800000"/>
            <a:headEnd/>
            <a:tailEnd/>
          </a:ln>
        </p:spPr>
      </p:pic>
      <p:pic>
        <p:nvPicPr>
          <p:cNvPr id="51" name="Picture 50"/>
          <p:cNvPicPr>
            <a:picLocks noChangeAspect="1"/>
          </p:cNvPicPr>
          <p:nvPr/>
        </p:nvPicPr>
        <p:blipFill rotWithShape="1">
          <a:blip r:embed="rId4">
            <a:extLst>
              <a:ext uri="{28A0092B-C50C-407E-A947-70E740481C1C}">
                <a14:useLocalDpi xmlns:a14="http://schemas.microsoft.com/office/drawing/2010/main" val="0"/>
              </a:ext>
            </a:extLst>
          </a:blip>
          <a:srcRect l="9978" t="5094" r="5713" b="89764"/>
          <a:stretch/>
        </p:blipFill>
        <p:spPr>
          <a:xfrm>
            <a:off x="435429" y="3771075"/>
            <a:ext cx="11756571" cy="323228"/>
          </a:xfrm>
          <a:prstGeom prst="rect">
            <a:avLst/>
          </a:prstGeom>
        </p:spPr>
      </p:pic>
      <p:sp>
        <p:nvSpPr>
          <p:cNvPr id="49" name="Rectangle 48"/>
          <p:cNvSpPr/>
          <p:nvPr/>
        </p:nvSpPr>
        <p:spPr>
          <a:xfrm>
            <a:off x="519764" y="6582684"/>
            <a:ext cx="11651916" cy="338554"/>
          </a:xfrm>
          <a:prstGeom prst="rect">
            <a:avLst/>
          </a:prstGeom>
          <a:solidFill>
            <a:schemeClr val="bg1"/>
          </a:solidFill>
        </p:spPr>
        <p:txBody>
          <a:bodyPr wrap="square">
            <a:spAutoFit/>
          </a:bodyPr>
          <a:lstStyle/>
          <a:p>
            <a:r>
              <a:rPr lang="en-US" sz="1600" dirty="0" smtClean="0">
                <a:latin typeface="Courier New" pitchFamily="49" charset="0"/>
                <a:cs typeface="Courier New" pitchFamily="49" charset="0"/>
              </a:rPr>
              <a:t>20 8 24 11 27 15 17 4 28 16 7 32 26 30 19 6 21 23 10 3 14 29 1 25 18 34 31 5 33 22 12 13 9 2 </a:t>
            </a:r>
            <a:endParaRPr lang="en-US" sz="1600" dirty="0">
              <a:latin typeface="Courier New" pitchFamily="49" charset="0"/>
              <a:cs typeface="Courier New" pitchFamily="49" charset="0"/>
            </a:endParaRPr>
          </a:p>
        </p:txBody>
      </p:sp>
      <p:sp>
        <p:nvSpPr>
          <p:cNvPr id="6" name="TextBox 5"/>
          <p:cNvSpPr txBox="1"/>
          <p:nvPr/>
        </p:nvSpPr>
        <p:spPr>
          <a:xfrm>
            <a:off x="4976338" y="5871326"/>
            <a:ext cx="2456331" cy="369332"/>
          </a:xfrm>
          <a:prstGeom prst="rect">
            <a:avLst/>
          </a:prstGeom>
          <a:noFill/>
        </p:spPr>
        <p:txBody>
          <a:bodyPr wrap="square" rtlCol="0">
            <a:spAutoFit/>
          </a:bodyPr>
          <a:lstStyle/>
          <a:p>
            <a:r>
              <a:rPr lang="en-US" b="1" dirty="0" smtClean="0"/>
              <a:t>Functional impact</a:t>
            </a:r>
            <a:endParaRPr lang="en-US" b="1" dirty="0"/>
          </a:p>
        </p:txBody>
      </p:sp>
      <p:pic>
        <p:nvPicPr>
          <p:cNvPr id="55" name="Picture 54"/>
          <p:cNvPicPr>
            <a:picLocks noChangeAspect="1"/>
          </p:cNvPicPr>
          <p:nvPr/>
        </p:nvPicPr>
        <p:blipFill rotWithShape="1">
          <a:blip r:embed="rId4">
            <a:extLst>
              <a:ext uri="{28A0092B-C50C-407E-A947-70E740481C1C}">
                <a14:useLocalDpi xmlns:a14="http://schemas.microsoft.com/office/drawing/2010/main" val="0"/>
              </a:ext>
            </a:extLst>
          </a:blip>
          <a:srcRect l="2282" t="11249" r="90653" b="12552"/>
          <a:stretch/>
        </p:blipFill>
        <p:spPr>
          <a:xfrm>
            <a:off x="0" y="3938003"/>
            <a:ext cx="642257" cy="1619410"/>
          </a:xfrm>
          <a:prstGeom prst="rect">
            <a:avLst/>
          </a:prstGeom>
        </p:spPr>
      </p:pic>
      <p:sp>
        <p:nvSpPr>
          <p:cNvPr id="57" name="Rectangle 56"/>
          <p:cNvSpPr/>
          <p:nvPr/>
        </p:nvSpPr>
        <p:spPr>
          <a:xfrm>
            <a:off x="9622971" y="3771074"/>
            <a:ext cx="2389060" cy="3086925"/>
          </a:xfrm>
          <a:prstGeom prst="rect">
            <a:avLst/>
          </a:prstGeom>
          <a:solidFill>
            <a:schemeClr val="accent1">
              <a:alpha val="3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p:cNvSpPr/>
          <p:nvPr/>
        </p:nvSpPr>
        <p:spPr>
          <a:xfrm>
            <a:off x="562304" y="3771075"/>
            <a:ext cx="2365954" cy="3086925"/>
          </a:xfrm>
          <a:prstGeom prst="rect">
            <a:avLst/>
          </a:prstGeom>
          <a:solidFill>
            <a:srgbClr val="FF0000">
              <a:alpha val="33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p:cNvSpPr>
            <a:spLocks noGrp="1"/>
          </p:cNvSpPr>
          <p:nvPr>
            <p:ph type="sldNum" sz="quarter" idx="12"/>
          </p:nvPr>
        </p:nvSpPr>
        <p:spPr/>
        <p:txBody>
          <a:bodyPr/>
          <a:lstStyle/>
          <a:p>
            <a:fld id="{AE63632A-3374-47DF-ADC3-C2920B6DCA48}" type="slidenum">
              <a:rPr lang="en-US" smtClean="0"/>
              <a:t>65</a:t>
            </a:fld>
            <a:endParaRPr lang="en-US"/>
          </a:p>
        </p:txBody>
      </p:sp>
    </p:spTree>
    <p:extLst>
      <p:ext uri="{BB962C8B-B14F-4D97-AF65-F5344CB8AC3E}">
        <p14:creationId xmlns:p14="http://schemas.microsoft.com/office/powerpoint/2010/main" val="745419773"/>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Content Placeholder 3"/>
          <p:cNvPicPr>
            <a:picLocks noChangeAspect="1"/>
          </p:cNvPicPr>
          <p:nvPr/>
        </p:nvPicPr>
        <p:blipFill rotWithShape="1">
          <a:blip r:embed="rId2">
            <a:extLst>
              <a:ext uri="{28A0092B-C50C-407E-A947-70E740481C1C}">
                <a14:useLocalDpi xmlns:a14="http://schemas.microsoft.com/office/drawing/2010/main" val="0"/>
              </a:ext>
            </a:extLst>
          </a:blip>
          <a:srcRect l="9501" r="5842" b="10171"/>
          <a:stretch/>
        </p:blipFill>
        <p:spPr>
          <a:xfrm>
            <a:off x="381002" y="3971967"/>
            <a:ext cx="11631030" cy="1899359"/>
          </a:xfrm>
          <a:prstGeom prst="rect">
            <a:avLst/>
          </a:prstGeom>
        </p:spPr>
      </p:pic>
      <p:pic>
        <p:nvPicPr>
          <p:cNvPr id="48" name="Picture 2"/>
          <p:cNvPicPr>
            <a:picLocks noGrp="1" noChangeArrowheads="1"/>
          </p:cNvPicPr>
          <p:nvPr>
            <p:ph idx="1"/>
          </p:nvPr>
        </p:nvPicPr>
        <p:blipFill>
          <a:blip r:embed="rId3" cstate="print"/>
          <a:srcRect/>
          <a:stretch>
            <a:fillRect/>
          </a:stretch>
        </p:blipFill>
        <p:spPr bwMode="auto">
          <a:xfrm>
            <a:off x="196649" y="5540830"/>
            <a:ext cx="11798701" cy="1123134"/>
          </a:xfrm>
          <a:prstGeom prst="rect">
            <a:avLst/>
          </a:prstGeom>
          <a:noFill/>
          <a:ln w="9525">
            <a:noFill/>
            <a:miter lim="800000"/>
            <a:headEnd/>
            <a:tailEnd/>
          </a:ln>
        </p:spPr>
      </p:pic>
      <p:pic>
        <p:nvPicPr>
          <p:cNvPr id="51" name="Picture 50"/>
          <p:cNvPicPr>
            <a:picLocks noChangeAspect="1"/>
          </p:cNvPicPr>
          <p:nvPr/>
        </p:nvPicPr>
        <p:blipFill rotWithShape="1">
          <a:blip r:embed="rId4">
            <a:extLst>
              <a:ext uri="{28A0092B-C50C-407E-A947-70E740481C1C}">
                <a14:useLocalDpi xmlns:a14="http://schemas.microsoft.com/office/drawing/2010/main" val="0"/>
              </a:ext>
            </a:extLst>
          </a:blip>
          <a:srcRect l="9978" t="5094" r="5713" b="89764"/>
          <a:stretch/>
        </p:blipFill>
        <p:spPr>
          <a:xfrm>
            <a:off x="435429" y="3771075"/>
            <a:ext cx="11756571" cy="323228"/>
          </a:xfrm>
          <a:prstGeom prst="rect">
            <a:avLst/>
          </a:prstGeom>
        </p:spPr>
      </p:pic>
      <p:sp>
        <p:nvSpPr>
          <p:cNvPr id="49" name="Rectangle 48"/>
          <p:cNvSpPr/>
          <p:nvPr/>
        </p:nvSpPr>
        <p:spPr>
          <a:xfrm>
            <a:off x="519764" y="6582684"/>
            <a:ext cx="11651916" cy="338554"/>
          </a:xfrm>
          <a:prstGeom prst="rect">
            <a:avLst/>
          </a:prstGeom>
          <a:solidFill>
            <a:schemeClr val="bg1"/>
          </a:solidFill>
        </p:spPr>
        <p:txBody>
          <a:bodyPr wrap="square">
            <a:spAutoFit/>
          </a:bodyPr>
          <a:lstStyle/>
          <a:p>
            <a:r>
              <a:rPr lang="en-US" sz="1600" dirty="0" smtClean="0">
                <a:latin typeface="Courier New" pitchFamily="49" charset="0"/>
                <a:cs typeface="Courier New" pitchFamily="49" charset="0"/>
              </a:rPr>
              <a:t>20 8 24 11 27 15 17 4 28 16 7 32 26 30 19 6 21 23 10 3 14 29 1 25 18 34 31 5 33 22 12 13 9 2 </a:t>
            </a:r>
            <a:endParaRPr lang="en-US" sz="1600" dirty="0">
              <a:latin typeface="Courier New" pitchFamily="49" charset="0"/>
              <a:cs typeface="Courier New" pitchFamily="49" charset="0"/>
            </a:endParaRPr>
          </a:p>
        </p:txBody>
      </p:sp>
      <p:sp>
        <p:nvSpPr>
          <p:cNvPr id="6" name="TextBox 5"/>
          <p:cNvSpPr txBox="1"/>
          <p:nvPr/>
        </p:nvSpPr>
        <p:spPr>
          <a:xfrm>
            <a:off x="4976338" y="5871326"/>
            <a:ext cx="2456331" cy="369332"/>
          </a:xfrm>
          <a:prstGeom prst="rect">
            <a:avLst/>
          </a:prstGeom>
          <a:noFill/>
        </p:spPr>
        <p:txBody>
          <a:bodyPr wrap="square" rtlCol="0">
            <a:spAutoFit/>
          </a:bodyPr>
          <a:lstStyle/>
          <a:p>
            <a:r>
              <a:rPr lang="en-US" b="1" dirty="0" smtClean="0"/>
              <a:t>Functional impact</a:t>
            </a:r>
            <a:endParaRPr lang="en-US" b="1" dirty="0"/>
          </a:p>
        </p:txBody>
      </p:sp>
      <p:pic>
        <p:nvPicPr>
          <p:cNvPr id="55" name="Picture 54"/>
          <p:cNvPicPr>
            <a:picLocks noChangeAspect="1"/>
          </p:cNvPicPr>
          <p:nvPr/>
        </p:nvPicPr>
        <p:blipFill rotWithShape="1">
          <a:blip r:embed="rId4">
            <a:extLst>
              <a:ext uri="{28A0092B-C50C-407E-A947-70E740481C1C}">
                <a14:useLocalDpi xmlns:a14="http://schemas.microsoft.com/office/drawing/2010/main" val="0"/>
              </a:ext>
            </a:extLst>
          </a:blip>
          <a:srcRect l="2282" t="11249" r="90653" b="12552"/>
          <a:stretch/>
        </p:blipFill>
        <p:spPr>
          <a:xfrm>
            <a:off x="0" y="3938003"/>
            <a:ext cx="642257" cy="1619410"/>
          </a:xfrm>
          <a:prstGeom prst="rect">
            <a:avLst/>
          </a:prstGeom>
        </p:spPr>
      </p:pic>
      <p:sp>
        <p:nvSpPr>
          <p:cNvPr id="57" name="Rectangle 56"/>
          <p:cNvSpPr/>
          <p:nvPr/>
        </p:nvSpPr>
        <p:spPr>
          <a:xfrm>
            <a:off x="9622971" y="3771074"/>
            <a:ext cx="2389060" cy="3086925"/>
          </a:xfrm>
          <a:prstGeom prst="rect">
            <a:avLst/>
          </a:prstGeom>
          <a:solidFill>
            <a:schemeClr val="accent1">
              <a:alpha val="3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p:cNvSpPr/>
          <p:nvPr/>
        </p:nvSpPr>
        <p:spPr>
          <a:xfrm>
            <a:off x="562304" y="3771075"/>
            <a:ext cx="2365954" cy="3086925"/>
          </a:xfrm>
          <a:prstGeom prst="rect">
            <a:avLst/>
          </a:prstGeom>
          <a:solidFill>
            <a:srgbClr val="FF0000">
              <a:alpha val="33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1537475" y="3773837"/>
            <a:ext cx="321426" cy="3087552"/>
          </a:xfrm>
          <a:prstGeom prst="rect">
            <a:avLst/>
          </a:prstGeom>
          <a:solidFill>
            <a:srgbClr val="FFFF00">
              <a:alpha val="33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2237474" y="3771074"/>
            <a:ext cx="282206" cy="3085290"/>
          </a:xfrm>
          <a:prstGeom prst="rect">
            <a:avLst/>
          </a:prstGeom>
          <a:solidFill>
            <a:schemeClr val="accent2">
              <a:alpha val="3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p:cNvPicPr>
            <a:picLocks noChangeAspect="1"/>
          </p:cNvPicPr>
          <p:nvPr/>
        </p:nvPicPr>
        <p:blipFill rotWithShape="1">
          <a:blip r:embed="rId5">
            <a:extLst>
              <a:ext uri="{28A0092B-C50C-407E-A947-70E740481C1C}">
                <a14:useLocalDpi xmlns:a14="http://schemas.microsoft.com/office/drawing/2010/main" val="0"/>
              </a:ext>
            </a:extLst>
          </a:blip>
          <a:srcRect t="6767" r="5800" b="12457"/>
          <a:stretch/>
        </p:blipFill>
        <p:spPr>
          <a:xfrm>
            <a:off x="3310362" y="302007"/>
            <a:ext cx="2578196" cy="3300201"/>
          </a:xfrm>
          <a:prstGeom prst="rect">
            <a:avLst/>
          </a:prstGeom>
          <a:ln w="228600" cap="sq" cmpd="thickThin">
            <a:solidFill>
              <a:srgbClr val="000000"/>
            </a:solidFill>
            <a:prstDash val="solid"/>
            <a:miter lim="800000"/>
          </a:ln>
          <a:effectLst>
            <a:innerShdw blurRad="76200">
              <a:srgbClr val="000000"/>
            </a:innerShdw>
          </a:effectLst>
        </p:spPr>
      </p:pic>
      <p:pic>
        <p:nvPicPr>
          <p:cNvPr id="13" name="Picture 12"/>
          <p:cNvPicPr>
            <a:picLocks noChangeAspect="1"/>
          </p:cNvPicPr>
          <p:nvPr/>
        </p:nvPicPr>
        <p:blipFill rotWithShape="1">
          <a:blip r:embed="rId6">
            <a:extLst>
              <a:ext uri="{28A0092B-C50C-407E-A947-70E740481C1C}">
                <a14:useLocalDpi xmlns:a14="http://schemas.microsoft.com/office/drawing/2010/main" val="0"/>
              </a:ext>
            </a:extLst>
          </a:blip>
          <a:srcRect t="13867" r="5237" b="14542"/>
          <a:stretch/>
        </p:blipFill>
        <p:spPr>
          <a:xfrm>
            <a:off x="6694715" y="310440"/>
            <a:ext cx="2855685" cy="3289877"/>
          </a:xfrm>
          <a:prstGeom prst="rect">
            <a:avLst/>
          </a:prstGeom>
          <a:ln w="228600" cap="sq" cmpd="thickThin">
            <a:solidFill>
              <a:srgbClr val="000000"/>
            </a:solidFill>
            <a:prstDash val="solid"/>
            <a:miter lim="800000"/>
          </a:ln>
          <a:effectLst>
            <a:innerShdw blurRad="76200">
              <a:srgbClr val="000000"/>
            </a:innerShdw>
          </a:effectLst>
        </p:spPr>
      </p:pic>
      <p:sp>
        <p:nvSpPr>
          <p:cNvPr id="2" name="Slide Number Placeholder 1"/>
          <p:cNvSpPr>
            <a:spLocks noGrp="1"/>
          </p:cNvSpPr>
          <p:nvPr>
            <p:ph type="sldNum" sz="quarter" idx="12"/>
          </p:nvPr>
        </p:nvSpPr>
        <p:spPr/>
        <p:txBody>
          <a:bodyPr/>
          <a:lstStyle/>
          <a:p>
            <a:fld id="{AE63632A-3374-47DF-ADC3-C2920B6DCA48}" type="slidenum">
              <a:rPr lang="en-US" smtClean="0"/>
              <a:t>66</a:t>
            </a:fld>
            <a:endParaRPr lang="en-US"/>
          </a:p>
        </p:txBody>
      </p:sp>
    </p:spTree>
    <p:extLst>
      <p:ext uri="{BB962C8B-B14F-4D97-AF65-F5344CB8AC3E}">
        <p14:creationId xmlns:p14="http://schemas.microsoft.com/office/powerpoint/2010/main" val="3338998011"/>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Content Placeholder 3"/>
          <p:cNvPicPr>
            <a:picLocks noChangeAspect="1"/>
          </p:cNvPicPr>
          <p:nvPr/>
        </p:nvPicPr>
        <p:blipFill rotWithShape="1">
          <a:blip r:embed="rId2">
            <a:extLst>
              <a:ext uri="{28A0092B-C50C-407E-A947-70E740481C1C}">
                <a14:useLocalDpi xmlns:a14="http://schemas.microsoft.com/office/drawing/2010/main" val="0"/>
              </a:ext>
            </a:extLst>
          </a:blip>
          <a:srcRect l="9501" r="5842" b="10171"/>
          <a:stretch/>
        </p:blipFill>
        <p:spPr>
          <a:xfrm>
            <a:off x="381002" y="3971967"/>
            <a:ext cx="11631030" cy="1899359"/>
          </a:xfrm>
          <a:prstGeom prst="rect">
            <a:avLst/>
          </a:prstGeom>
        </p:spPr>
      </p:pic>
      <p:pic>
        <p:nvPicPr>
          <p:cNvPr id="48" name="Picture 2"/>
          <p:cNvPicPr>
            <a:picLocks noGrp="1" noChangeArrowheads="1"/>
          </p:cNvPicPr>
          <p:nvPr>
            <p:ph idx="1"/>
          </p:nvPr>
        </p:nvPicPr>
        <p:blipFill>
          <a:blip r:embed="rId3" cstate="print"/>
          <a:srcRect/>
          <a:stretch>
            <a:fillRect/>
          </a:stretch>
        </p:blipFill>
        <p:spPr bwMode="auto">
          <a:xfrm>
            <a:off x="196649" y="5540830"/>
            <a:ext cx="11798701" cy="1123134"/>
          </a:xfrm>
          <a:prstGeom prst="rect">
            <a:avLst/>
          </a:prstGeom>
          <a:noFill/>
          <a:ln w="9525">
            <a:noFill/>
            <a:miter lim="800000"/>
            <a:headEnd/>
            <a:tailEnd/>
          </a:ln>
        </p:spPr>
      </p:pic>
      <p:pic>
        <p:nvPicPr>
          <p:cNvPr id="51" name="Picture 50"/>
          <p:cNvPicPr>
            <a:picLocks noChangeAspect="1"/>
          </p:cNvPicPr>
          <p:nvPr/>
        </p:nvPicPr>
        <p:blipFill rotWithShape="1">
          <a:blip r:embed="rId4">
            <a:extLst>
              <a:ext uri="{28A0092B-C50C-407E-A947-70E740481C1C}">
                <a14:useLocalDpi xmlns:a14="http://schemas.microsoft.com/office/drawing/2010/main" val="0"/>
              </a:ext>
            </a:extLst>
          </a:blip>
          <a:srcRect l="9978" t="5094" r="5713" b="89764"/>
          <a:stretch/>
        </p:blipFill>
        <p:spPr>
          <a:xfrm>
            <a:off x="435429" y="3771075"/>
            <a:ext cx="11756571" cy="323228"/>
          </a:xfrm>
          <a:prstGeom prst="rect">
            <a:avLst/>
          </a:prstGeom>
        </p:spPr>
      </p:pic>
      <p:sp>
        <p:nvSpPr>
          <p:cNvPr id="49" name="Rectangle 48"/>
          <p:cNvSpPr/>
          <p:nvPr/>
        </p:nvSpPr>
        <p:spPr>
          <a:xfrm>
            <a:off x="519764" y="6582684"/>
            <a:ext cx="11651916" cy="338554"/>
          </a:xfrm>
          <a:prstGeom prst="rect">
            <a:avLst/>
          </a:prstGeom>
          <a:solidFill>
            <a:schemeClr val="bg1"/>
          </a:solidFill>
        </p:spPr>
        <p:txBody>
          <a:bodyPr wrap="square">
            <a:spAutoFit/>
          </a:bodyPr>
          <a:lstStyle/>
          <a:p>
            <a:r>
              <a:rPr lang="en-US" sz="1600" dirty="0" smtClean="0">
                <a:latin typeface="Courier New" pitchFamily="49" charset="0"/>
                <a:cs typeface="Courier New" pitchFamily="49" charset="0"/>
              </a:rPr>
              <a:t>20 8 24 11 27 15 17 4 28 16 7 32 26 30 19 6 21 23 10 3 14 29 1 25 18 34 31 5 33 22 12 13 9 2 </a:t>
            </a:r>
            <a:endParaRPr lang="en-US" sz="1600" dirty="0">
              <a:latin typeface="Courier New" pitchFamily="49" charset="0"/>
              <a:cs typeface="Courier New" pitchFamily="49" charset="0"/>
            </a:endParaRPr>
          </a:p>
        </p:txBody>
      </p:sp>
      <p:sp>
        <p:nvSpPr>
          <p:cNvPr id="6" name="TextBox 5"/>
          <p:cNvSpPr txBox="1"/>
          <p:nvPr/>
        </p:nvSpPr>
        <p:spPr>
          <a:xfrm>
            <a:off x="4976338" y="5871326"/>
            <a:ext cx="2456331" cy="369332"/>
          </a:xfrm>
          <a:prstGeom prst="rect">
            <a:avLst/>
          </a:prstGeom>
          <a:noFill/>
        </p:spPr>
        <p:txBody>
          <a:bodyPr wrap="square" rtlCol="0">
            <a:spAutoFit/>
          </a:bodyPr>
          <a:lstStyle/>
          <a:p>
            <a:r>
              <a:rPr lang="en-US" b="1" dirty="0" smtClean="0"/>
              <a:t>Functional impact</a:t>
            </a:r>
            <a:endParaRPr lang="en-US" b="1" dirty="0"/>
          </a:p>
        </p:txBody>
      </p:sp>
      <p:pic>
        <p:nvPicPr>
          <p:cNvPr id="55" name="Picture 54"/>
          <p:cNvPicPr>
            <a:picLocks noChangeAspect="1"/>
          </p:cNvPicPr>
          <p:nvPr/>
        </p:nvPicPr>
        <p:blipFill rotWithShape="1">
          <a:blip r:embed="rId4">
            <a:extLst>
              <a:ext uri="{28A0092B-C50C-407E-A947-70E740481C1C}">
                <a14:useLocalDpi xmlns:a14="http://schemas.microsoft.com/office/drawing/2010/main" val="0"/>
              </a:ext>
            </a:extLst>
          </a:blip>
          <a:srcRect l="2282" t="11249" r="90653" b="12552"/>
          <a:stretch/>
        </p:blipFill>
        <p:spPr>
          <a:xfrm>
            <a:off x="0" y="3938003"/>
            <a:ext cx="642257" cy="1619410"/>
          </a:xfrm>
          <a:prstGeom prst="rect">
            <a:avLst/>
          </a:prstGeom>
        </p:spPr>
      </p:pic>
      <p:sp>
        <p:nvSpPr>
          <p:cNvPr id="57" name="Rectangle 56"/>
          <p:cNvSpPr/>
          <p:nvPr/>
        </p:nvSpPr>
        <p:spPr>
          <a:xfrm>
            <a:off x="9622971" y="3771074"/>
            <a:ext cx="2389060" cy="3086925"/>
          </a:xfrm>
          <a:prstGeom prst="rect">
            <a:avLst/>
          </a:prstGeom>
          <a:solidFill>
            <a:schemeClr val="accent1">
              <a:alpha val="3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p:cNvSpPr/>
          <p:nvPr/>
        </p:nvSpPr>
        <p:spPr>
          <a:xfrm>
            <a:off x="562304" y="3771075"/>
            <a:ext cx="2365954" cy="3086925"/>
          </a:xfrm>
          <a:prstGeom prst="rect">
            <a:avLst/>
          </a:prstGeom>
          <a:solidFill>
            <a:srgbClr val="FF0000">
              <a:alpha val="33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3913279" y="3773837"/>
            <a:ext cx="355246" cy="3087552"/>
          </a:xfrm>
          <a:prstGeom prst="rect">
            <a:avLst/>
          </a:prstGeom>
          <a:solidFill>
            <a:srgbClr val="CCCC00">
              <a:alpha val="3294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5601220" y="3771074"/>
            <a:ext cx="311899" cy="3085290"/>
          </a:xfrm>
          <a:prstGeom prst="rect">
            <a:avLst/>
          </a:prstGeom>
          <a:solidFill>
            <a:srgbClr val="FF33CC">
              <a:alpha val="3294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Picture 15"/>
          <p:cNvPicPr>
            <a:picLocks noChangeAspect="1"/>
          </p:cNvPicPr>
          <p:nvPr/>
        </p:nvPicPr>
        <p:blipFill rotWithShape="1">
          <a:blip r:embed="rId5">
            <a:extLst>
              <a:ext uri="{28A0092B-C50C-407E-A947-70E740481C1C}">
                <a14:useLocalDpi xmlns:a14="http://schemas.microsoft.com/office/drawing/2010/main" val="0"/>
              </a:ext>
            </a:extLst>
          </a:blip>
          <a:srcRect l="26604" t="11841" r="33396" b="15292"/>
          <a:stretch/>
        </p:blipFill>
        <p:spPr>
          <a:xfrm>
            <a:off x="6320951" y="291950"/>
            <a:ext cx="3110637" cy="3186098"/>
          </a:xfrm>
          <a:prstGeom prst="rect">
            <a:avLst/>
          </a:prstGeom>
          <a:ln w="228600" cap="sq" cmpd="thickThin">
            <a:solidFill>
              <a:srgbClr val="000000"/>
            </a:solidFill>
            <a:prstDash val="solid"/>
            <a:miter lim="800000"/>
          </a:ln>
          <a:effectLst>
            <a:innerShdw blurRad="76200">
              <a:srgbClr val="000000"/>
            </a:innerShdw>
          </a:effectLst>
        </p:spPr>
      </p:pic>
      <p:pic>
        <p:nvPicPr>
          <p:cNvPr id="18" name="Picture 17"/>
          <p:cNvPicPr>
            <a:picLocks noChangeAspect="1"/>
          </p:cNvPicPr>
          <p:nvPr/>
        </p:nvPicPr>
        <p:blipFill rotWithShape="1">
          <a:blip r:embed="rId6">
            <a:extLst>
              <a:ext uri="{28A0092B-C50C-407E-A947-70E740481C1C}">
                <a14:useLocalDpi xmlns:a14="http://schemas.microsoft.com/office/drawing/2010/main" val="0"/>
              </a:ext>
            </a:extLst>
          </a:blip>
          <a:srcRect l="31159" t="9530" r="28841" b="13193"/>
          <a:stretch/>
        </p:blipFill>
        <p:spPr>
          <a:xfrm>
            <a:off x="2781918" y="271630"/>
            <a:ext cx="2946940" cy="3201123"/>
          </a:xfrm>
          <a:prstGeom prst="rect">
            <a:avLst/>
          </a:prstGeom>
          <a:ln w="228600" cap="sq" cmpd="thickThin">
            <a:solidFill>
              <a:srgbClr val="000000"/>
            </a:solidFill>
            <a:prstDash val="solid"/>
            <a:miter lim="800000"/>
          </a:ln>
          <a:effectLst>
            <a:innerShdw blurRad="76200">
              <a:srgbClr val="000000"/>
            </a:innerShdw>
          </a:effectLst>
        </p:spPr>
      </p:pic>
      <p:sp>
        <p:nvSpPr>
          <p:cNvPr id="2" name="Slide Number Placeholder 1"/>
          <p:cNvSpPr>
            <a:spLocks noGrp="1"/>
          </p:cNvSpPr>
          <p:nvPr>
            <p:ph type="sldNum" sz="quarter" idx="12"/>
          </p:nvPr>
        </p:nvSpPr>
        <p:spPr/>
        <p:txBody>
          <a:bodyPr/>
          <a:lstStyle/>
          <a:p>
            <a:fld id="{AE63632A-3374-47DF-ADC3-C2920B6DCA48}" type="slidenum">
              <a:rPr lang="en-US" smtClean="0"/>
              <a:t>67</a:t>
            </a:fld>
            <a:endParaRPr lang="en-US"/>
          </a:p>
        </p:txBody>
      </p:sp>
    </p:spTree>
    <p:extLst>
      <p:ext uri="{BB962C8B-B14F-4D97-AF65-F5344CB8AC3E}">
        <p14:creationId xmlns:p14="http://schemas.microsoft.com/office/powerpoint/2010/main" val="3268343931"/>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Content Placeholder 3"/>
          <p:cNvPicPr>
            <a:picLocks noChangeAspect="1"/>
          </p:cNvPicPr>
          <p:nvPr/>
        </p:nvPicPr>
        <p:blipFill rotWithShape="1">
          <a:blip r:embed="rId2">
            <a:extLst>
              <a:ext uri="{28A0092B-C50C-407E-A947-70E740481C1C}">
                <a14:useLocalDpi xmlns:a14="http://schemas.microsoft.com/office/drawing/2010/main" val="0"/>
              </a:ext>
            </a:extLst>
          </a:blip>
          <a:srcRect l="9501" r="5842" b="10171"/>
          <a:stretch/>
        </p:blipFill>
        <p:spPr>
          <a:xfrm>
            <a:off x="381001" y="3971967"/>
            <a:ext cx="11664427" cy="1899359"/>
          </a:xfrm>
          <a:prstGeom prst="rect">
            <a:avLst/>
          </a:prstGeom>
        </p:spPr>
      </p:pic>
      <p:pic>
        <p:nvPicPr>
          <p:cNvPr id="48" name="Picture 2"/>
          <p:cNvPicPr>
            <a:picLocks noGrp="1" noChangeArrowheads="1"/>
          </p:cNvPicPr>
          <p:nvPr>
            <p:ph idx="1"/>
          </p:nvPr>
        </p:nvPicPr>
        <p:blipFill>
          <a:blip r:embed="rId3" cstate="print"/>
          <a:srcRect/>
          <a:stretch>
            <a:fillRect/>
          </a:stretch>
        </p:blipFill>
        <p:spPr bwMode="auto">
          <a:xfrm>
            <a:off x="196649" y="5540830"/>
            <a:ext cx="11798701" cy="1123134"/>
          </a:xfrm>
          <a:prstGeom prst="rect">
            <a:avLst/>
          </a:prstGeom>
          <a:noFill/>
          <a:ln w="9525">
            <a:noFill/>
            <a:miter lim="800000"/>
            <a:headEnd/>
            <a:tailEnd/>
          </a:ln>
        </p:spPr>
      </p:pic>
      <p:pic>
        <p:nvPicPr>
          <p:cNvPr id="51" name="Picture 50"/>
          <p:cNvPicPr>
            <a:picLocks noChangeAspect="1"/>
          </p:cNvPicPr>
          <p:nvPr/>
        </p:nvPicPr>
        <p:blipFill rotWithShape="1">
          <a:blip r:embed="rId4">
            <a:extLst>
              <a:ext uri="{28A0092B-C50C-407E-A947-70E740481C1C}">
                <a14:useLocalDpi xmlns:a14="http://schemas.microsoft.com/office/drawing/2010/main" val="0"/>
              </a:ext>
            </a:extLst>
          </a:blip>
          <a:srcRect l="9978" t="5094" r="5713" b="89764"/>
          <a:stretch/>
        </p:blipFill>
        <p:spPr>
          <a:xfrm>
            <a:off x="435429" y="3771075"/>
            <a:ext cx="11756571" cy="323228"/>
          </a:xfrm>
          <a:prstGeom prst="rect">
            <a:avLst/>
          </a:prstGeom>
        </p:spPr>
      </p:pic>
      <p:sp>
        <p:nvSpPr>
          <p:cNvPr id="49" name="Rectangle 48"/>
          <p:cNvSpPr/>
          <p:nvPr/>
        </p:nvSpPr>
        <p:spPr>
          <a:xfrm>
            <a:off x="519764" y="6582684"/>
            <a:ext cx="11651916" cy="338554"/>
          </a:xfrm>
          <a:prstGeom prst="rect">
            <a:avLst/>
          </a:prstGeom>
          <a:solidFill>
            <a:schemeClr val="bg1"/>
          </a:solidFill>
        </p:spPr>
        <p:txBody>
          <a:bodyPr wrap="square">
            <a:spAutoFit/>
          </a:bodyPr>
          <a:lstStyle/>
          <a:p>
            <a:r>
              <a:rPr lang="en-US" sz="1600" dirty="0" smtClean="0">
                <a:latin typeface="Courier New" pitchFamily="49" charset="0"/>
                <a:cs typeface="Courier New" pitchFamily="49" charset="0"/>
              </a:rPr>
              <a:t>20 8 24 11 27 15 17 4 28 16 7 32 26 30 19 6 21 23 10 3 14 29 1 25 18 34 31 5 33 22 12 13 9 2 </a:t>
            </a:r>
            <a:endParaRPr lang="en-US" sz="1600" dirty="0">
              <a:latin typeface="Courier New" pitchFamily="49" charset="0"/>
              <a:cs typeface="Courier New" pitchFamily="49" charset="0"/>
            </a:endParaRPr>
          </a:p>
        </p:txBody>
      </p:sp>
      <p:sp>
        <p:nvSpPr>
          <p:cNvPr id="6" name="TextBox 5"/>
          <p:cNvSpPr txBox="1"/>
          <p:nvPr/>
        </p:nvSpPr>
        <p:spPr>
          <a:xfrm>
            <a:off x="4976338" y="5871326"/>
            <a:ext cx="2456331" cy="369332"/>
          </a:xfrm>
          <a:prstGeom prst="rect">
            <a:avLst/>
          </a:prstGeom>
          <a:noFill/>
        </p:spPr>
        <p:txBody>
          <a:bodyPr wrap="square" rtlCol="0">
            <a:spAutoFit/>
          </a:bodyPr>
          <a:lstStyle/>
          <a:p>
            <a:r>
              <a:rPr lang="en-US" b="1" dirty="0" smtClean="0"/>
              <a:t>Functional impact</a:t>
            </a:r>
            <a:endParaRPr lang="en-US" b="1" dirty="0"/>
          </a:p>
        </p:txBody>
      </p:sp>
      <p:pic>
        <p:nvPicPr>
          <p:cNvPr id="55" name="Picture 54"/>
          <p:cNvPicPr>
            <a:picLocks noChangeAspect="1"/>
          </p:cNvPicPr>
          <p:nvPr/>
        </p:nvPicPr>
        <p:blipFill rotWithShape="1">
          <a:blip r:embed="rId4">
            <a:extLst>
              <a:ext uri="{28A0092B-C50C-407E-A947-70E740481C1C}">
                <a14:useLocalDpi xmlns:a14="http://schemas.microsoft.com/office/drawing/2010/main" val="0"/>
              </a:ext>
            </a:extLst>
          </a:blip>
          <a:srcRect l="2282" t="11249" r="90653" b="12552"/>
          <a:stretch/>
        </p:blipFill>
        <p:spPr>
          <a:xfrm>
            <a:off x="0" y="3938003"/>
            <a:ext cx="642257" cy="1619410"/>
          </a:xfrm>
          <a:prstGeom prst="rect">
            <a:avLst/>
          </a:prstGeom>
        </p:spPr>
      </p:pic>
      <p:sp>
        <p:nvSpPr>
          <p:cNvPr id="57" name="Rectangle 56"/>
          <p:cNvSpPr/>
          <p:nvPr/>
        </p:nvSpPr>
        <p:spPr>
          <a:xfrm>
            <a:off x="9622970" y="3771074"/>
            <a:ext cx="2414919" cy="3086925"/>
          </a:xfrm>
          <a:prstGeom prst="rect">
            <a:avLst/>
          </a:prstGeom>
          <a:solidFill>
            <a:schemeClr val="accent1">
              <a:alpha val="3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p:cNvSpPr/>
          <p:nvPr/>
        </p:nvSpPr>
        <p:spPr>
          <a:xfrm>
            <a:off x="562304" y="3771075"/>
            <a:ext cx="2365954" cy="3086925"/>
          </a:xfrm>
          <a:prstGeom prst="rect">
            <a:avLst/>
          </a:prstGeom>
          <a:solidFill>
            <a:srgbClr val="FF0000">
              <a:alpha val="33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11653632" y="3773838"/>
            <a:ext cx="391797" cy="3087551"/>
          </a:xfrm>
          <a:prstGeom prst="rect">
            <a:avLst/>
          </a:prstGeom>
          <a:solidFill>
            <a:schemeClr val="accent2">
              <a:alpha val="3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9622970" y="3771072"/>
            <a:ext cx="343990" cy="3085289"/>
          </a:xfrm>
          <a:prstGeom prst="rect">
            <a:avLst/>
          </a:prstGeom>
          <a:solidFill>
            <a:schemeClr val="tx1">
              <a:alpha val="3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1" name="Picture 20"/>
          <p:cNvPicPr>
            <a:picLocks noChangeAspect="1"/>
          </p:cNvPicPr>
          <p:nvPr/>
        </p:nvPicPr>
        <p:blipFill rotWithShape="1">
          <a:blip r:embed="rId5">
            <a:extLst>
              <a:ext uri="{28A0092B-C50C-407E-A947-70E740481C1C}">
                <a14:useLocalDpi xmlns:a14="http://schemas.microsoft.com/office/drawing/2010/main" val="0"/>
              </a:ext>
            </a:extLst>
          </a:blip>
          <a:srcRect l="26388" t="2254" r="24987" b="8581"/>
          <a:stretch/>
        </p:blipFill>
        <p:spPr>
          <a:xfrm>
            <a:off x="1124169" y="318490"/>
            <a:ext cx="3017056" cy="3110712"/>
          </a:xfrm>
          <a:prstGeom prst="rect">
            <a:avLst/>
          </a:prstGeom>
          <a:ln w="228600" cap="sq" cmpd="thickThin">
            <a:solidFill>
              <a:srgbClr val="000000"/>
            </a:solidFill>
            <a:prstDash val="solid"/>
            <a:miter lim="800000"/>
          </a:ln>
          <a:effectLst>
            <a:innerShdw blurRad="76200">
              <a:srgbClr val="000000"/>
            </a:innerShdw>
          </a:effectLst>
        </p:spPr>
      </p:pic>
      <p:pic>
        <p:nvPicPr>
          <p:cNvPr id="22" name="Picture 21"/>
          <p:cNvPicPr>
            <a:picLocks noChangeAspect="1"/>
          </p:cNvPicPr>
          <p:nvPr/>
        </p:nvPicPr>
        <p:blipFill rotWithShape="1">
          <a:blip r:embed="rId6">
            <a:extLst>
              <a:ext uri="{28A0092B-C50C-407E-A947-70E740481C1C}">
                <a14:useLocalDpi xmlns:a14="http://schemas.microsoft.com/office/drawing/2010/main" val="0"/>
              </a:ext>
            </a:extLst>
          </a:blip>
          <a:srcRect l="24232" t="5321" r="30916" b="12607"/>
          <a:stretch/>
        </p:blipFill>
        <p:spPr>
          <a:xfrm>
            <a:off x="4594012" y="315003"/>
            <a:ext cx="3023495" cy="3110712"/>
          </a:xfrm>
          <a:prstGeom prst="rect">
            <a:avLst/>
          </a:prstGeom>
          <a:ln w="228600" cap="sq" cmpd="thickThin">
            <a:solidFill>
              <a:srgbClr val="000000"/>
            </a:solidFill>
            <a:prstDash val="solid"/>
            <a:miter lim="800000"/>
          </a:ln>
          <a:effectLst>
            <a:innerShdw blurRad="76200">
              <a:srgbClr val="000000"/>
            </a:innerShdw>
          </a:effectLst>
        </p:spPr>
      </p:pic>
      <p:sp>
        <p:nvSpPr>
          <p:cNvPr id="2" name="Slide Number Placeholder 1"/>
          <p:cNvSpPr>
            <a:spLocks noGrp="1"/>
          </p:cNvSpPr>
          <p:nvPr>
            <p:ph type="sldNum" sz="quarter" idx="12"/>
          </p:nvPr>
        </p:nvSpPr>
        <p:spPr/>
        <p:txBody>
          <a:bodyPr/>
          <a:lstStyle/>
          <a:p>
            <a:fld id="{AE63632A-3374-47DF-ADC3-C2920B6DCA48}" type="slidenum">
              <a:rPr lang="en-US" smtClean="0"/>
              <a:t>68</a:t>
            </a:fld>
            <a:endParaRPr lang="en-US"/>
          </a:p>
        </p:txBody>
      </p:sp>
      <p:sp>
        <p:nvSpPr>
          <p:cNvPr id="3" name="TextBox 2"/>
          <p:cNvSpPr txBox="1"/>
          <p:nvPr/>
        </p:nvSpPr>
        <p:spPr>
          <a:xfrm>
            <a:off x="8044246" y="74134"/>
            <a:ext cx="3877613" cy="3539430"/>
          </a:xfrm>
          <a:prstGeom prst="rect">
            <a:avLst/>
          </a:prstGeom>
          <a:noFill/>
        </p:spPr>
        <p:txBody>
          <a:bodyPr wrap="square" rtlCol="0">
            <a:spAutoFit/>
          </a:bodyPr>
          <a:lstStyle/>
          <a:p>
            <a:r>
              <a:rPr lang="en-US" sz="3200" dirty="0" smtClean="0"/>
              <a:t>Is functional impact a way to distinguish </a:t>
            </a:r>
          </a:p>
          <a:p>
            <a:r>
              <a:rPr lang="en-US" sz="3200" dirty="0" smtClean="0"/>
              <a:t>between hypervariable functional vs </a:t>
            </a:r>
          </a:p>
          <a:p>
            <a:r>
              <a:rPr lang="en-US" sz="3200" dirty="0" smtClean="0"/>
              <a:t>nonfunctional positions?</a:t>
            </a:r>
            <a:endParaRPr lang="en-US" sz="3200" dirty="0"/>
          </a:p>
        </p:txBody>
      </p:sp>
      <p:sp>
        <p:nvSpPr>
          <p:cNvPr id="7" name="Down Arrow 6"/>
          <p:cNvSpPr/>
          <p:nvPr/>
        </p:nvSpPr>
        <p:spPr>
          <a:xfrm>
            <a:off x="11353800" y="3401742"/>
            <a:ext cx="173581" cy="369330"/>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3" name="Down Arrow 22"/>
          <p:cNvSpPr/>
          <p:nvPr/>
        </p:nvSpPr>
        <p:spPr>
          <a:xfrm>
            <a:off x="10703011" y="3393502"/>
            <a:ext cx="173581" cy="369330"/>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69488804"/>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Future</a:t>
            </a:r>
            <a:endParaRPr lang="en-US" dirty="0"/>
          </a:p>
        </p:txBody>
      </p:sp>
      <p:sp>
        <p:nvSpPr>
          <p:cNvPr id="3" name="Content Placeholder 2"/>
          <p:cNvSpPr>
            <a:spLocks noGrp="1"/>
          </p:cNvSpPr>
          <p:nvPr>
            <p:ph idx="1"/>
          </p:nvPr>
        </p:nvSpPr>
        <p:spPr/>
        <p:txBody>
          <a:bodyPr/>
          <a:lstStyle/>
          <a:p>
            <a:r>
              <a:rPr lang="en-US" dirty="0" smtClean="0"/>
              <a:t>Try on other repeat domains (e.g. </a:t>
            </a:r>
            <a:r>
              <a:rPr lang="en-US" dirty="0" err="1" smtClean="0"/>
              <a:t>ankyrins</a:t>
            </a:r>
            <a:r>
              <a:rPr lang="en-US" dirty="0" smtClean="0"/>
              <a:t>) and short linear domains (e.g. PDZ)</a:t>
            </a:r>
          </a:p>
          <a:p>
            <a:endParaRPr lang="en-US" dirty="0" smtClean="0"/>
          </a:p>
          <a:p>
            <a:endParaRPr lang="en-US" dirty="0"/>
          </a:p>
        </p:txBody>
      </p:sp>
      <p:sp>
        <p:nvSpPr>
          <p:cNvPr id="4" name="Slide Number Placeholder 3"/>
          <p:cNvSpPr>
            <a:spLocks noGrp="1"/>
          </p:cNvSpPr>
          <p:nvPr>
            <p:ph type="sldNum" sz="quarter" idx="12"/>
          </p:nvPr>
        </p:nvSpPr>
        <p:spPr/>
        <p:txBody>
          <a:bodyPr/>
          <a:lstStyle/>
          <a:p>
            <a:fld id="{AE63632A-3374-47DF-ADC3-C2920B6DCA48}" type="slidenum">
              <a:rPr lang="en-US" smtClean="0"/>
              <a:t>69</a:t>
            </a:fld>
            <a:endParaRPr lang="en-US"/>
          </a:p>
        </p:txBody>
      </p:sp>
    </p:spTree>
    <p:extLst>
      <p:ext uri="{BB962C8B-B14F-4D97-AF65-F5344CB8AC3E}">
        <p14:creationId xmlns:p14="http://schemas.microsoft.com/office/powerpoint/2010/main" val="8830829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5"/>
          <p:cNvSpPr/>
          <p:nvPr/>
        </p:nvSpPr>
        <p:spPr>
          <a:xfrm>
            <a:off x="2438400" y="1752600"/>
            <a:ext cx="304800" cy="304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3124200" y="2133600"/>
            <a:ext cx="685800" cy="685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p:cNvCxnSpPr>
            <a:stCxn id="7" idx="1"/>
            <a:endCxn id="6" idx="5"/>
          </p:cNvCxnSpPr>
          <p:nvPr/>
        </p:nvCxnSpPr>
        <p:spPr>
          <a:xfrm flipH="1" flipV="1">
            <a:off x="2698563" y="2012763"/>
            <a:ext cx="526070" cy="22127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p:cNvCxnSpPr>
            <a:stCxn id="7" idx="0"/>
          </p:cNvCxnSpPr>
          <p:nvPr/>
        </p:nvCxnSpPr>
        <p:spPr>
          <a:xfrm flipH="1" flipV="1">
            <a:off x="3429000" y="1828800"/>
            <a:ext cx="38100"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p:cNvCxnSpPr>
            <a:stCxn id="7" idx="6"/>
          </p:cNvCxnSpPr>
          <p:nvPr/>
        </p:nvCxnSpPr>
        <p:spPr>
          <a:xfrm flipV="1">
            <a:off x="3810000" y="2286000"/>
            <a:ext cx="457200" cy="1905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a:stCxn id="7" idx="5"/>
          </p:cNvCxnSpPr>
          <p:nvPr/>
        </p:nvCxnSpPr>
        <p:spPr>
          <a:xfrm>
            <a:off x="3709568" y="2718968"/>
            <a:ext cx="329033" cy="252833"/>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p:cNvCxnSpPr>
            <a:stCxn id="7" idx="4"/>
          </p:cNvCxnSpPr>
          <p:nvPr/>
        </p:nvCxnSpPr>
        <p:spPr>
          <a:xfrm flipH="1">
            <a:off x="3429000" y="2819400"/>
            <a:ext cx="381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a:stCxn id="7" idx="3"/>
          </p:cNvCxnSpPr>
          <p:nvPr/>
        </p:nvCxnSpPr>
        <p:spPr>
          <a:xfrm flipH="1">
            <a:off x="2895601" y="2718968"/>
            <a:ext cx="329033" cy="252833"/>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a:stCxn id="7" idx="2"/>
          </p:cNvCxnSpPr>
          <p:nvPr/>
        </p:nvCxnSpPr>
        <p:spPr>
          <a:xfrm flipH="1">
            <a:off x="2590800" y="2476500"/>
            <a:ext cx="533400" cy="114300"/>
          </a:xfrm>
          <a:prstGeom prst="line">
            <a:avLst/>
          </a:prstGeom>
        </p:spPr>
        <p:style>
          <a:lnRef idx="1">
            <a:schemeClr val="accent1"/>
          </a:lnRef>
          <a:fillRef idx="0">
            <a:schemeClr val="accent1"/>
          </a:fillRef>
          <a:effectRef idx="0">
            <a:schemeClr val="accent1"/>
          </a:effectRef>
          <a:fontRef idx="minor">
            <a:schemeClr val="tx1"/>
          </a:fontRef>
        </p:style>
      </p:cxnSp>
      <p:sp>
        <p:nvSpPr>
          <p:cNvPr id="15" name="Oval 14"/>
          <p:cNvSpPr/>
          <p:nvPr/>
        </p:nvSpPr>
        <p:spPr>
          <a:xfrm>
            <a:off x="3276600" y="1524000"/>
            <a:ext cx="304800" cy="304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4191000" y="1981200"/>
            <a:ext cx="457200" cy="457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4038600" y="2895600"/>
            <a:ext cx="152400" cy="152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3352800" y="3124200"/>
            <a:ext cx="152400" cy="152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2819400" y="2895600"/>
            <a:ext cx="152400" cy="152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2514600" y="2514600"/>
            <a:ext cx="152400" cy="152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Connector 20"/>
          <p:cNvCxnSpPr>
            <a:stCxn id="16" idx="7"/>
          </p:cNvCxnSpPr>
          <p:nvPr/>
        </p:nvCxnSpPr>
        <p:spPr>
          <a:xfrm flipV="1">
            <a:off x="4581246" y="1828801"/>
            <a:ext cx="143155" cy="219355"/>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Straight Connector 21"/>
          <p:cNvCxnSpPr>
            <a:stCxn id="16" idx="5"/>
          </p:cNvCxnSpPr>
          <p:nvPr/>
        </p:nvCxnSpPr>
        <p:spPr>
          <a:xfrm>
            <a:off x="4581246" y="2371446"/>
            <a:ext cx="143155" cy="219355"/>
          </a:xfrm>
          <a:prstGeom prst="line">
            <a:avLst/>
          </a:prstGeom>
        </p:spPr>
        <p:style>
          <a:lnRef idx="1">
            <a:schemeClr val="accent1"/>
          </a:lnRef>
          <a:fillRef idx="0">
            <a:schemeClr val="accent1"/>
          </a:fillRef>
          <a:effectRef idx="0">
            <a:schemeClr val="accent1"/>
          </a:effectRef>
          <a:fontRef idx="minor">
            <a:schemeClr val="tx1"/>
          </a:fontRef>
        </p:style>
      </p:cxnSp>
      <p:sp>
        <p:nvSpPr>
          <p:cNvPr id="25" name="Rectangle 24"/>
          <p:cNvSpPr/>
          <p:nvPr/>
        </p:nvSpPr>
        <p:spPr>
          <a:xfrm>
            <a:off x="2057400" y="1371600"/>
            <a:ext cx="2971800" cy="21336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4-Point Star 25"/>
          <p:cNvSpPr/>
          <p:nvPr/>
        </p:nvSpPr>
        <p:spPr>
          <a:xfrm>
            <a:off x="3352800" y="1600200"/>
            <a:ext cx="143256" cy="304800"/>
          </a:xfrm>
          <a:prstGeom prst="star4">
            <a:avLst/>
          </a:prstGeom>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27" name="4-Point Star 26"/>
          <p:cNvSpPr/>
          <p:nvPr/>
        </p:nvSpPr>
        <p:spPr>
          <a:xfrm>
            <a:off x="2438400" y="1752600"/>
            <a:ext cx="143256" cy="304800"/>
          </a:xfrm>
          <a:prstGeom prst="star4">
            <a:avLst/>
          </a:prstGeom>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28" name="4-Point Star 27"/>
          <p:cNvSpPr/>
          <p:nvPr/>
        </p:nvSpPr>
        <p:spPr>
          <a:xfrm>
            <a:off x="4267200" y="1828800"/>
            <a:ext cx="143256" cy="304800"/>
          </a:xfrm>
          <a:prstGeom prst="star4">
            <a:avLst/>
          </a:prstGeom>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sp>
        <p:nvSpPr>
          <p:cNvPr id="29" name="4-Point Star 28"/>
          <p:cNvSpPr/>
          <p:nvPr/>
        </p:nvSpPr>
        <p:spPr>
          <a:xfrm>
            <a:off x="2819400" y="2819400"/>
            <a:ext cx="143256" cy="304800"/>
          </a:xfrm>
          <a:prstGeom prst="star4">
            <a:avLst/>
          </a:prstGeom>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30" name="4-Point Star 29"/>
          <p:cNvSpPr/>
          <p:nvPr/>
        </p:nvSpPr>
        <p:spPr>
          <a:xfrm>
            <a:off x="2514600" y="1676400"/>
            <a:ext cx="143256" cy="304800"/>
          </a:xfrm>
          <a:prstGeom prst="star4">
            <a:avLst/>
          </a:prstGeom>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sp>
        <p:nvSpPr>
          <p:cNvPr id="31" name="4-Point Star 30"/>
          <p:cNvSpPr/>
          <p:nvPr/>
        </p:nvSpPr>
        <p:spPr>
          <a:xfrm>
            <a:off x="2743200" y="2743200"/>
            <a:ext cx="143256" cy="304800"/>
          </a:xfrm>
          <a:prstGeom prst="star4">
            <a:avLst/>
          </a:prstGeom>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32" name="4-Point Star 31"/>
          <p:cNvSpPr/>
          <p:nvPr/>
        </p:nvSpPr>
        <p:spPr>
          <a:xfrm>
            <a:off x="2590800" y="1828800"/>
            <a:ext cx="143256" cy="304800"/>
          </a:xfrm>
          <a:prstGeom prst="star4">
            <a:avLst/>
          </a:prstGeom>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33" name="4-Point Star 32"/>
          <p:cNvSpPr/>
          <p:nvPr/>
        </p:nvSpPr>
        <p:spPr>
          <a:xfrm>
            <a:off x="3581400" y="2438400"/>
            <a:ext cx="143256" cy="304800"/>
          </a:xfrm>
          <a:prstGeom prst="star4">
            <a:avLst/>
          </a:prstGeom>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sp>
        <p:nvSpPr>
          <p:cNvPr id="34" name="4-Point Star 33"/>
          <p:cNvSpPr/>
          <p:nvPr/>
        </p:nvSpPr>
        <p:spPr>
          <a:xfrm>
            <a:off x="2895600" y="2895600"/>
            <a:ext cx="143256" cy="304800"/>
          </a:xfrm>
          <a:prstGeom prst="star4">
            <a:avLst/>
          </a:prstGeom>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35" name="4-Point Star 34"/>
          <p:cNvSpPr/>
          <p:nvPr/>
        </p:nvSpPr>
        <p:spPr>
          <a:xfrm>
            <a:off x="4114800" y="2819400"/>
            <a:ext cx="143256" cy="304800"/>
          </a:xfrm>
          <a:prstGeom prst="star4">
            <a:avLst/>
          </a:prstGeom>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52" name="Smiley Face 51"/>
          <p:cNvSpPr/>
          <p:nvPr/>
        </p:nvSpPr>
        <p:spPr>
          <a:xfrm>
            <a:off x="6705600" y="1676400"/>
            <a:ext cx="1066800" cy="1066800"/>
          </a:xfrm>
          <a:prstGeom prst="smileyFac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53" name="Smiley Face 52"/>
          <p:cNvSpPr/>
          <p:nvPr/>
        </p:nvSpPr>
        <p:spPr>
          <a:xfrm>
            <a:off x="7924800" y="1676400"/>
            <a:ext cx="1066800" cy="1066800"/>
          </a:xfrm>
          <a:prstGeom prst="smileyFac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54" name="4-Point Star 53"/>
          <p:cNvSpPr/>
          <p:nvPr/>
        </p:nvSpPr>
        <p:spPr>
          <a:xfrm>
            <a:off x="4419600" y="1981200"/>
            <a:ext cx="143256" cy="304800"/>
          </a:xfrm>
          <a:prstGeom prst="star4">
            <a:avLst/>
          </a:prstGeom>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sp>
        <p:nvSpPr>
          <p:cNvPr id="55" name="4-Point Star 54"/>
          <p:cNvSpPr/>
          <p:nvPr/>
        </p:nvSpPr>
        <p:spPr>
          <a:xfrm>
            <a:off x="2667000" y="1828800"/>
            <a:ext cx="143256" cy="304800"/>
          </a:xfrm>
          <a:prstGeom prst="star4">
            <a:avLst/>
          </a:prstGeom>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sp>
        <p:nvSpPr>
          <p:cNvPr id="56" name="4-Point Star 55"/>
          <p:cNvSpPr/>
          <p:nvPr/>
        </p:nvSpPr>
        <p:spPr>
          <a:xfrm>
            <a:off x="3733800" y="2590800"/>
            <a:ext cx="143256" cy="304800"/>
          </a:xfrm>
          <a:prstGeom prst="star4">
            <a:avLst/>
          </a:prstGeom>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sp>
        <p:nvSpPr>
          <p:cNvPr id="57" name="Smiley Face 56"/>
          <p:cNvSpPr/>
          <p:nvPr/>
        </p:nvSpPr>
        <p:spPr>
          <a:xfrm>
            <a:off x="9144000" y="1676400"/>
            <a:ext cx="1066800" cy="1066800"/>
          </a:xfrm>
          <a:prstGeom prst="smileyFac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58" name="Oval 57"/>
          <p:cNvSpPr/>
          <p:nvPr/>
        </p:nvSpPr>
        <p:spPr>
          <a:xfrm>
            <a:off x="1905000" y="4800600"/>
            <a:ext cx="304800" cy="30480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59" name="Oval 58"/>
          <p:cNvSpPr/>
          <p:nvPr/>
        </p:nvSpPr>
        <p:spPr>
          <a:xfrm>
            <a:off x="2590800" y="5181600"/>
            <a:ext cx="685800" cy="685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1" name="Straight Connector 60"/>
          <p:cNvCxnSpPr>
            <a:stCxn id="59" idx="0"/>
          </p:cNvCxnSpPr>
          <p:nvPr/>
        </p:nvCxnSpPr>
        <p:spPr>
          <a:xfrm flipH="1" flipV="1">
            <a:off x="2895600" y="4876800"/>
            <a:ext cx="38100"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62" name="Straight Connector 61"/>
          <p:cNvCxnSpPr>
            <a:stCxn id="59" idx="6"/>
          </p:cNvCxnSpPr>
          <p:nvPr/>
        </p:nvCxnSpPr>
        <p:spPr>
          <a:xfrm flipV="1">
            <a:off x="3276600" y="5334000"/>
            <a:ext cx="457200" cy="190500"/>
          </a:xfrm>
          <a:prstGeom prst="line">
            <a:avLst/>
          </a:prstGeom>
        </p:spPr>
        <p:style>
          <a:lnRef idx="1">
            <a:schemeClr val="accent1"/>
          </a:lnRef>
          <a:fillRef idx="0">
            <a:schemeClr val="accent1"/>
          </a:fillRef>
          <a:effectRef idx="0">
            <a:schemeClr val="accent1"/>
          </a:effectRef>
          <a:fontRef idx="minor">
            <a:schemeClr val="tx1"/>
          </a:fontRef>
        </p:style>
      </p:cxnSp>
      <p:cxnSp>
        <p:nvCxnSpPr>
          <p:cNvPr id="63" name="Straight Connector 62"/>
          <p:cNvCxnSpPr>
            <a:stCxn id="59" idx="5"/>
          </p:cNvCxnSpPr>
          <p:nvPr/>
        </p:nvCxnSpPr>
        <p:spPr>
          <a:xfrm>
            <a:off x="3176168" y="5766968"/>
            <a:ext cx="329033" cy="252833"/>
          </a:xfrm>
          <a:prstGeom prst="line">
            <a:avLst/>
          </a:prstGeom>
        </p:spPr>
        <p:style>
          <a:lnRef idx="1">
            <a:schemeClr val="accent1"/>
          </a:lnRef>
          <a:fillRef idx="0">
            <a:schemeClr val="accent1"/>
          </a:fillRef>
          <a:effectRef idx="0">
            <a:schemeClr val="accent1"/>
          </a:effectRef>
          <a:fontRef idx="minor">
            <a:schemeClr val="tx1"/>
          </a:fontRef>
        </p:style>
      </p:cxnSp>
      <p:cxnSp>
        <p:nvCxnSpPr>
          <p:cNvPr id="64" name="Straight Connector 63"/>
          <p:cNvCxnSpPr>
            <a:stCxn id="59" idx="4"/>
          </p:cNvCxnSpPr>
          <p:nvPr/>
        </p:nvCxnSpPr>
        <p:spPr>
          <a:xfrm flipH="1">
            <a:off x="2895600" y="5867400"/>
            <a:ext cx="381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66" name="Straight Connector 65"/>
          <p:cNvCxnSpPr>
            <a:stCxn id="59" idx="2"/>
          </p:cNvCxnSpPr>
          <p:nvPr/>
        </p:nvCxnSpPr>
        <p:spPr>
          <a:xfrm flipH="1">
            <a:off x="2057400" y="5524500"/>
            <a:ext cx="533400" cy="114300"/>
          </a:xfrm>
          <a:prstGeom prst="line">
            <a:avLst/>
          </a:prstGeom>
        </p:spPr>
        <p:style>
          <a:lnRef idx="1">
            <a:schemeClr val="accent1"/>
          </a:lnRef>
          <a:fillRef idx="0">
            <a:schemeClr val="accent1"/>
          </a:fillRef>
          <a:effectRef idx="0">
            <a:schemeClr val="accent1"/>
          </a:effectRef>
          <a:fontRef idx="minor">
            <a:schemeClr val="tx1"/>
          </a:fontRef>
        </p:style>
      </p:cxnSp>
      <p:sp>
        <p:nvSpPr>
          <p:cNvPr id="67" name="Oval 66"/>
          <p:cNvSpPr/>
          <p:nvPr/>
        </p:nvSpPr>
        <p:spPr>
          <a:xfrm>
            <a:off x="2743200" y="4572000"/>
            <a:ext cx="304800" cy="304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p:cNvSpPr/>
          <p:nvPr/>
        </p:nvSpPr>
        <p:spPr>
          <a:xfrm>
            <a:off x="3657600" y="5029200"/>
            <a:ext cx="457200" cy="457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p:cNvSpPr/>
          <p:nvPr/>
        </p:nvSpPr>
        <p:spPr>
          <a:xfrm>
            <a:off x="3505200" y="5943600"/>
            <a:ext cx="152400" cy="152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p:cNvSpPr/>
          <p:nvPr/>
        </p:nvSpPr>
        <p:spPr>
          <a:xfrm>
            <a:off x="2819400" y="6172200"/>
            <a:ext cx="152400" cy="152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70"/>
          <p:cNvSpPr/>
          <p:nvPr/>
        </p:nvSpPr>
        <p:spPr>
          <a:xfrm>
            <a:off x="2286000" y="5943600"/>
            <a:ext cx="152400" cy="15240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72" name="Oval 71"/>
          <p:cNvSpPr/>
          <p:nvPr/>
        </p:nvSpPr>
        <p:spPr>
          <a:xfrm>
            <a:off x="1981200" y="5562600"/>
            <a:ext cx="152400" cy="152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3" name="Straight Connector 72"/>
          <p:cNvCxnSpPr>
            <a:stCxn id="68" idx="7"/>
          </p:cNvCxnSpPr>
          <p:nvPr/>
        </p:nvCxnSpPr>
        <p:spPr>
          <a:xfrm flipV="1">
            <a:off x="4047846" y="4876801"/>
            <a:ext cx="143155" cy="219355"/>
          </a:xfrm>
          <a:prstGeom prst="line">
            <a:avLst/>
          </a:prstGeom>
        </p:spPr>
        <p:style>
          <a:lnRef idx="1">
            <a:schemeClr val="accent1"/>
          </a:lnRef>
          <a:fillRef idx="0">
            <a:schemeClr val="accent1"/>
          </a:fillRef>
          <a:effectRef idx="0">
            <a:schemeClr val="accent1"/>
          </a:effectRef>
          <a:fontRef idx="minor">
            <a:schemeClr val="tx1"/>
          </a:fontRef>
        </p:style>
      </p:cxnSp>
      <p:cxnSp>
        <p:nvCxnSpPr>
          <p:cNvPr id="74" name="Straight Connector 73"/>
          <p:cNvCxnSpPr>
            <a:stCxn id="68" idx="5"/>
          </p:cNvCxnSpPr>
          <p:nvPr/>
        </p:nvCxnSpPr>
        <p:spPr>
          <a:xfrm>
            <a:off x="4047846" y="5419446"/>
            <a:ext cx="143155" cy="219355"/>
          </a:xfrm>
          <a:prstGeom prst="line">
            <a:avLst/>
          </a:prstGeom>
        </p:spPr>
        <p:style>
          <a:lnRef idx="1">
            <a:schemeClr val="accent1"/>
          </a:lnRef>
          <a:fillRef idx="0">
            <a:schemeClr val="accent1"/>
          </a:fillRef>
          <a:effectRef idx="0">
            <a:schemeClr val="accent1"/>
          </a:effectRef>
          <a:fontRef idx="minor">
            <a:schemeClr val="tx1"/>
          </a:fontRef>
        </p:style>
      </p:cxnSp>
      <p:sp>
        <p:nvSpPr>
          <p:cNvPr id="75" name="Rectangle 74"/>
          <p:cNvSpPr/>
          <p:nvPr/>
        </p:nvSpPr>
        <p:spPr>
          <a:xfrm>
            <a:off x="1524000" y="4419600"/>
            <a:ext cx="2971800" cy="21336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4-Point Star 78"/>
          <p:cNvSpPr/>
          <p:nvPr/>
        </p:nvSpPr>
        <p:spPr>
          <a:xfrm>
            <a:off x="2286000" y="5867400"/>
            <a:ext cx="143256" cy="304800"/>
          </a:xfrm>
          <a:prstGeom prst="star4">
            <a:avLst/>
          </a:prstGeom>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82" name="4-Point Star 81"/>
          <p:cNvSpPr/>
          <p:nvPr/>
        </p:nvSpPr>
        <p:spPr>
          <a:xfrm>
            <a:off x="2057400" y="4876800"/>
            <a:ext cx="143256" cy="304800"/>
          </a:xfrm>
          <a:prstGeom prst="star4">
            <a:avLst/>
          </a:prstGeom>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82" name="Oval 181"/>
          <p:cNvSpPr/>
          <p:nvPr/>
        </p:nvSpPr>
        <p:spPr>
          <a:xfrm>
            <a:off x="4953000" y="4495800"/>
            <a:ext cx="304800" cy="304800"/>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83" name="Oval 182"/>
          <p:cNvSpPr/>
          <p:nvPr/>
        </p:nvSpPr>
        <p:spPr>
          <a:xfrm>
            <a:off x="5638800" y="4876800"/>
            <a:ext cx="685800" cy="685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4" name="Straight Connector 183"/>
          <p:cNvCxnSpPr>
            <a:stCxn id="183" idx="1"/>
            <a:endCxn id="182" idx="5"/>
          </p:cNvCxnSpPr>
          <p:nvPr/>
        </p:nvCxnSpPr>
        <p:spPr>
          <a:xfrm flipH="1" flipV="1">
            <a:off x="5213163" y="4755963"/>
            <a:ext cx="526070" cy="221270"/>
          </a:xfrm>
          <a:prstGeom prst="line">
            <a:avLst/>
          </a:prstGeom>
          <a:ln>
            <a:prstDash val="dashDot"/>
          </a:ln>
        </p:spPr>
        <p:style>
          <a:lnRef idx="1">
            <a:schemeClr val="accent1"/>
          </a:lnRef>
          <a:fillRef idx="0">
            <a:schemeClr val="accent1"/>
          </a:fillRef>
          <a:effectRef idx="0">
            <a:schemeClr val="accent1"/>
          </a:effectRef>
          <a:fontRef idx="minor">
            <a:schemeClr val="tx1"/>
          </a:fontRef>
        </p:style>
      </p:cxnSp>
      <p:cxnSp>
        <p:nvCxnSpPr>
          <p:cNvPr id="185" name="Straight Connector 184"/>
          <p:cNvCxnSpPr>
            <a:stCxn id="183" idx="0"/>
          </p:cNvCxnSpPr>
          <p:nvPr/>
        </p:nvCxnSpPr>
        <p:spPr>
          <a:xfrm flipH="1" flipV="1">
            <a:off x="5943600" y="4572000"/>
            <a:ext cx="38100"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6" name="Straight Connector 185"/>
          <p:cNvCxnSpPr>
            <a:stCxn id="183" idx="6"/>
          </p:cNvCxnSpPr>
          <p:nvPr/>
        </p:nvCxnSpPr>
        <p:spPr>
          <a:xfrm flipV="1">
            <a:off x="6324600" y="5029200"/>
            <a:ext cx="457200" cy="1905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7" name="Straight Connector 186"/>
          <p:cNvCxnSpPr>
            <a:stCxn id="183" idx="5"/>
          </p:cNvCxnSpPr>
          <p:nvPr/>
        </p:nvCxnSpPr>
        <p:spPr>
          <a:xfrm>
            <a:off x="6224168" y="5462168"/>
            <a:ext cx="329033" cy="252833"/>
          </a:xfrm>
          <a:prstGeom prst="line">
            <a:avLst/>
          </a:prstGeom>
        </p:spPr>
        <p:style>
          <a:lnRef idx="1">
            <a:schemeClr val="accent1"/>
          </a:lnRef>
          <a:fillRef idx="0">
            <a:schemeClr val="accent1"/>
          </a:fillRef>
          <a:effectRef idx="0">
            <a:schemeClr val="accent1"/>
          </a:effectRef>
          <a:fontRef idx="minor">
            <a:schemeClr val="tx1"/>
          </a:fontRef>
        </p:style>
      </p:cxnSp>
      <p:cxnSp>
        <p:nvCxnSpPr>
          <p:cNvPr id="188" name="Straight Connector 187"/>
          <p:cNvCxnSpPr>
            <a:stCxn id="183" idx="4"/>
          </p:cNvCxnSpPr>
          <p:nvPr/>
        </p:nvCxnSpPr>
        <p:spPr>
          <a:xfrm flipH="1">
            <a:off x="5943600" y="5562600"/>
            <a:ext cx="381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9" name="Straight Connector 188"/>
          <p:cNvCxnSpPr>
            <a:stCxn id="183" idx="3"/>
          </p:cNvCxnSpPr>
          <p:nvPr/>
        </p:nvCxnSpPr>
        <p:spPr>
          <a:xfrm flipH="1">
            <a:off x="5410201" y="5462168"/>
            <a:ext cx="329033" cy="252833"/>
          </a:xfrm>
          <a:prstGeom prst="line">
            <a:avLst/>
          </a:prstGeom>
        </p:spPr>
        <p:style>
          <a:lnRef idx="1">
            <a:schemeClr val="accent1"/>
          </a:lnRef>
          <a:fillRef idx="0">
            <a:schemeClr val="accent1"/>
          </a:fillRef>
          <a:effectRef idx="0">
            <a:schemeClr val="accent1"/>
          </a:effectRef>
          <a:fontRef idx="minor">
            <a:schemeClr val="tx1"/>
          </a:fontRef>
        </p:style>
      </p:cxnSp>
      <p:cxnSp>
        <p:nvCxnSpPr>
          <p:cNvPr id="190" name="Straight Connector 189"/>
          <p:cNvCxnSpPr>
            <a:stCxn id="183" idx="2"/>
          </p:cNvCxnSpPr>
          <p:nvPr/>
        </p:nvCxnSpPr>
        <p:spPr>
          <a:xfrm flipH="1">
            <a:off x="5105400" y="5219700"/>
            <a:ext cx="533400" cy="114300"/>
          </a:xfrm>
          <a:prstGeom prst="line">
            <a:avLst/>
          </a:prstGeom>
        </p:spPr>
        <p:style>
          <a:lnRef idx="1">
            <a:schemeClr val="accent1"/>
          </a:lnRef>
          <a:fillRef idx="0">
            <a:schemeClr val="accent1"/>
          </a:fillRef>
          <a:effectRef idx="0">
            <a:schemeClr val="accent1"/>
          </a:effectRef>
          <a:fontRef idx="minor">
            <a:schemeClr val="tx1"/>
          </a:fontRef>
        </p:style>
      </p:cxnSp>
      <p:sp>
        <p:nvSpPr>
          <p:cNvPr id="191" name="Oval 190"/>
          <p:cNvSpPr/>
          <p:nvPr/>
        </p:nvSpPr>
        <p:spPr>
          <a:xfrm>
            <a:off x="5791200" y="4267200"/>
            <a:ext cx="304800" cy="304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2" name="Oval 191"/>
          <p:cNvSpPr/>
          <p:nvPr/>
        </p:nvSpPr>
        <p:spPr>
          <a:xfrm>
            <a:off x="6705600" y="4724400"/>
            <a:ext cx="457200" cy="457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3" name="Oval 192"/>
          <p:cNvSpPr/>
          <p:nvPr/>
        </p:nvSpPr>
        <p:spPr>
          <a:xfrm>
            <a:off x="6553200" y="5638800"/>
            <a:ext cx="152400" cy="152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 name="Oval 193"/>
          <p:cNvSpPr/>
          <p:nvPr/>
        </p:nvSpPr>
        <p:spPr>
          <a:xfrm>
            <a:off x="5867400" y="5867400"/>
            <a:ext cx="152400" cy="152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5" name="Oval 194"/>
          <p:cNvSpPr/>
          <p:nvPr/>
        </p:nvSpPr>
        <p:spPr>
          <a:xfrm>
            <a:off x="5334000" y="5638800"/>
            <a:ext cx="152400" cy="152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6" name="Oval 195"/>
          <p:cNvSpPr/>
          <p:nvPr/>
        </p:nvSpPr>
        <p:spPr>
          <a:xfrm>
            <a:off x="5029200" y="5257800"/>
            <a:ext cx="152400" cy="152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7" name="Straight Connector 196"/>
          <p:cNvCxnSpPr>
            <a:stCxn id="192" idx="7"/>
          </p:cNvCxnSpPr>
          <p:nvPr/>
        </p:nvCxnSpPr>
        <p:spPr>
          <a:xfrm flipV="1">
            <a:off x="7095846" y="4572001"/>
            <a:ext cx="143155" cy="219355"/>
          </a:xfrm>
          <a:prstGeom prst="line">
            <a:avLst/>
          </a:prstGeom>
        </p:spPr>
        <p:style>
          <a:lnRef idx="1">
            <a:schemeClr val="accent1"/>
          </a:lnRef>
          <a:fillRef idx="0">
            <a:schemeClr val="accent1"/>
          </a:fillRef>
          <a:effectRef idx="0">
            <a:schemeClr val="accent1"/>
          </a:effectRef>
          <a:fontRef idx="minor">
            <a:schemeClr val="tx1"/>
          </a:fontRef>
        </p:style>
      </p:cxnSp>
      <p:cxnSp>
        <p:nvCxnSpPr>
          <p:cNvPr id="198" name="Straight Connector 197"/>
          <p:cNvCxnSpPr>
            <a:stCxn id="192" idx="5"/>
          </p:cNvCxnSpPr>
          <p:nvPr/>
        </p:nvCxnSpPr>
        <p:spPr>
          <a:xfrm>
            <a:off x="7095846" y="5114646"/>
            <a:ext cx="143155" cy="219355"/>
          </a:xfrm>
          <a:prstGeom prst="line">
            <a:avLst/>
          </a:prstGeom>
        </p:spPr>
        <p:style>
          <a:lnRef idx="1">
            <a:schemeClr val="accent1"/>
          </a:lnRef>
          <a:fillRef idx="0">
            <a:schemeClr val="accent1"/>
          </a:fillRef>
          <a:effectRef idx="0">
            <a:schemeClr val="accent1"/>
          </a:effectRef>
          <a:fontRef idx="minor">
            <a:schemeClr val="tx1"/>
          </a:fontRef>
        </p:style>
      </p:cxnSp>
      <p:sp>
        <p:nvSpPr>
          <p:cNvPr id="199" name="Rectangle 198"/>
          <p:cNvSpPr/>
          <p:nvPr/>
        </p:nvSpPr>
        <p:spPr>
          <a:xfrm>
            <a:off x="4572000" y="4114800"/>
            <a:ext cx="2971800" cy="21336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2" name="4-Point Star 201"/>
          <p:cNvSpPr/>
          <p:nvPr/>
        </p:nvSpPr>
        <p:spPr>
          <a:xfrm>
            <a:off x="6781800" y="4572000"/>
            <a:ext cx="143256" cy="304800"/>
          </a:xfrm>
          <a:prstGeom prst="star4">
            <a:avLst/>
          </a:prstGeom>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sp>
        <p:nvSpPr>
          <p:cNvPr id="204" name="4-Point Star 203"/>
          <p:cNvSpPr/>
          <p:nvPr/>
        </p:nvSpPr>
        <p:spPr>
          <a:xfrm>
            <a:off x="5029200" y="4419600"/>
            <a:ext cx="143256" cy="304800"/>
          </a:xfrm>
          <a:prstGeom prst="star4">
            <a:avLst/>
          </a:prstGeom>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sp>
        <p:nvSpPr>
          <p:cNvPr id="207" name="4-Point Star 206"/>
          <p:cNvSpPr/>
          <p:nvPr/>
        </p:nvSpPr>
        <p:spPr>
          <a:xfrm>
            <a:off x="6096000" y="5181600"/>
            <a:ext cx="143256" cy="304800"/>
          </a:xfrm>
          <a:prstGeom prst="star4">
            <a:avLst/>
          </a:prstGeom>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sp>
        <p:nvSpPr>
          <p:cNvPr id="210" name="4-Point Star 209"/>
          <p:cNvSpPr/>
          <p:nvPr/>
        </p:nvSpPr>
        <p:spPr>
          <a:xfrm>
            <a:off x="6934200" y="4724400"/>
            <a:ext cx="143256" cy="304800"/>
          </a:xfrm>
          <a:prstGeom prst="star4">
            <a:avLst/>
          </a:prstGeom>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sp>
        <p:nvSpPr>
          <p:cNvPr id="212" name="4-Point Star 211"/>
          <p:cNvSpPr/>
          <p:nvPr/>
        </p:nvSpPr>
        <p:spPr>
          <a:xfrm>
            <a:off x="6248400" y="5334000"/>
            <a:ext cx="143256" cy="304800"/>
          </a:xfrm>
          <a:prstGeom prst="star4">
            <a:avLst/>
          </a:prstGeom>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sp>
        <p:nvSpPr>
          <p:cNvPr id="244" name="Oval 243"/>
          <p:cNvSpPr/>
          <p:nvPr/>
        </p:nvSpPr>
        <p:spPr>
          <a:xfrm>
            <a:off x="8077200" y="4191000"/>
            <a:ext cx="304800" cy="30480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45" name="Oval 244"/>
          <p:cNvSpPr/>
          <p:nvPr/>
        </p:nvSpPr>
        <p:spPr>
          <a:xfrm>
            <a:off x="8763000" y="4572000"/>
            <a:ext cx="685800" cy="685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7" name="Straight Connector 246"/>
          <p:cNvCxnSpPr>
            <a:stCxn id="245" idx="0"/>
          </p:cNvCxnSpPr>
          <p:nvPr/>
        </p:nvCxnSpPr>
        <p:spPr>
          <a:xfrm flipH="1" flipV="1">
            <a:off x="9067800" y="4267200"/>
            <a:ext cx="38100"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8" name="Straight Connector 247"/>
          <p:cNvCxnSpPr>
            <a:stCxn id="245" idx="6"/>
          </p:cNvCxnSpPr>
          <p:nvPr/>
        </p:nvCxnSpPr>
        <p:spPr>
          <a:xfrm flipV="1">
            <a:off x="9448800" y="4724400"/>
            <a:ext cx="457200" cy="1905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9" name="Straight Connector 248"/>
          <p:cNvCxnSpPr>
            <a:stCxn id="245" idx="5"/>
          </p:cNvCxnSpPr>
          <p:nvPr/>
        </p:nvCxnSpPr>
        <p:spPr>
          <a:xfrm>
            <a:off x="9348368" y="5157368"/>
            <a:ext cx="329033" cy="252833"/>
          </a:xfrm>
          <a:prstGeom prst="line">
            <a:avLst/>
          </a:prstGeom>
          <a:ln>
            <a:prstDash val="dashDot"/>
          </a:ln>
        </p:spPr>
        <p:style>
          <a:lnRef idx="1">
            <a:schemeClr val="accent1"/>
          </a:lnRef>
          <a:fillRef idx="0">
            <a:schemeClr val="accent1"/>
          </a:fillRef>
          <a:effectRef idx="0">
            <a:schemeClr val="accent1"/>
          </a:effectRef>
          <a:fontRef idx="minor">
            <a:schemeClr val="tx1"/>
          </a:fontRef>
        </p:style>
      </p:cxnSp>
      <p:cxnSp>
        <p:nvCxnSpPr>
          <p:cNvPr id="250" name="Straight Connector 249"/>
          <p:cNvCxnSpPr>
            <a:stCxn id="245" idx="4"/>
          </p:cNvCxnSpPr>
          <p:nvPr/>
        </p:nvCxnSpPr>
        <p:spPr>
          <a:xfrm flipH="1">
            <a:off x="9067800" y="5257800"/>
            <a:ext cx="381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51" name="Straight Connector 250"/>
          <p:cNvCxnSpPr>
            <a:stCxn id="245" idx="3"/>
          </p:cNvCxnSpPr>
          <p:nvPr/>
        </p:nvCxnSpPr>
        <p:spPr>
          <a:xfrm flipH="1">
            <a:off x="8534401" y="5157368"/>
            <a:ext cx="329033" cy="252833"/>
          </a:xfrm>
          <a:prstGeom prst="line">
            <a:avLst/>
          </a:prstGeom>
        </p:spPr>
        <p:style>
          <a:lnRef idx="1">
            <a:schemeClr val="accent1"/>
          </a:lnRef>
          <a:fillRef idx="0">
            <a:schemeClr val="accent1"/>
          </a:fillRef>
          <a:effectRef idx="0">
            <a:schemeClr val="accent1"/>
          </a:effectRef>
          <a:fontRef idx="minor">
            <a:schemeClr val="tx1"/>
          </a:fontRef>
        </p:style>
      </p:cxnSp>
      <p:cxnSp>
        <p:nvCxnSpPr>
          <p:cNvPr id="252" name="Straight Connector 251"/>
          <p:cNvCxnSpPr>
            <a:stCxn id="245" idx="2"/>
          </p:cNvCxnSpPr>
          <p:nvPr/>
        </p:nvCxnSpPr>
        <p:spPr>
          <a:xfrm flipH="1">
            <a:off x="8229600" y="4914900"/>
            <a:ext cx="533400" cy="114300"/>
          </a:xfrm>
          <a:prstGeom prst="line">
            <a:avLst/>
          </a:prstGeom>
        </p:spPr>
        <p:style>
          <a:lnRef idx="1">
            <a:schemeClr val="accent1"/>
          </a:lnRef>
          <a:fillRef idx="0">
            <a:schemeClr val="accent1"/>
          </a:fillRef>
          <a:effectRef idx="0">
            <a:schemeClr val="accent1"/>
          </a:effectRef>
          <a:fontRef idx="minor">
            <a:schemeClr val="tx1"/>
          </a:fontRef>
        </p:style>
      </p:cxnSp>
      <p:sp>
        <p:nvSpPr>
          <p:cNvPr id="253" name="Oval 252"/>
          <p:cNvSpPr/>
          <p:nvPr/>
        </p:nvSpPr>
        <p:spPr>
          <a:xfrm>
            <a:off x="8915400" y="3962400"/>
            <a:ext cx="304800" cy="304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4" name="Oval 253"/>
          <p:cNvSpPr/>
          <p:nvPr/>
        </p:nvSpPr>
        <p:spPr>
          <a:xfrm>
            <a:off x="9829800" y="4419600"/>
            <a:ext cx="457200" cy="457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5" name="Oval 254"/>
          <p:cNvSpPr/>
          <p:nvPr/>
        </p:nvSpPr>
        <p:spPr>
          <a:xfrm>
            <a:off x="9677400" y="5334000"/>
            <a:ext cx="152400" cy="15240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56" name="Oval 255"/>
          <p:cNvSpPr/>
          <p:nvPr/>
        </p:nvSpPr>
        <p:spPr>
          <a:xfrm>
            <a:off x="8991600" y="5562600"/>
            <a:ext cx="152400" cy="152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7" name="Oval 256"/>
          <p:cNvSpPr/>
          <p:nvPr/>
        </p:nvSpPr>
        <p:spPr>
          <a:xfrm>
            <a:off x="8458200" y="5334000"/>
            <a:ext cx="152400" cy="152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8" name="Oval 257"/>
          <p:cNvSpPr/>
          <p:nvPr/>
        </p:nvSpPr>
        <p:spPr>
          <a:xfrm>
            <a:off x="8153400" y="4953000"/>
            <a:ext cx="152400" cy="152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59" name="Straight Connector 258"/>
          <p:cNvCxnSpPr>
            <a:stCxn id="254" idx="7"/>
          </p:cNvCxnSpPr>
          <p:nvPr/>
        </p:nvCxnSpPr>
        <p:spPr>
          <a:xfrm flipV="1">
            <a:off x="10220046" y="4267201"/>
            <a:ext cx="143155" cy="219355"/>
          </a:xfrm>
          <a:prstGeom prst="line">
            <a:avLst/>
          </a:prstGeom>
        </p:spPr>
        <p:style>
          <a:lnRef idx="1">
            <a:schemeClr val="accent1"/>
          </a:lnRef>
          <a:fillRef idx="0">
            <a:schemeClr val="accent1"/>
          </a:fillRef>
          <a:effectRef idx="0">
            <a:schemeClr val="accent1"/>
          </a:effectRef>
          <a:fontRef idx="minor">
            <a:schemeClr val="tx1"/>
          </a:fontRef>
        </p:style>
      </p:cxnSp>
      <p:cxnSp>
        <p:nvCxnSpPr>
          <p:cNvPr id="260" name="Straight Connector 259"/>
          <p:cNvCxnSpPr>
            <a:stCxn id="254" idx="5"/>
          </p:cNvCxnSpPr>
          <p:nvPr/>
        </p:nvCxnSpPr>
        <p:spPr>
          <a:xfrm>
            <a:off x="10220046" y="4809846"/>
            <a:ext cx="143155" cy="219355"/>
          </a:xfrm>
          <a:prstGeom prst="line">
            <a:avLst/>
          </a:prstGeom>
        </p:spPr>
        <p:style>
          <a:lnRef idx="1">
            <a:schemeClr val="accent1"/>
          </a:lnRef>
          <a:fillRef idx="0">
            <a:schemeClr val="accent1"/>
          </a:fillRef>
          <a:effectRef idx="0">
            <a:schemeClr val="accent1"/>
          </a:effectRef>
          <a:fontRef idx="minor">
            <a:schemeClr val="tx1"/>
          </a:fontRef>
        </p:style>
      </p:cxnSp>
      <p:sp>
        <p:nvSpPr>
          <p:cNvPr id="261" name="Rectangle 260"/>
          <p:cNvSpPr/>
          <p:nvPr/>
        </p:nvSpPr>
        <p:spPr>
          <a:xfrm>
            <a:off x="7650480" y="3810000"/>
            <a:ext cx="2971800" cy="21336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2" name="4-Point Star 261"/>
          <p:cNvSpPr/>
          <p:nvPr/>
        </p:nvSpPr>
        <p:spPr>
          <a:xfrm>
            <a:off x="8991600" y="4038600"/>
            <a:ext cx="143256" cy="304800"/>
          </a:xfrm>
          <a:prstGeom prst="star4">
            <a:avLst/>
          </a:prstGeom>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263" name="4-Point Star 262"/>
          <p:cNvSpPr/>
          <p:nvPr/>
        </p:nvSpPr>
        <p:spPr>
          <a:xfrm>
            <a:off x="8077200" y="4191000"/>
            <a:ext cx="143256" cy="304800"/>
          </a:xfrm>
          <a:prstGeom prst="star4">
            <a:avLst/>
          </a:prstGeom>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267" name="4-Point Star 266"/>
          <p:cNvSpPr/>
          <p:nvPr/>
        </p:nvSpPr>
        <p:spPr>
          <a:xfrm>
            <a:off x="8382000" y="5181600"/>
            <a:ext cx="143256" cy="304800"/>
          </a:xfrm>
          <a:prstGeom prst="star4">
            <a:avLst/>
          </a:prstGeom>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270" name="4-Point Star 269"/>
          <p:cNvSpPr/>
          <p:nvPr/>
        </p:nvSpPr>
        <p:spPr>
          <a:xfrm>
            <a:off x="8534400" y="5334000"/>
            <a:ext cx="143256" cy="304800"/>
          </a:xfrm>
          <a:prstGeom prst="star4">
            <a:avLst/>
          </a:prstGeom>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271" name="4-Point Star 270"/>
          <p:cNvSpPr/>
          <p:nvPr/>
        </p:nvSpPr>
        <p:spPr>
          <a:xfrm>
            <a:off x="9753600" y="5257800"/>
            <a:ext cx="143256" cy="304800"/>
          </a:xfrm>
          <a:prstGeom prst="star4">
            <a:avLst/>
          </a:prstGeom>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cxnSp>
        <p:nvCxnSpPr>
          <p:cNvPr id="106" name="Straight Arrow Connector 105"/>
          <p:cNvCxnSpPr/>
          <p:nvPr/>
        </p:nvCxnSpPr>
        <p:spPr>
          <a:xfrm flipH="1">
            <a:off x="3009900" y="3505200"/>
            <a:ext cx="533400" cy="9144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07" name="Straight Arrow Connector 106"/>
          <p:cNvCxnSpPr/>
          <p:nvPr/>
        </p:nvCxnSpPr>
        <p:spPr>
          <a:xfrm>
            <a:off x="3543300" y="3505200"/>
            <a:ext cx="2514600" cy="6096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08" name="Straight Arrow Connector 107"/>
          <p:cNvCxnSpPr/>
          <p:nvPr/>
        </p:nvCxnSpPr>
        <p:spPr>
          <a:xfrm>
            <a:off x="3543300" y="3505200"/>
            <a:ext cx="5593080" cy="3048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09" name="Title 1"/>
          <p:cNvSpPr txBox="1">
            <a:spLocks/>
          </p:cNvSpPr>
          <p:nvPr/>
        </p:nvSpPr>
        <p:spPr>
          <a:xfrm>
            <a:off x="990600" y="58153"/>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smtClean="0"/>
              <a:t>Precise SNV effects important in personal genome annotation</a:t>
            </a:r>
            <a:endParaRPr lang="en-US" dirty="0"/>
          </a:p>
        </p:txBody>
      </p:sp>
    </p:spTree>
    <p:extLst>
      <p:ext uri="{BB962C8B-B14F-4D97-AF65-F5344CB8AC3E}">
        <p14:creationId xmlns:p14="http://schemas.microsoft.com/office/powerpoint/2010/main" val="558745269"/>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Acknowledgements</a:t>
            </a:r>
            <a:endParaRPr lang="en-US" dirty="0"/>
          </a:p>
        </p:txBody>
      </p:sp>
      <p:sp>
        <p:nvSpPr>
          <p:cNvPr id="4" name="Slide Number Placeholder 3"/>
          <p:cNvSpPr>
            <a:spLocks noGrp="1"/>
          </p:cNvSpPr>
          <p:nvPr>
            <p:ph type="sldNum" sz="quarter" idx="12"/>
          </p:nvPr>
        </p:nvSpPr>
        <p:spPr/>
        <p:txBody>
          <a:bodyPr/>
          <a:lstStyle/>
          <a:p>
            <a:fld id="{AE63632A-3374-47DF-ADC3-C2920B6DCA48}" type="slidenum">
              <a:rPr lang="en-US" smtClean="0"/>
              <a:t>70</a:t>
            </a:fld>
            <a:endParaRPr lang="en-US"/>
          </a:p>
        </p:txBody>
      </p:sp>
      <p:sp>
        <p:nvSpPr>
          <p:cNvPr id="5" name="Content Placeholder 2"/>
          <p:cNvSpPr txBox="1">
            <a:spLocks/>
          </p:cNvSpPr>
          <p:nvPr/>
        </p:nvSpPr>
        <p:spPr>
          <a:xfrm>
            <a:off x="787400" y="1503680"/>
            <a:ext cx="10002520" cy="5059680"/>
          </a:xfrm>
          <a:prstGeom prst="rect">
            <a:avLst/>
          </a:prstGeom>
          <a:ln>
            <a:noFill/>
          </a:ln>
        </p:spPr>
        <p:style>
          <a:lnRef idx="2">
            <a:schemeClr val="dk1"/>
          </a:lnRef>
          <a:fillRef idx="1">
            <a:schemeClr val="lt1"/>
          </a:fillRef>
          <a:effectRef idx="0">
            <a:schemeClr val="dk1"/>
          </a:effectRef>
          <a:fontRef idx="minor">
            <a:schemeClr val="dk1"/>
          </a:fontRef>
        </p:style>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b="1" u="sng" dirty="0" smtClean="0"/>
              <a:t>Gerstein Lab</a:t>
            </a:r>
          </a:p>
          <a:p>
            <a:r>
              <a:rPr lang="en-US" dirty="0" smtClean="0"/>
              <a:t>Suganthi </a:t>
            </a:r>
            <a:r>
              <a:rPr lang="en-US" dirty="0" err="1" smtClean="0"/>
              <a:t>Balasubramanian</a:t>
            </a:r>
            <a:r>
              <a:rPr lang="en-US" dirty="0" smtClean="0"/>
              <a:t>, </a:t>
            </a:r>
            <a:endParaRPr lang="en-US" dirty="0" smtClean="0"/>
          </a:p>
          <a:p>
            <a:r>
              <a:rPr lang="en-US" dirty="0" smtClean="0"/>
              <a:t>Variation </a:t>
            </a:r>
            <a:r>
              <a:rPr lang="en-US" dirty="0" smtClean="0"/>
              <a:t>subgroup</a:t>
            </a:r>
          </a:p>
          <a:p>
            <a:r>
              <a:rPr lang="en-US" dirty="0" smtClean="0"/>
              <a:t>Mark Gerstein</a:t>
            </a:r>
          </a:p>
          <a:p>
            <a:endParaRPr lang="en-US" dirty="0"/>
          </a:p>
          <a:p>
            <a:pPr marL="0" indent="0">
              <a:buNone/>
            </a:pPr>
            <a:r>
              <a:rPr lang="en-US" b="1" u="sng" dirty="0" smtClean="0"/>
              <a:t>Regan Lab</a:t>
            </a:r>
          </a:p>
          <a:p>
            <a:r>
              <a:rPr lang="en-US" dirty="0" smtClean="0"/>
              <a:t>Nicholas Sawyer</a:t>
            </a:r>
          </a:p>
          <a:p>
            <a:r>
              <a:rPr lang="en-US" dirty="0" smtClean="0"/>
              <a:t>Lynne Regan</a:t>
            </a:r>
          </a:p>
        </p:txBody>
      </p:sp>
    </p:spTree>
    <p:extLst>
      <p:ext uri="{BB962C8B-B14F-4D97-AF65-F5344CB8AC3E}">
        <p14:creationId xmlns:p14="http://schemas.microsoft.com/office/powerpoint/2010/main" val="26830542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57412"/>
            <a:ext cx="10515600" cy="1325563"/>
          </a:xfrm>
        </p:spPr>
        <p:txBody>
          <a:bodyPr/>
          <a:lstStyle/>
          <a:p>
            <a:r>
              <a:rPr lang="en-US" dirty="0" smtClean="0"/>
              <a:t>Strategy</a:t>
            </a:r>
            <a:endParaRPr lang="en-US" dirty="0"/>
          </a:p>
        </p:txBody>
      </p:sp>
      <p:sp>
        <p:nvSpPr>
          <p:cNvPr id="3" name="Content Placeholder 2"/>
          <p:cNvSpPr>
            <a:spLocks noGrp="1"/>
          </p:cNvSpPr>
          <p:nvPr>
            <p:ph idx="1"/>
          </p:nvPr>
        </p:nvSpPr>
        <p:spPr/>
        <p:txBody>
          <a:bodyPr>
            <a:normAutofit/>
          </a:bodyPr>
          <a:lstStyle/>
          <a:p>
            <a:r>
              <a:rPr lang="en-US" dirty="0" smtClean="0"/>
              <a:t>Protein motifs/domains that </a:t>
            </a:r>
            <a:r>
              <a:rPr lang="en-US" dirty="0"/>
              <a:t>mediate </a:t>
            </a:r>
            <a:r>
              <a:rPr lang="en-US" dirty="0" smtClean="0"/>
              <a:t>PPI</a:t>
            </a:r>
          </a:p>
          <a:p>
            <a:r>
              <a:rPr lang="en-US" dirty="0" smtClean="0"/>
              <a:t>we </a:t>
            </a:r>
            <a:r>
              <a:rPr lang="en-US" dirty="0"/>
              <a:t>focus on finding </a:t>
            </a:r>
            <a:r>
              <a:rPr lang="en-US" dirty="0" smtClean="0"/>
              <a:t>core or binding </a:t>
            </a:r>
            <a:r>
              <a:rPr lang="en-US" dirty="0"/>
              <a:t>sites in PPI </a:t>
            </a:r>
            <a:r>
              <a:rPr lang="en-US" dirty="0" smtClean="0"/>
              <a:t>domains</a:t>
            </a:r>
            <a:r>
              <a:rPr lang="en-US" dirty="0"/>
              <a:t> </a:t>
            </a:r>
            <a:r>
              <a:rPr lang="en-US" dirty="0" smtClean="0"/>
              <a:t>:</a:t>
            </a:r>
            <a:br>
              <a:rPr lang="en-US" dirty="0" smtClean="0"/>
            </a:br>
            <a:r>
              <a:rPr lang="en-US" dirty="0" smtClean="0">
                <a:sym typeface="Wingdings" panose="05000000000000000000" pitchFamily="2" charset="2"/>
              </a:rPr>
              <a:t> PPI domains: </a:t>
            </a:r>
            <a:r>
              <a:rPr lang="en-US" dirty="0" smtClean="0"/>
              <a:t>short binding domains (e.g. PDZ, SH3) or repeat domains (e.g. </a:t>
            </a:r>
            <a:r>
              <a:rPr lang="en-US" dirty="0" err="1" smtClean="0"/>
              <a:t>tetratricopeptide</a:t>
            </a:r>
            <a:r>
              <a:rPr lang="en-US" dirty="0" smtClean="0"/>
              <a:t> or TPR) that mediate PPI</a:t>
            </a:r>
          </a:p>
          <a:p>
            <a:endParaRPr lang="en-US" dirty="0"/>
          </a:p>
          <a:p>
            <a:endParaRPr lang="en-US" dirty="0" smtClean="0"/>
          </a:p>
          <a:p>
            <a:endParaRPr lang="en-US" dirty="0"/>
          </a:p>
          <a:p>
            <a:pPr marL="0" indent="0">
              <a:buNone/>
            </a:pPr>
            <a:r>
              <a:rPr lang="en-US" dirty="0" smtClean="0"/>
              <a:t>What are repeat domains?</a:t>
            </a:r>
          </a:p>
        </p:txBody>
      </p:sp>
      <p:pic>
        <p:nvPicPr>
          <p:cNvPr id="4" name="Picture 2" descr="C:\Users\JM\thesis\conferences_talks\130720-Boston-ProteinSociety\3BLH.png"/>
          <p:cNvPicPr>
            <a:picLocks noChangeAspect="1" noChangeArrowheads="1"/>
          </p:cNvPicPr>
          <p:nvPr/>
        </p:nvPicPr>
        <p:blipFill rotWithShape="1">
          <a:blip r:embed="rId2" cstate="print"/>
          <a:srcRect l="11749" t="45803" r="15500" b="-1"/>
          <a:stretch/>
        </p:blipFill>
        <p:spPr bwMode="auto">
          <a:xfrm>
            <a:off x="6397474" y="281672"/>
            <a:ext cx="2072432" cy="1543953"/>
          </a:xfrm>
          <a:prstGeom prst="rect">
            <a:avLst/>
          </a:prstGeom>
          <a:noFill/>
        </p:spPr>
      </p:pic>
      <p:pic>
        <p:nvPicPr>
          <p:cNvPr id="6" name="Picture 3" descr="C:\Users\JM\thesis\lynne_work\3TPR\manuscript\fig1\3TPR_ribbon-PDB_1ELW.png"/>
          <p:cNvPicPr>
            <a:picLocks noChangeAspect="1" noChangeArrowheads="1"/>
          </p:cNvPicPr>
          <p:nvPr/>
        </p:nvPicPr>
        <p:blipFill>
          <a:blip r:embed="rId3" cstate="print"/>
          <a:srcRect t="70377"/>
          <a:stretch>
            <a:fillRect/>
          </a:stretch>
        </p:blipFill>
        <p:spPr bwMode="auto">
          <a:xfrm>
            <a:off x="9562305" y="630073"/>
            <a:ext cx="1948908" cy="910252"/>
          </a:xfrm>
          <a:prstGeom prst="rect">
            <a:avLst/>
          </a:prstGeom>
          <a:noFill/>
        </p:spPr>
      </p:pic>
      <p:sp>
        <p:nvSpPr>
          <p:cNvPr id="7" name="4-Point Star 6"/>
          <p:cNvSpPr/>
          <p:nvPr/>
        </p:nvSpPr>
        <p:spPr>
          <a:xfrm>
            <a:off x="7324029" y="670819"/>
            <a:ext cx="304800" cy="439737"/>
          </a:xfrm>
          <a:prstGeom prst="star4">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4-Point Star 7"/>
          <p:cNvSpPr/>
          <p:nvPr/>
        </p:nvSpPr>
        <p:spPr>
          <a:xfrm>
            <a:off x="9876401" y="723767"/>
            <a:ext cx="304800" cy="439737"/>
          </a:xfrm>
          <a:prstGeom prst="star4">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p:cNvSpPr>
            <a:spLocks noGrp="1"/>
          </p:cNvSpPr>
          <p:nvPr>
            <p:ph type="sldNum" sz="quarter" idx="12"/>
          </p:nvPr>
        </p:nvSpPr>
        <p:spPr/>
        <p:txBody>
          <a:bodyPr/>
          <a:lstStyle/>
          <a:p>
            <a:fld id="{AE63632A-3374-47DF-ADC3-C2920B6DCA48}" type="slidenum">
              <a:rPr lang="en-US" smtClean="0"/>
              <a:t>8</a:t>
            </a:fld>
            <a:endParaRPr lang="en-US"/>
          </a:p>
        </p:txBody>
      </p:sp>
    </p:spTree>
    <p:extLst>
      <p:ext uri="{BB962C8B-B14F-4D97-AF65-F5344CB8AC3E}">
        <p14:creationId xmlns:p14="http://schemas.microsoft.com/office/powerpoint/2010/main" val="162255162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E.g. </a:t>
            </a:r>
            <a:r>
              <a:rPr lang="en-US" dirty="0" err="1" smtClean="0"/>
              <a:t>Tetratricopeptide</a:t>
            </a:r>
            <a:r>
              <a:rPr lang="en-US" dirty="0" smtClean="0"/>
              <a:t> repeat (TPR) : </a:t>
            </a:r>
            <a:br>
              <a:rPr lang="en-US" dirty="0" smtClean="0"/>
            </a:br>
            <a:r>
              <a:rPr lang="en-US" dirty="0" smtClean="0"/>
              <a:t>motifs &amp; domains</a:t>
            </a:r>
            <a:endParaRPr lang="en-US" dirty="0"/>
          </a:p>
        </p:txBody>
      </p:sp>
      <p:sp>
        <p:nvSpPr>
          <p:cNvPr id="3" name="Content Placeholder 2"/>
          <p:cNvSpPr>
            <a:spLocks noGrp="1"/>
          </p:cNvSpPr>
          <p:nvPr>
            <p:ph idx="1"/>
          </p:nvPr>
        </p:nvSpPr>
        <p:spPr>
          <a:xfrm>
            <a:off x="838200" y="2873787"/>
            <a:ext cx="10515600" cy="3303176"/>
          </a:xfrm>
        </p:spPr>
        <p:txBody>
          <a:bodyPr>
            <a:normAutofit fontScale="92500" lnSpcReduction="20000"/>
          </a:bodyPr>
          <a:lstStyle/>
          <a:p>
            <a:r>
              <a:rPr lang="en-US" dirty="0" smtClean="0"/>
              <a:t>Repeat </a:t>
            </a:r>
            <a:r>
              <a:rPr lang="en-US" dirty="0"/>
              <a:t>proteins are classified by their </a:t>
            </a:r>
            <a:r>
              <a:rPr lang="en-US" b="1" dirty="0"/>
              <a:t>structural </a:t>
            </a:r>
            <a:r>
              <a:rPr lang="en-US" b="1" dirty="0" smtClean="0"/>
              <a:t>folds</a:t>
            </a:r>
            <a:r>
              <a:rPr lang="en-US" dirty="0" smtClean="0"/>
              <a:t>.</a:t>
            </a:r>
            <a:br>
              <a:rPr lang="en-US" dirty="0" smtClean="0"/>
            </a:br>
            <a:r>
              <a:rPr lang="en-US" dirty="0" smtClean="0">
                <a:sym typeface="Wingdings" panose="05000000000000000000" pitchFamily="2" charset="2"/>
              </a:rPr>
              <a:t> </a:t>
            </a:r>
            <a:r>
              <a:rPr lang="en-US" dirty="0" smtClean="0"/>
              <a:t>34-amino-acid </a:t>
            </a:r>
            <a:r>
              <a:rPr lang="en-US" dirty="0"/>
              <a:t>repeat </a:t>
            </a:r>
            <a:r>
              <a:rPr lang="en-US" dirty="0" smtClean="0"/>
              <a:t>motif</a:t>
            </a:r>
            <a:br>
              <a:rPr lang="en-US" dirty="0" smtClean="0"/>
            </a:br>
            <a:r>
              <a:rPr lang="en-US" dirty="0" smtClean="0">
                <a:sym typeface="Wingdings" panose="05000000000000000000" pitchFamily="2" charset="2"/>
              </a:rPr>
              <a:t> </a:t>
            </a:r>
            <a:r>
              <a:rPr lang="en-US" dirty="0" smtClean="0"/>
              <a:t>2 </a:t>
            </a:r>
            <a:r>
              <a:rPr lang="en-US" dirty="0"/>
              <a:t>antiparallel helices + </a:t>
            </a:r>
            <a:r>
              <a:rPr lang="en-US" dirty="0" smtClean="0"/>
              <a:t>turns</a:t>
            </a:r>
          </a:p>
          <a:p>
            <a:r>
              <a:rPr lang="en-US" dirty="0"/>
              <a:t>Repeats usually in </a:t>
            </a:r>
            <a:r>
              <a:rPr lang="en-US" dirty="0" smtClean="0"/>
              <a:t>tandem</a:t>
            </a:r>
            <a:br>
              <a:rPr lang="en-US" dirty="0" smtClean="0"/>
            </a:br>
            <a:r>
              <a:rPr lang="en-US" dirty="0" smtClean="0">
                <a:sym typeface="Wingdings" panose="05000000000000000000" pitchFamily="2" charset="2"/>
              </a:rPr>
              <a:t> </a:t>
            </a:r>
            <a:r>
              <a:rPr lang="en-US" dirty="0" smtClean="0"/>
              <a:t>Each </a:t>
            </a:r>
            <a:r>
              <a:rPr lang="en-US" dirty="0"/>
              <a:t>TPR “motif” can be repeated multiple </a:t>
            </a:r>
            <a:r>
              <a:rPr lang="en-US" dirty="0" smtClean="0"/>
              <a:t>times</a:t>
            </a:r>
            <a:br>
              <a:rPr lang="en-US" dirty="0" smtClean="0"/>
            </a:br>
            <a:r>
              <a:rPr lang="en-US" dirty="0" smtClean="0"/>
              <a:t>to </a:t>
            </a:r>
            <a:r>
              <a:rPr lang="en-US" dirty="0"/>
              <a:t>give a TPR “domain</a:t>
            </a:r>
            <a:r>
              <a:rPr lang="en-US" dirty="0" smtClean="0"/>
              <a:t>”</a:t>
            </a:r>
            <a:endParaRPr lang="en-US" dirty="0"/>
          </a:p>
          <a:p>
            <a:r>
              <a:rPr lang="en-US" dirty="0">
                <a:sym typeface="Wingdings" pitchFamily="2" charset="2"/>
              </a:rPr>
              <a:t>Each family of repeat </a:t>
            </a:r>
            <a:r>
              <a:rPr lang="en-US" dirty="0" smtClean="0">
                <a:sym typeface="Wingdings" pitchFamily="2" charset="2"/>
              </a:rPr>
              <a:t>domains are found in different</a:t>
            </a:r>
            <a:br>
              <a:rPr lang="en-US" dirty="0" smtClean="0">
                <a:sym typeface="Wingdings" pitchFamily="2" charset="2"/>
              </a:rPr>
            </a:br>
            <a:r>
              <a:rPr lang="en-US" dirty="0" smtClean="0">
                <a:sym typeface="Wingdings" pitchFamily="2" charset="2"/>
              </a:rPr>
              <a:t>proteins</a:t>
            </a:r>
            <a:br>
              <a:rPr lang="en-US" dirty="0" smtClean="0">
                <a:sym typeface="Wingdings" pitchFamily="2" charset="2"/>
              </a:rPr>
            </a:br>
            <a:r>
              <a:rPr lang="en-US" dirty="0" smtClean="0">
                <a:sym typeface="Wingdings" pitchFamily="2" charset="2"/>
              </a:rPr>
              <a:t> e.g. TPRs can be found in ubiquitination ligases,</a:t>
            </a:r>
            <a:br>
              <a:rPr lang="en-US" dirty="0" smtClean="0">
                <a:sym typeface="Wingdings" pitchFamily="2" charset="2"/>
              </a:rPr>
            </a:br>
            <a:r>
              <a:rPr lang="en-US" dirty="0" smtClean="0">
                <a:sym typeface="Wingdings" pitchFamily="2" charset="2"/>
              </a:rPr>
              <a:t>enzymes and membrane-associated proteins</a:t>
            </a:r>
            <a:endParaRPr lang="en-US" dirty="0"/>
          </a:p>
          <a:p>
            <a:pPr marL="0" indent="0">
              <a:buNone/>
            </a:pPr>
            <a:endParaRPr lang="en-US" dirty="0" smtClean="0"/>
          </a:p>
          <a:p>
            <a:endParaRPr lang="en-US" dirty="0" smtClean="0"/>
          </a:p>
        </p:txBody>
      </p:sp>
      <p:sp>
        <p:nvSpPr>
          <p:cNvPr id="4" name="Slide Number Placeholder 3"/>
          <p:cNvSpPr>
            <a:spLocks noGrp="1"/>
          </p:cNvSpPr>
          <p:nvPr>
            <p:ph type="sldNum" sz="quarter" idx="12"/>
          </p:nvPr>
        </p:nvSpPr>
        <p:spPr/>
        <p:txBody>
          <a:bodyPr/>
          <a:lstStyle/>
          <a:p>
            <a:fld id="{AE63632A-3374-47DF-ADC3-C2920B6DCA48}" type="slidenum">
              <a:rPr lang="en-US" smtClean="0"/>
              <a:t>9</a:t>
            </a:fld>
            <a:endParaRPr lang="en-US"/>
          </a:p>
        </p:txBody>
      </p:sp>
      <p:grpSp>
        <p:nvGrpSpPr>
          <p:cNvPr id="6" name="Group 12"/>
          <p:cNvGrpSpPr/>
          <p:nvPr/>
        </p:nvGrpSpPr>
        <p:grpSpPr>
          <a:xfrm rot="16200000">
            <a:off x="9910918" y="944899"/>
            <a:ext cx="1076356" cy="2381309"/>
            <a:chOff x="4257651" y="1077005"/>
            <a:chExt cx="1076356" cy="2381309"/>
          </a:xfrm>
        </p:grpSpPr>
        <p:pic>
          <p:nvPicPr>
            <p:cNvPr id="7" name="Picture 3" descr="C:\Users\JM\thesis\lynne_work\3TPR\manuscript\fig1\3TPR_ribbon-PDB_1ELW.png"/>
            <p:cNvPicPr>
              <a:picLocks noChangeAspect="1" noChangeArrowheads="1"/>
            </p:cNvPicPr>
            <p:nvPr/>
          </p:nvPicPr>
          <p:blipFill>
            <a:blip r:embed="rId3" cstate="print"/>
            <a:srcRect t="70377"/>
            <a:stretch>
              <a:fillRect/>
            </a:stretch>
          </p:blipFill>
          <p:spPr bwMode="auto">
            <a:xfrm rot="5400000">
              <a:off x="3658554" y="1719414"/>
              <a:ext cx="2284099" cy="1066806"/>
            </a:xfrm>
            <a:prstGeom prst="rect">
              <a:avLst/>
            </a:prstGeom>
            <a:noFill/>
          </p:spPr>
        </p:pic>
        <p:sp>
          <p:nvSpPr>
            <p:cNvPr id="8" name="TextBox 7"/>
            <p:cNvSpPr txBox="1"/>
            <p:nvPr/>
          </p:nvSpPr>
          <p:spPr>
            <a:xfrm rot="5400000">
              <a:off x="4114806" y="2915360"/>
              <a:ext cx="685799" cy="400110"/>
            </a:xfrm>
            <a:prstGeom prst="rect">
              <a:avLst/>
            </a:prstGeom>
            <a:noFill/>
          </p:spPr>
          <p:txBody>
            <a:bodyPr wrap="square" rtlCol="0">
              <a:spAutoFit/>
            </a:bodyPr>
            <a:lstStyle/>
            <a:p>
              <a:r>
                <a:rPr lang="en-US" sz="2000" dirty="0"/>
                <a:t>A1</a:t>
              </a:r>
            </a:p>
          </p:txBody>
        </p:sp>
        <p:sp>
          <p:nvSpPr>
            <p:cNvPr id="9" name="TextBox 8"/>
            <p:cNvSpPr txBox="1"/>
            <p:nvPr/>
          </p:nvSpPr>
          <p:spPr>
            <a:xfrm rot="5400000">
              <a:off x="4191005" y="1219850"/>
              <a:ext cx="685799" cy="400110"/>
            </a:xfrm>
            <a:prstGeom prst="rect">
              <a:avLst/>
            </a:prstGeom>
            <a:noFill/>
          </p:spPr>
          <p:txBody>
            <a:bodyPr wrap="square" rtlCol="0">
              <a:spAutoFit/>
            </a:bodyPr>
            <a:lstStyle/>
            <a:p>
              <a:r>
                <a:rPr lang="en-US" sz="2000" dirty="0"/>
                <a:t>B1</a:t>
              </a:r>
            </a:p>
          </p:txBody>
        </p:sp>
      </p:grpSp>
      <p:pic>
        <p:nvPicPr>
          <p:cNvPr id="10" name="Picture 3" descr="C:\Users\JM\thesis\lynne_work\3TPR\manuscript\fig1\3TPR_ribbon-PDB_1ELW.png"/>
          <p:cNvPicPr>
            <a:picLocks noChangeAspect="1" noChangeArrowheads="1"/>
          </p:cNvPicPr>
          <p:nvPr/>
        </p:nvPicPr>
        <p:blipFill>
          <a:blip r:embed="rId3" cstate="print"/>
          <a:srcRect/>
          <a:stretch>
            <a:fillRect/>
          </a:stretch>
        </p:blipFill>
        <p:spPr bwMode="auto">
          <a:xfrm>
            <a:off x="9322508" y="2940436"/>
            <a:ext cx="2199913" cy="3468510"/>
          </a:xfrm>
          <a:prstGeom prst="rect">
            <a:avLst/>
          </a:prstGeom>
          <a:noFill/>
        </p:spPr>
      </p:pic>
      <p:pic>
        <p:nvPicPr>
          <p:cNvPr id="11" name="Picture 2"/>
          <p:cNvPicPr>
            <a:picLocks noChangeAspect="1" noChangeArrowheads="1"/>
          </p:cNvPicPr>
          <p:nvPr/>
        </p:nvPicPr>
        <p:blipFill>
          <a:blip r:embed="rId4" cstate="print"/>
          <a:srcRect l="14607" t="12666" r="62751" b="78667"/>
          <a:stretch>
            <a:fillRect/>
          </a:stretch>
        </p:blipFill>
        <p:spPr bwMode="auto">
          <a:xfrm>
            <a:off x="1166815" y="1646238"/>
            <a:ext cx="5996350" cy="838200"/>
          </a:xfrm>
          <a:prstGeom prst="rect">
            <a:avLst/>
          </a:prstGeom>
          <a:noFill/>
          <a:ln w="9525">
            <a:noFill/>
            <a:miter lim="800000"/>
            <a:headEnd/>
            <a:tailEnd/>
          </a:ln>
        </p:spPr>
      </p:pic>
      <p:sp>
        <p:nvSpPr>
          <p:cNvPr id="12" name="TextBox 11"/>
          <p:cNvSpPr txBox="1"/>
          <p:nvPr/>
        </p:nvSpPr>
        <p:spPr>
          <a:xfrm>
            <a:off x="2218278" y="2473677"/>
            <a:ext cx="685799" cy="400110"/>
          </a:xfrm>
          <a:prstGeom prst="rect">
            <a:avLst/>
          </a:prstGeom>
          <a:noFill/>
        </p:spPr>
        <p:txBody>
          <a:bodyPr wrap="square" rtlCol="0">
            <a:spAutoFit/>
          </a:bodyPr>
          <a:lstStyle/>
          <a:p>
            <a:r>
              <a:rPr lang="en-US" sz="2000" dirty="0"/>
              <a:t>A1</a:t>
            </a:r>
          </a:p>
        </p:txBody>
      </p:sp>
      <p:sp>
        <p:nvSpPr>
          <p:cNvPr id="13" name="TextBox 12"/>
          <p:cNvSpPr txBox="1"/>
          <p:nvPr/>
        </p:nvSpPr>
        <p:spPr>
          <a:xfrm>
            <a:off x="5113877" y="2473677"/>
            <a:ext cx="685799" cy="400110"/>
          </a:xfrm>
          <a:prstGeom prst="rect">
            <a:avLst/>
          </a:prstGeom>
          <a:noFill/>
        </p:spPr>
        <p:txBody>
          <a:bodyPr wrap="square" rtlCol="0">
            <a:spAutoFit/>
          </a:bodyPr>
          <a:lstStyle/>
          <a:p>
            <a:r>
              <a:rPr lang="en-US" sz="2000" dirty="0"/>
              <a:t>B1</a:t>
            </a:r>
          </a:p>
        </p:txBody>
      </p:sp>
    </p:spTree>
    <p:extLst>
      <p:ext uri="{BB962C8B-B14F-4D97-AF65-F5344CB8AC3E}">
        <p14:creationId xmlns:p14="http://schemas.microsoft.com/office/powerpoint/2010/main" val="43642177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3355</TotalTime>
  <Words>2755</Words>
  <Application>Microsoft Office PowerPoint</Application>
  <PresentationFormat>Widescreen</PresentationFormat>
  <Paragraphs>715</Paragraphs>
  <Slides>70</Slides>
  <Notes>31</Notes>
  <HiddenSlides>12</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70</vt:i4>
      </vt:variant>
    </vt:vector>
  </HeadingPairs>
  <TitlesOfParts>
    <vt:vector size="78" baseType="lpstr">
      <vt:lpstr>ＭＳ Ｐゴシック</vt:lpstr>
      <vt:lpstr>Arial</vt:lpstr>
      <vt:lpstr>Arial Narrow</vt:lpstr>
      <vt:lpstr>Calibri</vt:lpstr>
      <vt:lpstr>Calibri Light</vt:lpstr>
      <vt:lpstr>Courier New</vt:lpstr>
      <vt:lpstr>Wingdings</vt:lpstr>
      <vt:lpstr>Office Theme</vt:lpstr>
      <vt:lpstr>Genome Annotation of Coding Variants involved in Protein-protein interactions</vt:lpstr>
      <vt:lpstr>Mapping of Coding Genomic Variation to Protein-Protein Interactions</vt:lpstr>
      <vt:lpstr>Mapping of Genomic Variation in Protein-Protein Interactions</vt:lpstr>
      <vt:lpstr>Protein interface annotation</vt:lpstr>
      <vt:lpstr>PowerPoint Presentation</vt:lpstr>
      <vt:lpstr>PowerPoint Presentation</vt:lpstr>
      <vt:lpstr>PowerPoint Presentation</vt:lpstr>
      <vt:lpstr>Strategy</vt:lpstr>
      <vt:lpstr>E.g. Tetratricopeptide repeat (TPR) :  motifs &amp; domains</vt:lpstr>
      <vt:lpstr>Number of TPR motifs in human TPR domains</vt:lpstr>
      <vt:lpstr>Identifying important residues in repeat domains is important</vt:lpstr>
      <vt:lpstr>PowerPoint Presentation</vt:lpstr>
      <vt:lpstr>PowerPoint Presentation</vt:lpstr>
      <vt:lpstr>Regan Lab: Repeat domains in protein engineering &amp; synthetic biology</vt:lpstr>
      <vt:lpstr>Regan Lab: Repeat domains in protein engineering &amp; synthetic biology</vt:lpstr>
      <vt:lpstr>Regan Lab: Repeat domains in protein engineering &amp; synthetic biology</vt:lpstr>
      <vt:lpstr>Regan Lab: Repeat domains in protein engineering &amp; synthetic biology</vt:lpstr>
      <vt:lpstr>Regan Lab: Repeat domains in protein engineering &amp; synthetic biology</vt:lpstr>
      <vt:lpstr>Regan Lab: Repeat domains in protein engineering &amp; synthetic biology</vt:lpstr>
      <vt:lpstr>Regan Lab: Modeling amino acids, packing cores &amp; protein-protein interfaces using hard sphere models to predict protein-protein interactions</vt:lpstr>
      <vt:lpstr>Regan Lab: Other projects</vt:lpstr>
      <vt:lpstr>Regan Lab: Other projects</vt:lpstr>
      <vt:lpstr>SH3TC2 –  implicated in Charcot-Marie-Tooth disease</vt:lpstr>
      <vt:lpstr>LRRK2</vt:lpstr>
      <vt:lpstr>Identify important residues:  Conservation in Multiple sequence alignment</vt:lpstr>
      <vt:lpstr>PowerPoint Presentation</vt:lpstr>
      <vt:lpstr>PowerPoint Presentation</vt:lpstr>
      <vt:lpstr>PowerPoint Presentation</vt:lpstr>
      <vt:lpstr>Comparing 1TPR alignment within (multiple proteins) &amp; across species (1 protein)</vt:lpstr>
      <vt:lpstr>16 TPRs 1TPR-alignment statistics</vt:lpstr>
      <vt:lpstr>PowerPoint Presentation</vt:lpstr>
      <vt:lpstr>PowerPoint Presentation</vt:lpstr>
      <vt:lpstr>PowerPoint Presentation</vt:lpstr>
      <vt:lpstr>Identify important residues:  Conservation in Multiple sequence alignment</vt:lpstr>
      <vt:lpstr>PowerPoint Presentation</vt:lpstr>
      <vt:lpstr>Strategy: Multiple Sequence Alignment e.g. TPR</vt:lpstr>
      <vt:lpstr>Strategy: Identify hypervariable and conserved positions</vt:lpstr>
      <vt:lpstr>Strategy: Mapping onto known PDB structures</vt:lpstr>
      <vt:lpstr>Strategy</vt:lpstr>
      <vt:lpstr>Sources of variants</vt:lpstr>
      <vt:lpstr>Compare ExAC with 1KG.ESP650</vt:lpstr>
      <vt:lpstr>Compare ExAC with 1KG.ESP650</vt:lpstr>
      <vt:lpstr>Properties of a SNV/mutation</vt:lpstr>
      <vt:lpstr>1KG</vt:lpstr>
      <vt:lpstr>1KG</vt:lpstr>
      <vt:lpstr>1KG</vt:lpstr>
      <vt:lpstr>1KG</vt:lpstr>
      <vt:lpstr>So… MORE exomes </vt:lpstr>
      <vt:lpstr>Important residues: Structural versus Functional positions</vt:lpstr>
      <vt:lpstr>PowerPoint Presentation</vt:lpstr>
      <vt:lpstr>PowerPoint Presentation</vt:lpstr>
      <vt:lpstr>PowerPoint Presentation</vt:lpstr>
      <vt:lpstr>Every position is enriched in rare variants! </vt:lpstr>
      <vt:lpstr>Decide conserved and hypervariable positions</vt:lpstr>
      <vt:lpstr>Decide conserved and hypervariable positions</vt:lpstr>
      <vt:lpstr>Ns2s ratio</vt:lpstr>
      <vt:lpstr>Ns2s ratio</vt:lpstr>
      <vt:lpstr>ns2s ratio low at conserved positions</vt:lpstr>
      <vt:lpstr>BLOSUM62</vt:lpstr>
      <vt:lpstr>Sequence identity among human TPR sequences</vt:lpstr>
      <vt:lpstr>PowerPoint Presentation</vt:lpstr>
      <vt:lpstr>PowerPoint Presentation</vt:lpstr>
      <vt:lpstr>Each position can accommodate a wide range of aa changes  </vt:lpstr>
      <vt:lpstr>1-SIFT</vt:lpstr>
      <vt:lpstr>PowerPoint Presentation</vt:lpstr>
      <vt:lpstr>PowerPoint Presentation</vt:lpstr>
      <vt:lpstr>PowerPoint Presentation</vt:lpstr>
      <vt:lpstr>PowerPoint Presentation</vt:lpstr>
      <vt:lpstr>Future</vt:lpstr>
      <vt:lpstr>Acknowledgements</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Jieming Chen</dc:creator>
  <cp:lastModifiedBy>Jieming Chen</cp:lastModifiedBy>
  <cp:revision>231</cp:revision>
  <dcterms:created xsi:type="dcterms:W3CDTF">2015-05-26T21:39:28Z</dcterms:created>
  <dcterms:modified xsi:type="dcterms:W3CDTF">2015-06-03T23:46:57Z</dcterms:modified>
</cp:coreProperties>
</file>