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CAA20"/>
    <a:srgbClr val="9ECF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751" autoAdjust="0"/>
  </p:normalViewPr>
  <p:slideViewPr>
    <p:cSldViewPr snapToGrid="0" snapToObjects="1">
      <p:cViewPr varScale="1">
        <p:scale>
          <a:sx n="128" d="100"/>
          <a:sy n="128" d="100"/>
        </p:scale>
        <p:origin x="-25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2E6B7-F511-A64F-91B3-D192888C3D48}" type="datetimeFigureOut">
              <a:rPr lang="en-US" smtClean="0"/>
              <a:t>6/2/15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DDB8A-5B8A-A447-ABA5-AAD8747F9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285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2E6B7-F511-A64F-91B3-D192888C3D48}" type="datetimeFigureOut">
              <a:rPr lang="en-US" smtClean="0"/>
              <a:t>6/2/15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DDB8A-5B8A-A447-ABA5-AAD8747F9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830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2E6B7-F511-A64F-91B3-D192888C3D48}" type="datetimeFigureOut">
              <a:rPr lang="en-US" smtClean="0"/>
              <a:t>6/2/15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DDB8A-5B8A-A447-ABA5-AAD8747F9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11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2E6B7-F511-A64F-91B3-D192888C3D48}" type="datetimeFigureOut">
              <a:rPr lang="en-US" smtClean="0"/>
              <a:t>6/2/15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DDB8A-5B8A-A447-ABA5-AAD8747F9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739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2E6B7-F511-A64F-91B3-D192888C3D48}" type="datetimeFigureOut">
              <a:rPr lang="en-US" smtClean="0"/>
              <a:t>6/2/15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DDB8A-5B8A-A447-ABA5-AAD8747F9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78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2E6B7-F511-A64F-91B3-D192888C3D48}" type="datetimeFigureOut">
              <a:rPr lang="en-US" smtClean="0"/>
              <a:t>6/2/15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DDB8A-5B8A-A447-ABA5-AAD8747F9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260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2E6B7-F511-A64F-91B3-D192888C3D48}" type="datetimeFigureOut">
              <a:rPr lang="en-US" smtClean="0"/>
              <a:t>6/2/15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DDB8A-5B8A-A447-ABA5-AAD8747F9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745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2E6B7-F511-A64F-91B3-D192888C3D48}" type="datetimeFigureOut">
              <a:rPr lang="en-US" smtClean="0"/>
              <a:t>6/2/15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DDB8A-5B8A-A447-ABA5-AAD8747F9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750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2E6B7-F511-A64F-91B3-D192888C3D48}" type="datetimeFigureOut">
              <a:rPr lang="en-US" smtClean="0"/>
              <a:t>6/2/15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DDB8A-5B8A-A447-ABA5-AAD8747F9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887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2E6B7-F511-A64F-91B3-D192888C3D48}" type="datetimeFigureOut">
              <a:rPr lang="en-US" smtClean="0"/>
              <a:t>6/2/15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DDB8A-5B8A-A447-ABA5-AAD8747F9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459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2E6B7-F511-A64F-91B3-D192888C3D48}" type="datetimeFigureOut">
              <a:rPr lang="en-US" smtClean="0"/>
              <a:t>6/2/15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DDB8A-5B8A-A447-ABA5-AAD8747F9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215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375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25020"/>
            <a:ext cx="8229600" cy="5023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fld id="{67E2E6B7-F511-A64F-91B3-D192888C3D48}" type="datetimeFigureOut">
              <a:rPr lang="en-US" smtClean="0"/>
              <a:pPr/>
              <a:t>6/2/15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fld id="{033DDB8A-5B8A-A447-ABA5-AAD8747F91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501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430676"/>
            <a:ext cx="9144000" cy="2202275"/>
          </a:xfrm>
        </p:spPr>
        <p:txBody>
          <a:bodyPr>
            <a:noAutofit/>
          </a:bodyPr>
          <a:lstStyle/>
          <a:p>
            <a:r>
              <a:rPr lang="en-US" sz="4000" dirty="0"/>
              <a:t>Intratumor heterogeneity in localized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>lung adenocarcinomas delineated by multiregion sequencing 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11250"/>
            <a:ext cx="6400800" cy="1752600"/>
          </a:xfrm>
        </p:spPr>
        <p:txBody>
          <a:bodyPr>
            <a:normAutofit/>
          </a:bodyPr>
          <a:lstStyle/>
          <a:p>
            <a:r>
              <a:rPr lang="en-US" sz="2400" i="1" dirty="0" smtClean="0"/>
              <a:t>Science,</a:t>
            </a:r>
            <a:r>
              <a:rPr lang="en-US" sz="2400" dirty="0"/>
              <a:t> 10 October </a:t>
            </a:r>
            <a:r>
              <a:rPr lang="en-US" sz="2400" dirty="0" smtClean="0"/>
              <a:t>2014:</a:t>
            </a:r>
          </a:p>
          <a:p>
            <a:r>
              <a:rPr lang="en-US" sz="2000" dirty="0"/>
              <a:t>Vol. 346 no. 6206 pp. 256-259 </a:t>
            </a:r>
          </a:p>
          <a:p>
            <a:r>
              <a:rPr lang="en-US" sz="2000" dirty="0"/>
              <a:t>DOI: 10.1126/science.1256930</a:t>
            </a:r>
          </a:p>
        </p:txBody>
      </p:sp>
    </p:spTree>
    <p:extLst>
      <p:ext uri="{BB962C8B-B14F-4D97-AF65-F5344CB8AC3E}">
        <p14:creationId xmlns:p14="http://schemas.microsoft.com/office/powerpoint/2010/main" val="108236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64504"/>
            <a:ext cx="8229600" cy="634892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3200" dirty="0" smtClean="0"/>
              <a:t>Part III: Results</a:t>
            </a:r>
            <a:endParaRPr lang="en-US" sz="3200" dirty="0"/>
          </a:p>
        </p:txBody>
      </p:sp>
      <p:sp>
        <p:nvSpPr>
          <p:cNvPr id="3" name="Content Placeholder 12"/>
          <p:cNvSpPr txBox="1">
            <a:spLocks/>
          </p:cNvSpPr>
          <p:nvPr/>
        </p:nvSpPr>
        <p:spPr>
          <a:xfrm>
            <a:off x="298448" y="729160"/>
            <a:ext cx="8611954" cy="492900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/>
              <a:t>APOBEC mutation signature enrichment </a:t>
            </a:r>
          </a:p>
          <a:p>
            <a:pPr lvl="1"/>
            <a:r>
              <a:rPr lang="en-US" sz="1400" dirty="0"/>
              <a:t>APOBEC </a:t>
            </a:r>
            <a:r>
              <a:rPr lang="en-US" sz="1400" dirty="0" smtClean="0"/>
              <a:t>activity: a </a:t>
            </a:r>
            <a:r>
              <a:rPr lang="en-US" sz="1400" dirty="0"/>
              <a:t>major source for C&gt;T and C&gt;G </a:t>
            </a:r>
            <a:r>
              <a:rPr lang="en-US" sz="1400" dirty="0" smtClean="0"/>
              <a:t>mutations;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pPr lvl="1"/>
            <a:endParaRPr lang="en-US" sz="1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3201" y="1488174"/>
            <a:ext cx="2363071" cy="502258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741" y="1537779"/>
            <a:ext cx="1333842" cy="449428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613547" y="2549738"/>
            <a:ext cx="4366306" cy="1819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Wingdings" charset="2"/>
              <a:buChar char="Ø"/>
            </a:pPr>
            <a:r>
              <a:rPr lang="en-US" sz="1600" dirty="0">
                <a:latin typeface="Arial"/>
                <a:cs typeface="Arial"/>
              </a:rPr>
              <a:t>M</a:t>
            </a:r>
            <a:r>
              <a:rPr lang="en-US" sz="1600" dirty="0" smtClean="0">
                <a:latin typeface="Arial"/>
                <a:cs typeface="Arial"/>
              </a:rPr>
              <a:t>ore pronounced for </a:t>
            </a:r>
            <a:r>
              <a:rPr lang="en-US" sz="1600" b="1" dirty="0" err="1" smtClean="0">
                <a:solidFill>
                  <a:srgbClr val="FF0000"/>
                </a:solidFill>
                <a:latin typeface="Arial"/>
                <a:cs typeface="Arial"/>
              </a:rPr>
              <a:t>nontrunk</a:t>
            </a:r>
            <a:r>
              <a:rPr lang="en-US" sz="1600" b="1" dirty="0" smtClean="0">
                <a:solidFill>
                  <a:srgbClr val="FF0000"/>
                </a:solidFill>
                <a:latin typeface="Arial"/>
                <a:cs typeface="Arial"/>
              </a:rPr>
              <a:t> mutations</a:t>
            </a:r>
            <a:r>
              <a:rPr lang="en-US" sz="1600" b="1" dirty="0" smtClean="0">
                <a:latin typeface="Arial"/>
                <a:cs typeface="Arial"/>
              </a:rPr>
              <a:t> </a:t>
            </a:r>
            <a:r>
              <a:rPr lang="en-US" sz="1600" dirty="0" smtClean="0">
                <a:latin typeface="Arial"/>
                <a:cs typeface="Arial"/>
              </a:rPr>
              <a:t>compared with trunk mutations in 7 of the 11 patients; </a:t>
            </a:r>
          </a:p>
          <a:p>
            <a:pPr marL="742950" lvl="1" indent="-285750">
              <a:lnSpc>
                <a:spcPct val="120000"/>
              </a:lnSpc>
              <a:buFont typeface="Wingdings" charset="2"/>
              <a:buChar char="§"/>
            </a:pPr>
            <a:r>
              <a:rPr lang="en-US" sz="1400" dirty="0" smtClean="0">
                <a:latin typeface="Arial"/>
                <a:cs typeface="Arial"/>
              </a:rPr>
              <a:t>statistically </a:t>
            </a:r>
            <a:r>
              <a:rPr lang="en-US" sz="1400" dirty="0" smtClean="0">
                <a:solidFill>
                  <a:srgbClr val="FF0000"/>
                </a:solidFill>
                <a:latin typeface="Arial"/>
                <a:cs typeface="Arial"/>
              </a:rPr>
              <a:t>significant</a:t>
            </a:r>
            <a:r>
              <a:rPr lang="en-US" sz="1400" dirty="0" smtClean="0">
                <a:latin typeface="Arial"/>
                <a:cs typeface="Arial"/>
              </a:rPr>
              <a:t> only for case 330</a:t>
            </a:r>
          </a:p>
          <a:p>
            <a:pPr marL="285750" indent="-285750">
              <a:lnSpc>
                <a:spcPct val="120000"/>
              </a:lnSpc>
              <a:buFont typeface="Wingdings" charset="2"/>
              <a:buChar char="Ø"/>
            </a:pP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600" dirty="0" smtClean="0">
                <a:latin typeface="Arial"/>
                <a:cs typeface="Arial"/>
              </a:rPr>
              <a:t>APOBEC- like process tends to be more pronounced in later, subclonal mutations</a:t>
            </a:r>
          </a:p>
        </p:txBody>
      </p:sp>
    </p:spTree>
    <p:extLst>
      <p:ext uri="{BB962C8B-B14F-4D97-AF65-F5344CB8AC3E}">
        <p14:creationId xmlns:p14="http://schemas.microsoft.com/office/powerpoint/2010/main" val="2845458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64504"/>
            <a:ext cx="8229600" cy="634892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3200" dirty="0" smtClean="0"/>
              <a:t>Part III: Results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95296" y="773850"/>
            <a:ext cx="809150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 smtClean="0">
                <a:latin typeface="Arial"/>
                <a:cs typeface="Arial"/>
              </a:rPr>
              <a:t>More analysis:</a:t>
            </a:r>
          </a:p>
          <a:p>
            <a:pPr marL="742950" lvl="1" indent="-285750">
              <a:buFont typeface="Wingdings" charset="2"/>
              <a:buChar char="§"/>
            </a:pPr>
            <a:r>
              <a:rPr lang="en-US" sz="1600" dirty="0" smtClean="0">
                <a:latin typeface="Arial"/>
                <a:cs typeface="Arial"/>
              </a:rPr>
              <a:t>Used ABSOLUTE algorithm to formally characterize </a:t>
            </a:r>
            <a:r>
              <a:rPr lang="en-US" sz="1600" b="1" dirty="0" smtClean="0">
                <a:solidFill>
                  <a:srgbClr val="0000FF"/>
                </a:solidFill>
                <a:latin typeface="Arial"/>
                <a:cs typeface="Arial"/>
              </a:rPr>
              <a:t>subclonal fraction</a:t>
            </a:r>
            <a:r>
              <a:rPr lang="en-US" sz="1600" dirty="0" smtClean="0">
                <a:latin typeface="Arial"/>
                <a:cs typeface="Arial"/>
              </a:rPr>
              <a:t>;</a:t>
            </a:r>
          </a:p>
          <a:p>
            <a:pPr marL="1200150" lvl="2" indent="-285750">
              <a:buFont typeface="Wingdings" charset="2"/>
              <a:buChar char="²"/>
            </a:pPr>
            <a:r>
              <a:rPr lang="en-US" sz="1600" dirty="0" smtClean="0">
                <a:solidFill>
                  <a:srgbClr val="FF0000"/>
                </a:solidFill>
                <a:latin typeface="Arial"/>
                <a:cs typeface="Arial"/>
              </a:rPr>
              <a:t>29/48 </a:t>
            </a:r>
            <a:r>
              <a:rPr lang="en-US" sz="1600" dirty="0" smtClean="0">
                <a:latin typeface="Arial"/>
                <a:cs typeface="Arial"/>
              </a:rPr>
              <a:t>individual tumor regions showed evidence of intraregional subclonal populations; </a:t>
            </a:r>
          </a:p>
          <a:p>
            <a:pPr marL="1200150" lvl="2" indent="-285750">
              <a:buFont typeface="Wingdings" charset="2"/>
              <a:buChar char="²"/>
            </a:pPr>
            <a:r>
              <a:rPr lang="en-US" sz="1600" dirty="0" smtClean="0">
                <a:latin typeface="Arial"/>
                <a:cs typeface="Arial"/>
              </a:rPr>
              <a:t>distribution of </a:t>
            </a:r>
            <a:r>
              <a:rPr lang="en-US" sz="1600" dirty="0" smtClean="0">
                <a:solidFill>
                  <a:srgbClr val="0000FF"/>
                </a:solidFill>
                <a:latin typeface="Arial"/>
                <a:cs typeface="Arial"/>
              </a:rPr>
              <a:t>clonal </a:t>
            </a:r>
            <a:r>
              <a:rPr lang="en-US" sz="1600" dirty="0" smtClean="0">
                <a:latin typeface="Arial"/>
                <a:cs typeface="Arial"/>
              </a:rPr>
              <a:t>and </a:t>
            </a:r>
            <a:r>
              <a:rPr lang="en-US" sz="1600" dirty="0" smtClean="0">
                <a:solidFill>
                  <a:srgbClr val="0000FF"/>
                </a:solidFill>
                <a:latin typeface="Arial"/>
                <a:cs typeface="Arial"/>
              </a:rPr>
              <a:t>subclonal</a:t>
            </a:r>
            <a:r>
              <a:rPr lang="en-US" sz="1600" dirty="0" smtClean="0">
                <a:latin typeface="Arial"/>
                <a:cs typeface="Arial"/>
              </a:rPr>
              <a:t> mutations was </a:t>
            </a:r>
            <a:r>
              <a:rPr lang="en-US" sz="1600" b="1" dirty="0" smtClean="0">
                <a:solidFill>
                  <a:srgbClr val="FF0000"/>
                </a:solidFill>
                <a:latin typeface="Arial"/>
                <a:cs typeface="Arial"/>
              </a:rPr>
              <a:t>different</a:t>
            </a:r>
            <a:r>
              <a:rPr lang="en-US" sz="1600" dirty="0" smtClean="0">
                <a:latin typeface="Arial"/>
                <a:cs typeface="Arial"/>
              </a:rPr>
              <a:t> among the sampled regions within the </a:t>
            </a:r>
            <a:r>
              <a:rPr lang="en-US" sz="1600" b="1" dirty="0" smtClean="0">
                <a:solidFill>
                  <a:srgbClr val="FF0000"/>
                </a:solidFill>
                <a:latin typeface="Arial"/>
                <a:cs typeface="Arial"/>
              </a:rPr>
              <a:t>same</a:t>
            </a:r>
            <a:r>
              <a:rPr lang="en-US" sz="16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1600" dirty="0" smtClean="0">
                <a:latin typeface="Arial"/>
                <a:cs typeface="Arial"/>
              </a:rPr>
              <a:t>tumors in some patients </a:t>
            </a:r>
          </a:p>
          <a:p>
            <a:pPr marL="1200150" lvl="2" indent="-285750">
              <a:buFont typeface="Wingdings" charset="2"/>
              <a:buChar char="²"/>
            </a:pPr>
            <a:endParaRPr lang="en-US" dirty="0" smtClean="0">
              <a:latin typeface="Arial"/>
              <a:cs typeface="Arial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763" y="2351314"/>
            <a:ext cx="5838639" cy="436369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938516" y="5000262"/>
            <a:ext cx="2748284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/>
                <a:cs typeface="Arial"/>
              </a:rPr>
              <a:t>S</a:t>
            </a:r>
            <a:r>
              <a:rPr lang="en-US" b="1" dirty="0" smtClean="0">
                <a:latin typeface="Arial"/>
                <a:cs typeface="Arial"/>
              </a:rPr>
              <a:t>ingle-biopsy analysis would be </a:t>
            </a:r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inadequate</a:t>
            </a:r>
            <a:r>
              <a:rPr lang="en-US" b="1" dirty="0" smtClean="0">
                <a:latin typeface="Arial"/>
                <a:cs typeface="Arial"/>
              </a:rPr>
              <a:t> to fully represent ITH in these tumors. </a:t>
            </a:r>
          </a:p>
        </p:txBody>
      </p:sp>
    </p:spTree>
    <p:extLst>
      <p:ext uri="{BB962C8B-B14F-4D97-AF65-F5344CB8AC3E}">
        <p14:creationId xmlns:p14="http://schemas.microsoft.com/office/powerpoint/2010/main" val="796822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64504"/>
            <a:ext cx="8229600" cy="634892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3200" dirty="0" smtClean="0"/>
              <a:t>Part III: Results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595296" y="773850"/>
            <a:ext cx="809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 smtClean="0">
                <a:latin typeface="Arial"/>
                <a:cs typeface="Arial"/>
              </a:rPr>
              <a:t>More analysis:</a:t>
            </a:r>
          </a:p>
          <a:p>
            <a:pPr marL="742950" lvl="1" indent="-285750">
              <a:buFont typeface="Wingdings" charset="2"/>
              <a:buChar char="§"/>
            </a:pPr>
            <a:r>
              <a:rPr lang="en-US" sz="1600" dirty="0" smtClean="0">
                <a:latin typeface="Arial"/>
                <a:cs typeface="Arial"/>
              </a:rPr>
              <a:t>repeated the ABSOLUTE analysis on the </a:t>
            </a:r>
            <a:r>
              <a:rPr lang="en-US" sz="1600" b="1" dirty="0" smtClean="0">
                <a:solidFill>
                  <a:srgbClr val="FF0000"/>
                </a:solidFill>
                <a:latin typeface="Arial"/>
                <a:cs typeface="Arial"/>
              </a:rPr>
              <a:t>combined</a:t>
            </a:r>
            <a:r>
              <a:rPr lang="en-US" sz="1600" dirty="0" smtClean="0">
                <a:latin typeface="Arial"/>
                <a:cs typeface="Arial"/>
              </a:rPr>
              <a:t> sequencing data from all tumor regions of each patient to assess the </a:t>
            </a:r>
            <a:r>
              <a:rPr lang="en-US" sz="1600" b="1" dirty="0" smtClean="0">
                <a:solidFill>
                  <a:srgbClr val="FF0000"/>
                </a:solidFill>
                <a:latin typeface="Arial"/>
                <a:cs typeface="Arial"/>
              </a:rPr>
              <a:t>global</a:t>
            </a:r>
            <a:r>
              <a:rPr lang="en-US" sz="1600" dirty="0" smtClean="0">
                <a:latin typeface="Arial"/>
                <a:cs typeface="Arial"/>
              </a:rPr>
              <a:t> ITH on a </a:t>
            </a:r>
            <a:r>
              <a:rPr lang="en-US" sz="1600" b="1" dirty="0" smtClean="0">
                <a:solidFill>
                  <a:srgbClr val="0000FF"/>
                </a:solidFill>
                <a:latin typeface="Arial"/>
                <a:cs typeface="Arial"/>
              </a:rPr>
              <a:t>per-patient </a:t>
            </a:r>
            <a:r>
              <a:rPr lang="en-US" sz="1600" dirty="0" smtClean="0">
                <a:latin typeface="Arial"/>
                <a:cs typeface="Arial"/>
              </a:rPr>
              <a:t>level;</a:t>
            </a:r>
          </a:p>
          <a:p>
            <a:pPr marL="1200150" lvl="2" indent="-285750">
              <a:buFont typeface="Wingdings" charset="2"/>
              <a:buChar char="²"/>
            </a:pPr>
            <a:r>
              <a:rPr lang="en-US" sz="1600" dirty="0" smtClean="0">
                <a:latin typeface="Arial"/>
                <a:cs typeface="Arial"/>
              </a:rPr>
              <a:t>relative </a:t>
            </a:r>
            <a:r>
              <a:rPr lang="en-US" sz="1600" b="1" dirty="0" smtClean="0">
                <a:solidFill>
                  <a:srgbClr val="008000"/>
                </a:solidFill>
                <a:latin typeface="Arial"/>
                <a:cs typeface="Arial"/>
              </a:rPr>
              <a:t>proportion</a:t>
            </a:r>
            <a:r>
              <a:rPr lang="en-US" sz="1600" dirty="0" smtClean="0">
                <a:latin typeface="Arial"/>
                <a:cs typeface="Arial"/>
              </a:rPr>
              <a:t> of subclonal mutations </a:t>
            </a:r>
            <a:endParaRPr lang="en-US" dirty="0" smtClean="0">
              <a:latin typeface="Arial"/>
              <a:cs typeface="Arial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833" y="2182655"/>
            <a:ext cx="5021564" cy="427849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07273" y="2232261"/>
            <a:ext cx="3452718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>
                <a:latin typeface="Arial"/>
                <a:cs typeface="Arial"/>
              </a:rPr>
              <a:t>A</a:t>
            </a:r>
            <a:r>
              <a:rPr lang="en-US" dirty="0" smtClean="0">
                <a:latin typeface="Arial"/>
                <a:cs typeface="Arial"/>
              </a:rPr>
              <a:t>ll three patients with relapsed disease had </a:t>
            </a:r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larger subclonal fractions </a:t>
            </a:r>
            <a:r>
              <a:rPr lang="en-US" dirty="0" smtClean="0">
                <a:latin typeface="Arial"/>
                <a:cs typeface="Arial"/>
              </a:rPr>
              <a:t>in their primary tumors</a:t>
            </a:r>
          </a:p>
          <a:p>
            <a:pPr marL="742950" lvl="1" indent="-285750">
              <a:buFont typeface="Wingdings" charset="2"/>
              <a:buChar char="§"/>
            </a:pPr>
            <a:r>
              <a:rPr lang="en-US" sz="1400" dirty="0" smtClean="0">
                <a:latin typeface="Arial"/>
                <a:cs typeface="Arial"/>
              </a:rPr>
              <a:t>Figure A: ABSOLUTE results (41% vs. 24%; </a:t>
            </a:r>
            <a:r>
              <a:rPr lang="en-US" sz="1400" dirty="0" smtClean="0">
                <a:solidFill>
                  <a:srgbClr val="FF0000"/>
                </a:solidFill>
                <a:latin typeface="Arial"/>
                <a:cs typeface="Arial"/>
              </a:rPr>
              <a:t>P=0.045</a:t>
            </a:r>
            <a:r>
              <a:rPr lang="en-US" sz="1400" dirty="0" smtClean="0">
                <a:latin typeface="Arial"/>
                <a:cs typeface="Arial"/>
              </a:rPr>
              <a:t>)</a:t>
            </a:r>
          </a:p>
          <a:p>
            <a:pPr marL="742950" lvl="1" indent="-285750">
              <a:buFont typeface="Wingdings" charset="2"/>
              <a:buChar char="§"/>
            </a:pPr>
            <a:r>
              <a:rPr lang="en-US" sz="1400" dirty="0" smtClean="0">
                <a:latin typeface="Arial"/>
                <a:cs typeface="Arial"/>
              </a:rPr>
              <a:t>Figure B: </a:t>
            </a:r>
            <a:r>
              <a:rPr lang="en-US" sz="1400" dirty="0" err="1" smtClean="0">
                <a:latin typeface="Arial"/>
                <a:cs typeface="Arial"/>
              </a:rPr>
              <a:t>Dirichlet</a:t>
            </a:r>
            <a:r>
              <a:rPr lang="en-US" sz="1400" dirty="0" smtClean="0">
                <a:latin typeface="Arial"/>
                <a:cs typeface="Arial"/>
              </a:rPr>
              <a:t> process (66% vs. 36%; </a:t>
            </a:r>
            <a:r>
              <a:rPr lang="en-US" sz="1400" dirty="0" smtClean="0">
                <a:solidFill>
                  <a:srgbClr val="FF0000"/>
                </a:solidFill>
                <a:latin typeface="Arial"/>
                <a:cs typeface="Arial"/>
              </a:rPr>
              <a:t>P=0.035</a:t>
            </a:r>
            <a:r>
              <a:rPr lang="en-US" sz="1400" dirty="0" smtClean="0">
                <a:latin typeface="Arial"/>
                <a:cs typeface="Arial"/>
              </a:rPr>
              <a:t>)</a:t>
            </a:r>
            <a:endParaRPr lang="en-US" dirty="0" smtClean="0">
              <a:latin typeface="Arial"/>
              <a:cs typeface="Arial"/>
            </a:endParaRPr>
          </a:p>
          <a:p>
            <a:pPr marL="285750" indent="-285750">
              <a:buFont typeface="Wingdings" charset="2"/>
              <a:buChar char="Ø"/>
            </a:pPr>
            <a:endParaRPr lang="en-US" dirty="0" smtClean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849" y="4665992"/>
            <a:ext cx="3061249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A</a:t>
            </a:r>
            <a:r>
              <a:rPr lang="en-US" dirty="0" smtClean="0">
                <a:latin typeface="Arial"/>
                <a:cs typeface="Arial"/>
              </a:rPr>
              <a:t> measure of </a:t>
            </a:r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overall subclonal fraction </a:t>
            </a:r>
            <a:r>
              <a:rPr lang="en-US" dirty="0" smtClean="0">
                <a:latin typeface="Arial"/>
                <a:cs typeface="Arial"/>
              </a:rPr>
              <a:t>may be of interest from a prognostic standpoint.</a:t>
            </a:r>
          </a:p>
        </p:txBody>
      </p:sp>
    </p:spTree>
    <p:extLst>
      <p:ext uri="{BB962C8B-B14F-4D97-AF65-F5344CB8AC3E}">
        <p14:creationId xmlns:p14="http://schemas.microsoft.com/office/powerpoint/2010/main" val="2030778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64504"/>
            <a:ext cx="8229600" cy="634892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3200" dirty="0" smtClean="0"/>
              <a:t>Part IV: Conclusion &amp; Discussion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883017" y="1002038"/>
            <a:ext cx="7431283" cy="20774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Wingdings" charset="2"/>
              <a:buChar char="Ø"/>
            </a:pPr>
            <a:r>
              <a:rPr lang="en-US" dirty="0" smtClean="0">
                <a:latin typeface="Arial"/>
                <a:cs typeface="Arial"/>
              </a:rPr>
              <a:t>ITH patterns may be </a:t>
            </a:r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different</a:t>
            </a:r>
            <a:r>
              <a:rPr lang="en-US" dirty="0" smtClean="0">
                <a:latin typeface="Arial"/>
                <a:cs typeface="Arial"/>
              </a:rPr>
              <a:t> between cancer types;</a:t>
            </a:r>
          </a:p>
          <a:p>
            <a:pPr marL="285750" indent="-285750">
              <a:lnSpc>
                <a:spcPct val="120000"/>
              </a:lnSpc>
              <a:buFont typeface="Wingdings" charset="2"/>
              <a:buChar char="Ø"/>
            </a:pPr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Single biopsy </a:t>
            </a:r>
            <a:r>
              <a:rPr lang="en-US" dirty="0" smtClean="0">
                <a:latin typeface="Arial"/>
                <a:cs typeface="Arial"/>
              </a:rPr>
              <a:t>analysis at appropriate depth might be </a:t>
            </a:r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sufficient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to identify the majority of known cancer gene mutations in this subset of lung adenocarcinomas;</a:t>
            </a:r>
          </a:p>
          <a:p>
            <a:pPr marL="285750" indent="-285750">
              <a:lnSpc>
                <a:spcPct val="120000"/>
              </a:lnSpc>
              <a:buFont typeface="Wingdings" charset="2"/>
              <a:buChar char="Ø"/>
            </a:pPr>
            <a:r>
              <a:rPr lang="en-US" dirty="0">
                <a:latin typeface="Arial"/>
                <a:cs typeface="Arial"/>
              </a:rPr>
              <a:t>A</a:t>
            </a:r>
            <a:r>
              <a:rPr lang="en-US" dirty="0" smtClean="0">
                <a:latin typeface="Arial"/>
                <a:cs typeface="Arial"/>
              </a:rPr>
              <a:t> larger </a:t>
            </a:r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subclonal mutation fraction </a:t>
            </a:r>
            <a:r>
              <a:rPr lang="en-US" dirty="0" smtClean="0">
                <a:latin typeface="Arial"/>
                <a:cs typeface="Arial"/>
              </a:rPr>
              <a:t>may be associated with increased likelihood of </a:t>
            </a:r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postsurgical relapse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83017" y="3571617"/>
            <a:ext cx="7431283" cy="2554545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sz="1600" dirty="0" smtClean="0">
                <a:latin typeface="Arial"/>
                <a:cs typeface="Arial"/>
              </a:rPr>
              <a:t>Studies in </a:t>
            </a:r>
            <a:r>
              <a:rPr lang="en-US" sz="1600" b="1" dirty="0" smtClean="0">
                <a:solidFill>
                  <a:srgbClr val="008000"/>
                </a:solidFill>
                <a:latin typeface="Arial"/>
                <a:cs typeface="Arial"/>
              </a:rPr>
              <a:t>much larger cohorts</a:t>
            </a:r>
            <a:r>
              <a:rPr lang="en-US" sz="1600" dirty="0" smtClean="0">
                <a:latin typeface="Arial"/>
                <a:cs typeface="Arial"/>
              </a:rPr>
              <a:t>, ideally with </a:t>
            </a:r>
            <a:r>
              <a:rPr lang="en-US" sz="1600" b="1" dirty="0" smtClean="0">
                <a:solidFill>
                  <a:srgbClr val="008000"/>
                </a:solidFill>
                <a:latin typeface="Arial"/>
                <a:cs typeface="Arial"/>
              </a:rPr>
              <a:t>comprehensive clinical annotation </a:t>
            </a:r>
            <a:r>
              <a:rPr lang="en-US" sz="1600" dirty="0" smtClean="0">
                <a:latin typeface="Arial"/>
                <a:cs typeface="Arial"/>
              </a:rPr>
              <a:t>and </a:t>
            </a:r>
            <a:r>
              <a:rPr lang="en-US" sz="1600" b="1" dirty="0" smtClean="0">
                <a:solidFill>
                  <a:srgbClr val="008000"/>
                </a:solidFill>
                <a:latin typeface="Arial"/>
                <a:cs typeface="Arial"/>
              </a:rPr>
              <a:t>repeat biopsy at relapse</a:t>
            </a:r>
            <a:r>
              <a:rPr lang="en-US" sz="1600" dirty="0" smtClean="0">
                <a:latin typeface="Arial"/>
                <a:cs typeface="Arial"/>
              </a:rPr>
              <a:t>, are needed; </a:t>
            </a:r>
          </a:p>
          <a:p>
            <a:pPr marL="285750" indent="-285750">
              <a:buFont typeface="Wingdings" charset="2"/>
              <a:buChar char="Ø"/>
            </a:pPr>
            <a:r>
              <a:rPr lang="en-US" sz="1600" dirty="0">
                <a:latin typeface="Arial"/>
                <a:cs typeface="Arial"/>
              </a:rPr>
              <a:t>E</a:t>
            </a:r>
            <a:r>
              <a:rPr lang="en-US" sz="1600" dirty="0" smtClean="0">
                <a:latin typeface="Arial"/>
                <a:cs typeface="Arial"/>
              </a:rPr>
              <a:t>xtension of research to </a:t>
            </a:r>
            <a:r>
              <a:rPr lang="en-US" sz="1600" b="1" dirty="0" smtClean="0">
                <a:solidFill>
                  <a:srgbClr val="008000"/>
                </a:solidFill>
                <a:latin typeface="Arial"/>
                <a:cs typeface="Arial"/>
              </a:rPr>
              <a:t>epigenetic</a:t>
            </a:r>
            <a:r>
              <a:rPr lang="en-US" sz="1600" dirty="0" smtClean="0">
                <a:latin typeface="Arial"/>
                <a:cs typeface="Arial"/>
              </a:rPr>
              <a:t> and </a:t>
            </a:r>
            <a:r>
              <a:rPr lang="en-US" sz="1600" b="1" dirty="0" smtClean="0">
                <a:solidFill>
                  <a:srgbClr val="008000"/>
                </a:solidFill>
                <a:latin typeface="Arial"/>
                <a:cs typeface="Arial"/>
              </a:rPr>
              <a:t>phenotypic assessment </a:t>
            </a:r>
            <a:endParaRPr lang="en-US" sz="1600" dirty="0">
              <a:latin typeface="Arial"/>
              <a:cs typeface="Arial"/>
            </a:endParaRPr>
          </a:p>
          <a:p>
            <a:pPr marL="742950" lvl="1" indent="-285750">
              <a:buFont typeface="Wingdings" charset="2"/>
              <a:buChar char="§"/>
            </a:pPr>
            <a:r>
              <a:rPr lang="en-US" sz="1600" dirty="0" smtClean="0">
                <a:latin typeface="Arial"/>
                <a:cs typeface="Arial"/>
              </a:rPr>
              <a:t>regional DNA methylation;</a:t>
            </a:r>
          </a:p>
          <a:p>
            <a:pPr marL="742950" lvl="1" indent="-285750">
              <a:buFont typeface="Wingdings" charset="2"/>
              <a:buChar char="§"/>
            </a:pPr>
            <a:r>
              <a:rPr lang="en-US" sz="1600" dirty="0" smtClean="0">
                <a:latin typeface="Arial"/>
                <a:cs typeface="Arial"/>
              </a:rPr>
              <a:t>chromatin state;</a:t>
            </a:r>
          </a:p>
          <a:p>
            <a:pPr marL="742950" lvl="1" indent="-285750">
              <a:buFont typeface="Wingdings" charset="2"/>
              <a:buChar char="§"/>
            </a:pPr>
            <a:r>
              <a:rPr lang="en-US" sz="1600" dirty="0" smtClean="0">
                <a:latin typeface="Arial"/>
                <a:cs typeface="Arial"/>
              </a:rPr>
              <a:t>RNA and/or protein expression studies; </a:t>
            </a:r>
          </a:p>
          <a:p>
            <a:pPr marL="742950" lvl="1" indent="-285750">
              <a:buFont typeface="Wingdings" charset="2"/>
              <a:buChar char="§"/>
            </a:pPr>
            <a:r>
              <a:rPr lang="en-US" sz="1600" dirty="0" smtClean="0">
                <a:latin typeface="Arial"/>
                <a:cs typeface="Arial"/>
              </a:rPr>
              <a:t>over time and under treatment;</a:t>
            </a:r>
          </a:p>
          <a:p>
            <a:pPr marL="285750" indent="-285750">
              <a:buFont typeface="Wingdings" charset="2"/>
              <a:buChar char="Ø"/>
            </a:pPr>
            <a:r>
              <a:rPr lang="en-US" sz="1600" dirty="0">
                <a:latin typeface="Arial"/>
                <a:cs typeface="Arial"/>
              </a:rPr>
              <a:t>F</a:t>
            </a:r>
            <a:r>
              <a:rPr lang="en-US" sz="1600" dirty="0" smtClean="0">
                <a:latin typeface="Arial"/>
                <a:cs typeface="Arial"/>
              </a:rPr>
              <a:t>ully understand the impact of ITH on the </a:t>
            </a:r>
            <a:r>
              <a:rPr lang="en-US" sz="1600" b="1" dirty="0" smtClean="0">
                <a:solidFill>
                  <a:srgbClr val="0000FF"/>
                </a:solidFill>
                <a:latin typeface="Arial"/>
                <a:cs typeface="Arial"/>
              </a:rPr>
              <a:t>biology</a:t>
            </a:r>
            <a:r>
              <a:rPr lang="en-US" sz="1600" dirty="0" smtClean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lang="en-US" sz="1600" dirty="0" smtClean="0">
                <a:latin typeface="Arial"/>
                <a:cs typeface="Arial"/>
              </a:rPr>
              <a:t>of the cancer itself and its impact on the </a:t>
            </a:r>
            <a:r>
              <a:rPr lang="en-US" sz="1600" b="1" dirty="0" smtClean="0">
                <a:solidFill>
                  <a:srgbClr val="0000FF"/>
                </a:solidFill>
                <a:latin typeface="Arial"/>
                <a:cs typeface="Arial"/>
              </a:rPr>
              <a:t>clinical</a:t>
            </a:r>
            <a:r>
              <a:rPr lang="en-US" sz="1600" dirty="0" smtClean="0">
                <a:latin typeface="Arial"/>
                <a:cs typeface="Arial"/>
              </a:rPr>
              <a:t> phenotype of cancer patients </a:t>
            </a:r>
          </a:p>
          <a:p>
            <a:pPr marL="285750" indent="-285750">
              <a:buFont typeface="Wingdings" charset="2"/>
              <a:buChar char="Ø"/>
            </a:pPr>
            <a:endParaRPr lang="en-US" sz="16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43780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Contents</a:t>
            </a:r>
            <a:endParaRPr lang="en-US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34700"/>
            <a:ext cx="8229600" cy="430223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800" dirty="0" smtClean="0"/>
              <a:t>Part I: Background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Part II: Materials &amp; Methods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Part III: Results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Part IV: Conclusion &amp; Discussion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88202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I: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b="1" dirty="0" smtClean="0"/>
              <a:t>Intratumor heterogeneity </a:t>
            </a:r>
            <a:r>
              <a:rPr lang="en-US" b="1" dirty="0"/>
              <a:t>(ITH</a:t>
            </a:r>
            <a:r>
              <a:rPr lang="en-US" b="1" dirty="0" smtClean="0"/>
              <a:t>)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phenomenon</a:t>
            </a:r>
            <a:r>
              <a:rPr lang="en-US" dirty="0" smtClean="0"/>
              <a:t> that cancers </a:t>
            </a:r>
            <a:r>
              <a:rPr lang="en-US" dirty="0"/>
              <a:t>are composed of populations of cells with distinct molecular and phenotypic </a:t>
            </a:r>
            <a:r>
              <a:rPr lang="en-US" dirty="0" smtClean="0"/>
              <a:t>features;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h</a:t>
            </a:r>
            <a:r>
              <a:rPr lang="en-US" dirty="0" smtClean="0"/>
              <a:t>ave </a:t>
            </a:r>
            <a:r>
              <a:rPr lang="en-US" dirty="0" smtClean="0">
                <a:solidFill>
                  <a:srgbClr val="FF0000"/>
                </a:solidFill>
              </a:rPr>
              <a:t>impacts</a:t>
            </a:r>
            <a:r>
              <a:rPr lang="en-US" dirty="0" smtClean="0"/>
              <a:t> </a:t>
            </a:r>
            <a:r>
              <a:rPr lang="en-US" dirty="0"/>
              <a:t>on tumor biopsy strategy, </a:t>
            </a:r>
            <a:r>
              <a:rPr lang="en-US" dirty="0" smtClean="0"/>
              <a:t>characterization </a:t>
            </a:r>
            <a:r>
              <a:rPr lang="en-US" dirty="0"/>
              <a:t>of actionable targets, treatment planning, and drug </a:t>
            </a:r>
            <a:r>
              <a:rPr lang="en-US" dirty="0" smtClean="0"/>
              <a:t>resistance;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use </a:t>
            </a:r>
            <a:r>
              <a:rPr lang="en-US" dirty="0"/>
              <a:t>of next-generation sequencing (</a:t>
            </a:r>
            <a:r>
              <a:rPr lang="en-US" dirty="0">
                <a:solidFill>
                  <a:srgbClr val="FF0000"/>
                </a:solidFill>
              </a:rPr>
              <a:t>NGS</a:t>
            </a:r>
            <a:r>
              <a:rPr lang="en-US" dirty="0"/>
              <a:t>) </a:t>
            </a:r>
            <a:r>
              <a:rPr lang="en-US" dirty="0" smtClean="0"/>
              <a:t>approaches</a:t>
            </a:r>
          </a:p>
          <a:p>
            <a:pPr>
              <a:lnSpc>
                <a:spcPct val="120000"/>
              </a:lnSpc>
            </a:pPr>
            <a:r>
              <a:rPr lang="en-US" b="1" dirty="0" smtClean="0"/>
              <a:t>A </a:t>
            </a:r>
            <a:r>
              <a:rPr lang="en-US" b="1" dirty="0"/>
              <a:t>model of b</a:t>
            </a:r>
            <a:r>
              <a:rPr lang="en-US" b="1" dirty="0" smtClean="0"/>
              <a:t>ranched </a:t>
            </a:r>
            <a:r>
              <a:rPr lang="en-US" b="1" dirty="0"/>
              <a:t>e</a:t>
            </a:r>
            <a:r>
              <a:rPr lang="en-US" b="1" dirty="0" smtClean="0"/>
              <a:t>volution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studies </a:t>
            </a:r>
            <a:r>
              <a:rPr lang="en-US" dirty="0"/>
              <a:t>in clear cell renal carcinoma </a:t>
            </a:r>
            <a:r>
              <a:rPr lang="en-US" dirty="0" smtClean="0"/>
              <a:t>(</a:t>
            </a:r>
            <a:r>
              <a:rPr lang="en-US" dirty="0" err="1" smtClean="0"/>
              <a:t>ccRCC</a:t>
            </a:r>
            <a:r>
              <a:rPr lang="en-US" dirty="0" smtClean="0"/>
              <a:t>): ITH &amp; mutation in cancer genes confined </a:t>
            </a:r>
            <a:r>
              <a:rPr lang="en-US" dirty="0"/>
              <a:t>to </a:t>
            </a:r>
            <a:r>
              <a:rPr lang="en-US" dirty="0">
                <a:solidFill>
                  <a:srgbClr val="FF0000"/>
                </a:solidFill>
              </a:rPr>
              <a:t>spatially separated</a:t>
            </a:r>
            <a:r>
              <a:rPr lang="en-US" dirty="0"/>
              <a:t> tumor </a:t>
            </a:r>
            <a:r>
              <a:rPr lang="en-US" dirty="0" smtClean="0"/>
              <a:t>regions;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a single biopsy may be </a:t>
            </a:r>
            <a:r>
              <a:rPr lang="en-US" dirty="0" smtClean="0"/>
              <a:t>inadequate;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extent to </a:t>
            </a:r>
            <a:r>
              <a:rPr lang="en-US" dirty="0"/>
              <a:t>apply to other solid </a:t>
            </a:r>
            <a:r>
              <a:rPr lang="en-US" dirty="0" smtClean="0"/>
              <a:t>tumors is unclear</a:t>
            </a:r>
          </a:p>
          <a:p>
            <a:pPr lvl="1">
              <a:lnSpc>
                <a:spcPct val="120000"/>
              </a:lnSpc>
            </a:pPr>
            <a:endParaRPr lang="en-US" dirty="0" smtClean="0"/>
          </a:p>
          <a:p>
            <a:pPr lvl="1">
              <a:lnSpc>
                <a:spcPct val="120000"/>
              </a:lnSpc>
            </a:pPr>
            <a:endParaRPr lang="en-US" dirty="0" smtClean="0"/>
          </a:p>
          <a:p>
            <a:pPr lvl="1">
              <a:lnSpc>
                <a:spcPct val="120000"/>
              </a:lnSpc>
            </a:pPr>
            <a:endParaRPr lang="en-US" dirty="0" smtClean="0"/>
          </a:p>
          <a:p>
            <a:pPr lvl="1">
              <a:lnSpc>
                <a:spcPct val="120000"/>
              </a:lnSpc>
            </a:pPr>
            <a:endParaRPr lang="en-US" dirty="0" smtClean="0"/>
          </a:p>
          <a:p>
            <a:pPr lvl="1"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 lvl="1">
              <a:lnSpc>
                <a:spcPct val="120000"/>
              </a:lnSpc>
            </a:pPr>
            <a:endParaRPr lang="en-US" dirty="0" smtClean="0"/>
          </a:p>
          <a:p>
            <a:pPr lvl="1">
              <a:lnSpc>
                <a:spcPct val="120000"/>
              </a:lnSpc>
            </a:pPr>
            <a:endParaRPr lang="en-US" dirty="0" smtClean="0"/>
          </a:p>
          <a:p>
            <a:pPr lvl="1">
              <a:lnSpc>
                <a:spcPct val="120000"/>
              </a:lnSpc>
            </a:pPr>
            <a:endParaRPr lang="en-US" dirty="0" smtClean="0"/>
          </a:p>
          <a:p>
            <a:pPr lvl="1"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566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Part II: Materials &amp;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Whole-</a:t>
            </a:r>
            <a:r>
              <a:rPr lang="en-US" b="1" dirty="0" err="1" smtClean="0"/>
              <a:t>exome</a:t>
            </a:r>
            <a:r>
              <a:rPr lang="en-US" b="1" dirty="0" smtClean="0"/>
              <a:t> sequencing (WES)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ocalized lung adenocarcinomas;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48</a:t>
            </a:r>
            <a:r>
              <a:rPr lang="en-US" dirty="0" smtClean="0"/>
              <a:t> tumor regions from </a:t>
            </a:r>
            <a:r>
              <a:rPr lang="en-US" dirty="0" smtClean="0">
                <a:solidFill>
                  <a:srgbClr val="FF0000"/>
                </a:solidFill>
              </a:rPr>
              <a:t>11</a:t>
            </a:r>
            <a:r>
              <a:rPr lang="en-US" dirty="0" smtClean="0"/>
              <a:t> patients in stage I, II, and III (8/2/1);</a:t>
            </a:r>
          </a:p>
          <a:p>
            <a:pPr lvl="1"/>
            <a:r>
              <a:rPr lang="en-US" dirty="0"/>
              <a:t>matched peripheral blood leukocytes as germ line DNA </a:t>
            </a:r>
            <a:r>
              <a:rPr lang="en-US" dirty="0" smtClean="0"/>
              <a:t>control;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ean depth: </a:t>
            </a:r>
            <a:r>
              <a:rPr lang="en-US" dirty="0" smtClean="0">
                <a:solidFill>
                  <a:srgbClr val="FF0000"/>
                </a:solidFill>
              </a:rPr>
              <a:t>277</a:t>
            </a:r>
            <a:r>
              <a:rPr lang="en-US" dirty="0" smtClean="0"/>
              <a:t>x;</a:t>
            </a:r>
          </a:p>
          <a:p>
            <a:pPr lvl="1"/>
            <a:r>
              <a:rPr lang="en-US" dirty="0" smtClean="0"/>
              <a:t>variant calling and validation by capture sequencing (mean depth: </a:t>
            </a:r>
            <a:r>
              <a:rPr lang="en-US" dirty="0" smtClean="0">
                <a:solidFill>
                  <a:srgbClr val="FF0000"/>
                </a:solidFill>
              </a:rPr>
              <a:t>863</a:t>
            </a:r>
            <a:r>
              <a:rPr lang="en-US" dirty="0" smtClean="0"/>
              <a:t>x)</a:t>
            </a:r>
          </a:p>
          <a:p>
            <a:r>
              <a:rPr lang="en-US" b="1" dirty="0" smtClean="0"/>
              <a:t>Phylogenetic analysis</a:t>
            </a:r>
          </a:p>
          <a:p>
            <a:pPr lvl="1"/>
            <a:r>
              <a:rPr lang="en-US" dirty="0" smtClean="0"/>
              <a:t>based on </a:t>
            </a:r>
            <a:r>
              <a:rPr lang="en-US" dirty="0" smtClean="0">
                <a:solidFill>
                  <a:srgbClr val="FF0000"/>
                </a:solidFill>
              </a:rPr>
              <a:t>mutation profiles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ancestor: germ line DNA assuming with no mutations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PHYLIP</a:t>
            </a:r>
            <a:r>
              <a:rPr lang="en-US" dirty="0" smtClean="0"/>
              <a:t>: </a:t>
            </a:r>
            <a:r>
              <a:rPr lang="en-US" dirty="0" smtClean="0"/>
              <a:t>Multistate </a:t>
            </a:r>
            <a:r>
              <a:rPr lang="en-US" dirty="0"/>
              <a:t>discrete-characters Wagner parsimony </a:t>
            </a:r>
            <a:r>
              <a:rPr lang="en-US" dirty="0" smtClean="0"/>
              <a:t>method</a:t>
            </a:r>
          </a:p>
          <a:p>
            <a:r>
              <a:rPr lang="en-US" sz="2200" dirty="0" smtClean="0"/>
              <a:t>Detection of copy number aberration, subclonal analysis, etc.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509567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III: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dirty="0"/>
              <a:t>In total, </a:t>
            </a:r>
            <a:r>
              <a:rPr lang="en-US" dirty="0">
                <a:solidFill>
                  <a:srgbClr val="FF0000"/>
                </a:solidFill>
              </a:rPr>
              <a:t>7269</a:t>
            </a:r>
            <a:r>
              <a:rPr lang="en-US" dirty="0"/>
              <a:t> mutations were identified, and 7026 (</a:t>
            </a:r>
            <a:r>
              <a:rPr lang="en-US" dirty="0">
                <a:solidFill>
                  <a:srgbClr val="FF0000"/>
                </a:solidFill>
              </a:rPr>
              <a:t>97%</a:t>
            </a:r>
            <a:r>
              <a:rPr lang="en-US" dirty="0"/>
              <a:t>) somatic mutations were </a:t>
            </a:r>
            <a:r>
              <a:rPr lang="en-US" dirty="0" smtClean="0"/>
              <a:t>validated; 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Mutation identified in all regions of individual tumors:</a:t>
            </a:r>
          </a:p>
          <a:p>
            <a:pPr lvl="1">
              <a:lnSpc>
                <a:spcPct val="12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76%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of all mutations;</a:t>
            </a:r>
          </a:p>
          <a:p>
            <a:pPr lvl="1">
              <a:lnSpc>
                <a:spcPct val="12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20 out of 21 </a:t>
            </a:r>
            <a:r>
              <a:rPr lang="en-US" dirty="0" smtClean="0"/>
              <a:t>known cancer gene mutations;</a:t>
            </a:r>
          </a:p>
          <a:p>
            <a:pPr lvl="1">
              <a:lnSpc>
                <a:spcPct val="120000"/>
              </a:lnSpc>
            </a:pPr>
            <a:r>
              <a:rPr lang="en-US" b="1" dirty="0" smtClean="0">
                <a:solidFill>
                  <a:srgbClr val="0000FF"/>
                </a:solidFill>
              </a:rPr>
              <a:t>single-region sequencing may be adequate to identify the majority of known cancer gene mutations;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20 = 13 known cancer gene point mutations + 6 amplification + 1 deletion;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known cancer mutations: BRCA1, EGFR, TP53, etc.</a:t>
            </a:r>
          </a:p>
          <a:p>
            <a:pPr>
              <a:lnSpc>
                <a:spcPct val="12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279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III: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Showing ITH by </a:t>
            </a:r>
            <a:r>
              <a:rPr lang="en-US" dirty="0" smtClean="0">
                <a:solidFill>
                  <a:srgbClr val="FF0000"/>
                </a:solidFill>
              </a:rPr>
              <a:t>tree structure </a:t>
            </a:r>
            <a:r>
              <a:rPr lang="en-US" dirty="0" smtClean="0"/>
              <a:t>based on mutation profiles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879" y="1900607"/>
            <a:ext cx="5054600" cy="45466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297586" y="2019536"/>
            <a:ext cx="3699148" cy="2585323"/>
          </a:xfrm>
          <a:prstGeom prst="rect">
            <a:avLst/>
          </a:prstGeom>
          <a:noFill/>
          <a:ln>
            <a:solidFill>
              <a:srgbClr val="29417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b="1" dirty="0" smtClean="0">
                <a:solidFill>
                  <a:srgbClr val="0000FF"/>
                </a:solidFill>
                <a:latin typeface="Arial"/>
                <a:cs typeface="Arial"/>
              </a:rPr>
              <a:t>Trunk</a:t>
            </a:r>
            <a:r>
              <a:rPr lang="en-US" dirty="0" smtClean="0">
                <a:latin typeface="Arial"/>
                <a:cs typeface="Arial"/>
              </a:rPr>
              <a:t>: ubiquitous mutations present in all regions of the tumor;</a:t>
            </a:r>
          </a:p>
          <a:p>
            <a:pPr marL="285750" indent="-285750">
              <a:buFont typeface="Wingdings" charset="2"/>
              <a:buChar char="Ø"/>
            </a:pPr>
            <a:r>
              <a:rPr lang="en-US" b="1" dirty="0" smtClean="0">
                <a:solidFill>
                  <a:srgbClr val="8CAA20"/>
                </a:solidFill>
                <a:latin typeface="Arial"/>
                <a:cs typeface="Arial"/>
              </a:rPr>
              <a:t>Branch</a:t>
            </a:r>
            <a:r>
              <a:rPr lang="en-US" dirty="0" smtClean="0">
                <a:latin typeface="Arial"/>
                <a:cs typeface="Arial"/>
              </a:rPr>
              <a:t>: heterogeneous mutations present in only some regions of the tumor;</a:t>
            </a:r>
          </a:p>
          <a:p>
            <a:pPr marL="285750" indent="-285750">
              <a:buFont typeface="Wingdings" charset="2"/>
              <a:buChar char="Ø"/>
            </a:pPr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Private branch</a:t>
            </a:r>
            <a:r>
              <a:rPr lang="en-US" dirty="0" smtClean="0">
                <a:latin typeface="Arial"/>
                <a:cs typeface="Arial"/>
              </a:rPr>
              <a:t>: mutations present only in one region of the tumor.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97586" y="5002936"/>
            <a:ext cx="3699148" cy="1200329"/>
          </a:xfrm>
          <a:prstGeom prst="rect">
            <a:avLst/>
          </a:prstGeom>
          <a:noFill/>
          <a:ln>
            <a:solidFill>
              <a:srgbClr val="29417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v"/>
            </a:pPr>
            <a:r>
              <a:rPr lang="en-US" dirty="0" smtClean="0">
                <a:latin typeface="Arial"/>
                <a:cs typeface="Arial"/>
              </a:rPr>
              <a:t>Placement of mutations reflects </a:t>
            </a:r>
            <a:r>
              <a:rPr lang="en-US" dirty="0" smtClean="0">
                <a:solidFill>
                  <a:srgbClr val="3366FF"/>
                </a:solidFill>
                <a:latin typeface="Arial"/>
                <a:cs typeface="Arial"/>
              </a:rPr>
              <a:t>relative molecular time of acquisition</a:t>
            </a:r>
          </a:p>
          <a:p>
            <a:pPr marL="285750" indent="-285750">
              <a:buFont typeface="Wingdings" charset="2"/>
              <a:buChar char="v"/>
            </a:pPr>
            <a:r>
              <a:rPr lang="en-US" dirty="0" smtClean="0">
                <a:latin typeface="Arial"/>
                <a:cs typeface="Arial"/>
              </a:rPr>
              <a:t>“Branch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” subsequent to</a:t>
            </a:r>
            <a:r>
              <a:rPr lang="en-US" dirty="0" smtClean="0">
                <a:latin typeface="Arial"/>
                <a:cs typeface="Arial"/>
              </a:rPr>
              <a:t> “trunk”</a:t>
            </a:r>
          </a:p>
        </p:txBody>
      </p:sp>
    </p:spTree>
    <p:extLst>
      <p:ext uri="{BB962C8B-B14F-4D97-AF65-F5344CB8AC3E}">
        <p14:creationId xmlns:p14="http://schemas.microsoft.com/office/powerpoint/2010/main" val="652771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398305" y="1096113"/>
            <a:ext cx="8395129" cy="2722068"/>
            <a:chOff x="291671" y="1657519"/>
            <a:chExt cx="8395129" cy="2722068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91671" y="1657519"/>
              <a:ext cx="5772276" cy="2722068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50505" y="1661163"/>
              <a:ext cx="2636295" cy="2696211"/>
            </a:xfrm>
            <a:prstGeom prst="rect">
              <a:avLst/>
            </a:prstGeom>
          </p:spPr>
        </p:pic>
      </p:grpSp>
      <p:sp>
        <p:nvSpPr>
          <p:cNvPr id="11" name="Title 1"/>
          <p:cNvSpPr txBox="1">
            <a:spLocks/>
          </p:cNvSpPr>
          <p:nvPr/>
        </p:nvSpPr>
        <p:spPr>
          <a:xfrm>
            <a:off x="457200" y="44662"/>
            <a:ext cx="8229600" cy="634892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3200" dirty="0" smtClean="0"/>
              <a:t>Part III: Results</a:t>
            </a:r>
            <a:endParaRPr lang="en-US" sz="3200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457200" y="679554"/>
            <a:ext cx="8229600" cy="5023300"/>
          </a:xfrm>
        </p:spPr>
        <p:txBody>
          <a:bodyPr/>
          <a:lstStyle/>
          <a:p>
            <a:r>
              <a:rPr lang="en-US" sz="1600" b="1" dirty="0"/>
              <a:t>Assessment of ITH of 11 lung adenocarcinomas by multiregion sequencing </a:t>
            </a:r>
            <a:endParaRPr lang="en-US" sz="1600" b="1" dirty="0" smtClean="0"/>
          </a:p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78461" y="4026531"/>
            <a:ext cx="8395129" cy="276999"/>
          </a:xfrm>
          <a:prstGeom prst="rect">
            <a:avLst/>
          </a:prstGeom>
          <a:noFill/>
          <a:ln>
            <a:solidFill>
              <a:srgbClr val="29417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/>
                <a:cs typeface="Arial"/>
              </a:rPr>
              <a:t>Black</a:t>
            </a:r>
            <a:r>
              <a:rPr lang="en-US" sz="1200" dirty="0" smtClean="0">
                <a:latin typeface="Arial"/>
                <a:cs typeface="Arial"/>
              </a:rPr>
              <a:t>: point mutation; </a:t>
            </a:r>
            <a:r>
              <a:rPr lang="en-US" sz="1200" b="1" dirty="0" smtClean="0">
                <a:solidFill>
                  <a:srgbClr val="FF0000"/>
                </a:solidFill>
                <a:latin typeface="Arial"/>
                <a:cs typeface="Arial"/>
              </a:rPr>
              <a:t>‘+’</a:t>
            </a:r>
            <a:r>
              <a:rPr lang="en-US" sz="1200" dirty="0" smtClean="0">
                <a:latin typeface="Arial"/>
                <a:cs typeface="Arial"/>
              </a:rPr>
              <a:t>: amplification; </a:t>
            </a:r>
            <a:r>
              <a:rPr lang="en-US" sz="1200" b="1" dirty="0" smtClean="0">
                <a:solidFill>
                  <a:srgbClr val="008000"/>
                </a:solidFill>
                <a:latin typeface="Arial"/>
                <a:cs typeface="Arial"/>
              </a:rPr>
              <a:t>‘-’</a:t>
            </a:r>
            <a:r>
              <a:rPr lang="en-US" sz="1200" dirty="0" smtClean="0">
                <a:latin typeface="Arial"/>
                <a:cs typeface="Arial"/>
              </a:rPr>
              <a:t>: deletion; </a:t>
            </a:r>
            <a:r>
              <a:rPr lang="en-US" sz="1200" b="1" dirty="0" smtClean="0">
                <a:latin typeface="Arial"/>
                <a:cs typeface="Arial"/>
              </a:rPr>
              <a:t>Lengths</a:t>
            </a:r>
            <a:r>
              <a:rPr lang="en-US" sz="1200" dirty="0" smtClean="0">
                <a:latin typeface="Arial"/>
                <a:cs typeface="Arial"/>
              </a:rPr>
              <a:t> of trunk &amp; branch </a:t>
            </a:r>
            <a:r>
              <a:rPr lang="en-US" sz="1200" b="1" dirty="0" smtClean="0">
                <a:solidFill>
                  <a:srgbClr val="FF0000"/>
                </a:solidFill>
                <a:latin typeface="Arial"/>
                <a:cs typeface="Arial"/>
              </a:rPr>
              <a:t>proportional</a:t>
            </a:r>
            <a:r>
              <a:rPr lang="en-US" sz="1200" dirty="0" smtClean="0">
                <a:latin typeface="Arial"/>
                <a:cs typeface="Arial"/>
              </a:rPr>
              <a:t> to the number of mutations;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8461" y="4550253"/>
            <a:ext cx="8395129" cy="1894878"/>
          </a:xfrm>
          <a:prstGeom prst="rect">
            <a:avLst/>
          </a:prstGeom>
          <a:noFill/>
          <a:ln>
            <a:solidFill>
              <a:srgbClr val="29417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Wingdings" charset="2"/>
              <a:buChar char="Ø"/>
            </a:pPr>
            <a:r>
              <a:rPr lang="en-US" sz="1400" b="1" dirty="0" smtClean="0">
                <a:solidFill>
                  <a:srgbClr val="FF0000"/>
                </a:solidFill>
                <a:latin typeface="Arial"/>
                <a:cs typeface="Arial"/>
              </a:rPr>
              <a:t>13/14 </a:t>
            </a:r>
            <a:r>
              <a:rPr lang="en-US" sz="1400" dirty="0" smtClean="0">
                <a:latin typeface="Arial"/>
                <a:cs typeface="Arial"/>
              </a:rPr>
              <a:t>known </a:t>
            </a:r>
            <a:r>
              <a:rPr lang="en-US" sz="1400" dirty="0">
                <a:latin typeface="Arial"/>
                <a:cs typeface="Arial"/>
              </a:rPr>
              <a:t>cancer gene point mutations were mapped to the trunks of the phylogenetic </a:t>
            </a:r>
            <a:r>
              <a:rPr lang="en-US" sz="1400" dirty="0" smtClean="0">
                <a:latin typeface="Arial"/>
                <a:cs typeface="Arial"/>
              </a:rPr>
              <a:t>trees;</a:t>
            </a:r>
          </a:p>
          <a:p>
            <a:pPr marL="742950" lvl="1" indent="-285750">
              <a:lnSpc>
                <a:spcPct val="120000"/>
              </a:lnSpc>
              <a:buFont typeface="Wingdings" charset="2"/>
              <a:buChar char="v"/>
            </a:pPr>
            <a:r>
              <a:rPr lang="en-US" sz="1400" dirty="0" smtClean="0">
                <a:latin typeface="Arial"/>
                <a:cs typeface="Arial"/>
              </a:rPr>
              <a:t>acquired relatively </a:t>
            </a:r>
            <a:r>
              <a:rPr lang="en-US" sz="1400" b="1" dirty="0" smtClean="0">
                <a:solidFill>
                  <a:srgbClr val="FF0000"/>
                </a:solidFill>
                <a:latin typeface="Arial"/>
                <a:cs typeface="Arial"/>
              </a:rPr>
              <a:t>early</a:t>
            </a:r>
            <a:r>
              <a:rPr lang="en-US" sz="1400" dirty="0" smtClean="0">
                <a:latin typeface="Arial"/>
                <a:cs typeface="Arial"/>
              </a:rPr>
              <a:t> during evolution &amp; shared by all subclones of individual cancer</a:t>
            </a:r>
          </a:p>
          <a:p>
            <a:pPr marL="285750" indent="-285750">
              <a:lnSpc>
                <a:spcPct val="120000"/>
              </a:lnSpc>
              <a:buFont typeface="Wingdings" charset="2"/>
              <a:buChar char="Ø"/>
            </a:pPr>
            <a:r>
              <a:rPr lang="en-US" sz="1400" b="1" dirty="0">
                <a:latin typeface="Arial"/>
                <a:cs typeface="Arial"/>
              </a:rPr>
              <a:t>A</a:t>
            </a:r>
            <a:r>
              <a:rPr lang="en-US" sz="1400" b="1" dirty="0" smtClean="0">
                <a:latin typeface="Arial"/>
                <a:cs typeface="Arial"/>
              </a:rPr>
              <a:t>mplification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>
                <a:latin typeface="Arial"/>
                <a:cs typeface="Arial"/>
              </a:rPr>
              <a:t>and/or </a:t>
            </a:r>
            <a:r>
              <a:rPr lang="en-US" sz="1400" b="1" dirty="0">
                <a:latin typeface="Arial"/>
                <a:cs typeface="Arial"/>
              </a:rPr>
              <a:t>deletion</a:t>
            </a:r>
            <a:r>
              <a:rPr lang="en-US" sz="1400" dirty="0">
                <a:latin typeface="Arial"/>
                <a:cs typeface="Arial"/>
              </a:rPr>
              <a:t> of known cancer genes were also </a:t>
            </a:r>
            <a:r>
              <a:rPr lang="en-US" sz="1400" b="1" dirty="0">
                <a:solidFill>
                  <a:srgbClr val="FF0000"/>
                </a:solidFill>
                <a:latin typeface="Arial"/>
                <a:cs typeface="Arial"/>
              </a:rPr>
              <a:t>early</a:t>
            </a:r>
            <a:r>
              <a:rPr lang="en-US" sz="1400" dirty="0">
                <a:latin typeface="Arial"/>
                <a:cs typeface="Arial"/>
              </a:rPr>
              <a:t> molecular </a:t>
            </a:r>
            <a:r>
              <a:rPr lang="en-US" sz="1400" dirty="0" smtClean="0">
                <a:latin typeface="Arial"/>
                <a:cs typeface="Arial"/>
              </a:rPr>
              <a:t>events;</a:t>
            </a:r>
          </a:p>
          <a:p>
            <a:pPr marL="285750" indent="-285750">
              <a:lnSpc>
                <a:spcPct val="120000"/>
              </a:lnSpc>
              <a:buFont typeface="Wingdings" charset="2"/>
              <a:buChar char="Ø"/>
            </a:pPr>
            <a:r>
              <a:rPr lang="en-US" sz="1400" dirty="0">
                <a:latin typeface="Arial"/>
                <a:cs typeface="Arial"/>
              </a:rPr>
              <a:t>D</a:t>
            </a:r>
            <a:r>
              <a:rPr lang="en-US" sz="1400" dirty="0" smtClean="0">
                <a:latin typeface="Arial"/>
                <a:cs typeface="Arial"/>
              </a:rPr>
              <a:t>ifferent cancer types may have different </a:t>
            </a:r>
            <a:r>
              <a:rPr lang="en-US" sz="1400" b="1" dirty="0" smtClean="0">
                <a:latin typeface="Arial"/>
                <a:cs typeface="Arial"/>
              </a:rPr>
              <a:t>relative timing of acquisition </a:t>
            </a:r>
            <a:r>
              <a:rPr lang="en-US" sz="1400" dirty="0" smtClean="0">
                <a:latin typeface="Arial"/>
                <a:cs typeface="Arial"/>
              </a:rPr>
              <a:t>of cancer gene mutations;</a:t>
            </a:r>
          </a:p>
          <a:p>
            <a:pPr marL="285750" indent="-285750">
              <a:lnSpc>
                <a:spcPct val="120000"/>
              </a:lnSpc>
              <a:buFont typeface="Wingdings" charset="2"/>
              <a:buChar char="Ø"/>
            </a:pPr>
            <a:r>
              <a:rPr lang="en-US" sz="1400" dirty="0" smtClean="0">
                <a:latin typeface="Arial"/>
                <a:cs typeface="Arial"/>
              </a:rPr>
              <a:t>Patients had relapsed: </a:t>
            </a:r>
            <a:r>
              <a:rPr lang="en-US" sz="1400" b="1" dirty="0" smtClean="0">
                <a:solidFill>
                  <a:srgbClr val="FF0000"/>
                </a:solidFill>
                <a:latin typeface="Arial"/>
                <a:cs typeface="Arial"/>
              </a:rPr>
              <a:t>larger</a:t>
            </a:r>
            <a:r>
              <a:rPr lang="en-US" sz="1400" dirty="0" smtClean="0">
                <a:latin typeface="Arial"/>
                <a:cs typeface="Arial"/>
              </a:rPr>
              <a:t> proportion of subclonal </a:t>
            </a:r>
            <a:r>
              <a:rPr lang="en-US" sz="1400" dirty="0" err="1" smtClean="0">
                <a:latin typeface="Arial"/>
                <a:cs typeface="Arial"/>
              </a:rPr>
              <a:t>nontrunk</a:t>
            </a:r>
            <a:r>
              <a:rPr lang="en-US" sz="1400" dirty="0" smtClean="0">
                <a:latin typeface="Arial"/>
                <a:cs typeface="Arial"/>
              </a:rPr>
              <a:t> mutations; (</a:t>
            </a:r>
            <a:r>
              <a:rPr lang="en-US" sz="1400" dirty="0" smtClean="0">
                <a:solidFill>
                  <a:srgbClr val="FF0000"/>
                </a:solidFill>
                <a:latin typeface="Arial"/>
                <a:cs typeface="Arial"/>
              </a:rPr>
              <a:t>P = 0.006</a:t>
            </a:r>
            <a:r>
              <a:rPr lang="en-US" sz="1400" dirty="0" smtClean="0">
                <a:latin typeface="Arial"/>
                <a:cs typeface="Arial"/>
              </a:rPr>
              <a:t>);</a:t>
            </a:r>
          </a:p>
          <a:p>
            <a:pPr marL="742950" lvl="1" indent="-285750">
              <a:lnSpc>
                <a:spcPct val="120000"/>
              </a:lnSpc>
              <a:buFont typeface="Wingdings" charset="2"/>
              <a:buChar char="v"/>
            </a:pPr>
            <a:r>
              <a:rPr lang="en-US" sz="1400" b="1" dirty="0" smtClean="0">
                <a:solidFill>
                  <a:srgbClr val="3366FF"/>
                </a:solidFill>
                <a:latin typeface="Arial"/>
                <a:cs typeface="Arial"/>
              </a:rPr>
              <a:t>larger subclonal mutation fraction may be associated with an increased likelihood of postsurgical relapse</a:t>
            </a:r>
            <a:endParaRPr lang="en-US" sz="1600" b="1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03591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64504"/>
            <a:ext cx="8229600" cy="634892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3200" dirty="0" smtClean="0"/>
              <a:t>Part III: Results</a:t>
            </a:r>
            <a:endParaRPr lang="en-US" sz="3200" dirty="0"/>
          </a:p>
        </p:txBody>
      </p:sp>
      <p:sp>
        <p:nvSpPr>
          <p:cNvPr id="7" name="Content Placeholder 12"/>
          <p:cNvSpPr txBox="1">
            <a:spLocks/>
          </p:cNvSpPr>
          <p:nvPr/>
        </p:nvSpPr>
        <p:spPr>
          <a:xfrm>
            <a:off x="298448" y="992116"/>
            <a:ext cx="8611954" cy="492900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/>
              <a:t>Assesse effect of sequencing depth on detecting cancer gene mutations, in defining ITH</a:t>
            </a:r>
            <a:endParaRPr lang="en-US" sz="1800" dirty="0" smtClean="0"/>
          </a:p>
          <a:p>
            <a:pPr lvl="1"/>
            <a:r>
              <a:rPr lang="en-US" sz="1600" dirty="0" smtClean="0"/>
              <a:t>branch and private branch mutations defined by WES       trunk mutation defined by deep sequencing;</a:t>
            </a:r>
          </a:p>
          <a:p>
            <a:pPr lvl="1"/>
            <a:r>
              <a:rPr lang="en-US" sz="1600" b="1" dirty="0" smtClean="0">
                <a:solidFill>
                  <a:srgbClr val="0000FF"/>
                </a:solidFill>
              </a:rPr>
              <a:t>considerable depth of sequencing </a:t>
            </a:r>
            <a:r>
              <a:rPr lang="en-US" sz="1600" dirty="0" smtClean="0"/>
              <a:t>will be necessary to detect cancer gene mutations &amp; to accurately characterize ITH </a:t>
            </a:r>
          </a:p>
          <a:p>
            <a:endParaRPr lang="en-US" sz="1600" dirty="0"/>
          </a:p>
        </p:txBody>
      </p:sp>
      <p:sp>
        <p:nvSpPr>
          <p:cNvPr id="8" name="Right Arrow 7"/>
          <p:cNvSpPr/>
          <p:nvPr/>
        </p:nvSpPr>
        <p:spPr>
          <a:xfrm>
            <a:off x="5982722" y="1661793"/>
            <a:ext cx="327411" cy="208342"/>
          </a:xfrm>
          <a:prstGeom prst="rightArrow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061" y="2759729"/>
            <a:ext cx="7679323" cy="3568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936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64504"/>
            <a:ext cx="8229600" cy="634892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3200" dirty="0" smtClean="0"/>
              <a:t>Part III: Results</a:t>
            </a:r>
            <a:endParaRPr lang="en-US" sz="3200" dirty="0"/>
          </a:p>
        </p:txBody>
      </p:sp>
      <p:sp>
        <p:nvSpPr>
          <p:cNvPr id="3" name="Content Placeholder 12"/>
          <p:cNvSpPr txBox="1">
            <a:spLocks/>
          </p:cNvSpPr>
          <p:nvPr/>
        </p:nvSpPr>
        <p:spPr>
          <a:xfrm>
            <a:off x="298448" y="729160"/>
            <a:ext cx="8611954" cy="492900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/>
              <a:t>Mutation spectrum of the 11 lung adenocarcinomas 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/>
          <a:srcRect r="35841"/>
          <a:stretch/>
        </p:blipFill>
        <p:spPr>
          <a:xfrm>
            <a:off x="188510" y="1259987"/>
            <a:ext cx="4395273" cy="529540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732607" y="1636987"/>
            <a:ext cx="4266290" cy="2308324"/>
          </a:xfrm>
          <a:prstGeom prst="rect">
            <a:avLst/>
          </a:prstGeom>
          <a:noFill/>
          <a:ln>
            <a:solidFill>
              <a:srgbClr val="29417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sz="1400" dirty="0" smtClean="0">
                <a:solidFill>
                  <a:srgbClr val="FF0000"/>
                </a:solidFill>
                <a:latin typeface="Arial"/>
                <a:cs typeface="Arial"/>
              </a:rPr>
              <a:t>C&gt;T predominant </a:t>
            </a:r>
            <a:r>
              <a:rPr lang="en-US" sz="1400" dirty="0" smtClean="0">
                <a:latin typeface="Arial"/>
                <a:cs typeface="Arial"/>
              </a:rPr>
              <a:t>in never smokers &amp; people quit long time before;</a:t>
            </a:r>
          </a:p>
          <a:p>
            <a:pPr marL="285750" indent="-285750">
              <a:buFont typeface="Wingdings" charset="2"/>
              <a:buChar char="Ø"/>
            </a:pP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smtClean="0">
                <a:solidFill>
                  <a:srgbClr val="FF0000"/>
                </a:solidFill>
                <a:latin typeface="Arial"/>
                <a:cs typeface="Arial"/>
              </a:rPr>
              <a:t>C&gt;A predominant </a:t>
            </a:r>
            <a:r>
              <a:rPr lang="en-US" sz="1400" dirty="0" smtClean="0">
                <a:latin typeface="Arial"/>
                <a:cs typeface="Arial"/>
              </a:rPr>
              <a:t>in people quit shorter time before;</a:t>
            </a:r>
          </a:p>
          <a:p>
            <a:pPr marL="285750" indent="-285750">
              <a:buFont typeface="Wingdings" charset="2"/>
              <a:buChar char="Ø"/>
            </a:pPr>
            <a:r>
              <a:rPr lang="de-DE" sz="1400" dirty="0" smtClean="0">
                <a:latin typeface="Arial"/>
                <a:cs typeface="Arial"/>
              </a:rPr>
              <a:t>C&gt;T (26%) &amp; C&gt;A (21%) in a current</a:t>
            </a:r>
            <a:r>
              <a:rPr lang="de-DE" sz="1400" dirty="0">
                <a:latin typeface="Arial"/>
                <a:cs typeface="Arial"/>
              </a:rPr>
              <a:t> </a:t>
            </a:r>
            <a:r>
              <a:rPr lang="de-DE" sz="1400" dirty="0" smtClean="0">
                <a:latin typeface="Arial"/>
                <a:cs typeface="Arial"/>
              </a:rPr>
              <a:t>smoker</a:t>
            </a:r>
          </a:p>
          <a:p>
            <a:pPr marL="285750" indent="-285750">
              <a:buFont typeface="Wingdings" charset="2"/>
              <a:buChar char="Ø"/>
            </a:pPr>
            <a:endParaRPr lang="de-DE" sz="1400" dirty="0">
              <a:latin typeface="Arial"/>
              <a:cs typeface="Arial"/>
            </a:endParaRPr>
          </a:p>
          <a:p>
            <a:pPr lvl="0"/>
            <a:r>
              <a:rPr lang="de-DE" sz="1600" b="1" dirty="0">
                <a:solidFill>
                  <a:prstClr val="black"/>
                </a:solidFill>
                <a:latin typeface="Arial"/>
                <a:cs typeface="Arial"/>
              </a:rPr>
              <a:t>Mutation </a:t>
            </a:r>
            <a:r>
              <a:rPr lang="de-DE" sz="1600" b="1" dirty="0" err="1">
                <a:solidFill>
                  <a:prstClr val="black"/>
                </a:solidFill>
                <a:latin typeface="Arial"/>
                <a:cs typeface="Arial"/>
              </a:rPr>
              <a:t>spectra</a:t>
            </a:r>
            <a:r>
              <a:rPr lang="de-DE" sz="1600" b="1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de-DE" sz="1600" b="1" dirty="0" err="1">
                <a:solidFill>
                  <a:prstClr val="black"/>
                </a:solidFill>
                <a:latin typeface="Arial"/>
                <a:cs typeface="Arial"/>
              </a:rPr>
              <a:t>reflect</a:t>
            </a:r>
            <a:r>
              <a:rPr lang="de-DE" sz="1600" b="1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de-DE" sz="1600" b="1" dirty="0" err="1">
                <a:solidFill>
                  <a:srgbClr val="3366FF"/>
                </a:solidFill>
                <a:latin typeface="Arial"/>
                <a:cs typeface="Arial"/>
              </a:rPr>
              <a:t>quantity</a:t>
            </a:r>
            <a:r>
              <a:rPr lang="de-DE" sz="1600" b="1" dirty="0">
                <a:solidFill>
                  <a:srgbClr val="3366FF"/>
                </a:solidFill>
                <a:latin typeface="Arial"/>
                <a:cs typeface="Arial"/>
              </a:rPr>
              <a:t> </a:t>
            </a:r>
            <a:r>
              <a:rPr lang="de-DE" sz="1600" b="1" dirty="0" err="1">
                <a:solidFill>
                  <a:srgbClr val="3366FF"/>
                </a:solidFill>
                <a:latin typeface="Arial"/>
                <a:cs typeface="Arial"/>
              </a:rPr>
              <a:t>of</a:t>
            </a:r>
            <a:r>
              <a:rPr lang="de-DE" sz="1600" b="1" dirty="0">
                <a:solidFill>
                  <a:srgbClr val="3366FF"/>
                </a:solidFill>
                <a:latin typeface="Arial"/>
                <a:cs typeface="Arial"/>
              </a:rPr>
              <a:t> </a:t>
            </a:r>
            <a:r>
              <a:rPr lang="de-DE" sz="1600" b="1" dirty="0" err="1">
                <a:solidFill>
                  <a:srgbClr val="3366FF"/>
                </a:solidFill>
                <a:latin typeface="Arial"/>
                <a:cs typeface="Arial"/>
              </a:rPr>
              <a:t>smoking</a:t>
            </a:r>
            <a:r>
              <a:rPr lang="de-DE" sz="1600" b="1" dirty="0">
                <a:solidFill>
                  <a:srgbClr val="3366FF"/>
                </a:solidFill>
                <a:latin typeface="Arial"/>
                <a:cs typeface="Arial"/>
              </a:rPr>
              <a:t> </a:t>
            </a:r>
            <a:r>
              <a:rPr lang="de-DE" sz="1600" b="1" dirty="0" err="1">
                <a:solidFill>
                  <a:srgbClr val="3366FF"/>
                </a:solidFill>
                <a:latin typeface="Arial"/>
                <a:cs typeface="Arial"/>
              </a:rPr>
              <a:t>exposure</a:t>
            </a:r>
            <a:r>
              <a:rPr lang="de-DE" sz="1600" b="1" dirty="0">
                <a:solidFill>
                  <a:srgbClr val="3366FF"/>
                </a:solidFill>
                <a:latin typeface="Arial"/>
                <a:cs typeface="Arial"/>
              </a:rPr>
              <a:t> </a:t>
            </a:r>
            <a:r>
              <a:rPr lang="de-DE" sz="1600" b="1" dirty="0">
                <a:solidFill>
                  <a:prstClr val="black"/>
                </a:solidFill>
                <a:latin typeface="Arial"/>
                <a:cs typeface="Arial"/>
              </a:rPr>
              <a:t>&amp; </a:t>
            </a:r>
            <a:r>
              <a:rPr lang="de-DE" sz="1600" b="1" dirty="0">
                <a:solidFill>
                  <a:srgbClr val="008000"/>
                </a:solidFill>
                <a:latin typeface="Arial"/>
                <a:cs typeface="Arial"/>
              </a:rPr>
              <a:t>time </a:t>
            </a:r>
            <a:r>
              <a:rPr lang="de-DE" sz="1600" b="1" dirty="0" err="1">
                <a:solidFill>
                  <a:srgbClr val="008000"/>
                </a:solidFill>
                <a:latin typeface="Arial"/>
                <a:cs typeface="Arial"/>
              </a:rPr>
              <a:t>since</a:t>
            </a:r>
            <a:r>
              <a:rPr lang="de-DE" sz="1600" b="1" dirty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lang="de-DE" sz="1600" b="1" dirty="0" err="1">
                <a:solidFill>
                  <a:srgbClr val="008000"/>
                </a:solidFill>
                <a:latin typeface="Arial"/>
                <a:cs typeface="Arial"/>
              </a:rPr>
              <a:t>smoking</a:t>
            </a:r>
            <a:r>
              <a:rPr lang="de-DE" sz="1600" b="1" dirty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lang="de-DE" sz="1600" b="1" dirty="0" err="1">
                <a:solidFill>
                  <a:srgbClr val="008000"/>
                </a:solidFill>
                <a:latin typeface="Arial"/>
                <a:cs typeface="Arial"/>
              </a:rPr>
              <a:t>cessation</a:t>
            </a:r>
            <a:r>
              <a:rPr lang="de-DE" sz="1600" b="1" dirty="0">
                <a:solidFill>
                  <a:srgbClr val="008000"/>
                </a:solidFill>
                <a:latin typeface="Arial"/>
                <a:cs typeface="Arial"/>
              </a:rPr>
              <a:t> </a:t>
            </a:r>
          </a:p>
          <a:p>
            <a:pPr marL="285750" indent="-285750">
              <a:buFont typeface="Wingdings" charset="2"/>
              <a:buChar char="Ø"/>
            </a:pPr>
            <a:endParaRPr lang="de-DE" sz="1200" dirty="0" smtClean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32607" y="4303133"/>
            <a:ext cx="4266290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/>
                <a:cs typeface="Arial"/>
              </a:rPr>
              <a:t>*/**: </a:t>
            </a:r>
            <a:r>
              <a:rPr lang="en-US" sz="1200" dirty="0" smtClean="0">
                <a:solidFill>
                  <a:srgbClr val="FF0000"/>
                </a:solidFill>
                <a:latin typeface="Arial"/>
                <a:cs typeface="Arial"/>
              </a:rPr>
              <a:t>significant</a:t>
            </a:r>
            <a:r>
              <a:rPr lang="en-US" sz="1200" dirty="0" smtClean="0">
                <a:latin typeface="Arial"/>
                <a:cs typeface="Arial"/>
              </a:rPr>
              <a:t> difference between trunk &amp; non-trunk</a:t>
            </a:r>
          </a:p>
          <a:p>
            <a:endParaRPr lang="en-US" sz="1200" dirty="0">
              <a:latin typeface="Arial"/>
              <a:cs typeface="Arial"/>
            </a:endParaRPr>
          </a:p>
          <a:p>
            <a:pPr lvl="0"/>
            <a:r>
              <a:rPr lang="en-US" sz="1600" b="1" dirty="0">
                <a:solidFill>
                  <a:srgbClr val="0000FF"/>
                </a:solidFill>
                <a:latin typeface="Arial"/>
                <a:cs typeface="Arial"/>
              </a:rPr>
              <a:t>Specific </a:t>
            </a:r>
            <a:r>
              <a:rPr lang="en-US" sz="1600" b="1" dirty="0">
                <a:solidFill>
                  <a:prstClr val="black"/>
                </a:solidFill>
                <a:latin typeface="Arial"/>
                <a:cs typeface="Arial"/>
              </a:rPr>
              <a:t>mutational processes were </a:t>
            </a:r>
          </a:p>
          <a:p>
            <a:pPr lvl="0"/>
            <a:r>
              <a:rPr lang="en-US" sz="1600" b="1" dirty="0">
                <a:solidFill>
                  <a:prstClr val="black"/>
                </a:solidFill>
                <a:latin typeface="Arial"/>
                <a:cs typeface="Arial"/>
              </a:rPr>
              <a:t>likely operative at </a:t>
            </a:r>
            <a:r>
              <a:rPr lang="en-US" sz="1600" b="1" dirty="0">
                <a:solidFill>
                  <a:srgbClr val="0000FF"/>
                </a:solidFill>
                <a:latin typeface="Arial"/>
                <a:cs typeface="Arial"/>
              </a:rPr>
              <a:t>different </a:t>
            </a:r>
            <a:r>
              <a:rPr lang="en-US" sz="1600" b="1" dirty="0">
                <a:solidFill>
                  <a:prstClr val="black"/>
                </a:solidFill>
                <a:latin typeface="Arial"/>
                <a:cs typeface="Arial"/>
              </a:rPr>
              <a:t>times during development </a:t>
            </a:r>
          </a:p>
          <a:p>
            <a:r>
              <a:rPr lang="en-US" sz="1200" dirty="0" smtClean="0">
                <a:latin typeface="Arial"/>
                <a:cs typeface="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66923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marL="285750" indent="-285750">
          <a:buFont typeface="Wingdings" charset="2"/>
          <a:buChar char="Ø"/>
          <a:defRPr dirty="0" smtClean="0">
            <a:latin typeface="Arial"/>
            <a:cs typeface="Arial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546</TotalTime>
  <Words>1019</Words>
  <Application>Microsoft Macintosh PowerPoint</Application>
  <PresentationFormat>On-screen Show (4:3)</PresentationFormat>
  <Paragraphs>110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Intratumor heterogeneity in localized  lung adenocarcinomas delineated by multiregion sequencing  </vt:lpstr>
      <vt:lpstr>Contents</vt:lpstr>
      <vt:lpstr>Part I: Background</vt:lpstr>
      <vt:lpstr>Part II: Materials &amp; Methods</vt:lpstr>
      <vt:lpstr>Part III: Results</vt:lpstr>
      <vt:lpstr>Part III: Results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Xiaotong Li</dc:creator>
  <cp:lastModifiedBy>Xiaotong Li</cp:lastModifiedBy>
  <cp:revision>53</cp:revision>
  <dcterms:created xsi:type="dcterms:W3CDTF">2015-06-02T19:58:46Z</dcterms:created>
  <dcterms:modified xsi:type="dcterms:W3CDTF">2015-06-03T05:05:09Z</dcterms:modified>
</cp:coreProperties>
</file>