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6.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8.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9.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0.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1.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3.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81.xml" ContentType="application/vnd.openxmlformats-officedocument.presentationml.tags+xml"/>
  <Override PartName="/ppt/notesSlides/notesSlide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8" r:id="rId3"/>
    <p:sldMasterId id="2147483724" r:id="rId4"/>
    <p:sldMasterId id="2147483738" r:id="rId5"/>
    <p:sldMasterId id="2147483752" r:id="rId6"/>
    <p:sldMasterId id="2147483766" r:id="rId7"/>
    <p:sldMasterId id="2147483804" r:id="rId8"/>
    <p:sldMasterId id="2147483844" r:id="rId9"/>
    <p:sldMasterId id="2147484328" r:id="rId10"/>
    <p:sldMasterId id="2147484347" r:id="rId11"/>
    <p:sldMasterId id="2147484385" r:id="rId12"/>
    <p:sldMasterId id="2147485625" r:id="rId13"/>
    <p:sldMasterId id="2147485653" r:id="rId14"/>
    <p:sldMasterId id="2147485669" r:id="rId15"/>
    <p:sldMasterId id="2147485683" r:id="rId16"/>
    <p:sldMasterId id="2147485699" r:id="rId17"/>
    <p:sldMasterId id="2147485715" r:id="rId18"/>
    <p:sldMasterId id="2147488051" r:id="rId19"/>
    <p:sldMasterId id="2147490252" r:id="rId20"/>
    <p:sldMasterId id="2147491670" r:id="rId21"/>
    <p:sldMasterId id="2147491682" r:id="rId22"/>
    <p:sldMasterId id="2147491698" r:id="rId23"/>
    <p:sldMasterId id="2147491728" r:id="rId24"/>
  </p:sldMasterIdLst>
  <p:notesMasterIdLst>
    <p:notesMasterId r:id="rId45"/>
  </p:notesMasterIdLst>
  <p:handoutMasterIdLst>
    <p:handoutMasterId r:id="rId46"/>
  </p:handoutMasterIdLst>
  <p:sldIdLst>
    <p:sldId id="770" r:id="rId25"/>
    <p:sldId id="755" r:id="rId26"/>
    <p:sldId id="756" r:id="rId27"/>
    <p:sldId id="757" r:id="rId28"/>
    <p:sldId id="772" r:id="rId29"/>
    <p:sldId id="744" r:id="rId30"/>
    <p:sldId id="513" r:id="rId31"/>
    <p:sldId id="723" r:id="rId32"/>
    <p:sldId id="773" r:id="rId33"/>
    <p:sldId id="724" r:id="rId34"/>
    <p:sldId id="776" r:id="rId35"/>
    <p:sldId id="775" r:id="rId36"/>
    <p:sldId id="759" r:id="rId37"/>
    <p:sldId id="774" r:id="rId38"/>
    <p:sldId id="771" r:id="rId39"/>
    <p:sldId id="753" r:id="rId40"/>
    <p:sldId id="754" r:id="rId41"/>
    <p:sldId id="532" r:id="rId42"/>
    <p:sldId id="746" r:id="rId43"/>
    <p:sldId id="694" r:id="rId44"/>
  </p:sldIdLst>
  <p:sldSz cx="9144000" cy="6858000" type="screen4x3"/>
  <p:notesSz cx="6858000" cy="9144000"/>
  <p:defaultTextStyle>
    <a:defPPr>
      <a:defRPr lang="en-US"/>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4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6846" fontAlgn="auto">
              <a:spcBef>
                <a:spcPts val="0"/>
              </a:spcBef>
              <a:spcAft>
                <a:spcPts val="0"/>
              </a:spcAft>
              <a:defRPr sz="1200">
                <a:latin typeface="+mn-lt"/>
                <a:ea typeface="+mn-ea"/>
                <a:cs typeface="+mn-cs"/>
              </a:defRPr>
            </a:lvl1pPr>
          </a:lstStyle>
          <a:p>
            <a:pPr>
              <a:defRPr/>
            </a:pPr>
            <a:fld id="{450DB490-BE71-8E4B-860D-87BE5EDC29CC}" type="datetimeFigureOut">
              <a:rPr lang="en-US"/>
              <a:pPr>
                <a:defRPr/>
              </a:pPr>
              <a:t>6/3/15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6846" fontAlgn="auto">
              <a:spcBef>
                <a:spcPts val="0"/>
              </a:spcBef>
              <a:spcAft>
                <a:spcPts val="0"/>
              </a:spcAft>
              <a:defRPr sz="1200">
                <a:latin typeface="+mn-lt"/>
                <a:ea typeface="+mn-ea"/>
                <a:cs typeface="+mn-cs"/>
              </a:defRPr>
            </a:lvl1pPr>
          </a:lstStyle>
          <a:p>
            <a:pPr>
              <a:defRPr/>
            </a:pPr>
            <a:fld id="{39097F54-D802-6044-9790-7FE398FB0B08}" type="slidenum">
              <a:rPr lang="en-US"/>
              <a:pPr>
                <a:defRPr/>
              </a:pPr>
              <a:t>‹#›</a:t>
            </a:fld>
            <a:endParaRPr lang="en-US"/>
          </a:p>
        </p:txBody>
      </p:sp>
    </p:spTree>
    <p:extLst>
      <p:ext uri="{BB962C8B-B14F-4D97-AF65-F5344CB8AC3E}">
        <p14:creationId xmlns:p14="http://schemas.microsoft.com/office/powerpoint/2010/main" val="199090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6846" fontAlgn="auto">
              <a:spcBef>
                <a:spcPts val="0"/>
              </a:spcBef>
              <a:spcAft>
                <a:spcPts val="0"/>
              </a:spcAft>
              <a:defRPr sz="1200">
                <a:latin typeface="+mn-lt"/>
                <a:ea typeface="+mn-ea"/>
                <a:cs typeface="+mn-cs"/>
              </a:defRPr>
            </a:lvl1pPr>
          </a:lstStyle>
          <a:p>
            <a:pPr>
              <a:defRPr/>
            </a:pPr>
            <a:fld id="{7E8CB3F6-4B08-904D-9793-85A67AED9866}" type="datetimeFigureOut">
              <a:rPr lang="en-US"/>
              <a:pPr>
                <a:defRPr/>
              </a:pPr>
              <a:t>6/3/15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6846" fontAlgn="auto">
              <a:spcBef>
                <a:spcPts val="0"/>
              </a:spcBef>
              <a:spcAft>
                <a:spcPts val="0"/>
              </a:spcAft>
              <a:defRPr sz="1200">
                <a:latin typeface="+mn-lt"/>
                <a:ea typeface="+mn-ea"/>
                <a:cs typeface="+mn-cs"/>
              </a:defRPr>
            </a:lvl1pPr>
          </a:lstStyle>
          <a:p>
            <a:pPr>
              <a:defRPr/>
            </a:pPr>
            <a:fld id="{95741197-EC0A-C248-88D3-092729F07961}" type="slidenum">
              <a:rPr lang="en-US"/>
              <a:pPr>
                <a:defRPr/>
              </a:pPr>
              <a:t>‹#›</a:t>
            </a:fld>
            <a:endParaRPr lang="en-US"/>
          </a:p>
        </p:txBody>
      </p:sp>
    </p:spTree>
    <p:extLst>
      <p:ext uri="{BB962C8B-B14F-4D97-AF65-F5344CB8AC3E}">
        <p14:creationId xmlns:p14="http://schemas.microsoft.com/office/powerpoint/2010/main" val="2178392365"/>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4245" algn="l" defTabSz="456846" rtl="0" eaLnBrk="1" latinLnBrk="0" hangingPunct="1">
      <a:defRPr sz="1200" kern="1200">
        <a:solidFill>
          <a:schemeClr val="tx1"/>
        </a:solidFill>
        <a:latin typeface="+mn-lt"/>
        <a:ea typeface="+mn-ea"/>
        <a:cs typeface="+mn-cs"/>
      </a:defRPr>
    </a:lvl6pPr>
    <a:lvl7pPr marL="2741098" algn="l" defTabSz="456846" rtl="0" eaLnBrk="1" latinLnBrk="0" hangingPunct="1">
      <a:defRPr sz="1200" kern="1200">
        <a:solidFill>
          <a:schemeClr val="tx1"/>
        </a:solidFill>
        <a:latin typeface="+mn-lt"/>
        <a:ea typeface="+mn-ea"/>
        <a:cs typeface="+mn-cs"/>
      </a:defRPr>
    </a:lvl7pPr>
    <a:lvl8pPr marL="3197941" algn="l" defTabSz="456846" rtl="0" eaLnBrk="1" latinLnBrk="0" hangingPunct="1">
      <a:defRPr sz="1200" kern="1200">
        <a:solidFill>
          <a:schemeClr val="tx1"/>
        </a:solidFill>
        <a:latin typeface="+mn-lt"/>
        <a:ea typeface="+mn-ea"/>
        <a:cs typeface="+mn-cs"/>
      </a:defRPr>
    </a:lvl8pPr>
    <a:lvl9pPr marL="3654795" algn="l" defTabSz="4568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Going beyond the prediction of the cooperative logics of individual RFs that directly regulate a target, we are interested in identifying all the logic gates matching triplets involved in the target regulatory pathway, in order to obtain a coherent logic circuit pathway. For example in Figure 7A, </a:t>
            </a:r>
            <a:r>
              <a:rPr lang="en-US" sz="1200" kern="1200" dirty="0" err="1" smtClean="0">
                <a:solidFill>
                  <a:schemeClr val="tx1"/>
                </a:solidFill>
                <a:effectLst/>
                <a:latin typeface="+mn-lt"/>
                <a:ea typeface="+mn-ea"/>
                <a:cs typeface="+mn-cs"/>
              </a:rPr>
              <a:t>Loregic</a:t>
            </a:r>
            <a:r>
              <a:rPr lang="en-US" sz="1200" kern="1200" dirty="0" smtClean="0">
                <a:solidFill>
                  <a:schemeClr val="tx1"/>
                </a:solidFill>
                <a:effectLst/>
                <a:latin typeface="+mn-lt"/>
                <a:ea typeface="+mn-ea"/>
                <a:cs typeface="+mn-cs"/>
              </a:rPr>
              <a:t> found that there are two regulatory pathways regulating the target gene, PPIL2 in human K562. PPIL2 is an important </a:t>
            </a:r>
            <a:r>
              <a:rPr lang="en-US" sz="1200" kern="1200" dirty="0" err="1" smtClean="0">
                <a:solidFill>
                  <a:schemeClr val="tx1"/>
                </a:solidFill>
                <a:effectLst/>
                <a:latin typeface="+mn-lt"/>
                <a:ea typeface="+mn-ea"/>
                <a:cs typeface="+mn-cs"/>
              </a:rPr>
              <a:t>cyclophilin</a:t>
            </a:r>
            <a:r>
              <a:rPr lang="en-US" sz="1200" kern="1200" dirty="0" smtClean="0">
                <a:solidFill>
                  <a:schemeClr val="tx1"/>
                </a:solidFill>
                <a:effectLst/>
                <a:latin typeface="+mn-lt"/>
                <a:ea typeface="+mn-ea"/>
                <a:cs typeface="+mn-cs"/>
              </a:rPr>
              <a:t> member in immunological suppression. These two pathways contain 4 logic-gate-consistent triplets forming a two-layer hierarchical structure. By replacing these triplets with corresponding matched logic gates, we obtain the logic circuit regulatory pathways for the target gene (Figure 7B).</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42842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constructed the regulatory hierarchical networks with top, middle and bottom layers using yeast TFs [5], and found that the scores for the gate-consistent triplets targeting the bottom TFs are lower than the ones targeting middle and top TFs (Fig. S3), which implies that the regulations of middle and top TFs more likely follow logical operations than the bottom TFs. Also,</a:t>
            </a:r>
            <a:r>
              <a:rPr lang="en-US" sz="1200" kern="1200" baseline="0" dirty="0" smtClean="0">
                <a:solidFill>
                  <a:schemeClr val="tx1"/>
                </a:solidFill>
                <a:effectLst/>
                <a:latin typeface="+mn-lt"/>
                <a:ea typeface="+mn-ea"/>
                <a:cs typeface="+mn-cs"/>
              </a:rPr>
              <a:t> this tells us that we may need more detailed models such as continuous models than </a:t>
            </a:r>
            <a:r>
              <a:rPr lang="en-US" sz="1200" kern="1200" baseline="0" dirty="0" err="1" smtClean="0">
                <a:solidFill>
                  <a:schemeClr val="tx1"/>
                </a:solidFill>
                <a:effectLst/>
                <a:latin typeface="+mn-lt"/>
                <a:ea typeface="+mn-ea"/>
                <a:cs typeface="+mn-cs"/>
              </a:rPr>
              <a:t>boolean</a:t>
            </a:r>
            <a:r>
              <a:rPr lang="en-US" sz="1200" kern="1200" baseline="0" dirty="0" smtClean="0">
                <a:solidFill>
                  <a:schemeClr val="tx1"/>
                </a:solidFill>
                <a:effectLst/>
                <a:latin typeface="+mn-lt"/>
                <a:ea typeface="+mn-ea"/>
                <a:cs typeface="+mn-cs"/>
              </a:rPr>
              <a:t> logics to study gene regulation.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03337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8375" eaLnBrk="0" hangingPunct="0">
              <a:defRPr sz="2400">
                <a:solidFill>
                  <a:schemeClr val="tx1"/>
                </a:solidFill>
                <a:latin typeface="Calibri" charset="0"/>
                <a:ea typeface="ＭＳ Ｐゴシック" charset="0"/>
                <a:cs typeface="ＭＳ Ｐゴシック" charset="0"/>
              </a:defRPr>
            </a:lvl1pPr>
            <a:lvl2pPr marL="742950" indent="-285750" defTabSz="968375" eaLnBrk="0" hangingPunct="0">
              <a:defRPr sz="2400">
                <a:solidFill>
                  <a:schemeClr val="tx1"/>
                </a:solidFill>
                <a:latin typeface="Calibri" charset="0"/>
                <a:ea typeface="ＭＳ Ｐゴシック" charset="0"/>
              </a:defRPr>
            </a:lvl2pPr>
            <a:lvl3pPr marL="1143000" indent="-228600" defTabSz="968375" eaLnBrk="0" hangingPunct="0">
              <a:defRPr sz="2400">
                <a:solidFill>
                  <a:schemeClr val="tx1"/>
                </a:solidFill>
                <a:latin typeface="Calibri" charset="0"/>
                <a:ea typeface="ＭＳ Ｐゴシック" charset="0"/>
              </a:defRPr>
            </a:lvl3pPr>
            <a:lvl4pPr marL="1600200" indent="-228600" defTabSz="968375" eaLnBrk="0" hangingPunct="0">
              <a:defRPr sz="2400">
                <a:solidFill>
                  <a:schemeClr val="tx1"/>
                </a:solidFill>
                <a:latin typeface="Calibri" charset="0"/>
                <a:ea typeface="ＭＳ Ｐゴシック" charset="0"/>
              </a:defRPr>
            </a:lvl4pPr>
            <a:lvl5pPr marL="2057400" indent="-228600" defTabSz="968375" eaLnBrk="0" hangingPunct="0">
              <a:defRPr sz="2400">
                <a:solidFill>
                  <a:schemeClr val="tx1"/>
                </a:solidFill>
                <a:latin typeface="Calibri" charset="0"/>
                <a:ea typeface="ＭＳ Ｐゴシック" charset="0"/>
              </a:defRPr>
            </a:lvl5pPr>
            <a:lvl6pPr marL="2514600" indent="-228600" defTabSz="9683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683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683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68375" eaLnBrk="0" fontAlgn="base" hangingPunct="0">
              <a:spcBef>
                <a:spcPct val="0"/>
              </a:spcBef>
              <a:spcAft>
                <a:spcPct val="0"/>
              </a:spcAft>
              <a:defRPr sz="2400">
                <a:solidFill>
                  <a:schemeClr val="tx1"/>
                </a:solidFill>
                <a:latin typeface="Calibri" charset="0"/>
                <a:ea typeface="ＭＳ Ｐゴシック" charset="0"/>
              </a:defRPr>
            </a:lvl9pPr>
          </a:lstStyle>
          <a:p>
            <a:pPr fontAlgn="base">
              <a:spcBef>
                <a:spcPct val="0"/>
              </a:spcBef>
              <a:spcAft>
                <a:spcPct val="0"/>
              </a:spcAft>
            </a:pPr>
            <a:fld id="{51C45DDA-9A18-6440-B7DC-3E612FDB7101}" type="slidenum">
              <a:rPr lang="en-US" sz="1300">
                <a:solidFill>
                  <a:srgbClr val="000000"/>
                </a:solidFill>
                <a:latin typeface="Arial" charset="0"/>
              </a:rPr>
              <a:pPr fontAlgn="base">
                <a:spcBef>
                  <a:spcPct val="0"/>
                </a:spcBef>
                <a:spcAft>
                  <a:spcPct val="0"/>
                </a:spcAft>
              </a:pPr>
              <a:t>2</a:t>
            </a:fld>
            <a:endParaRPr lang="en-US" sz="1300">
              <a:solidFill>
                <a:srgbClr val="000000"/>
              </a:solidFill>
              <a:latin typeface="Arial"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543" eaLnBrk="0" hangingPunct="0">
              <a:defRPr sz="1100" b="1">
                <a:solidFill>
                  <a:schemeClr val="tx1"/>
                </a:solidFill>
                <a:latin typeface="Arial" charset="0"/>
                <a:ea typeface="ＭＳ Ｐゴシック" charset="0"/>
                <a:cs typeface="ＭＳ Ｐゴシック" charset="0"/>
              </a:defRPr>
            </a:lvl1pPr>
            <a:lvl2pPr marL="702756" indent="-270291" defTabSz="968543" eaLnBrk="0" hangingPunct="0">
              <a:defRPr sz="1100" b="1">
                <a:solidFill>
                  <a:schemeClr val="tx1"/>
                </a:solidFill>
                <a:latin typeface="Arial" charset="0"/>
                <a:ea typeface="ＭＳ Ｐゴシック" charset="0"/>
              </a:defRPr>
            </a:lvl2pPr>
            <a:lvl3pPr marL="1081164" indent="-216233" defTabSz="968543" eaLnBrk="0" hangingPunct="0">
              <a:defRPr sz="1100" b="1">
                <a:solidFill>
                  <a:schemeClr val="tx1"/>
                </a:solidFill>
                <a:latin typeface="Arial" charset="0"/>
                <a:ea typeface="ＭＳ Ｐゴシック" charset="0"/>
              </a:defRPr>
            </a:lvl3pPr>
            <a:lvl4pPr marL="1513629" indent="-216233" defTabSz="968543" eaLnBrk="0" hangingPunct="0">
              <a:defRPr sz="1100" b="1">
                <a:solidFill>
                  <a:schemeClr val="tx1"/>
                </a:solidFill>
                <a:latin typeface="Arial" charset="0"/>
                <a:ea typeface="ＭＳ Ｐゴシック" charset="0"/>
              </a:defRPr>
            </a:lvl4pPr>
            <a:lvl5pPr marL="1946095" indent="-216233" defTabSz="968543" eaLnBrk="0" hangingPunct="0">
              <a:defRPr sz="1100" b="1">
                <a:solidFill>
                  <a:schemeClr val="tx1"/>
                </a:solidFill>
                <a:latin typeface="Arial" charset="0"/>
                <a:ea typeface="ＭＳ Ｐゴシック" charset="0"/>
              </a:defRPr>
            </a:lvl5pPr>
            <a:lvl6pPr marL="2378560" indent="-216233" defTabSz="968543" eaLnBrk="0" fontAlgn="base" hangingPunct="0">
              <a:spcBef>
                <a:spcPct val="0"/>
              </a:spcBef>
              <a:spcAft>
                <a:spcPct val="0"/>
              </a:spcAft>
              <a:defRPr sz="1100" b="1">
                <a:solidFill>
                  <a:schemeClr val="tx1"/>
                </a:solidFill>
                <a:latin typeface="Arial" charset="0"/>
                <a:ea typeface="ＭＳ Ｐゴシック" charset="0"/>
              </a:defRPr>
            </a:lvl6pPr>
            <a:lvl7pPr marL="2811026" indent="-216233" defTabSz="968543" eaLnBrk="0" fontAlgn="base" hangingPunct="0">
              <a:spcBef>
                <a:spcPct val="0"/>
              </a:spcBef>
              <a:spcAft>
                <a:spcPct val="0"/>
              </a:spcAft>
              <a:defRPr sz="1100" b="1">
                <a:solidFill>
                  <a:schemeClr val="tx1"/>
                </a:solidFill>
                <a:latin typeface="Arial" charset="0"/>
                <a:ea typeface="ＭＳ Ｐゴシック" charset="0"/>
              </a:defRPr>
            </a:lvl7pPr>
            <a:lvl8pPr marL="3243491" indent="-216233" defTabSz="968543" eaLnBrk="0" fontAlgn="base" hangingPunct="0">
              <a:spcBef>
                <a:spcPct val="0"/>
              </a:spcBef>
              <a:spcAft>
                <a:spcPct val="0"/>
              </a:spcAft>
              <a:defRPr sz="1100" b="1">
                <a:solidFill>
                  <a:schemeClr val="tx1"/>
                </a:solidFill>
                <a:latin typeface="Arial" charset="0"/>
                <a:ea typeface="ＭＳ Ｐゴシック" charset="0"/>
              </a:defRPr>
            </a:lvl8pPr>
            <a:lvl9pPr marL="3675957" indent="-216233" defTabSz="968543" eaLnBrk="0" fontAlgn="base" hangingPunct="0">
              <a:spcBef>
                <a:spcPct val="0"/>
              </a:spcBef>
              <a:spcAft>
                <a:spcPct val="0"/>
              </a:spcAft>
              <a:defRPr sz="1100" b="1">
                <a:solidFill>
                  <a:schemeClr val="tx1"/>
                </a:solidFill>
                <a:latin typeface="Arial" charset="0"/>
                <a:ea typeface="ＭＳ Ｐゴシック" charset="0"/>
              </a:defRPr>
            </a:lvl9pPr>
          </a:lstStyle>
          <a:p>
            <a:fld id="{F6BC0DD8-DD4E-D440-BAF7-B5D7FDCCEB82}" type="slidenum">
              <a:rPr lang="en-US" sz="1300" b="0">
                <a:solidFill>
                  <a:prstClr val="black"/>
                </a:solidFill>
              </a:rPr>
              <a:pPr/>
              <a:t>6</a:t>
            </a:fld>
            <a:endParaRPr lang="en-US" sz="1300" b="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call this construction method "BFS-level" (Breadth-First Search to define Level). As</a:t>
            </a:r>
          </a:p>
          <a:p>
            <a:r>
              <a:rPr lang="en-US">
                <a:latin typeface="Arial" charset="0"/>
                <a:ea typeface="ＭＳ Ｐゴシック" charset="0"/>
                <a:cs typeface="ＭＳ Ｐゴシック" charset="0"/>
              </a:rPr>
              <a:t>described in Figure 1B, it is based on a straightforward application of breadth-first search:</a:t>
            </a:r>
          </a:p>
          <a:p>
            <a:r>
              <a:rPr lang="en-US">
                <a:latin typeface="Arial" charset="0"/>
                <a:ea typeface="ＭＳ Ｐゴシック" charset="0"/>
                <a:cs typeface="ＭＳ Ｐゴシック" charset="0"/>
              </a:rPr>
              <a:t>we first identified all TFs at the bottom level (i.e., level 1). A TF is at the bottom level if</a:t>
            </a:r>
          </a:p>
          <a:p>
            <a:r>
              <a:rPr lang="en-US">
                <a:latin typeface="Arial" charset="0"/>
                <a:ea typeface="ＭＳ Ｐゴシック" charset="0"/>
                <a:cs typeface="ＭＳ Ｐゴシック" charset="0"/>
              </a:rPr>
              <a:t>and only if it does not regulate other TFs. TFs that only regulate themselves (i.e., autoregulation)</a:t>
            </a:r>
          </a:p>
          <a:p>
            <a:r>
              <a:rPr lang="en-US">
                <a:latin typeface="Arial" charset="0"/>
                <a:ea typeface="ＭＳ Ｐゴシック" charset="0"/>
                <a:cs typeface="ＭＳ Ｐゴシック" charset="0"/>
              </a:rPr>
              <a:t>are also placed at the bottom. Starting from each bottom TF, we then</a:t>
            </a:r>
          </a:p>
          <a:p>
            <a:r>
              <a:rPr lang="en-US">
                <a:latin typeface="Arial" charset="0"/>
                <a:ea typeface="ＭＳ Ｐゴシック" charset="0"/>
                <a:cs typeface="ＭＳ Ｐゴシック" charset="0"/>
              </a:rPr>
              <a:t>performed a breadth-first search to convert the whole network into a "breadth-first tree"</a:t>
            </a:r>
          </a:p>
          <a:p>
            <a:r>
              <a:rPr lang="en-US">
                <a:latin typeface="Arial" charset="0"/>
                <a:ea typeface="ＭＳ Ｐゴシック" charset="0"/>
                <a:cs typeface="ＭＳ Ｐゴシック" charset="0"/>
              </a:rPr>
              <a:t>(18) (see Figure 2A and Table 1A). In other words, we define the level of a non-bottom</a:t>
            </a:r>
          </a:p>
          <a:p>
            <a:r>
              <a:rPr lang="en-US">
                <a:latin typeface="Arial" charset="0"/>
                <a:ea typeface="ＭＳ Ｐゴシック" charset="0"/>
                <a:cs typeface="ＭＳ Ｐゴシック" charset="0"/>
              </a:rPr>
              <a:t>TF in the hierarchy as its shortest distance from a bottom one. Here, the construction</a:t>
            </a:r>
          </a:p>
          <a:p>
            <a:r>
              <a:rPr lang="en-US">
                <a:latin typeface="Arial" charset="0"/>
                <a:ea typeface="ＭＳ Ｐゴシック" charset="0"/>
                <a:cs typeface="ＭＳ Ｐゴシック" charset="0"/>
              </a:rPr>
              <a:t>procedure is only focused on inter-regulation between TFs (or officials in social</a:t>
            </a:r>
          </a:p>
          <a:p>
            <a:r>
              <a:rPr lang="en-US">
                <a:latin typeface="Arial" charset="0"/>
                <a:ea typeface="ＭＳ Ｐゴシック" charset="0"/>
                <a:cs typeface="ＭＳ Ｐゴシック" charset="0"/>
              </a:rPr>
              <a:t>networks). A top TF could directly regulate non-TF target genes (or a higher-ranked</a:t>
            </a:r>
          </a:p>
          <a:p>
            <a:r>
              <a:rPr lang="en-US">
                <a:latin typeface="Arial" charset="0"/>
                <a:ea typeface="ＭＳ Ｐゴシック" charset="0"/>
                <a:cs typeface="ＭＳ Ｐゴシック" charset="0"/>
              </a:rPr>
              <a:t>official could have an assistant with no managerial responsibility), but this will not affect</a:t>
            </a:r>
          </a:p>
          <a:p>
            <a:r>
              <a:rPr lang="en-US">
                <a:latin typeface="Arial" charset="0"/>
                <a:ea typeface="ＭＳ Ｐゴシック" charset="0"/>
                <a:cs typeface="ＭＳ Ｐゴシック" charset="0"/>
              </a:rPr>
              <a:t>the constructed hierarchy. If the resulted layered structure has a pyramidal shape (i.e.,</a:t>
            </a:r>
          </a:p>
          <a:p>
            <a:r>
              <a:rPr lang="en-US">
                <a:latin typeface="Arial" charset="0"/>
                <a:ea typeface="ＭＳ Ｐゴシック" charset="0"/>
                <a:cs typeface="ＭＳ Ｐゴシック" charset="0"/>
              </a:rPr>
              <a:t>few nodes at the top and most nodes at the bottom), we, then, considered it as a</a:t>
            </a:r>
          </a:p>
          <a:p>
            <a:r>
              <a:rPr lang="en-US">
                <a:latin typeface="Arial" charset="0"/>
                <a:ea typeface="ＭＳ Ｐゴシック" charset="0"/>
                <a:cs typeface="ＭＳ Ｐゴシック" charset="0"/>
              </a:rPr>
              <a:t>generalized hierarchy.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a:t>
            </a:r>
            <a:r>
              <a:rPr lang="en-US" baseline="0" dirty="0" smtClean="0"/>
              <a:t> 2</a:t>
            </a:r>
          </a:p>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Master" Target="../slideMasters/slideMaster9.xml"/><Relationship Id="rId1" Type="http://schemas.openxmlformats.org/officeDocument/2006/relationships/tags" Target="../tags/tag20.xml"/><Relationship Id="rId2" Type="http://schemas.openxmlformats.org/officeDocument/2006/relationships/tags" Target="../tags/tag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Master" Target="../slideMasters/slideMaster12.xml"/><Relationship Id="rId1" Type="http://schemas.openxmlformats.org/officeDocument/2006/relationships/tags" Target="../tags/tag29.xml"/><Relationship Id="rId2" Type="http://schemas.openxmlformats.org/officeDocument/2006/relationships/tags" Target="../tags/tag30.xml"/></Relationships>
</file>

<file path=ppt/slideLayouts/_rels/slideLayout158.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B02ECCC7-7454-1F4C-BFCC-A02D9A2DB966}" type="slidenum">
              <a:rPr lang="en-US"/>
              <a:pPr>
                <a:defRPr/>
              </a:pPr>
              <a:t>‹#›</a:t>
            </a:fld>
            <a:endParaRPr lang="en-US"/>
          </a:p>
        </p:txBody>
      </p:sp>
    </p:spTree>
    <p:extLst>
      <p:ext uri="{BB962C8B-B14F-4D97-AF65-F5344CB8AC3E}">
        <p14:creationId xmlns:p14="http://schemas.microsoft.com/office/powerpoint/2010/main" val="233004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FB2539B7-279D-E64F-98F8-B0617295AB6D}" type="slidenum">
              <a:rPr lang="en-US"/>
              <a:pPr>
                <a:defRPr/>
              </a:pPr>
              <a:t>‹#›</a:t>
            </a:fld>
            <a:endParaRPr lang="en-US"/>
          </a:p>
        </p:txBody>
      </p:sp>
    </p:spTree>
    <p:extLst>
      <p:ext uri="{BB962C8B-B14F-4D97-AF65-F5344CB8AC3E}">
        <p14:creationId xmlns:p14="http://schemas.microsoft.com/office/powerpoint/2010/main" val="1997078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744082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63334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14974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080466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347947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74313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6867664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92485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483319"/>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495553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474CC3EA-CB18-654D-80ED-B328A4DCCB53}" type="slidenum">
              <a:rPr lang="en-US"/>
              <a:pPr>
                <a:defRPr/>
              </a:pPr>
              <a:t>‹#›</a:t>
            </a:fld>
            <a:endParaRPr lang="en-US"/>
          </a:p>
        </p:txBody>
      </p:sp>
    </p:spTree>
    <p:extLst>
      <p:ext uri="{BB962C8B-B14F-4D97-AF65-F5344CB8AC3E}">
        <p14:creationId xmlns:p14="http://schemas.microsoft.com/office/powerpoint/2010/main" val="2397378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03496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428019964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37292627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43322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07373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44116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61486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ea typeface="ＭＳ Ｐゴシック" charset="0"/>
                <a:cs typeface="ＭＳ Ｐゴシック" charset="0"/>
              </a:defRPr>
            </a:lvl1pPr>
          </a:lstStyle>
          <a:p>
            <a:pPr>
              <a:defRPr/>
            </a:pPr>
            <a:fld id="{9E0AE410-B162-A340-A8A4-CD40880ACD22}" type="slidenum">
              <a:rPr lang="en-US"/>
              <a:pPr>
                <a:defRPr/>
              </a:pPr>
              <a:t>‹#›</a:t>
            </a:fld>
            <a:endParaRPr lang="en-US"/>
          </a:p>
        </p:txBody>
      </p:sp>
    </p:spTree>
    <p:extLst>
      <p:ext uri="{BB962C8B-B14F-4D97-AF65-F5344CB8AC3E}">
        <p14:creationId xmlns:p14="http://schemas.microsoft.com/office/powerpoint/2010/main" val="4068496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677998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51821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7789485"/>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484432"/>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7323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684217"/>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5901109"/>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1399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85852329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83902857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491228"/>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12827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4938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691162"/>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271780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03290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320194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69343967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59669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69932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2326213"/>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56270"/>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94361619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4950596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831318464"/>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26986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29454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4739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62839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633836"/>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1681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77683169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23041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5245065"/>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642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229526"/>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7690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26873669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84986959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432239"/>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02512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741947"/>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213673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ea typeface="ＭＳ Ｐゴシック" charset="0"/>
                <a:cs typeface="ＭＳ Ｐゴシック" charset="0"/>
              </a:defRPr>
            </a:lvl1pPr>
          </a:lstStyle>
          <a:p>
            <a:pPr>
              <a:defRPr/>
            </a:pPr>
            <a:fld id="{7430C175-96A3-1643-A70B-FD19C355C12B}" type="slidenum">
              <a:rPr lang="en-US"/>
              <a:pPr>
                <a:defRPr/>
              </a:pPr>
              <a:t>‹#›</a:t>
            </a:fld>
            <a:endParaRPr lang="en-US"/>
          </a:p>
        </p:txBody>
      </p:sp>
    </p:spTree>
    <p:extLst>
      <p:ext uri="{BB962C8B-B14F-4D97-AF65-F5344CB8AC3E}">
        <p14:creationId xmlns:p14="http://schemas.microsoft.com/office/powerpoint/2010/main" val="20939977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7C157055-1B9D-594B-86A5-A172D0F486EC}" type="slidenum">
              <a:rPr lang="en-US"/>
              <a:pPr>
                <a:defRPr/>
              </a:pPr>
              <a:t>‹#›</a:t>
            </a:fld>
            <a:r>
              <a:rPr lang="en-US"/>
              <a:t>   (c) Mark Gerstein, 2002, Yale, bioinfo.mbb.yale.edu</a:t>
            </a:r>
          </a:p>
        </p:txBody>
      </p:sp>
    </p:spTree>
    <p:extLst>
      <p:ext uri="{BB962C8B-B14F-4D97-AF65-F5344CB8AC3E}">
        <p14:creationId xmlns:p14="http://schemas.microsoft.com/office/powerpoint/2010/main" val="1756907600"/>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760250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527123"/>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88613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7027764"/>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793392"/>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901017"/>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499562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01618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483274627"/>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567000"/>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558884"/>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23831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1945320"/>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14239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398752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905134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402363"/>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5513699"/>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49629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87876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7257646"/>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1536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15840489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71448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716602036"/>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44704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673372"/>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594630"/>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893061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1389F8AB-E84D-2A48-9D3A-361D71A2C120}" type="slidenum">
              <a:rPr lang="en-US" altLang="zh-CN"/>
              <a:pPr>
                <a:defRPr/>
              </a:pPr>
              <a:t>‹#›</a:t>
            </a:fld>
            <a:endParaRPr lang="en-US" altLang="zh-CN"/>
          </a:p>
        </p:txBody>
      </p:sp>
    </p:spTree>
    <p:extLst>
      <p:ext uri="{BB962C8B-B14F-4D97-AF65-F5344CB8AC3E}">
        <p14:creationId xmlns:p14="http://schemas.microsoft.com/office/powerpoint/2010/main" val="5096097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6"/>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D4A29069-4351-924A-AD3A-9E87AFE19881}" type="slidenum">
              <a:rPr lang="en-US" altLang="zh-CN"/>
              <a:pPr>
                <a:defRPr/>
              </a:pPr>
              <a:t>‹#›</a:t>
            </a:fld>
            <a:endParaRPr lang="en-US" altLang="zh-CN"/>
          </a:p>
        </p:txBody>
      </p:sp>
    </p:spTree>
    <p:extLst>
      <p:ext uri="{BB962C8B-B14F-4D97-AF65-F5344CB8AC3E}">
        <p14:creationId xmlns:p14="http://schemas.microsoft.com/office/powerpoint/2010/main" val="35040735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863883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59608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25581467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39505778"/>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009585"/>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616040"/>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262061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60188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0608174"/>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414478429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208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117364"/>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970472"/>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33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1FEAC5B1-0FAA-064A-8534-C6B38D594D2C}" type="slidenum">
              <a:rPr lang="en-US"/>
              <a:pPr>
                <a:defRPr/>
              </a:pPr>
              <a:t>‹#›</a:t>
            </a:fld>
            <a:endParaRPr lang="en-US"/>
          </a:p>
        </p:txBody>
      </p:sp>
    </p:spTree>
    <p:extLst>
      <p:ext uri="{BB962C8B-B14F-4D97-AF65-F5344CB8AC3E}">
        <p14:creationId xmlns:p14="http://schemas.microsoft.com/office/powerpoint/2010/main" val="74526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514446714"/>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82595038"/>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917638"/>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92128359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91677"/>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401184"/>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3247096"/>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5937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85192100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883658972"/>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97988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179531"/>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88814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412919"/>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732965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6874613"/>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79531"/>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6246534"/>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44362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21783"/>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829734"/>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98373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555604"/>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530107109"/>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52458497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3866001"/>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593582"/>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9942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6536183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8CDC065E-5C10-5D45-B645-922F42CE6E0D}" type="slidenum">
              <a:rPr lang="en-US" altLang="zh-CN"/>
              <a:pPr>
                <a:defRPr/>
              </a:pPr>
              <a:t>‹#›</a:t>
            </a:fld>
            <a:endParaRPr lang="en-US" altLang="zh-CN"/>
          </a:p>
        </p:txBody>
      </p:sp>
    </p:spTree>
    <p:extLst>
      <p:ext uri="{BB962C8B-B14F-4D97-AF65-F5344CB8AC3E}">
        <p14:creationId xmlns:p14="http://schemas.microsoft.com/office/powerpoint/2010/main" val="36544128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6"/>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5EB09AA1-63C9-564C-A8DC-2147A805C6B6}" type="slidenum">
              <a:rPr lang="en-US" altLang="zh-CN"/>
              <a:pPr>
                <a:defRPr/>
              </a:pPr>
              <a:t>‹#›</a:t>
            </a:fld>
            <a:endParaRPr lang="en-US" altLang="zh-CN"/>
          </a:p>
        </p:txBody>
      </p:sp>
    </p:spTree>
    <p:extLst>
      <p:ext uri="{BB962C8B-B14F-4D97-AF65-F5344CB8AC3E}">
        <p14:creationId xmlns:p14="http://schemas.microsoft.com/office/powerpoint/2010/main" val="28237560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349133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67498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982235"/>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752784060"/>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0145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283118"/>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1957811"/>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1502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056433788"/>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313178991"/>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047683"/>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56536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75527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100954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537417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62500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87880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Tree>
    <p:extLst>
      <p:ext uri="{BB962C8B-B14F-4D97-AF65-F5344CB8AC3E}">
        <p14:creationId xmlns:p14="http://schemas.microsoft.com/office/powerpoint/2010/main" val="5725629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7995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9127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43253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284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extLst>
      <p:ext uri="{BB962C8B-B14F-4D97-AF65-F5344CB8AC3E}">
        <p14:creationId xmlns:p14="http://schemas.microsoft.com/office/powerpoint/2010/main" val="29523857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extLst>
      <p:ext uri="{BB962C8B-B14F-4D97-AF65-F5344CB8AC3E}">
        <p14:creationId xmlns:p14="http://schemas.microsoft.com/office/powerpoint/2010/main" val="3199301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98560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4998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0"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1619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3300794"/>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210508"/>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2952294"/>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340417"/>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464129"/>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153002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354819"/>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108082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490359"/>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8079172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119932"/>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1759"/>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348733"/>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071006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70884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873778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9465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46836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6467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493706075"/>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61205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67434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674918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52239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38534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6/3/15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84711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914400" fontAlgn="auto">
              <a:spcBef>
                <a:spcPts val="0"/>
              </a:spcBef>
              <a:spcAft>
                <a:spcPts val="0"/>
              </a:spcAft>
              <a:defRPr/>
            </a:pPr>
            <a:endParaRPr lang="en-US">
              <a:solidFill>
                <a:srgbClr val="FFFFFF"/>
              </a:solidFill>
              <a:latin typeface="Georgia"/>
              <a:ea typeface="+mn-ea"/>
              <a:cs typeface="+mn-cs"/>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pPr defTabSz="914400" fontAlgn="auto">
              <a:spcBef>
                <a:spcPts val="0"/>
              </a:spcBef>
              <a:spcAft>
                <a:spcPts val="0"/>
              </a:spcAft>
            </a:pPr>
            <a:endParaRPr lang="en-US">
              <a:solidFill>
                <a:srgbClr val="000000"/>
              </a:solidFill>
              <a:latin typeface="Georgia"/>
              <a:ea typeface="+mn-ea"/>
              <a:cs typeface="+mn-cs"/>
            </a:endParaRPr>
          </a:p>
        </p:txBody>
      </p:sp>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smtClean="0"/>
              <a:t>Click to edit Presentation Title </a:t>
            </a:r>
            <a:endParaRPr lang="en-US" dirty="0"/>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smtClean="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smtClean="0"/>
              <a:t>Click to edit presenter’s name and presentation’s date</a:t>
            </a:r>
          </a:p>
        </p:txBody>
      </p:sp>
    </p:spTree>
    <p:extLst>
      <p:ext uri="{BB962C8B-B14F-4D97-AF65-F5344CB8AC3E}">
        <p14:creationId xmlns:p14="http://schemas.microsoft.com/office/powerpoint/2010/main" val="502290925"/>
      </p:ext>
    </p:extLst>
  </p:cSld>
  <p:clrMapOvr>
    <a:masterClrMapping/>
  </p:clrMapOvr>
  <p:hf sldNum="0"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9724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 name="Content Placeholder 2"/>
          <p:cNvSpPr>
            <a:spLocks noGrp="1"/>
          </p:cNvSpPr>
          <p:nvPr>
            <p:ph idx="1"/>
          </p:nvPr>
        </p:nvSpPr>
        <p:spPr>
          <a:xfrm>
            <a:off x="538163" y="152400"/>
            <a:ext cx="8123237" cy="595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62947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51480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906827"/>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3913879"/>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09328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6006238"/>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99176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9811"/>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033559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1144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467872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185748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77472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665430"/>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891766"/>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53499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73277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defTabSz="914400">
              <a:defRPr/>
            </a:pPr>
            <a:fld id="{86D2268B-98B6-1940-9C5A-854C1200E678}" type="slidenum">
              <a:rPr lang="en-US" sz="1200" b="1">
                <a:solidFill>
                  <a:srgbClr val="000000"/>
                </a:solidFill>
                <a:latin typeface="Arial" charset="0"/>
              </a:rPr>
              <a:pPr defTabSz="914400">
                <a:defRPr/>
              </a:pPr>
              <a:t>‹#›</a:t>
            </a:fld>
            <a:r>
              <a:rPr lang="en-US" sz="1200" b="1">
                <a:solidFill>
                  <a:srgbClr val="000000"/>
                </a:solidFill>
                <a:latin typeface="Arial" charset="0"/>
              </a:rPr>
              <a:t>   (c) Mark Gerstein, 2002, Yale, bioinfo.mbb.yale.edu</a:t>
            </a:r>
          </a:p>
        </p:txBody>
      </p:sp>
    </p:spTree>
    <p:extLst>
      <p:ext uri="{BB962C8B-B14F-4D97-AF65-F5344CB8AC3E}">
        <p14:creationId xmlns:p14="http://schemas.microsoft.com/office/powerpoint/2010/main" val="67773449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defTabSz="914400">
              <a:defRPr/>
            </a:pPr>
            <a:endParaRPr lang="en-US" sz="1200" b="1">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defTabSz="914400">
              <a:defRPr/>
            </a:pPr>
            <a:endParaRPr lang="en-US" sz="1200" b="1">
              <a:solidFill>
                <a:srgbClr val="000000"/>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defTabSz="914400">
              <a:defRPr/>
            </a:pPr>
            <a:fld id="{48B015BC-274D-D144-868E-32D2FA3CB170}" type="slidenum">
              <a:rPr lang="en-US" sz="1200" b="1">
                <a:solidFill>
                  <a:srgbClr val="000000"/>
                </a:solidFill>
                <a:latin typeface="Arial" charset="0"/>
              </a:rPr>
              <a:pPr defTabSz="914400">
                <a:defRPr/>
              </a:pPr>
              <a:t>‹#›</a:t>
            </a:fld>
            <a:endParaRPr lang="en-US" sz="1200" b="1">
              <a:solidFill>
                <a:srgbClr val="000000"/>
              </a:solidFill>
              <a:latin typeface="Arial" charset="0"/>
            </a:endParaRPr>
          </a:p>
        </p:txBody>
      </p:sp>
    </p:spTree>
    <p:extLst>
      <p:ext uri="{BB962C8B-B14F-4D97-AF65-F5344CB8AC3E}">
        <p14:creationId xmlns:p14="http://schemas.microsoft.com/office/powerpoint/2010/main" val="408855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81747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 name="Content Placeholder 2"/>
          <p:cNvSpPr>
            <a:spLocks noGrp="1"/>
          </p:cNvSpPr>
          <p:nvPr>
            <p:ph idx="1"/>
          </p:nvPr>
        </p:nvSpPr>
        <p:spPr>
          <a:xfrm>
            <a:off x="538163" y="152400"/>
            <a:ext cx="8123237" cy="595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33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solidFill>
                  <a:schemeClr val="tx1">
                    <a:tint val="75000"/>
                  </a:schemeClr>
                </a:solidFill>
              </a:defRPr>
            </a:lvl1pPr>
            <a:lvl2pPr marL="456846" indent="0">
              <a:buNone/>
              <a:defRPr sz="1800">
                <a:solidFill>
                  <a:schemeClr val="tx1">
                    <a:tint val="75000"/>
                  </a:schemeClr>
                </a:solidFill>
              </a:defRPr>
            </a:lvl2pPr>
            <a:lvl3pPr marL="913696" indent="0">
              <a:buNone/>
              <a:defRPr sz="1600">
                <a:solidFill>
                  <a:schemeClr val="tx1">
                    <a:tint val="75000"/>
                  </a:schemeClr>
                </a:solidFill>
              </a:defRPr>
            </a:lvl3pPr>
            <a:lvl4pPr marL="1370550" indent="0">
              <a:buNone/>
              <a:defRPr sz="1400">
                <a:solidFill>
                  <a:schemeClr val="tx1">
                    <a:tint val="75000"/>
                  </a:schemeClr>
                </a:solidFill>
              </a:defRPr>
            </a:lvl4pPr>
            <a:lvl5pPr marL="1827398" indent="0">
              <a:buNone/>
              <a:defRPr sz="1400">
                <a:solidFill>
                  <a:schemeClr val="tx1">
                    <a:tint val="75000"/>
                  </a:schemeClr>
                </a:solidFill>
              </a:defRPr>
            </a:lvl5pPr>
            <a:lvl6pPr marL="2284245" indent="0">
              <a:buNone/>
              <a:defRPr sz="1400">
                <a:solidFill>
                  <a:schemeClr val="tx1">
                    <a:tint val="75000"/>
                  </a:schemeClr>
                </a:solidFill>
              </a:defRPr>
            </a:lvl6pPr>
            <a:lvl7pPr marL="2741098" indent="0">
              <a:buNone/>
              <a:defRPr sz="1400">
                <a:solidFill>
                  <a:schemeClr val="tx1">
                    <a:tint val="75000"/>
                  </a:schemeClr>
                </a:solidFill>
              </a:defRPr>
            </a:lvl7pPr>
            <a:lvl8pPr marL="3197941" indent="0">
              <a:buNone/>
              <a:defRPr sz="1400">
                <a:solidFill>
                  <a:schemeClr val="tx1">
                    <a:tint val="75000"/>
                  </a:schemeClr>
                </a:solidFill>
              </a:defRPr>
            </a:lvl8pPr>
            <a:lvl9pPr marL="36547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AC388FBC-23FB-9341-8661-E35D5CD6CC7B}" type="slidenum">
              <a:rPr lang="en-US"/>
              <a:pPr>
                <a:defRPr/>
              </a:pPr>
              <a:t>‹#›</a:t>
            </a:fld>
            <a:endParaRPr lang="en-US"/>
          </a:p>
        </p:txBody>
      </p:sp>
    </p:spTree>
    <p:extLst>
      <p:ext uri="{BB962C8B-B14F-4D97-AF65-F5344CB8AC3E}">
        <p14:creationId xmlns:p14="http://schemas.microsoft.com/office/powerpoint/2010/main" val="265928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374649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2622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3837689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7085836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2110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74140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127829"/>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804342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554" indent="0" algn="ctr">
              <a:buNone/>
              <a:defRPr/>
            </a:lvl2pPr>
            <a:lvl3pPr marL="913120" indent="0" algn="ctr">
              <a:buNone/>
              <a:defRPr/>
            </a:lvl3pPr>
            <a:lvl4pPr marL="1369684" indent="0" algn="ctr">
              <a:buNone/>
              <a:defRPr/>
            </a:lvl4pPr>
            <a:lvl5pPr marL="1826242" indent="0" algn="ctr">
              <a:buNone/>
              <a:defRPr/>
            </a:lvl5pPr>
            <a:lvl6pPr marL="2282802" indent="0" algn="ctr">
              <a:buNone/>
              <a:defRPr/>
            </a:lvl6pPr>
            <a:lvl7pPr marL="2739364" indent="0" algn="ctr">
              <a:buNone/>
              <a:defRPr/>
            </a:lvl7pPr>
            <a:lvl8pPr marL="3195926" indent="0" algn="ctr">
              <a:buNone/>
              <a:defRPr/>
            </a:lvl8pPr>
            <a:lvl9pPr marL="365248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772173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11000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E321210D-9D68-0947-97F7-E13FBB38C9F8}" type="slidenum">
              <a:rPr lang="en-US"/>
              <a:pPr>
                <a:defRPr/>
              </a:pPr>
              <a:t>‹#›</a:t>
            </a:fld>
            <a:endParaRPr lang="en-US"/>
          </a:p>
        </p:txBody>
      </p:sp>
    </p:spTree>
    <p:extLst>
      <p:ext uri="{BB962C8B-B14F-4D97-AF65-F5344CB8AC3E}">
        <p14:creationId xmlns:p14="http://schemas.microsoft.com/office/powerpoint/2010/main" val="1649007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554" indent="0">
              <a:buNone/>
              <a:defRPr sz="1800"/>
            </a:lvl2pPr>
            <a:lvl3pPr marL="913120" indent="0">
              <a:buNone/>
              <a:defRPr sz="1600"/>
            </a:lvl3pPr>
            <a:lvl4pPr marL="1369684" indent="0">
              <a:buNone/>
              <a:defRPr sz="1400"/>
            </a:lvl4pPr>
            <a:lvl5pPr marL="1826242" indent="0">
              <a:buNone/>
              <a:defRPr sz="1400"/>
            </a:lvl5pPr>
            <a:lvl6pPr marL="2282802" indent="0">
              <a:buNone/>
              <a:defRPr sz="1400"/>
            </a:lvl6pPr>
            <a:lvl7pPr marL="2739364" indent="0">
              <a:buNone/>
              <a:defRPr sz="1400"/>
            </a:lvl7pPr>
            <a:lvl8pPr marL="3195926" indent="0">
              <a:buNone/>
              <a:defRPr sz="1400"/>
            </a:lvl8pPr>
            <a:lvl9pPr marL="3652484"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56232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83347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74697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961645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9761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smtClean="0"/>
              <a:t>Click to edit Master text styles</a:t>
            </a:r>
          </a:p>
        </p:txBody>
      </p:sp>
    </p:spTree>
    <p:extLst>
      <p:ext uri="{BB962C8B-B14F-4D97-AF65-F5344CB8AC3E}">
        <p14:creationId xmlns:p14="http://schemas.microsoft.com/office/powerpoint/2010/main" val="27585843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4" indent="0">
              <a:buNone/>
              <a:defRPr sz="2800"/>
            </a:lvl2pPr>
            <a:lvl3pPr marL="913120" indent="0">
              <a:buNone/>
              <a:defRPr sz="2400"/>
            </a:lvl3pPr>
            <a:lvl4pPr marL="1369684" indent="0">
              <a:buNone/>
              <a:defRPr sz="2000"/>
            </a:lvl4pPr>
            <a:lvl5pPr marL="1826242" indent="0">
              <a:buNone/>
              <a:defRPr sz="2000"/>
            </a:lvl5pPr>
            <a:lvl6pPr marL="2282802" indent="0">
              <a:buNone/>
              <a:defRPr sz="2000"/>
            </a:lvl6pPr>
            <a:lvl7pPr marL="2739364" indent="0">
              <a:buNone/>
              <a:defRPr sz="2000"/>
            </a:lvl7pPr>
            <a:lvl8pPr marL="3195926" indent="0">
              <a:buNone/>
              <a:defRPr sz="2000"/>
            </a:lvl8pPr>
            <a:lvl9pPr marL="3652484"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smtClean="0"/>
              <a:t>Click to edit Master text styles</a:t>
            </a:r>
          </a:p>
        </p:txBody>
      </p:sp>
    </p:spTree>
    <p:extLst>
      <p:ext uri="{BB962C8B-B14F-4D97-AF65-F5344CB8AC3E}">
        <p14:creationId xmlns:p14="http://schemas.microsoft.com/office/powerpoint/2010/main" val="226143936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54658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2"/>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22"/>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89010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7367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8" name="Footer Placeholder 7"/>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39BFBC12-133E-BE47-8544-403A93402F3F}" type="slidenum">
              <a:rPr lang="en-US"/>
              <a:pPr>
                <a:defRPr/>
              </a:pPr>
              <a:t>‹#›</a:t>
            </a:fld>
            <a:endParaRPr lang="en-US"/>
          </a:p>
        </p:txBody>
      </p:sp>
    </p:spTree>
    <p:extLst>
      <p:ext uri="{BB962C8B-B14F-4D97-AF65-F5344CB8AC3E}">
        <p14:creationId xmlns:p14="http://schemas.microsoft.com/office/powerpoint/2010/main" val="3148698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6384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B9AF39DD-B81E-8046-B42C-E2824442A3AB}" type="slidenum">
              <a:rPr lang="en-US"/>
              <a:pPr>
                <a:defRPr/>
              </a:pPr>
              <a:t>‹#›</a:t>
            </a:fld>
            <a:r>
              <a:rPr lang="en-US"/>
              <a:t>   (c) Mark Gerstein, 2002, Yale, bioinfo.mbb.yale.edu</a:t>
            </a:r>
          </a:p>
        </p:txBody>
      </p:sp>
    </p:spTree>
    <p:extLst>
      <p:ext uri="{BB962C8B-B14F-4D97-AF65-F5344CB8AC3E}">
        <p14:creationId xmlns:p14="http://schemas.microsoft.com/office/powerpoint/2010/main" val="6816911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560622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05621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07727823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78852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83245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226372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4714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27148142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4" name="Footer Placeholder 3"/>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90BB684D-E208-8C40-8079-BB926ABB6578}" type="slidenum">
              <a:rPr lang="en-US"/>
              <a:pPr>
                <a:defRPr/>
              </a:pPr>
              <a:t>‹#›</a:t>
            </a:fld>
            <a:endParaRPr lang="en-US"/>
          </a:p>
        </p:txBody>
      </p:sp>
    </p:spTree>
    <p:extLst>
      <p:ext uri="{BB962C8B-B14F-4D97-AF65-F5344CB8AC3E}">
        <p14:creationId xmlns:p14="http://schemas.microsoft.com/office/powerpoint/2010/main" val="2769010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83742606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586684"/>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07050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99649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0501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05704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27266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30209374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306237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44668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3" name="Footer Placeholder 2"/>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6E7E5AFB-B15E-7045-BBC0-8E3704AD2E92}" type="slidenum">
              <a:rPr lang="en-US"/>
              <a:pPr>
                <a:defRPr/>
              </a:pPr>
              <a:t>‹#›</a:t>
            </a:fld>
            <a:endParaRPr lang="en-US"/>
          </a:p>
        </p:txBody>
      </p:sp>
    </p:spTree>
    <p:extLst>
      <p:ext uri="{BB962C8B-B14F-4D97-AF65-F5344CB8AC3E}">
        <p14:creationId xmlns:p14="http://schemas.microsoft.com/office/powerpoint/2010/main" val="2418726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057879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0180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36961342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446270026"/>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35435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47039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61303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46973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507207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74205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257B284-5884-1C47-8142-0C2050BED2A6}" type="slidenum">
              <a:rPr lang="en-US"/>
              <a:pPr>
                <a:defRPr/>
              </a:pPr>
              <a:t>‹#›</a:t>
            </a:fld>
            <a:endParaRPr lang="en-US"/>
          </a:p>
        </p:txBody>
      </p:sp>
    </p:spTree>
    <p:extLst>
      <p:ext uri="{BB962C8B-B14F-4D97-AF65-F5344CB8AC3E}">
        <p14:creationId xmlns:p14="http://schemas.microsoft.com/office/powerpoint/2010/main" val="3312944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18528036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74040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383365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469066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25598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870860050"/>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190860648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8807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1592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22910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A559AAF2-ED97-2048-8051-99A09906EFF3}" type="slidenum">
              <a:rPr lang="en-US"/>
              <a:pPr>
                <a:defRPr/>
              </a:pPr>
              <a:t>‹#›</a:t>
            </a:fld>
            <a:endParaRPr lang="en-US"/>
          </a:p>
        </p:txBody>
      </p:sp>
    </p:spTree>
    <p:extLst>
      <p:ext uri="{BB962C8B-B14F-4D97-AF65-F5344CB8AC3E}">
        <p14:creationId xmlns:p14="http://schemas.microsoft.com/office/powerpoint/2010/main" val="980967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633095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3144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04702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232738562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11053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22789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283147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5640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9816516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98439580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theme" Target="../theme/theme10.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theme" Target="../theme/theme11.xml"/><Relationship Id="rId15" Type="http://schemas.openxmlformats.org/officeDocument/2006/relationships/tags" Target="../tags/tag23.xml"/><Relationship Id="rId16" Type="http://schemas.openxmlformats.org/officeDocument/2006/relationships/tags" Target="../tags/tag24.xml"/><Relationship Id="rId17" Type="http://schemas.openxmlformats.org/officeDocument/2006/relationships/tags" Target="../tags/tag25.xml"/><Relationship Id="rId1" Type="http://schemas.openxmlformats.org/officeDocument/2006/relationships/slideLayout" Target="../slideLayouts/slideLayout131.xml"/><Relationship Id="rId2" Type="http://schemas.openxmlformats.org/officeDocument/2006/relationships/slideLayout" Target="../slideLayouts/slideLayout132.xml"/><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Relationship Id="rId14" Type="http://schemas.openxmlformats.org/officeDocument/2006/relationships/slideLayout" Target="../slideLayouts/slideLayout157.xml"/><Relationship Id="rId15" Type="http://schemas.openxmlformats.org/officeDocument/2006/relationships/slideLayout" Target="../slideLayouts/slideLayout158.xml"/><Relationship Id="rId16" Type="http://schemas.openxmlformats.org/officeDocument/2006/relationships/theme" Target="../theme/theme12.xml"/><Relationship Id="rId17" Type="http://schemas.openxmlformats.org/officeDocument/2006/relationships/tags" Target="../tags/tag26.xml"/><Relationship Id="rId18" Type="http://schemas.openxmlformats.org/officeDocument/2006/relationships/tags" Target="../tags/tag27.xml"/><Relationship Id="rId19" Type="http://schemas.openxmlformats.org/officeDocument/2006/relationships/tags" Target="../tags/tag28.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slideLayout" Target="../slideLayouts/slideLayout170.xml"/><Relationship Id="rId13" Type="http://schemas.openxmlformats.org/officeDocument/2006/relationships/slideLayout" Target="../slideLayouts/slideLayout171.xml"/><Relationship Id="rId14" Type="http://schemas.openxmlformats.org/officeDocument/2006/relationships/theme" Target="../theme/theme13.xml"/><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slideLayout" Target="../slideLayouts/slideLayout183.xml"/><Relationship Id="rId13" Type="http://schemas.openxmlformats.org/officeDocument/2006/relationships/slideLayout" Target="../slideLayouts/slideLayout184.xml"/><Relationship Id="rId14" Type="http://schemas.openxmlformats.org/officeDocument/2006/relationships/slideLayout" Target="../slideLayouts/slideLayout185.xml"/><Relationship Id="rId15" Type="http://schemas.openxmlformats.org/officeDocument/2006/relationships/slideLayout" Target="../slideLayouts/slideLayout186.xml"/><Relationship Id="rId16" Type="http://schemas.openxmlformats.org/officeDocument/2006/relationships/theme" Target="../theme/theme14.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97.xml"/><Relationship Id="rId12" Type="http://schemas.openxmlformats.org/officeDocument/2006/relationships/slideLayout" Target="../slideLayouts/slideLayout198.xml"/><Relationship Id="rId13" Type="http://schemas.openxmlformats.org/officeDocument/2006/relationships/slideLayout" Target="../slideLayouts/slideLayout199.xml"/><Relationship Id="rId14" Type="http://schemas.openxmlformats.org/officeDocument/2006/relationships/theme" Target="../theme/theme15.xml"/><Relationship Id="rId1" Type="http://schemas.openxmlformats.org/officeDocument/2006/relationships/slideLayout" Target="../slideLayouts/slideLayout187.xml"/><Relationship Id="rId2" Type="http://schemas.openxmlformats.org/officeDocument/2006/relationships/slideLayout" Target="../slideLayouts/slideLayout188.xml"/><Relationship Id="rId3" Type="http://schemas.openxmlformats.org/officeDocument/2006/relationships/slideLayout" Target="../slideLayouts/slideLayout189.xml"/><Relationship Id="rId4" Type="http://schemas.openxmlformats.org/officeDocument/2006/relationships/slideLayout" Target="../slideLayouts/slideLayout190.xml"/><Relationship Id="rId5" Type="http://schemas.openxmlformats.org/officeDocument/2006/relationships/slideLayout" Target="../slideLayouts/slideLayout191.xml"/><Relationship Id="rId6" Type="http://schemas.openxmlformats.org/officeDocument/2006/relationships/slideLayout" Target="../slideLayouts/slideLayout192.xml"/><Relationship Id="rId7" Type="http://schemas.openxmlformats.org/officeDocument/2006/relationships/slideLayout" Target="../slideLayouts/slideLayout193.xml"/><Relationship Id="rId8" Type="http://schemas.openxmlformats.org/officeDocument/2006/relationships/slideLayout" Target="../slideLayouts/slideLayout194.xml"/><Relationship Id="rId9" Type="http://schemas.openxmlformats.org/officeDocument/2006/relationships/slideLayout" Target="../slideLayouts/slideLayout195.xml"/><Relationship Id="rId10" Type="http://schemas.openxmlformats.org/officeDocument/2006/relationships/slideLayout" Target="../slideLayouts/slideLayout19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theme" Target="../theme/theme16.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slideLayout" Target="../slideLayouts/slideLayout224.xml"/><Relationship Id="rId13" Type="http://schemas.openxmlformats.org/officeDocument/2006/relationships/slideLayout" Target="../slideLayouts/slideLayout225.xml"/><Relationship Id="rId14" Type="http://schemas.openxmlformats.org/officeDocument/2006/relationships/slideLayout" Target="../slideLayouts/slideLayout226.xml"/><Relationship Id="rId15" Type="http://schemas.openxmlformats.org/officeDocument/2006/relationships/slideLayout" Target="../slideLayouts/slideLayout227.xml"/><Relationship Id="rId16" Type="http://schemas.openxmlformats.org/officeDocument/2006/relationships/theme" Target="../theme/theme17.xml"/><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Relationship Id="rId14" Type="http://schemas.openxmlformats.org/officeDocument/2006/relationships/theme" Target="../theme/theme18.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51.xml"/><Relationship Id="rId12" Type="http://schemas.openxmlformats.org/officeDocument/2006/relationships/theme" Target="../theme/theme19.xml"/><Relationship Id="rId1" Type="http://schemas.openxmlformats.org/officeDocument/2006/relationships/slideLayout" Target="../slideLayouts/slideLayout241.xml"/><Relationship Id="rId2" Type="http://schemas.openxmlformats.org/officeDocument/2006/relationships/slideLayout" Target="../slideLayouts/slideLayout242.xml"/><Relationship Id="rId3" Type="http://schemas.openxmlformats.org/officeDocument/2006/relationships/slideLayout" Target="../slideLayouts/slideLayout243.xml"/><Relationship Id="rId4" Type="http://schemas.openxmlformats.org/officeDocument/2006/relationships/slideLayout" Target="../slideLayouts/slideLayout244.xml"/><Relationship Id="rId5" Type="http://schemas.openxmlformats.org/officeDocument/2006/relationships/slideLayout" Target="../slideLayouts/slideLayout245.xml"/><Relationship Id="rId6" Type="http://schemas.openxmlformats.org/officeDocument/2006/relationships/slideLayout" Target="../slideLayouts/slideLayout246.xml"/><Relationship Id="rId7" Type="http://schemas.openxmlformats.org/officeDocument/2006/relationships/slideLayout" Target="../slideLayouts/slideLayout247.xml"/><Relationship Id="rId8" Type="http://schemas.openxmlformats.org/officeDocument/2006/relationships/slideLayout" Target="../slideLayouts/slideLayout248.xml"/><Relationship Id="rId9" Type="http://schemas.openxmlformats.org/officeDocument/2006/relationships/slideLayout" Target="../slideLayouts/slideLayout249.xml"/><Relationship Id="rId10"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62.xml"/><Relationship Id="rId12" Type="http://schemas.openxmlformats.org/officeDocument/2006/relationships/slideLayout" Target="../slideLayouts/slideLayout263.xml"/><Relationship Id="rId13" Type="http://schemas.openxmlformats.org/officeDocument/2006/relationships/slideLayout" Target="../slideLayouts/slideLayout264.xml"/><Relationship Id="rId14" Type="http://schemas.openxmlformats.org/officeDocument/2006/relationships/theme" Target="../theme/theme20.xml"/><Relationship Id="rId1" Type="http://schemas.openxmlformats.org/officeDocument/2006/relationships/slideLayout" Target="../slideLayouts/slideLayout252.xml"/><Relationship Id="rId2" Type="http://schemas.openxmlformats.org/officeDocument/2006/relationships/slideLayout" Target="../slideLayouts/slideLayout253.xml"/><Relationship Id="rId3" Type="http://schemas.openxmlformats.org/officeDocument/2006/relationships/slideLayout" Target="../slideLayouts/slideLayout254.xml"/><Relationship Id="rId4" Type="http://schemas.openxmlformats.org/officeDocument/2006/relationships/slideLayout" Target="../slideLayouts/slideLayout255.xml"/><Relationship Id="rId5" Type="http://schemas.openxmlformats.org/officeDocument/2006/relationships/slideLayout" Target="../slideLayouts/slideLayout256.xml"/><Relationship Id="rId6" Type="http://schemas.openxmlformats.org/officeDocument/2006/relationships/slideLayout" Target="../slideLayouts/slideLayout257.xml"/><Relationship Id="rId7" Type="http://schemas.openxmlformats.org/officeDocument/2006/relationships/slideLayout" Target="../slideLayouts/slideLayout258.xml"/><Relationship Id="rId8" Type="http://schemas.openxmlformats.org/officeDocument/2006/relationships/slideLayout" Target="../slideLayouts/slideLayout259.xml"/><Relationship Id="rId9" Type="http://schemas.openxmlformats.org/officeDocument/2006/relationships/slideLayout" Target="../slideLayouts/slideLayout260.xml"/><Relationship Id="rId10" Type="http://schemas.openxmlformats.org/officeDocument/2006/relationships/slideLayout" Target="../slideLayouts/slideLayout26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1.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theme" Target="../theme/theme22.xml"/><Relationship Id="rId1" Type="http://schemas.openxmlformats.org/officeDocument/2006/relationships/slideLayout" Target="../slideLayouts/slideLayout276.xml"/><Relationship Id="rId2" Type="http://schemas.openxmlformats.org/officeDocument/2006/relationships/slideLayout" Target="../slideLayouts/slideLayout277.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slideLayout" Target="../slideLayouts/slideLayout291.xml"/><Relationship Id="rId13" Type="http://schemas.openxmlformats.org/officeDocument/2006/relationships/slideLayout" Target="../slideLayouts/slideLayout292.xml"/><Relationship Id="rId14" Type="http://schemas.openxmlformats.org/officeDocument/2006/relationships/slideLayout" Target="../slideLayouts/slideLayout293.xml"/><Relationship Id="rId15" Type="http://schemas.openxmlformats.org/officeDocument/2006/relationships/slideLayout" Target="../slideLayouts/slideLayout294.xml"/><Relationship Id="rId16" Type="http://schemas.openxmlformats.org/officeDocument/2006/relationships/theme" Target="../theme/theme23.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slideLayout" Target="../slideLayouts/slideLayout296.xml"/><Relationship Id="rId3"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4.xml"/><Relationship Id="rId16" Type="http://schemas.openxmlformats.org/officeDocument/2006/relationships/tags" Target="../tags/tag1.xml"/><Relationship Id="rId17" Type="http://schemas.openxmlformats.org/officeDocument/2006/relationships/tags" Target="../tags/tag2.xml"/><Relationship Id="rId18" Type="http://schemas.openxmlformats.org/officeDocument/2006/relationships/tags" Target="../tags/tag3.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5.xml"/><Relationship Id="rId15" Type="http://schemas.openxmlformats.org/officeDocument/2006/relationships/tags" Target="../tags/tag5.xml"/><Relationship Id="rId16" Type="http://schemas.openxmlformats.org/officeDocument/2006/relationships/tags" Target="../tags/tag6.xml"/><Relationship Id="rId17" Type="http://schemas.openxmlformats.org/officeDocument/2006/relationships/tags" Target="../tags/tag7.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6.xml"/><Relationship Id="rId15" Type="http://schemas.openxmlformats.org/officeDocument/2006/relationships/tags" Target="../tags/tag8.xml"/><Relationship Id="rId16" Type="http://schemas.openxmlformats.org/officeDocument/2006/relationships/tags" Target="../tags/tag9.xml"/><Relationship Id="rId17" Type="http://schemas.openxmlformats.org/officeDocument/2006/relationships/tags" Target="../tags/tag10.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theme" Target="../theme/theme7.xml"/><Relationship Id="rId15" Type="http://schemas.openxmlformats.org/officeDocument/2006/relationships/tags" Target="../tags/tag11.xml"/><Relationship Id="rId16" Type="http://schemas.openxmlformats.org/officeDocument/2006/relationships/tags" Target="../tags/tag12.xml"/><Relationship Id="rId17" Type="http://schemas.openxmlformats.org/officeDocument/2006/relationships/tags" Target="../tags/tag13.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theme" Target="../theme/theme8.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tags" Target="../tags/tag16.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theme" Target="../theme/theme9.xml"/><Relationship Id="rId16" Type="http://schemas.openxmlformats.org/officeDocument/2006/relationships/tags" Target="../tags/tag17.xml"/><Relationship Id="rId17" Type="http://schemas.openxmlformats.org/officeDocument/2006/relationships/tags" Target="../tags/tag18.xml"/><Relationship Id="rId18" Type="http://schemas.openxmlformats.org/officeDocument/2006/relationships/tags" Target="../tags/tag19.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9" tIns="45685" rIns="91369" bIns="45685"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9" tIns="45685" rIns="91369" bIns="45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69" tIns="45685" rIns="91369" bIns="45685" rtlCol="0" anchor="ctr"/>
          <a:lstStyle>
            <a:lvl1pPr algn="l" defTabSz="456846"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6/3/15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69" tIns="45685" rIns="91369" bIns="45685" rtlCol="0" anchor="ctr"/>
          <a:lstStyle>
            <a:lvl1pPr algn="ctr" defTabSz="456846"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69" tIns="45685" rIns="91369" bIns="45685" rtlCol="0" anchor="ctr"/>
          <a:lstStyle>
            <a:lvl1pPr algn="r" defTabSz="456846" fontAlgn="auto">
              <a:spcBef>
                <a:spcPts val="0"/>
              </a:spcBef>
              <a:spcAft>
                <a:spcPts val="0"/>
              </a:spcAft>
              <a:defRPr sz="1200" b="0">
                <a:solidFill>
                  <a:prstClr val="black">
                    <a:tint val="75000"/>
                  </a:prstClr>
                </a:solidFill>
                <a:latin typeface="Calibri"/>
                <a:ea typeface="+mn-ea"/>
                <a:cs typeface="+mn-cs"/>
              </a:defRPr>
            </a:lvl1pPr>
          </a:lstStyle>
          <a:p>
            <a:pPr>
              <a:defRPr/>
            </a:pPr>
            <a:fld id="{5D17B03F-44A4-F94A-9484-A99B49451B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628" r:id="rId1"/>
    <p:sldLayoutId id="2147491629" r:id="rId2"/>
    <p:sldLayoutId id="2147491630" r:id="rId3"/>
    <p:sldLayoutId id="2147491631" r:id="rId4"/>
    <p:sldLayoutId id="2147491632" r:id="rId5"/>
    <p:sldLayoutId id="2147491633" r:id="rId6"/>
    <p:sldLayoutId id="2147491634" r:id="rId7"/>
    <p:sldLayoutId id="2147491635" r:id="rId8"/>
    <p:sldLayoutId id="2147491636" r:id="rId9"/>
    <p:sldLayoutId id="2147491637" r:id="rId10"/>
    <p:sldLayoutId id="214749163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846"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696"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0550"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7398"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673" indent="-228422" algn="l" defTabSz="456846" rtl="0" eaLnBrk="1" latinLnBrk="0" hangingPunct="1">
        <a:spcBef>
          <a:spcPct val="20000"/>
        </a:spcBef>
        <a:buFont typeface="Arial"/>
        <a:buChar char="•"/>
        <a:defRPr sz="2000" kern="1200">
          <a:solidFill>
            <a:schemeClr val="tx1"/>
          </a:solidFill>
          <a:latin typeface="+mn-lt"/>
          <a:ea typeface="+mn-ea"/>
          <a:cs typeface="+mn-cs"/>
        </a:defRPr>
      </a:lvl6pPr>
      <a:lvl7pPr marL="2969520" indent="-228422" algn="l" defTabSz="456846" rtl="0" eaLnBrk="1" latinLnBrk="0" hangingPunct="1">
        <a:spcBef>
          <a:spcPct val="20000"/>
        </a:spcBef>
        <a:buFont typeface="Arial"/>
        <a:buChar char="•"/>
        <a:defRPr sz="2000" kern="1200">
          <a:solidFill>
            <a:schemeClr val="tx1"/>
          </a:solidFill>
          <a:latin typeface="+mn-lt"/>
          <a:ea typeface="+mn-ea"/>
          <a:cs typeface="+mn-cs"/>
        </a:defRPr>
      </a:lvl7pPr>
      <a:lvl8pPr marL="3426372" indent="-228422" algn="l" defTabSz="456846" rtl="0" eaLnBrk="1" latinLnBrk="0" hangingPunct="1">
        <a:spcBef>
          <a:spcPct val="20000"/>
        </a:spcBef>
        <a:buFont typeface="Arial"/>
        <a:buChar char="•"/>
        <a:defRPr sz="2000" kern="1200">
          <a:solidFill>
            <a:schemeClr val="tx1"/>
          </a:solidFill>
          <a:latin typeface="+mn-lt"/>
          <a:ea typeface="+mn-ea"/>
          <a:cs typeface="+mn-cs"/>
        </a:defRPr>
      </a:lvl8pPr>
      <a:lvl9pPr marL="3883216" indent="-228422" algn="l" defTabSz="4568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CCAA3747-43AA-5A48-A696-098589E68723}" type="slidenum">
              <a:rPr lang="en-US" sz="1600" b="1" i="1">
                <a:solidFill>
                  <a:srgbClr val="000000"/>
                </a:solidFill>
                <a:effectLst>
                  <a:outerShdw blurRad="38100" dist="38100" dir="2700000" algn="tl">
                    <a:srgbClr val="DDDDDD"/>
                  </a:outerShdw>
                </a:effectLst>
                <a:latin typeface="Courier New" charset="0"/>
              </a:rPr>
              <a:pPr defTabSz="912113"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476" r:id="rId1"/>
    <p:sldLayoutId id="2147491477" r:id="rId2"/>
    <p:sldLayoutId id="2147491478" r:id="rId3"/>
    <p:sldLayoutId id="2147491479" r:id="rId4"/>
    <p:sldLayoutId id="2147491480" r:id="rId5"/>
    <p:sldLayoutId id="2147491481" r:id="rId6"/>
    <p:sldLayoutId id="2147491482" r:id="rId7"/>
    <p:sldLayoutId id="2147491483" r:id="rId8"/>
    <p:sldLayoutId id="2147491484" r:id="rId9"/>
    <p:sldLayoutId id="2147491485" r:id="rId10"/>
    <p:sldLayoutId id="2147491486" r:id="rId11"/>
    <p:sldLayoutId id="2147491487" r:id="rId12"/>
    <p:sldLayoutId id="2147491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5448E2A-0837-BB48-8A0B-64A469359389}"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89" r:id="rId1"/>
    <p:sldLayoutId id="2147491490" r:id="rId2"/>
    <p:sldLayoutId id="2147491491" r:id="rId3"/>
    <p:sldLayoutId id="2147491492" r:id="rId4"/>
    <p:sldLayoutId id="2147491493" r:id="rId5"/>
    <p:sldLayoutId id="2147491494" r:id="rId6"/>
    <p:sldLayoutId id="2147491495" r:id="rId7"/>
    <p:sldLayoutId id="2147491496" r:id="rId8"/>
    <p:sldLayoutId id="2147491497" r:id="rId9"/>
    <p:sldLayoutId id="2147491498" r:id="rId10"/>
    <p:sldLayoutId id="2147491499" r:id="rId11"/>
    <p:sldLayoutId id="2147491500" r:id="rId12"/>
    <p:sldLayoutId id="214749150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FA596472-18DF-5243-9EA7-EB26568A07C8}"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502" r:id="rId1"/>
    <p:sldLayoutId id="2147491503" r:id="rId2"/>
    <p:sldLayoutId id="2147491504" r:id="rId3"/>
    <p:sldLayoutId id="2147491505" r:id="rId4"/>
    <p:sldLayoutId id="2147491506" r:id="rId5"/>
    <p:sldLayoutId id="2147491507" r:id="rId6"/>
    <p:sldLayoutId id="2147491508" r:id="rId7"/>
    <p:sldLayoutId id="2147491509" r:id="rId8"/>
    <p:sldLayoutId id="2147491510" r:id="rId9"/>
    <p:sldLayoutId id="2147491511" r:id="rId10"/>
    <p:sldLayoutId id="2147491512" r:id="rId11"/>
    <p:sldLayoutId id="2147491513" r:id="rId12"/>
    <p:sldLayoutId id="2147491514" r:id="rId13"/>
    <p:sldLayoutId id="2147491652" r:id="rId14"/>
    <p:sldLayoutId id="214749165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53252"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704E5E9C-4C51-BC4B-B7C5-84C648C12828}"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15" r:id="rId1"/>
    <p:sldLayoutId id="2147491516" r:id="rId2"/>
    <p:sldLayoutId id="2147491517" r:id="rId3"/>
    <p:sldLayoutId id="2147491518" r:id="rId4"/>
    <p:sldLayoutId id="2147491519" r:id="rId5"/>
    <p:sldLayoutId id="2147491520" r:id="rId6"/>
    <p:sldLayoutId id="2147491521" r:id="rId7"/>
    <p:sldLayoutId id="2147491522" r:id="rId8"/>
    <p:sldLayoutId id="2147491523" r:id="rId9"/>
    <p:sldLayoutId id="2147491524" r:id="rId10"/>
    <p:sldLayoutId id="2147491525" r:id="rId11"/>
    <p:sldLayoutId id="2147491526" r:id="rId12"/>
    <p:sldLayoutId id="214749152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54276"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503ED9CA-CD62-FF40-A294-646C413C3BA8}"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28" r:id="rId1"/>
    <p:sldLayoutId id="2147491529" r:id="rId2"/>
    <p:sldLayoutId id="2147491530" r:id="rId3"/>
    <p:sldLayoutId id="2147491531" r:id="rId4"/>
    <p:sldLayoutId id="2147491532" r:id="rId5"/>
    <p:sldLayoutId id="2147491533" r:id="rId6"/>
    <p:sldLayoutId id="2147491534" r:id="rId7"/>
    <p:sldLayoutId id="2147491535" r:id="rId8"/>
    <p:sldLayoutId id="2147491536" r:id="rId9"/>
    <p:sldLayoutId id="2147491537" r:id="rId10"/>
    <p:sldLayoutId id="2147491538" r:id="rId11"/>
    <p:sldLayoutId id="2147491539" r:id="rId12"/>
    <p:sldLayoutId id="2147491540" r:id="rId13"/>
    <p:sldLayoutId id="2147491654" r:id="rId14"/>
    <p:sldLayoutId id="2147491655"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5007A3A2-832D-0A4E-B75A-3663F54765BA}"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541" r:id="rId1"/>
    <p:sldLayoutId id="2147491542" r:id="rId2"/>
    <p:sldLayoutId id="2147491543" r:id="rId3"/>
    <p:sldLayoutId id="2147491544" r:id="rId4"/>
    <p:sldLayoutId id="2147491545" r:id="rId5"/>
    <p:sldLayoutId id="2147491546" r:id="rId6"/>
    <p:sldLayoutId id="2147491547" r:id="rId7"/>
    <p:sldLayoutId id="2147491548" r:id="rId8"/>
    <p:sldLayoutId id="2147491549" r:id="rId9"/>
    <p:sldLayoutId id="2147491550" r:id="rId10"/>
    <p:sldLayoutId id="2147491551" r:id="rId11"/>
    <p:sldLayoutId id="2147491552" r:id="rId12"/>
    <p:sldLayoutId id="2147491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837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DAB2E8E-97FE-4C40-8346-E0D35E4C9E70}"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554" r:id="rId1"/>
    <p:sldLayoutId id="2147491555" r:id="rId2"/>
    <p:sldLayoutId id="2147491556" r:id="rId3"/>
    <p:sldLayoutId id="2147491557" r:id="rId4"/>
    <p:sldLayoutId id="2147491558" r:id="rId5"/>
    <p:sldLayoutId id="2147491559" r:id="rId6"/>
    <p:sldLayoutId id="2147491560" r:id="rId7"/>
    <p:sldLayoutId id="2147491561" r:id="rId8"/>
    <p:sldLayoutId id="2147491562" r:id="rId9"/>
    <p:sldLayoutId id="2147491563" r:id="rId10"/>
    <p:sldLayoutId id="2147491564" r:id="rId11"/>
    <p:sldLayoutId id="2147491565" r:id="rId12"/>
    <p:sldLayoutId id="2147491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6042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78299764-59B3-1746-B7ED-6B04850D34D6}"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67" r:id="rId1"/>
    <p:sldLayoutId id="2147491568" r:id="rId2"/>
    <p:sldLayoutId id="2147491569" r:id="rId3"/>
    <p:sldLayoutId id="2147491570" r:id="rId4"/>
    <p:sldLayoutId id="2147491571" r:id="rId5"/>
    <p:sldLayoutId id="2147491572" r:id="rId6"/>
    <p:sldLayoutId id="2147491573" r:id="rId7"/>
    <p:sldLayoutId id="2147491574" r:id="rId8"/>
    <p:sldLayoutId id="2147491575" r:id="rId9"/>
    <p:sldLayoutId id="2147491576" r:id="rId10"/>
    <p:sldLayoutId id="2147491577" r:id="rId11"/>
    <p:sldLayoutId id="2147491578" r:id="rId12"/>
    <p:sldLayoutId id="2147491579" r:id="rId13"/>
    <p:sldLayoutId id="2147491657" r:id="rId14"/>
    <p:sldLayoutId id="2147491658"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10B1DEF6-3ABD-DA48-A179-F70A00773A71}"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580" r:id="rId1"/>
    <p:sldLayoutId id="2147491581" r:id="rId2"/>
    <p:sldLayoutId id="2147491582" r:id="rId3"/>
    <p:sldLayoutId id="2147491583" r:id="rId4"/>
    <p:sldLayoutId id="2147491584" r:id="rId5"/>
    <p:sldLayoutId id="2147491585" r:id="rId6"/>
    <p:sldLayoutId id="2147491586" r:id="rId7"/>
    <p:sldLayoutId id="2147491587" r:id="rId8"/>
    <p:sldLayoutId id="2147491588" r:id="rId9"/>
    <p:sldLayoutId id="2147491589" r:id="rId10"/>
    <p:sldLayoutId id="2147491590" r:id="rId11"/>
    <p:sldLayoutId id="2147491591" r:id="rId12"/>
    <p:sldLayoutId id="21474915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893763" y="1152525"/>
            <a:ext cx="7358062" cy="232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893763" y="3535363"/>
            <a:ext cx="7358062"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91604" r:id="rId1"/>
    <p:sldLayoutId id="2147491605" r:id="rId2"/>
    <p:sldLayoutId id="2147491606" r:id="rId3"/>
    <p:sldLayoutId id="2147491607" r:id="rId4"/>
    <p:sldLayoutId id="2147491608" r:id="rId5"/>
    <p:sldLayoutId id="2147491609" r:id="rId6"/>
    <p:sldLayoutId id="2147491610" r:id="rId7"/>
    <p:sldLayoutId id="2147491611" r:id="rId8"/>
    <p:sldLayoutId id="2147491612" r:id="rId9"/>
    <p:sldLayoutId id="2147491613" r:id="rId10"/>
    <p:sldLayoutId id="2147491614" r:id="rId11"/>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5pPr>
      <a:lvl6pPr marL="321440"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6pPr>
      <a:lvl7pPr marL="642882"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7pPr>
      <a:lvl8pPr marL="964323"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8pPr>
      <a:lvl9pPr marL="1285763"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1pPr>
      <a:lvl2pPr marL="160338" indent="296863"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2pPr>
      <a:lvl3pPr marL="320675" indent="593725"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3pPr>
      <a:lvl4pPr marL="481013" indent="890588"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4pPr>
      <a:lvl5pPr marL="641350" indent="1187450"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5pPr>
      <a:lvl6pPr marL="964323"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6pPr>
      <a:lvl7pPr marL="1285763"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7pPr>
      <a:lvl8pPr marL="1607205"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8pPr>
      <a:lvl9pPr marL="1928645"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0524" eaLnBrk="0" hangingPunct="0">
              <a:defRPr/>
            </a:pPr>
            <a:fld id="{9C6AB443-69B9-EA4A-B16E-F3F6F1AFA123}" type="slidenum">
              <a:rPr lang="en-US" sz="1600" b="1" i="1">
                <a:solidFill>
                  <a:srgbClr val="000000"/>
                </a:solidFill>
                <a:effectLst>
                  <a:outerShdw blurRad="38100" dist="38100" dir="2700000" algn="tl">
                    <a:srgbClr val="DDDDDD"/>
                  </a:outerShdw>
                </a:effectLst>
                <a:latin typeface="Courier New" charset="0"/>
              </a:rPr>
              <a:pPr defTabSz="910524"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372" r:id="rId1"/>
    <p:sldLayoutId id="2147491373" r:id="rId2"/>
    <p:sldLayoutId id="2147491374" r:id="rId3"/>
    <p:sldLayoutId id="2147491375" r:id="rId4"/>
    <p:sldLayoutId id="2147491376" r:id="rId5"/>
    <p:sldLayoutId id="2147491377" r:id="rId6"/>
    <p:sldLayoutId id="2147491378" r:id="rId7"/>
    <p:sldLayoutId id="2147491379" r:id="rId8"/>
    <p:sldLayoutId id="2147491380" r:id="rId9"/>
    <p:sldLayoutId id="2147491381" r:id="rId10"/>
    <p:sldLayoutId id="2147491382" r:id="rId11"/>
    <p:sldLayoutId id="2147491383" r:id="rId12"/>
    <p:sldLayoutId id="214749138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7F49856D-2598-434F-BE1B-1864E833E946}" type="slidenum">
              <a:rPr lang="en-US" sz="1600" b="1" i="1">
                <a:solidFill>
                  <a:srgbClr val="000000"/>
                </a:solidFill>
                <a:effectLst>
                  <a:outerShdw blurRad="38100" dist="38100" dir="2700000" algn="tl">
                    <a:srgbClr val="DDDDDD"/>
                  </a:outerShdw>
                </a:effectLst>
                <a:latin typeface="Courier New" charset="0"/>
              </a:rPr>
              <a:pPr defTabSz="911225"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615" r:id="rId1"/>
    <p:sldLayoutId id="2147491616" r:id="rId2"/>
    <p:sldLayoutId id="2147491617" r:id="rId3"/>
    <p:sldLayoutId id="2147491618" r:id="rId4"/>
    <p:sldLayoutId id="2147491619" r:id="rId5"/>
    <p:sldLayoutId id="2147491620" r:id="rId6"/>
    <p:sldLayoutId id="2147491621" r:id="rId7"/>
    <p:sldLayoutId id="2147491622" r:id="rId8"/>
    <p:sldLayoutId id="2147491623" r:id="rId9"/>
    <p:sldLayoutId id="2147491624" r:id="rId10"/>
    <p:sldLayoutId id="2147491625" r:id="rId11"/>
    <p:sldLayoutId id="2147491626" r:id="rId12"/>
    <p:sldLayoutId id="214749162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B338D5E-2476-E64B-971E-2DAD2AD9BC77}" type="datetimeFigureOut">
              <a:rPr lang="en-US" smtClean="0">
                <a:solidFill>
                  <a:prstClr val="black">
                    <a:tint val="75000"/>
                  </a:prstClr>
                </a:solidFill>
                <a:latin typeface="Calibri"/>
                <a:ea typeface="+mn-ea"/>
                <a:cs typeface="+mn-cs"/>
              </a:rPr>
              <a:pPr defTabSz="457200" fontAlgn="auto">
                <a:spcBef>
                  <a:spcPts val="0"/>
                </a:spcBef>
                <a:spcAft>
                  <a:spcPts val="0"/>
                </a:spcAft>
              </a:pPr>
              <a:t>6/3/15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419AD6E-85DB-EB4F-A323-333F04899883}"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39005738"/>
      </p:ext>
    </p:extLst>
  </p:cSld>
  <p:clrMap bg1="lt1" tx1="dk1" bg2="lt2" tx2="dk2" accent1="accent1" accent2="accent2" accent3="accent3" accent4="accent4" accent5="accent5" accent6="accent6" hlink="hlink" folHlink="folHlink"/>
  <p:sldLayoutIdLst>
    <p:sldLayoutId id="2147491671" r:id="rId1"/>
    <p:sldLayoutId id="2147491672" r:id="rId2"/>
    <p:sldLayoutId id="2147491673" r:id="rId3"/>
    <p:sldLayoutId id="2147491674" r:id="rId4"/>
    <p:sldLayoutId id="2147491675" r:id="rId5"/>
    <p:sldLayoutId id="2147491676" r:id="rId6"/>
    <p:sldLayoutId id="2147491677" r:id="rId7"/>
    <p:sldLayoutId id="2147491678" r:id="rId8"/>
    <p:sldLayoutId id="2147491679" r:id="rId9"/>
    <p:sldLayoutId id="2147491680" r:id="rId10"/>
    <p:sldLayoutId id="2147491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Slide title goes here even if it goes longer than a line</a:t>
            </a:r>
            <a:endParaRPr lang="ko-KR" altLang="en-US" smtClean="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ltLang="ko-KR" dirty="0" smtClean="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defTabSz="914400" fontAlgn="auto">
              <a:spcBef>
                <a:spcPct val="50000"/>
              </a:spcBef>
              <a:spcAft>
                <a:spcPts val="0"/>
              </a:spcAft>
            </a:pPr>
            <a:r>
              <a:rPr lang="en-US" altLang="ko-KR" sz="800" b="1" dirty="0">
                <a:solidFill>
                  <a:srgbClr val="585858"/>
                </a:solidFill>
                <a:latin typeface="Georgia" pitchFamily="18" charset="0"/>
                <a:ea typeface="Gulim" pitchFamily="34" charset="-127"/>
                <a:cs typeface="+mn-cs"/>
              </a:rPr>
              <a:t>S L I D E  </a:t>
            </a:r>
            <a:fld id="{B6E65EB1-8770-4D6F-9BAC-B5A9D136F4D3}" type="slidenum">
              <a:rPr lang="en-US" altLang="ko-KR" sz="800" b="1">
                <a:solidFill>
                  <a:srgbClr val="585858"/>
                </a:solidFill>
                <a:latin typeface="Georgia" pitchFamily="18" charset="0"/>
                <a:ea typeface="Gulim" pitchFamily="34" charset="-127"/>
                <a:cs typeface="+mn-cs"/>
              </a:rPr>
              <a:pPr algn="r" defTabSz="914400" fontAlgn="auto">
                <a:spcBef>
                  <a:spcPct val="50000"/>
                </a:spcBef>
                <a:spcAft>
                  <a:spcPts val="0"/>
                </a:spcAft>
              </a:pPr>
              <a:t>‹#›</a:t>
            </a:fld>
            <a:endParaRPr lang="en-US" altLang="ko-KR" sz="800" b="1" dirty="0">
              <a:solidFill>
                <a:srgbClr val="585858"/>
              </a:solidFill>
              <a:latin typeface="Georgia" pitchFamily="18" charset="0"/>
              <a:ea typeface="Gulim" pitchFamily="34" charset="-127"/>
              <a:cs typeface="+mn-cs"/>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Tree>
    <p:extLst>
      <p:ext uri="{BB962C8B-B14F-4D97-AF65-F5344CB8AC3E}">
        <p14:creationId xmlns:p14="http://schemas.microsoft.com/office/powerpoint/2010/main" val="3418231848"/>
      </p:ext>
    </p:extLst>
  </p:cSld>
  <p:clrMap bg1="lt1" tx1="dk1" bg2="lt2" tx2="dk2" accent1="accent1" accent2="accent2" accent3="accent3" accent4="accent4" accent5="accent5" accent6="accent6" hlink="hlink" folHlink="folHlink"/>
  <p:sldLayoutIdLst>
    <p:sldLayoutId id="2147491683" r:id="rId1"/>
    <p:sldLayoutId id="2147491684" r:id="rId2"/>
    <p:sldLayoutId id="2147491685" r:id="rId3"/>
    <p:sldLayoutId id="2147491727" r:id="rId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F690244-BD34-3D44-A15C-1A9ABD3DCB0D}"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extLst>
      <p:ext uri="{BB962C8B-B14F-4D97-AF65-F5344CB8AC3E}">
        <p14:creationId xmlns:p14="http://schemas.microsoft.com/office/powerpoint/2010/main" val="4256085920"/>
      </p:ext>
    </p:extLst>
  </p:cSld>
  <p:clrMap bg1="lt1" tx1="dk1" bg2="lt2" tx2="dk2" accent1="accent1" accent2="accent2" accent3="accent3" accent4="accent4" accent5="accent5" accent6="accent6" hlink="hlink" folHlink="folHlink"/>
  <p:sldLayoutIdLst>
    <p:sldLayoutId id="2147491699" r:id="rId1"/>
    <p:sldLayoutId id="2147491700" r:id="rId2"/>
    <p:sldLayoutId id="2147491701" r:id="rId3"/>
    <p:sldLayoutId id="2147491702" r:id="rId4"/>
    <p:sldLayoutId id="2147491703" r:id="rId5"/>
    <p:sldLayoutId id="2147491704" r:id="rId6"/>
    <p:sldLayoutId id="2147491705" r:id="rId7"/>
    <p:sldLayoutId id="2147491706" r:id="rId8"/>
    <p:sldLayoutId id="2147491707" r:id="rId9"/>
    <p:sldLayoutId id="2147491708" r:id="rId10"/>
    <p:sldLayoutId id="2147491709" r:id="rId11"/>
    <p:sldLayoutId id="2147491710" r:id="rId12"/>
    <p:sldLayoutId id="2147491711" r:id="rId13"/>
    <p:sldLayoutId id="2147491712" r:id="rId14"/>
    <p:sldLayoutId id="214749171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Slide title goes here even if it goes longer than a line</a:t>
            </a:r>
            <a:endParaRPr lang="ko-KR" altLang="en-US" smtClean="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ltLang="ko-KR" dirty="0" smtClean="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defTabSz="914400" fontAlgn="auto">
              <a:spcBef>
                <a:spcPct val="50000"/>
              </a:spcBef>
              <a:spcAft>
                <a:spcPts val="0"/>
              </a:spcAft>
            </a:pPr>
            <a:r>
              <a:rPr lang="en-US" altLang="ko-KR" sz="800" b="1" dirty="0">
                <a:solidFill>
                  <a:srgbClr val="585858"/>
                </a:solidFill>
                <a:latin typeface="Georgia" pitchFamily="18" charset="0"/>
                <a:ea typeface="Gulim" pitchFamily="34" charset="-127"/>
                <a:cs typeface="+mn-cs"/>
              </a:rPr>
              <a:t>S L I D E  </a:t>
            </a:r>
            <a:fld id="{B6E65EB1-8770-4D6F-9BAC-B5A9D136F4D3}" type="slidenum">
              <a:rPr lang="en-US" altLang="ko-KR" sz="800" b="1">
                <a:solidFill>
                  <a:srgbClr val="585858"/>
                </a:solidFill>
                <a:latin typeface="Georgia" pitchFamily="18" charset="0"/>
                <a:ea typeface="Gulim" pitchFamily="34" charset="-127"/>
                <a:cs typeface="+mn-cs"/>
              </a:rPr>
              <a:pPr algn="r" defTabSz="914400" fontAlgn="auto">
                <a:spcBef>
                  <a:spcPct val="50000"/>
                </a:spcBef>
                <a:spcAft>
                  <a:spcPts val="0"/>
                </a:spcAft>
              </a:pPr>
              <a:t>‹#›</a:t>
            </a:fld>
            <a:endParaRPr lang="en-US" altLang="ko-KR" sz="800" b="1" dirty="0">
              <a:solidFill>
                <a:srgbClr val="585858"/>
              </a:solidFill>
              <a:latin typeface="Georgia" pitchFamily="18" charset="0"/>
              <a:ea typeface="Gulim" pitchFamily="34" charset="-127"/>
              <a:cs typeface="+mn-cs"/>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Tree>
    <p:extLst>
      <p:ext uri="{BB962C8B-B14F-4D97-AF65-F5344CB8AC3E}">
        <p14:creationId xmlns:p14="http://schemas.microsoft.com/office/powerpoint/2010/main" val="1974038139"/>
      </p:ext>
    </p:extLst>
  </p:cSld>
  <p:clrMap bg1="lt1" tx1="dk1" bg2="lt2" tx2="dk2" accent1="accent1" accent2="accent2" accent3="accent3" accent4="accent4" accent5="accent5" accent6="accent6" hlink="hlink" folHlink="folHlink"/>
  <p:sldLayoutIdLst>
    <p:sldLayoutId id="2147491729" r:id="rId1"/>
    <p:sldLayoutId id="2147491730" r:id="rId2"/>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C7E8B7F-2ECA-CC49-8AB2-85097608FF63}"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385" r:id="rId1"/>
    <p:sldLayoutId id="2147491386" r:id="rId2"/>
    <p:sldLayoutId id="2147491387" r:id="rId3"/>
    <p:sldLayoutId id="2147491388" r:id="rId4"/>
    <p:sldLayoutId id="2147491389" r:id="rId5"/>
    <p:sldLayoutId id="2147491390" r:id="rId6"/>
    <p:sldLayoutId id="2147491391" r:id="rId7"/>
    <p:sldLayoutId id="2147491392" r:id="rId8"/>
    <p:sldLayoutId id="2147491393" r:id="rId9"/>
    <p:sldLayoutId id="2147491394" r:id="rId10"/>
    <p:sldLayoutId id="2147491395" r:id="rId11"/>
    <p:sldLayoutId id="2147491396" r:id="rId12"/>
    <p:sldLayoutId id="214749139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35" tIns="45969" rIns="91935" bIns="45969"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35" tIns="45969" rIns="91935" bIns="459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9" rIns="91935" bIns="45969"/>
          <a:lstStyle/>
          <a:p>
            <a:pPr defTabSz="909958" eaLnBrk="0" hangingPunct="0">
              <a:defRPr/>
            </a:pPr>
            <a:fld id="{B95CC7B6-C26E-204A-9DA8-414511E09C3F}" type="slidenum">
              <a:rPr lang="en-US" sz="1600" b="1" i="1">
                <a:solidFill>
                  <a:srgbClr val="000000"/>
                </a:solidFill>
                <a:effectLst>
                  <a:outerShdw blurRad="38100" dist="38100" dir="2700000" algn="tl">
                    <a:srgbClr val="DDDDDD"/>
                  </a:outerShdw>
                </a:effectLst>
                <a:latin typeface="Courier New" charset="0"/>
              </a:rPr>
              <a:pPr defTabSz="909958"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398" r:id="rId1"/>
    <p:sldLayoutId id="2147491399" r:id="rId2"/>
    <p:sldLayoutId id="2147491400" r:id="rId3"/>
    <p:sldLayoutId id="2147491401" r:id="rId4"/>
    <p:sldLayoutId id="2147491402" r:id="rId5"/>
    <p:sldLayoutId id="2147491403" r:id="rId6"/>
    <p:sldLayoutId id="2147491404" r:id="rId7"/>
    <p:sldLayoutId id="2147491405" r:id="rId8"/>
    <p:sldLayoutId id="2147491406" r:id="rId9"/>
    <p:sldLayoutId id="2147491407" r:id="rId10"/>
    <p:sldLayoutId id="2147491408" r:id="rId11"/>
    <p:sldLayoutId id="2147491409" r:id="rId12"/>
    <p:sldLayoutId id="2147491410" r:id="rId13"/>
    <p:sldLayoutId id="214749172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554" algn="ctr" defTabSz="911534" rtl="0" eaLnBrk="1" fontAlgn="base" hangingPunct="1">
        <a:spcBef>
          <a:spcPct val="0"/>
        </a:spcBef>
        <a:spcAft>
          <a:spcPct val="0"/>
        </a:spcAft>
        <a:defRPr sz="3600" b="1" u="sng">
          <a:solidFill>
            <a:srgbClr val="000099"/>
          </a:solidFill>
          <a:latin typeface="Arial" pitchFamily="-65" charset="0"/>
        </a:defRPr>
      </a:lvl6pPr>
      <a:lvl7pPr marL="913120" algn="ctr" defTabSz="911534" rtl="0" eaLnBrk="1" fontAlgn="base" hangingPunct="1">
        <a:spcBef>
          <a:spcPct val="0"/>
        </a:spcBef>
        <a:spcAft>
          <a:spcPct val="0"/>
        </a:spcAft>
        <a:defRPr sz="3600" b="1" u="sng">
          <a:solidFill>
            <a:srgbClr val="000099"/>
          </a:solidFill>
          <a:latin typeface="Arial" pitchFamily="-65" charset="0"/>
        </a:defRPr>
      </a:lvl7pPr>
      <a:lvl8pPr marL="1369684" algn="ctr" defTabSz="911534" rtl="0" eaLnBrk="1" fontAlgn="base" hangingPunct="1">
        <a:spcBef>
          <a:spcPct val="0"/>
        </a:spcBef>
        <a:spcAft>
          <a:spcPct val="0"/>
        </a:spcAft>
        <a:defRPr sz="3600" b="1" u="sng">
          <a:solidFill>
            <a:srgbClr val="000099"/>
          </a:solidFill>
          <a:latin typeface="Arial" pitchFamily="-65" charset="0"/>
        </a:defRPr>
      </a:lvl8pPr>
      <a:lvl9pPr marL="1826242" algn="ctr" defTabSz="911534"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0013"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0863"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86"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43"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205"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60"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4" rtl="0" eaLnBrk="1" latinLnBrk="0" hangingPunct="1">
        <a:defRPr sz="1800" kern="1200">
          <a:solidFill>
            <a:schemeClr val="tx1"/>
          </a:solidFill>
          <a:latin typeface="+mn-lt"/>
          <a:ea typeface="+mn-ea"/>
          <a:cs typeface="+mn-cs"/>
        </a:defRPr>
      </a:lvl1pPr>
      <a:lvl2pPr marL="456554" algn="l" defTabSz="456554" rtl="0" eaLnBrk="1" latinLnBrk="0" hangingPunct="1">
        <a:defRPr sz="1800" kern="1200">
          <a:solidFill>
            <a:schemeClr val="tx1"/>
          </a:solidFill>
          <a:latin typeface="+mn-lt"/>
          <a:ea typeface="+mn-ea"/>
          <a:cs typeface="+mn-cs"/>
        </a:defRPr>
      </a:lvl2pPr>
      <a:lvl3pPr marL="913120" algn="l" defTabSz="456554" rtl="0" eaLnBrk="1" latinLnBrk="0" hangingPunct="1">
        <a:defRPr sz="1800" kern="1200">
          <a:solidFill>
            <a:schemeClr val="tx1"/>
          </a:solidFill>
          <a:latin typeface="+mn-lt"/>
          <a:ea typeface="+mn-ea"/>
          <a:cs typeface="+mn-cs"/>
        </a:defRPr>
      </a:lvl3pPr>
      <a:lvl4pPr marL="1369684" algn="l" defTabSz="456554" rtl="0" eaLnBrk="1" latinLnBrk="0" hangingPunct="1">
        <a:defRPr sz="1800" kern="1200">
          <a:solidFill>
            <a:schemeClr val="tx1"/>
          </a:solidFill>
          <a:latin typeface="+mn-lt"/>
          <a:ea typeface="+mn-ea"/>
          <a:cs typeface="+mn-cs"/>
        </a:defRPr>
      </a:lvl4pPr>
      <a:lvl5pPr marL="1826242" algn="l" defTabSz="456554" rtl="0" eaLnBrk="1" latinLnBrk="0" hangingPunct="1">
        <a:defRPr sz="1800" kern="1200">
          <a:solidFill>
            <a:schemeClr val="tx1"/>
          </a:solidFill>
          <a:latin typeface="+mn-lt"/>
          <a:ea typeface="+mn-ea"/>
          <a:cs typeface="+mn-cs"/>
        </a:defRPr>
      </a:lvl5pPr>
      <a:lvl6pPr marL="2282802" algn="l" defTabSz="456554" rtl="0" eaLnBrk="1" latinLnBrk="0" hangingPunct="1">
        <a:defRPr sz="1800" kern="1200">
          <a:solidFill>
            <a:schemeClr val="tx1"/>
          </a:solidFill>
          <a:latin typeface="+mn-lt"/>
          <a:ea typeface="+mn-ea"/>
          <a:cs typeface="+mn-cs"/>
        </a:defRPr>
      </a:lvl6pPr>
      <a:lvl7pPr marL="2739364" algn="l" defTabSz="456554" rtl="0" eaLnBrk="1" latinLnBrk="0" hangingPunct="1">
        <a:defRPr sz="1800" kern="1200">
          <a:solidFill>
            <a:schemeClr val="tx1"/>
          </a:solidFill>
          <a:latin typeface="+mn-lt"/>
          <a:ea typeface="+mn-ea"/>
          <a:cs typeface="+mn-cs"/>
        </a:defRPr>
      </a:lvl7pPr>
      <a:lvl8pPr marL="3195926" algn="l" defTabSz="456554" rtl="0" eaLnBrk="1" latinLnBrk="0" hangingPunct="1">
        <a:defRPr sz="1800" kern="1200">
          <a:solidFill>
            <a:schemeClr val="tx1"/>
          </a:solidFill>
          <a:latin typeface="+mn-lt"/>
          <a:ea typeface="+mn-ea"/>
          <a:cs typeface="+mn-cs"/>
        </a:defRPr>
      </a:lvl8pPr>
      <a:lvl9pPr marL="3652484" algn="l" defTabSz="4565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87170E-DEE7-7949-AD54-9B36F984B660}"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11" r:id="rId1"/>
    <p:sldLayoutId id="2147491412" r:id="rId2"/>
    <p:sldLayoutId id="2147491413" r:id="rId3"/>
    <p:sldLayoutId id="2147491414" r:id="rId4"/>
    <p:sldLayoutId id="2147491415" r:id="rId5"/>
    <p:sldLayoutId id="2147491416" r:id="rId6"/>
    <p:sldLayoutId id="2147491417" r:id="rId7"/>
    <p:sldLayoutId id="2147491418" r:id="rId8"/>
    <p:sldLayoutId id="2147491419" r:id="rId9"/>
    <p:sldLayoutId id="2147491420" r:id="rId10"/>
    <p:sldLayoutId id="2147491421" r:id="rId11"/>
    <p:sldLayoutId id="2147491422" r:id="rId12"/>
    <p:sldLayoutId id="2147491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02" eaLnBrk="0" hangingPunct="0">
              <a:defRPr/>
            </a:pPr>
            <a:fld id="{B14DE1BD-F0C9-2B40-AE12-0FA2892B1108}"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02"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24" r:id="rId1"/>
    <p:sldLayoutId id="2147491425" r:id="rId2"/>
    <p:sldLayoutId id="2147491426" r:id="rId3"/>
    <p:sldLayoutId id="2147491427" r:id="rId4"/>
    <p:sldLayoutId id="2147491428" r:id="rId5"/>
    <p:sldLayoutId id="2147491429" r:id="rId6"/>
    <p:sldLayoutId id="2147491430" r:id="rId7"/>
    <p:sldLayoutId id="2147491431" r:id="rId8"/>
    <p:sldLayoutId id="2147491432" r:id="rId9"/>
    <p:sldLayoutId id="2147491433" r:id="rId10"/>
    <p:sldLayoutId id="2147491434" r:id="rId11"/>
    <p:sldLayoutId id="2147491435" r:id="rId12"/>
    <p:sldLayoutId id="2147491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0524" eaLnBrk="0" hangingPunct="0">
              <a:defRPr/>
            </a:pPr>
            <a:fld id="{1EE47543-3B35-DD46-9583-9411EDDF661C}" type="slidenum">
              <a:rPr lang="en-US" sz="1600" b="1" i="1">
                <a:solidFill>
                  <a:srgbClr val="000000"/>
                </a:solidFill>
                <a:effectLst>
                  <a:outerShdw blurRad="38100" dist="38100" dir="2700000" algn="tl">
                    <a:srgbClr val="DDDDDD"/>
                  </a:outerShdw>
                </a:effectLst>
                <a:latin typeface="Courier New" charset="0"/>
              </a:rPr>
              <a:pPr defTabSz="910524"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437" r:id="rId1"/>
    <p:sldLayoutId id="2147491438" r:id="rId2"/>
    <p:sldLayoutId id="2147491439" r:id="rId3"/>
    <p:sldLayoutId id="2147491440" r:id="rId4"/>
    <p:sldLayoutId id="2147491441" r:id="rId5"/>
    <p:sldLayoutId id="2147491442" r:id="rId6"/>
    <p:sldLayoutId id="2147491443" r:id="rId7"/>
    <p:sldLayoutId id="2147491444" r:id="rId8"/>
    <p:sldLayoutId id="2147491445" r:id="rId9"/>
    <p:sldLayoutId id="2147491446" r:id="rId10"/>
    <p:sldLayoutId id="2147491447" r:id="rId11"/>
    <p:sldLayoutId id="2147491448" r:id="rId12"/>
    <p:sldLayoutId id="2147491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F52A044E-B030-B941-84EA-3948B338C10A}"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450" r:id="rId1"/>
    <p:sldLayoutId id="2147491451" r:id="rId2"/>
    <p:sldLayoutId id="2147491452" r:id="rId3"/>
    <p:sldLayoutId id="2147491453" r:id="rId4"/>
    <p:sldLayoutId id="2147491454" r:id="rId5"/>
    <p:sldLayoutId id="2147491455" r:id="rId6"/>
    <p:sldLayoutId id="2147491456" r:id="rId7"/>
    <p:sldLayoutId id="2147491457" r:id="rId8"/>
    <p:sldLayoutId id="2147491458" r:id="rId9"/>
    <p:sldLayoutId id="2147491459" r:id="rId10"/>
    <p:sldLayoutId id="2147491460" r:id="rId11"/>
    <p:sldLayoutId id="2147491461" r:id="rId12"/>
    <p:sldLayoutId id="2147491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2771"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A5D5F2D0-668A-CD4C-AAFD-8E8EB8C43EF7}"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463" r:id="rId1"/>
    <p:sldLayoutId id="2147491464" r:id="rId2"/>
    <p:sldLayoutId id="2147491465" r:id="rId3"/>
    <p:sldLayoutId id="2147491466" r:id="rId4"/>
    <p:sldLayoutId id="2147491467" r:id="rId5"/>
    <p:sldLayoutId id="2147491468" r:id="rId6"/>
    <p:sldLayoutId id="2147491469" r:id="rId7"/>
    <p:sldLayoutId id="2147491470" r:id="rId8"/>
    <p:sldLayoutId id="2147491471" r:id="rId9"/>
    <p:sldLayoutId id="2147491472" r:id="rId10"/>
    <p:sldLayoutId id="2147491473" r:id="rId11"/>
    <p:sldLayoutId id="2147491474" r:id="rId12"/>
    <p:sldLayoutId id="2147491475" r:id="rId13"/>
    <p:sldLayoutId id="214749163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9.jpeg"/><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emf"/><Relationship Id="rId11" Type="http://schemas.openxmlformats.org/officeDocument/2006/relationships/image" Target="../media/image26.emf"/><Relationship Id="rId1" Type="http://schemas.openxmlformats.org/officeDocument/2006/relationships/tags" Target="../tags/tag82.xml"/><Relationship Id="rId2" Type="http://schemas.openxmlformats.org/officeDocument/2006/relationships/slideLayout" Target="../slideLayouts/slideLayout2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tags" Target="../tags/tag83.xml"/><Relationship Id="rId2"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1.jpeg"/><Relationship Id="rId1" Type="http://schemas.openxmlformats.org/officeDocument/2006/relationships/tags" Target="../tags/tag84.xml"/><Relationship Id="rId2"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2.png"/><Relationship Id="rId1" Type="http://schemas.openxmlformats.org/officeDocument/2006/relationships/tags" Target="../tags/tag85.xml"/><Relationship Id="rId2"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10.xml"/><Relationship Id="rId3"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slideLayout" Target="../slideLayouts/slideLayout39.xml"/><Relationship Id="rId1" Type="http://schemas.openxmlformats.org/officeDocument/2006/relationships/themeOverride" Target="../theme/themeOverride1.xml"/><Relationship Id="rId2" Type="http://schemas.openxmlformats.org/officeDocument/2006/relationships/tags" Target="../tags/tag86.xml"/></Relationships>
</file>

<file path=ppt/slides/_rels/slide17.xml.rels><?xml version="1.0" encoding="UTF-8" standalone="yes"?>
<Relationships xmlns="http://schemas.openxmlformats.org/package/2006/relationships"><Relationship Id="rId11" Type="http://schemas.openxmlformats.org/officeDocument/2006/relationships/notesSlide" Target="../notesSlides/notesSlide11.xml"/><Relationship Id="rId12" Type="http://schemas.openxmlformats.org/officeDocument/2006/relationships/image" Target="../media/image34.jpeg"/><Relationship Id="rId13" Type="http://schemas.openxmlformats.org/officeDocument/2006/relationships/image" Target="../media/image35.png"/><Relationship Id="rId14" Type="http://schemas.openxmlformats.org/officeDocument/2006/relationships/image" Target="../media/image36.jpeg"/><Relationship Id="rId15" Type="http://schemas.openxmlformats.org/officeDocument/2006/relationships/image" Target="../media/image37.png"/><Relationship Id="rId1" Type="http://schemas.openxmlformats.org/officeDocument/2006/relationships/tags" Target="../tags/tag89.xml"/><Relationship Id="rId2" Type="http://schemas.openxmlformats.org/officeDocument/2006/relationships/tags" Target="../tags/tag90.xml"/><Relationship Id="rId3" Type="http://schemas.openxmlformats.org/officeDocument/2006/relationships/tags" Target="../tags/tag91.xml"/><Relationship Id="rId4" Type="http://schemas.openxmlformats.org/officeDocument/2006/relationships/tags" Target="../tags/tag92.xml"/><Relationship Id="rId5" Type="http://schemas.openxmlformats.org/officeDocument/2006/relationships/tags" Target="../tags/tag93.xml"/><Relationship Id="rId6" Type="http://schemas.openxmlformats.org/officeDocument/2006/relationships/tags" Target="../tags/tag94.xml"/><Relationship Id="rId7" Type="http://schemas.openxmlformats.org/officeDocument/2006/relationships/tags" Target="../tags/tag95.xml"/><Relationship Id="rId8" Type="http://schemas.openxmlformats.org/officeDocument/2006/relationships/tags" Target="../tags/tag96.xml"/><Relationship Id="rId9" Type="http://schemas.openxmlformats.org/officeDocument/2006/relationships/tags" Target="../tags/tag97.xml"/><Relationship Id="rId10"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8.png"/><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0.png"/></Relationships>
</file>

<file path=ppt/slides/_rels/slide2.xml.rels><?xml version="1.0" encoding="UTF-8" standalone="yes"?>
<Relationships xmlns="http://schemas.openxmlformats.org/package/2006/relationships"><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25" Type="http://schemas.openxmlformats.org/officeDocument/2006/relationships/tags" Target="../tags/tag57.xml"/><Relationship Id="rId26" Type="http://schemas.openxmlformats.org/officeDocument/2006/relationships/tags" Target="../tags/tag58.xml"/><Relationship Id="rId27" Type="http://schemas.openxmlformats.org/officeDocument/2006/relationships/tags" Target="../tags/tag59.xml"/><Relationship Id="rId28" Type="http://schemas.openxmlformats.org/officeDocument/2006/relationships/tags" Target="../tags/tag60.xml"/><Relationship Id="rId29" Type="http://schemas.openxmlformats.org/officeDocument/2006/relationships/tags" Target="../tags/tag61.xml"/><Relationship Id="rId1" Type="http://schemas.openxmlformats.org/officeDocument/2006/relationships/tags" Target="../tags/tag33.x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30" Type="http://schemas.openxmlformats.org/officeDocument/2006/relationships/tags" Target="../tags/tag62.xml"/><Relationship Id="rId31" Type="http://schemas.openxmlformats.org/officeDocument/2006/relationships/tags" Target="../tags/tag63.xml"/><Relationship Id="rId32" Type="http://schemas.openxmlformats.org/officeDocument/2006/relationships/tags" Target="../tags/tag64.xml"/><Relationship Id="rId9" Type="http://schemas.openxmlformats.org/officeDocument/2006/relationships/tags" Target="../tags/tag41.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tags" Target="../tags/tag40.xml"/><Relationship Id="rId33" Type="http://schemas.openxmlformats.org/officeDocument/2006/relationships/tags" Target="../tags/tag65.xml"/><Relationship Id="rId34" Type="http://schemas.openxmlformats.org/officeDocument/2006/relationships/tags" Target="../tags/tag66.xml"/><Relationship Id="rId35" Type="http://schemas.openxmlformats.org/officeDocument/2006/relationships/tags" Target="../tags/tag67.xml"/><Relationship Id="rId36" Type="http://schemas.openxmlformats.org/officeDocument/2006/relationships/tags" Target="../tags/tag68.xml"/><Relationship Id="rId10" Type="http://schemas.openxmlformats.org/officeDocument/2006/relationships/tags" Target="../tags/tag42.xml"/><Relationship Id="rId11" Type="http://schemas.openxmlformats.org/officeDocument/2006/relationships/tags" Target="../tags/tag43.xml"/><Relationship Id="rId12" Type="http://schemas.openxmlformats.org/officeDocument/2006/relationships/tags" Target="../tags/tag44.xml"/><Relationship Id="rId13" Type="http://schemas.openxmlformats.org/officeDocument/2006/relationships/tags" Target="../tags/tag45.xml"/><Relationship Id="rId14" Type="http://schemas.openxmlformats.org/officeDocument/2006/relationships/tags" Target="../tags/tag46.xml"/><Relationship Id="rId15" Type="http://schemas.openxmlformats.org/officeDocument/2006/relationships/tags" Target="../tags/tag47.xml"/><Relationship Id="rId16" Type="http://schemas.openxmlformats.org/officeDocument/2006/relationships/tags" Target="../tags/tag48.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37" Type="http://schemas.openxmlformats.org/officeDocument/2006/relationships/tags" Target="../tags/tag69.xml"/><Relationship Id="rId38" Type="http://schemas.openxmlformats.org/officeDocument/2006/relationships/slideLayout" Target="../slideLayouts/slideLayout279.xml"/><Relationship Id="rId39" Type="http://schemas.openxmlformats.org/officeDocument/2006/relationships/notesSlide" Target="../notesSlides/notesSlide2.xml"/><Relationship Id="rId40"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tags" Target="../tags/tag76.xml"/><Relationship Id="rId8" Type="http://schemas.openxmlformats.org/officeDocument/2006/relationships/slideLayout" Target="../slideLayouts/slideLayout66.xml"/><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tags" Target="../tags/tag70.xml"/><Relationship Id="rId2" Type="http://schemas.openxmlformats.org/officeDocument/2006/relationships/tags" Target="../tags/tag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tags" Target="../tags/tag79.xml"/><Relationship Id="rId4" Type="http://schemas.openxmlformats.org/officeDocument/2006/relationships/slideLayout" Target="../slideLayouts/slideLayout66.xml"/><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tags" Target="../tags/tag77.xml"/><Relationship Id="rId2" Type="http://schemas.openxmlformats.org/officeDocument/2006/relationships/tags" Target="../tags/tag78.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9.emf"/><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oleObject" Target="../embeddings/oleObject2.bin"/><Relationship Id="rId1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tags" Target="../tags/tag80.xml"/><Relationship Id="rId3" Type="http://schemas.openxmlformats.org/officeDocument/2006/relationships/slideLayout" Target="../slideLayouts/slideLayout266.xml"/><Relationship Id="rId4" Type="http://schemas.openxmlformats.org/officeDocument/2006/relationships/notesSlide" Target="../notesSlides/notesSlide4.xml"/><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emf"/><Relationship Id="rId10" Type="http://schemas.openxmlformats.org/officeDocument/2006/relationships/image" Target="../media/image16.jpeg"/></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9.emf"/><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oleObject" Target="../embeddings/oleObject4.bin"/><Relationship Id="rId1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tags" Target="../tags/tag81.xml"/><Relationship Id="rId3" Type="http://schemas.openxmlformats.org/officeDocument/2006/relationships/slideLayout" Target="../slideLayouts/slideLayout266.xml"/><Relationship Id="rId4" Type="http://schemas.openxmlformats.org/officeDocument/2006/relationships/notesSlide" Target="../notesSlides/notesSlide5.xml"/><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emf"/><Relationship Id="rId10"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regulatory pathways have logic-circuit behaviors</a:t>
            </a:r>
            <a:endParaRPr lang="en-US" dirty="0"/>
          </a:p>
        </p:txBody>
      </p:sp>
      <p:pic>
        <p:nvPicPr>
          <p:cNvPr id="4"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1470" t="20551" r="19053" b="19785"/>
          <a:stretch/>
        </p:blipFill>
        <p:spPr>
          <a:xfrm>
            <a:off x="609600" y="1520750"/>
            <a:ext cx="7707335" cy="4679231"/>
          </a:xfrm>
        </p:spPr>
      </p:pic>
      <p:sp>
        <p:nvSpPr>
          <p:cNvPr id="5" name="TextBox 4"/>
          <p:cNvSpPr txBox="1"/>
          <p:nvPr/>
        </p:nvSpPr>
        <p:spPr>
          <a:xfrm>
            <a:off x="1143000" y="5334000"/>
            <a:ext cx="2236510" cy="307777"/>
          </a:xfrm>
          <a:prstGeom prst="rect">
            <a:avLst/>
          </a:prstGeom>
          <a:noFill/>
        </p:spPr>
        <p:txBody>
          <a:bodyPr wrap="none" rtlCol="0">
            <a:spAutoFit/>
          </a:bodyPr>
          <a:lstStyle/>
          <a:p>
            <a:pPr defTabSz="914400" fontAlgn="auto">
              <a:spcBef>
                <a:spcPts val="0"/>
              </a:spcBef>
              <a:spcAft>
                <a:spcPts val="0"/>
              </a:spcAft>
            </a:pPr>
            <a:r>
              <a:rPr lang="en-US" sz="1400" dirty="0">
                <a:solidFill>
                  <a:srgbClr val="000000"/>
                </a:solidFill>
                <a:latin typeface="Georgia"/>
                <a:ea typeface="+mn-ea"/>
                <a:cs typeface="+mn-cs"/>
              </a:rPr>
              <a:t>Immunological gene, HIV</a:t>
            </a:r>
          </a:p>
        </p:txBody>
      </p:sp>
      <p:sp>
        <p:nvSpPr>
          <p:cNvPr id="6" name="TextBox 5"/>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
        <p:nvSpPr>
          <p:cNvPr id="3" name="TextBox 2"/>
          <p:cNvSpPr txBox="1"/>
          <p:nvPr/>
        </p:nvSpPr>
        <p:spPr>
          <a:xfrm>
            <a:off x="3379510" y="2007939"/>
            <a:ext cx="2944586" cy="461665"/>
          </a:xfrm>
          <a:prstGeom prst="rect">
            <a:avLst/>
          </a:prstGeom>
          <a:noFill/>
        </p:spPr>
        <p:txBody>
          <a:bodyPr wrap="none" rtlCol="0">
            <a:spAutoFit/>
          </a:bodyPr>
          <a:lstStyle/>
          <a:p>
            <a:r>
              <a:rPr lang="en-US" sz="2400" b="1" dirty="0" smtClean="0">
                <a:solidFill>
                  <a:srgbClr val="FF0000"/>
                </a:solidFill>
              </a:rPr>
              <a:t>Hierarchical structure </a:t>
            </a:r>
            <a:endParaRPr lang="en-US" sz="2400" b="1" dirty="0">
              <a:solidFill>
                <a:srgbClr val="FF0000"/>
              </a:solidFill>
            </a:endParaRPr>
          </a:p>
        </p:txBody>
      </p:sp>
    </p:spTree>
    <p:extLst>
      <p:ext uri="{BB962C8B-B14F-4D97-AF65-F5344CB8AC3E}">
        <p14:creationId xmlns:p14="http://schemas.microsoft.com/office/powerpoint/2010/main" val="11366155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56983" y="2667001"/>
            <a:ext cx="988007" cy="40624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43"/>
          <p:cNvGrpSpPr/>
          <p:nvPr/>
        </p:nvGrpSpPr>
        <p:grpSpPr>
          <a:xfrm>
            <a:off x="1205555" y="172920"/>
            <a:ext cx="3465022" cy="2213841"/>
            <a:chOff x="577545" y="91017"/>
            <a:chExt cx="2527605" cy="1750483"/>
          </a:xfrm>
        </p:grpSpPr>
        <p:grpSp>
          <p:nvGrpSpPr>
            <p:cNvPr id="4" name="Group 18"/>
            <p:cNvGrpSpPr/>
            <p:nvPr/>
          </p:nvGrpSpPr>
          <p:grpSpPr>
            <a:xfrm>
              <a:off x="577545" y="91017"/>
              <a:ext cx="2138039" cy="1750483"/>
              <a:chOff x="577545" y="91017"/>
              <a:chExt cx="2138039" cy="1750483"/>
            </a:xfrm>
          </p:grpSpPr>
          <p:pic>
            <p:nvPicPr>
              <p:cNvPr id="3" name="Picture 2" descr="Fig2_P1.pdf"/>
              <p:cNvPicPr>
                <a:picLocks noChangeAspect="1"/>
              </p:cNvPicPr>
              <p:nvPr/>
            </p:nvPicPr>
            <p:blipFill>
              <a:blip r:embed="rId4"/>
              <a:stretch>
                <a:fillRect/>
              </a:stretch>
            </p:blipFill>
            <p:spPr>
              <a:xfrm>
                <a:off x="716531" y="103717"/>
                <a:ext cx="1856036" cy="1716616"/>
              </a:xfrm>
              <a:prstGeom prst="rect">
                <a:avLst/>
              </a:prstGeom>
            </p:spPr>
          </p:pic>
          <p:sp>
            <p:nvSpPr>
              <p:cNvPr id="14" name="Oval 13"/>
              <p:cNvSpPr/>
              <p:nvPr/>
            </p:nvSpPr>
            <p:spPr>
              <a:xfrm>
                <a:off x="1070927" y="91017"/>
                <a:ext cx="1088073"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5" name="Oval 14"/>
              <p:cNvSpPr/>
              <p:nvPr/>
            </p:nvSpPr>
            <p:spPr>
              <a:xfrm>
                <a:off x="728026" y="529167"/>
                <a:ext cx="1898658"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6" name="Oval 15"/>
              <p:cNvSpPr/>
              <p:nvPr/>
            </p:nvSpPr>
            <p:spPr>
              <a:xfrm>
                <a:off x="867727" y="878417"/>
                <a:ext cx="1587507"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7" name="Oval 16"/>
              <p:cNvSpPr/>
              <p:nvPr/>
            </p:nvSpPr>
            <p:spPr>
              <a:xfrm>
                <a:off x="577545" y="1234017"/>
                <a:ext cx="2138039"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8" name="Oval 17"/>
              <p:cNvSpPr/>
              <p:nvPr/>
            </p:nvSpPr>
            <p:spPr>
              <a:xfrm>
                <a:off x="577545" y="1640417"/>
                <a:ext cx="2138039"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9" name="Group 42"/>
            <p:cNvGrpSpPr/>
            <p:nvPr/>
          </p:nvGrpSpPr>
          <p:grpSpPr>
            <a:xfrm>
              <a:off x="2715584" y="159951"/>
              <a:ext cx="389566" cy="1631394"/>
              <a:chOff x="2715584" y="159951"/>
              <a:chExt cx="389566" cy="1631394"/>
            </a:xfrm>
          </p:grpSpPr>
          <p:sp>
            <p:nvSpPr>
              <p:cNvPr id="38" name="TextBox 37"/>
              <p:cNvSpPr txBox="1"/>
              <p:nvPr/>
            </p:nvSpPr>
            <p:spPr>
              <a:xfrm>
                <a:off x="2715584" y="1681834"/>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L=1</a:t>
                </a:r>
              </a:p>
            </p:txBody>
          </p:sp>
          <p:sp>
            <p:nvSpPr>
              <p:cNvPr id="39" name="TextBox 38"/>
              <p:cNvSpPr txBox="1"/>
              <p:nvPr/>
            </p:nvSpPr>
            <p:spPr>
              <a:xfrm>
                <a:off x="2715584" y="129660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L=2</a:t>
                </a:r>
              </a:p>
            </p:txBody>
          </p:sp>
          <p:sp>
            <p:nvSpPr>
              <p:cNvPr id="40" name="TextBox 39"/>
              <p:cNvSpPr txBox="1"/>
              <p:nvPr/>
            </p:nvSpPr>
            <p:spPr>
              <a:xfrm>
                <a:off x="2715584" y="94100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L=3</a:t>
                </a:r>
              </a:p>
            </p:txBody>
          </p:sp>
          <p:sp>
            <p:nvSpPr>
              <p:cNvPr id="41" name="TextBox 40"/>
              <p:cNvSpPr txBox="1"/>
              <p:nvPr/>
            </p:nvSpPr>
            <p:spPr>
              <a:xfrm>
                <a:off x="2715584" y="59175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L=4</a:t>
                </a:r>
              </a:p>
            </p:txBody>
          </p:sp>
          <p:sp>
            <p:nvSpPr>
              <p:cNvPr id="42" name="TextBox 41"/>
              <p:cNvSpPr txBox="1"/>
              <p:nvPr/>
            </p:nvSpPr>
            <p:spPr>
              <a:xfrm>
                <a:off x="2715584" y="15995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L=5</a:t>
                </a:r>
              </a:p>
            </p:txBody>
          </p:sp>
        </p:grpSp>
      </p:grpSp>
      <p:grpSp>
        <p:nvGrpSpPr>
          <p:cNvPr id="19" name="Group 51"/>
          <p:cNvGrpSpPr/>
          <p:nvPr/>
        </p:nvGrpSpPr>
        <p:grpSpPr>
          <a:xfrm>
            <a:off x="519544" y="2667001"/>
            <a:ext cx="7008091" cy="4079313"/>
            <a:chOff x="664528" y="2083645"/>
            <a:chExt cx="6110922" cy="3077071"/>
          </a:xfrm>
        </p:grpSpPr>
        <p:grpSp>
          <p:nvGrpSpPr>
            <p:cNvPr id="20" name="Group 19"/>
            <p:cNvGrpSpPr/>
            <p:nvPr/>
          </p:nvGrpSpPr>
          <p:grpSpPr>
            <a:xfrm>
              <a:off x="697480" y="2191367"/>
              <a:ext cx="6058920" cy="2364643"/>
              <a:chOff x="697480" y="2191367"/>
              <a:chExt cx="6058920" cy="2364643"/>
            </a:xfrm>
          </p:grpSpPr>
          <p:pic>
            <p:nvPicPr>
              <p:cNvPr id="5" name="Picture 4" descr="heatmap-simu-Lev2.pdf"/>
              <p:cNvPicPr>
                <a:picLocks noChangeAspect="1"/>
              </p:cNvPicPr>
              <p:nvPr/>
            </p:nvPicPr>
            <p:blipFill>
              <a:blip r:embed="rId5"/>
              <a:stretch>
                <a:fillRect/>
              </a:stretch>
            </p:blipFill>
            <p:spPr>
              <a:xfrm>
                <a:off x="1039177" y="2261358"/>
                <a:ext cx="286831" cy="2294652"/>
              </a:xfrm>
              <a:prstGeom prst="rect">
                <a:avLst/>
              </a:prstGeom>
            </p:spPr>
          </p:pic>
          <p:pic>
            <p:nvPicPr>
              <p:cNvPr id="6" name="Picture 5" descr="heatmap-simu-Lev3.pdf"/>
              <p:cNvPicPr>
                <a:picLocks noChangeAspect="1"/>
              </p:cNvPicPr>
              <p:nvPr/>
            </p:nvPicPr>
            <p:blipFill>
              <a:blip r:embed="rId6"/>
              <a:stretch>
                <a:fillRect/>
              </a:stretch>
            </p:blipFill>
            <p:spPr>
              <a:xfrm>
                <a:off x="1449352" y="2261358"/>
                <a:ext cx="430247" cy="2294652"/>
              </a:xfrm>
              <a:prstGeom prst="rect">
                <a:avLst/>
              </a:prstGeom>
            </p:spPr>
          </p:pic>
          <p:pic>
            <p:nvPicPr>
              <p:cNvPr id="7" name="Picture 6" descr="heatmap-simu-Lev4.pdf"/>
              <p:cNvPicPr>
                <a:picLocks noChangeAspect="1"/>
              </p:cNvPicPr>
              <p:nvPr/>
            </p:nvPicPr>
            <p:blipFill>
              <a:blip r:embed="rId7"/>
              <a:stretch>
                <a:fillRect/>
              </a:stretch>
            </p:blipFill>
            <p:spPr>
              <a:xfrm>
                <a:off x="1998219" y="2261357"/>
                <a:ext cx="573663" cy="2294652"/>
              </a:xfrm>
              <a:prstGeom prst="rect">
                <a:avLst/>
              </a:prstGeom>
            </p:spPr>
          </p:pic>
          <p:pic>
            <p:nvPicPr>
              <p:cNvPr id="8" name="Picture 7" descr="heatmap-simu-Lev5.pdf"/>
              <p:cNvPicPr>
                <a:picLocks noChangeAspect="1"/>
              </p:cNvPicPr>
              <p:nvPr/>
            </p:nvPicPr>
            <p:blipFill>
              <a:blip r:embed="rId8"/>
              <a:stretch>
                <a:fillRect/>
              </a:stretch>
            </p:blipFill>
            <p:spPr>
              <a:xfrm>
                <a:off x="2690184" y="2261357"/>
                <a:ext cx="717077" cy="2294649"/>
              </a:xfrm>
              <a:prstGeom prst="rect">
                <a:avLst/>
              </a:prstGeom>
            </p:spPr>
          </p:pic>
          <p:pic>
            <p:nvPicPr>
              <p:cNvPr id="10" name="Picture 9" descr="heatmap-simu-Lev6.pdf"/>
              <p:cNvPicPr>
                <a:picLocks noChangeAspect="1"/>
              </p:cNvPicPr>
              <p:nvPr/>
            </p:nvPicPr>
            <p:blipFill>
              <a:blip r:embed="rId9"/>
              <a:stretch>
                <a:fillRect/>
              </a:stretch>
            </p:blipFill>
            <p:spPr>
              <a:xfrm>
                <a:off x="3523240" y="2261358"/>
                <a:ext cx="860493" cy="2294649"/>
              </a:xfrm>
              <a:prstGeom prst="rect">
                <a:avLst/>
              </a:prstGeom>
            </p:spPr>
          </p:pic>
          <p:pic>
            <p:nvPicPr>
              <p:cNvPr id="11" name="Picture 10" descr="heatmap-simu-Lev8.pdf"/>
              <p:cNvPicPr>
                <a:picLocks noChangeAspect="1"/>
              </p:cNvPicPr>
              <p:nvPr/>
            </p:nvPicPr>
            <p:blipFill>
              <a:blip r:embed="rId10"/>
              <a:stretch>
                <a:fillRect/>
              </a:stretch>
            </p:blipFill>
            <p:spPr>
              <a:xfrm>
                <a:off x="5609075" y="2261357"/>
                <a:ext cx="1147325" cy="2294650"/>
              </a:xfrm>
              <a:prstGeom prst="rect">
                <a:avLst/>
              </a:prstGeom>
            </p:spPr>
          </p:pic>
          <p:pic>
            <p:nvPicPr>
              <p:cNvPr id="12" name="Picture 11" descr="heatmap-simu-Lev7.pdf"/>
              <p:cNvPicPr>
                <a:picLocks noChangeAspect="1"/>
              </p:cNvPicPr>
              <p:nvPr/>
            </p:nvPicPr>
            <p:blipFill>
              <a:blip r:embed="rId11"/>
              <a:stretch>
                <a:fillRect/>
              </a:stretch>
            </p:blipFill>
            <p:spPr>
              <a:xfrm>
                <a:off x="4499941" y="2261357"/>
                <a:ext cx="1003909" cy="2294650"/>
              </a:xfrm>
              <a:prstGeom prst="rect">
                <a:avLst/>
              </a:prstGeom>
            </p:spPr>
          </p:pic>
          <p:sp>
            <p:nvSpPr>
              <p:cNvPr id="13" name="TextBox 12"/>
              <p:cNvSpPr txBox="1"/>
              <p:nvPr/>
            </p:nvSpPr>
            <p:spPr>
              <a:xfrm>
                <a:off x="697480" y="2191367"/>
                <a:ext cx="342901" cy="1834058"/>
              </a:xfrm>
              <a:prstGeom prst="rect">
                <a:avLst/>
              </a:prstGeom>
              <a:noFill/>
            </p:spPr>
            <p:txBody>
              <a:bodyPr wrap="square" rtlCol="0">
                <a:spAutoFit/>
              </a:bodyPr>
              <a:lstStyle/>
              <a:p>
                <a:pPr algn="r" defTabSz="457200" fontAlgn="auto">
                  <a:lnSpc>
                    <a:spcPts val="1040"/>
                  </a:lnSpc>
                  <a:spcBef>
                    <a:spcPts val="0"/>
                  </a:spcBef>
                  <a:spcAft>
                    <a:spcPts val="0"/>
                  </a:spcAft>
                </a:pPr>
                <a:r>
                  <a:rPr lang="en-US" sz="800" dirty="0">
                    <a:solidFill>
                      <a:srgbClr val="FF0000"/>
                    </a:solidFill>
                    <a:latin typeface="Helvetica"/>
                    <a:ea typeface="+mn-ea"/>
                    <a:cs typeface="+mn-cs"/>
                  </a:rPr>
                  <a:t>A1</a:t>
                </a:r>
              </a:p>
              <a:p>
                <a:pPr algn="r" defTabSz="457200" fontAlgn="auto">
                  <a:lnSpc>
                    <a:spcPts val="1040"/>
                  </a:lnSpc>
                  <a:spcBef>
                    <a:spcPts val="0"/>
                  </a:spcBef>
                  <a:spcAft>
                    <a:spcPts val="0"/>
                  </a:spcAft>
                </a:pPr>
                <a:r>
                  <a:rPr lang="en-US" sz="800" dirty="0">
                    <a:solidFill>
                      <a:srgbClr val="FF0000"/>
                    </a:solidFill>
                    <a:latin typeface="Helvetica"/>
                    <a:ea typeface="+mn-ea"/>
                    <a:cs typeface="+mn-cs"/>
                  </a:rPr>
                  <a:t>A2</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B1</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B2</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B3</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B4</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C1</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C2</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C3</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D1</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D2</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D3</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D4</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D5</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E1</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E2</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E3</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E4</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E5</a:t>
                </a:r>
              </a:p>
            </p:txBody>
          </p:sp>
        </p:grpSp>
        <p:sp>
          <p:nvSpPr>
            <p:cNvPr id="21" name="TextBox 20"/>
            <p:cNvSpPr txBox="1"/>
            <p:nvPr/>
          </p:nvSpPr>
          <p:spPr>
            <a:xfrm>
              <a:off x="664528" y="4566096"/>
              <a:ext cx="707072"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|L|=2</a:t>
              </a:r>
            </a:p>
            <a:p>
              <a:pPr algn="r" defTabSz="457200" fontAlgn="auto">
                <a:spcBef>
                  <a:spcPts val="0"/>
                </a:spcBef>
                <a:spcAft>
                  <a:spcPts val="0"/>
                </a:spcAft>
              </a:pPr>
              <a:r>
                <a:rPr lang="en-US" sz="900" dirty="0">
                  <a:solidFill>
                    <a:prstClr val="black"/>
                  </a:solidFill>
                  <a:latin typeface="Helvetica"/>
                  <a:ea typeface="+mn-ea"/>
                  <a:cs typeface="+mn-cs"/>
                </a:rPr>
                <a:t>HS=2.1</a:t>
              </a:r>
            </a:p>
            <a:p>
              <a:pPr algn="r" defTabSz="457200" fontAlgn="auto">
                <a:spcBef>
                  <a:spcPts val="0"/>
                </a:spcBef>
                <a:spcAft>
                  <a:spcPts val="0"/>
                </a:spcAft>
              </a:pPr>
              <a:r>
                <a:rPr lang="en-US" sz="900" dirty="0">
                  <a:solidFill>
                    <a:prstClr val="black"/>
                  </a:solidFill>
                  <a:latin typeface="Helvetica"/>
                  <a:ea typeface="+mn-ea"/>
                  <a:cs typeface="+mn-cs"/>
                </a:rPr>
                <a:t>CHS=2.4</a:t>
              </a:r>
            </a:p>
            <a:p>
              <a:pPr algn="r" defTabSz="457200" fontAlgn="auto">
                <a:spcBef>
                  <a:spcPts val="0"/>
                </a:spcBef>
                <a:spcAft>
                  <a:spcPts val="0"/>
                </a:spcAft>
              </a:pPr>
              <a:r>
                <a:rPr lang="en-US" sz="900" dirty="0">
                  <a:solidFill>
                    <a:prstClr val="black"/>
                  </a:solidFill>
                  <a:latin typeface="Helvetica"/>
                  <a:ea typeface="+mn-ea"/>
                  <a:cs typeface="+mn-cs"/>
                </a:rPr>
                <a:t>PHS=2.1</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2" name="TextBox 21"/>
            <p:cNvSpPr txBox="1"/>
            <p:nvPr/>
          </p:nvSpPr>
          <p:spPr>
            <a:xfrm>
              <a:off x="1104972" y="4572446"/>
              <a:ext cx="793677" cy="487535"/>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|L|=3</a:t>
              </a:r>
            </a:p>
            <a:p>
              <a:pPr algn="r" defTabSz="457200" fontAlgn="auto">
                <a:spcBef>
                  <a:spcPts val="0"/>
                </a:spcBef>
                <a:spcAft>
                  <a:spcPts val="0"/>
                </a:spcAft>
              </a:pPr>
              <a:r>
                <a:rPr lang="en-US" sz="900" dirty="0">
                  <a:solidFill>
                    <a:prstClr val="black"/>
                  </a:solidFill>
                  <a:latin typeface="Helvetica"/>
                  <a:ea typeface="+mn-ea"/>
                  <a:cs typeface="+mn-cs"/>
                </a:rPr>
                <a:t>HS=5.5</a:t>
              </a:r>
            </a:p>
            <a:p>
              <a:pPr algn="r" defTabSz="457200" fontAlgn="auto">
                <a:spcBef>
                  <a:spcPts val="0"/>
                </a:spcBef>
                <a:spcAft>
                  <a:spcPts val="0"/>
                </a:spcAft>
              </a:pPr>
              <a:r>
                <a:rPr lang="en-US" sz="900" dirty="0">
                  <a:solidFill>
                    <a:prstClr val="black"/>
                  </a:solidFill>
                  <a:latin typeface="Helvetica"/>
                  <a:ea typeface="+mn-ea"/>
                  <a:cs typeface="+mn-cs"/>
                </a:rPr>
                <a:t>CHS=5.5</a:t>
              </a:r>
            </a:p>
            <a:p>
              <a:pPr algn="r" defTabSz="457200" fontAlgn="auto">
                <a:spcBef>
                  <a:spcPts val="0"/>
                </a:spcBef>
                <a:spcAft>
                  <a:spcPts val="0"/>
                </a:spcAft>
              </a:pPr>
              <a:r>
                <a:rPr lang="en-US" sz="900" dirty="0">
                  <a:solidFill>
                    <a:prstClr val="black"/>
                  </a:solidFill>
                  <a:latin typeface="Helvetica"/>
                  <a:ea typeface="+mn-ea"/>
                  <a:cs typeface="+mn-cs"/>
                </a:rPr>
                <a:t>PHS=5.5</a:t>
              </a:r>
            </a:p>
          </p:txBody>
        </p:sp>
        <p:sp>
          <p:nvSpPr>
            <p:cNvPr id="23" name="TextBox 22"/>
            <p:cNvSpPr txBox="1"/>
            <p:nvPr/>
          </p:nvSpPr>
          <p:spPr>
            <a:xfrm>
              <a:off x="1890084" y="4556010"/>
              <a:ext cx="669098"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|L|=4</a:t>
              </a:r>
            </a:p>
            <a:p>
              <a:pPr algn="r" defTabSz="457200" fontAlgn="auto">
                <a:spcBef>
                  <a:spcPts val="0"/>
                </a:spcBef>
                <a:spcAft>
                  <a:spcPts val="0"/>
                </a:spcAft>
              </a:pPr>
              <a:r>
                <a:rPr lang="en-US" sz="900" dirty="0">
                  <a:solidFill>
                    <a:prstClr val="black"/>
                  </a:solidFill>
                  <a:latin typeface="Helvetica"/>
                  <a:ea typeface="+mn-ea"/>
                  <a:cs typeface="+mn-cs"/>
                </a:rPr>
                <a:t>HS=8.7</a:t>
              </a:r>
            </a:p>
            <a:p>
              <a:pPr algn="r" defTabSz="457200" fontAlgn="auto">
                <a:spcBef>
                  <a:spcPts val="0"/>
                </a:spcBef>
                <a:spcAft>
                  <a:spcPts val="0"/>
                </a:spcAft>
              </a:pPr>
              <a:r>
                <a:rPr lang="en-US" sz="900" dirty="0">
                  <a:solidFill>
                    <a:prstClr val="black"/>
                  </a:solidFill>
                  <a:latin typeface="Helvetica"/>
                  <a:ea typeface="+mn-ea"/>
                  <a:cs typeface="+mn-cs"/>
                </a:rPr>
                <a:t>CHS=5.4</a:t>
              </a:r>
            </a:p>
            <a:p>
              <a:pPr algn="r" defTabSz="457200" fontAlgn="auto">
                <a:spcBef>
                  <a:spcPts val="0"/>
                </a:spcBef>
                <a:spcAft>
                  <a:spcPts val="0"/>
                </a:spcAft>
              </a:pPr>
              <a:r>
                <a:rPr lang="en-US" sz="900" dirty="0">
                  <a:solidFill>
                    <a:prstClr val="black"/>
                  </a:solidFill>
                  <a:latin typeface="Helvetica"/>
                  <a:ea typeface="+mn-ea"/>
                  <a:cs typeface="+mn-cs"/>
                </a:rPr>
                <a:t>PHS=8.7</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4" name="TextBox 23"/>
            <p:cNvSpPr txBox="1"/>
            <p:nvPr/>
          </p:nvSpPr>
          <p:spPr>
            <a:xfrm>
              <a:off x="2677484" y="4564076"/>
              <a:ext cx="717077"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|L|=5</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5" name="TextBox 24"/>
            <p:cNvSpPr txBox="1"/>
            <p:nvPr/>
          </p:nvSpPr>
          <p:spPr>
            <a:xfrm>
              <a:off x="3288290" y="4566096"/>
              <a:ext cx="1109134"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|L|=6</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PHS=16.1</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6" name="TextBox 25"/>
            <p:cNvSpPr txBox="1"/>
            <p:nvPr/>
          </p:nvSpPr>
          <p:spPr>
            <a:xfrm>
              <a:off x="4415275" y="4568710"/>
              <a:ext cx="1092200"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|L|=7</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CHS=10.4</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33" name="TextBox 32"/>
            <p:cNvSpPr txBox="1"/>
            <p:nvPr/>
          </p:nvSpPr>
          <p:spPr>
            <a:xfrm>
              <a:off x="5653616" y="4565652"/>
              <a:ext cx="1109134"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|L|=8</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PHS=9.4</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45" name="TextBox 44"/>
            <p:cNvSpPr txBox="1"/>
            <p:nvPr/>
          </p:nvSpPr>
          <p:spPr>
            <a:xfrm>
              <a:off x="5628125" y="2083645"/>
              <a:ext cx="114732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1   2   3   4   5   6   7   8</a:t>
              </a:r>
            </a:p>
          </p:txBody>
        </p:sp>
        <p:sp>
          <p:nvSpPr>
            <p:cNvPr id="46" name="TextBox 45"/>
            <p:cNvSpPr txBox="1"/>
            <p:nvPr/>
          </p:nvSpPr>
          <p:spPr>
            <a:xfrm>
              <a:off x="4518991" y="2083645"/>
              <a:ext cx="114732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1   2   3   4   5   6   7</a:t>
              </a:r>
            </a:p>
          </p:txBody>
        </p:sp>
        <p:sp>
          <p:nvSpPr>
            <p:cNvPr id="47" name="TextBox 46"/>
            <p:cNvSpPr txBox="1"/>
            <p:nvPr/>
          </p:nvSpPr>
          <p:spPr>
            <a:xfrm>
              <a:off x="3548640" y="2083645"/>
              <a:ext cx="86663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a:t>
              </a:r>
            </a:p>
          </p:txBody>
        </p:sp>
        <p:sp>
          <p:nvSpPr>
            <p:cNvPr id="48" name="TextBox 47"/>
            <p:cNvSpPr txBox="1"/>
            <p:nvPr/>
          </p:nvSpPr>
          <p:spPr>
            <a:xfrm>
              <a:off x="2709234" y="2083645"/>
              <a:ext cx="86663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a:t>
              </a:r>
            </a:p>
          </p:txBody>
        </p:sp>
        <p:sp>
          <p:nvSpPr>
            <p:cNvPr id="49" name="TextBox 48"/>
            <p:cNvSpPr txBox="1"/>
            <p:nvPr/>
          </p:nvSpPr>
          <p:spPr>
            <a:xfrm>
              <a:off x="2017269" y="2083645"/>
              <a:ext cx="62846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a:t>
              </a:r>
            </a:p>
          </p:txBody>
        </p:sp>
        <p:sp>
          <p:nvSpPr>
            <p:cNvPr id="50" name="TextBox 49"/>
            <p:cNvSpPr txBox="1"/>
            <p:nvPr/>
          </p:nvSpPr>
          <p:spPr>
            <a:xfrm>
              <a:off x="1468403" y="2083645"/>
              <a:ext cx="440732"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a:t>
              </a:r>
            </a:p>
          </p:txBody>
        </p:sp>
        <p:sp>
          <p:nvSpPr>
            <p:cNvPr id="51" name="TextBox 50"/>
            <p:cNvSpPr txBox="1"/>
            <p:nvPr/>
          </p:nvSpPr>
          <p:spPr>
            <a:xfrm>
              <a:off x="1051518" y="2083645"/>
              <a:ext cx="440732"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a:t>
              </a:r>
            </a:p>
          </p:txBody>
        </p:sp>
      </p:grpSp>
      <p:sp>
        <p:nvSpPr>
          <p:cNvPr id="44" name="Title 1"/>
          <p:cNvSpPr>
            <a:spLocks noGrp="1"/>
          </p:cNvSpPr>
          <p:nvPr>
            <p:ph type="title"/>
          </p:nvPr>
        </p:nvSpPr>
        <p:spPr>
          <a:xfrm>
            <a:off x="4939896" y="-1"/>
            <a:ext cx="3746904" cy="2132451"/>
          </a:xfrm>
        </p:spPr>
        <p:txBody>
          <a:bodyPr>
            <a:normAutofit/>
          </a:bodyPr>
          <a:lstStyle/>
          <a:p>
            <a:r>
              <a:rPr lang="en-US" sz="2800" b="1" dirty="0" smtClean="0">
                <a:solidFill>
                  <a:srgbClr val="000090"/>
                </a:solidFill>
                <a:latin typeface="Arial"/>
              </a:rPr>
              <a:t>Apply HSM to a toy example</a:t>
            </a:r>
            <a:endParaRPr lang="en-US" sz="2800" b="1" dirty="0">
              <a:solidFill>
                <a:srgbClr val="000090"/>
              </a:solidFill>
              <a:latin typeface="Arial"/>
            </a:endParaRPr>
          </a:p>
        </p:txBody>
      </p:sp>
      <p:sp>
        <p:nvSpPr>
          <p:cNvPr id="52" name="Slide Number Placeholder 51"/>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53" name="TextBox 7"/>
          <p:cNvSpPr txBox="1">
            <a:spLocks noChangeArrowheads="1"/>
          </p:cNvSpPr>
          <p:nvPr>
            <p:custDataLst>
              <p:tags r:id="rId1"/>
            </p:custDataLst>
          </p:nvPr>
        </p:nvSpPr>
        <p:spPr bwMode="auto">
          <a:xfrm rot="16200000">
            <a:off x="7419616" y="4396296"/>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10902474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614"/>
            <a:ext cx="8229600" cy="1143000"/>
          </a:xfrm>
        </p:spPr>
        <p:txBody>
          <a:bodyPr>
            <a:normAutofit fontScale="90000"/>
          </a:bodyPr>
          <a:lstStyle/>
          <a:p>
            <a:r>
              <a:rPr lang="en-US" dirty="0"/>
              <a:t>Add </a:t>
            </a:r>
            <a:r>
              <a:rPr lang="en-US" dirty="0" err="1"/>
              <a:t>Haiyuan’s</a:t>
            </a:r>
            <a:r>
              <a:rPr lang="en-US" dirty="0"/>
              <a:t> result here???</a:t>
            </a:r>
            <a:br>
              <a:rPr lang="en-US" dirty="0"/>
            </a:br>
            <a:endParaRPr lang="en-US" dirty="0"/>
          </a:p>
        </p:txBody>
      </p:sp>
    </p:spTree>
    <p:extLst>
      <p:ext uri="{BB962C8B-B14F-4D97-AF65-F5344CB8AC3E}">
        <p14:creationId xmlns:p14="http://schemas.microsoft.com/office/powerpoint/2010/main" val="174549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983907" y="1209300"/>
            <a:ext cx="1920204" cy="2277558"/>
            <a:chOff x="6114789" y="1839663"/>
            <a:chExt cx="1920204" cy="2277558"/>
          </a:xfrm>
        </p:grpSpPr>
        <p:sp>
          <p:nvSpPr>
            <p:cNvPr id="12" name="TextBox 11"/>
            <p:cNvSpPr txBox="1"/>
            <p:nvPr/>
          </p:nvSpPr>
          <p:spPr>
            <a:xfrm rot="18900000">
              <a:off x="6114789" y="3871000"/>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HSM(L=3)</a:t>
              </a:r>
            </a:p>
          </p:txBody>
        </p:sp>
        <p:sp>
          <p:nvSpPr>
            <p:cNvPr id="13" name="TextBox 12"/>
            <p:cNvSpPr txBox="1"/>
            <p:nvPr/>
          </p:nvSpPr>
          <p:spPr>
            <a:xfrm rot="18900000">
              <a:off x="6377260" y="3870994"/>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HSM(L=4)</a:t>
              </a:r>
            </a:p>
          </p:txBody>
        </p:sp>
        <p:sp>
          <p:nvSpPr>
            <p:cNvPr id="14" name="TextBox 13"/>
            <p:cNvSpPr txBox="1"/>
            <p:nvPr/>
          </p:nvSpPr>
          <p:spPr>
            <a:xfrm rot="18900000">
              <a:off x="6645688"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BFS(L=4)</a:t>
              </a:r>
            </a:p>
          </p:txBody>
        </p:sp>
        <p:sp>
          <p:nvSpPr>
            <p:cNvPr id="15" name="TextBox 14"/>
            <p:cNvSpPr txBox="1"/>
            <p:nvPr/>
          </p:nvSpPr>
          <p:spPr>
            <a:xfrm rot="18900000">
              <a:off x="6897187"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VS(L=3)</a:t>
              </a:r>
            </a:p>
          </p:txBody>
        </p:sp>
        <p:sp>
          <p:nvSpPr>
            <p:cNvPr id="16" name="TextBox 15"/>
            <p:cNvSpPr txBox="1"/>
            <p:nvPr/>
          </p:nvSpPr>
          <p:spPr>
            <a:xfrm rot="18900000">
              <a:off x="7151191"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VS(L=7)</a:t>
              </a:r>
            </a:p>
          </p:txBody>
        </p:sp>
        <p:pic>
          <p:nvPicPr>
            <p:cNvPr id="18" name="Picture 17" descr="Fig4_sceTF_P3.pdf"/>
            <p:cNvPicPr>
              <a:picLocks noChangeAspect="1"/>
            </p:cNvPicPr>
            <p:nvPr/>
          </p:nvPicPr>
          <p:blipFill>
            <a:blip r:embed="rId4"/>
            <a:stretch>
              <a:fillRect/>
            </a:stretch>
          </p:blipFill>
          <p:spPr>
            <a:xfrm>
              <a:off x="6229052" y="1839663"/>
              <a:ext cx="1805941" cy="2167129"/>
            </a:xfrm>
            <a:prstGeom prst="rect">
              <a:avLst/>
            </a:prstGeom>
          </p:spPr>
        </p:pic>
      </p:grpSp>
      <p:grpSp>
        <p:nvGrpSpPr>
          <p:cNvPr id="6" name="Group 30"/>
          <p:cNvGrpSpPr/>
          <p:nvPr/>
        </p:nvGrpSpPr>
        <p:grpSpPr>
          <a:xfrm>
            <a:off x="975439" y="3454368"/>
            <a:ext cx="2707471" cy="2315641"/>
            <a:chOff x="6106321" y="3636009"/>
            <a:chExt cx="2707471" cy="2315641"/>
          </a:xfrm>
        </p:grpSpPr>
        <p:pic>
          <p:nvPicPr>
            <p:cNvPr id="20" name="Picture 19" descr="Fig4_sceTF_P4.pdf"/>
            <p:cNvPicPr>
              <a:picLocks noChangeAspect="1"/>
            </p:cNvPicPr>
            <p:nvPr/>
          </p:nvPicPr>
          <p:blipFill>
            <a:blip r:embed="rId5"/>
            <a:stretch>
              <a:fillRect/>
            </a:stretch>
          </p:blipFill>
          <p:spPr>
            <a:xfrm>
              <a:off x="6193773" y="3636009"/>
              <a:ext cx="1841220" cy="2209464"/>
            </a:xfrm>
            <a:prstGeom prst="rect">
              <a:avLst/>
            </a:prstGeom>
          </p:spPr>
        </p:pic>
        <p:sp>
          <p:nvSpPr>
            <p:cNvPr id="21" name="TextBox 20"/>
            <p:cNvSpPr txBox="1"/>
            <p:nvPr/>
          </p:nvSpPr>
          <p:spPr>
            <a:xfrm rot="18900000">
              <a:off x="6106321" y="5701947"/>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HSM(L=3)</a:t>
              </a:r>
            </a:p>
          </p:txBody>
        </p:sp>
        <p:sp>
          <p:nvSpPr>
            <p:cNvPr id="22" name="TextBox 21"/>
            <p:cNvSpPr txBox="1"/>
            <p:nvPr/>
          </p:nvSpPr>
          <p:spPr>
            <a:xfrm rot="18900000">
              <a:off x="6628753" y="5705429"/>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BFS(L=4)</a:t>
              </a:r>
            </a:p>
          </p:txBody>
        </p:sp>
        <p:sp>
          <p:nvSpPr>
            <p:cNvPr id="23" name="TextBox 22"/>
            <p:cNvSpPr txBox="1"/>
            <p:nvPr/>
          </p:nvSpPr>
          <p:spPr>
            <a:xfrm rot="18900000">
              <a:off x="7091923" y="5701945"/>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VS(L=3)</a:t>
              </a:r>
            </a:p>
          </p:txBody>
        </p:sp>
        <p:grpSp>
          <p:nvGrpSpPr>
            <p:cNvPr id="10" name="Group 29"/>
            <p:cNvGrpSpPr/>
            <p:nvPr/>
          </p:nvGrpSpPr>
          <p:grpSpPr>
            <a:xfrm>
              <a:off x="7857186" y="3937000"/>
              <a:ext cx="956606" cy="1050578"/>
              <a:chOff x="8034993" y="3937000"/>
              <a:chExt cx="956606" cy="1050578"/>
            </a:xfrm>
          </p:grpSpPr>
          <p:sp>
            <p:nvSpPr>
              <p:cNvPr id="24" name="Rectangle 23"/>
              <p:cNvSpPr/>
              <p:nvPr/>
            </p:nvSpPr>
            <p:spPr>
              <a:xfrm>
                <a:off x="8144933" y="3937000"/>
                <a:ext cx="182880" cy="59267"/>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5" name="TextBox 24"/>
              <p:cNvSpPr txBox="1"/>
              <p:nvPr/>
            </p:nvSpPr>
            <p:spPr>
              <a:xfrm>
                <a:off x="8034993" y="3953932"/>
                <a:ext cx="812674"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up-edge</a:t>
                </a:r>
              </a:p>
            </p:txBody>
          </p:sp>
          <p:sp>
            <p:nvSpPr>
              <p:cNvPr id="26" name="Rectangle 25"/>
              <p:cNvSpPr/>
              <p:nvPr/>
            </p:nvSpPr>
            <p:spPr>
              <a:xfrm>
                <a:off x="8144933" y="4293286"/>
                <a:ext cx="182880" cy="5926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7" name="TextBox 26"/>
              <p:cNvSpPr txBox="1"/>
              <p:nvPr/>
            </p:nvSpPr>
            <p:spPr>
              <a:xfrm>
                <a:off x="8034993" y="4348658"/>
                <a:ext cx="812674"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horizontal</a:t>
                </a:r>
              </a:p>
            </p:txBody>
          </p:sp>
          <p:sp>
            <p:nvSpPr>
              <p:cNvPr id="28" name="Rectangle 27"/>
              <p:cNvSpPr/>
              <p:nvPr/>
            </p:nvSpPr>
            <p:spPr>
              <a:xfrm>
                <a:off x="8161861" y="4724425"/>
                <a:ext cx="182880" cy="5926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9" name="TextBox 28"/>
              <p:cNvSpPr txBox="1"/>
              <p:nvPr/>
            </p:nvSpPr>
            <p:spPr>
              <a:xfrm>
                <a:off x="8051920" y="4741357"/>
                <a:ext cx="939679"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down-edge</a:t>
                </a:r>
              </a:p>
            </p:txBody>
          </p:sp>
        </p:grpSp>
      </p:grpSp>
      <p:sp>
        <p:nvSpPr>
          <p:cNvPr id="30" name="Title 1"/>
          <p:cNvSpPr>
            <a:spLocks noGrp="1"/>
          </p:cNvSpPr>
          <p:nvPr>
            <p:ph type="title"/>
          </p:nvPr>
        </p:nvSpPr>
        <p:spPr>
          <a:xfrm>
            <a:off x="457200" y="0"/>
            <a:ext cx="8229600" cy="1143000"/>
          </a:xfrm>
        </p:spPr>
        <p:txBody>
          <a:bodyPr>
            <a:normAutofit/>
          </a:bodyPr>
          <a:lstStyle/>
          <a:p>
            <a:r>
              <a:rPr lang="en-US" sz="2800" b="1" dirty="0" smtClean="0">
                <a:solidFill>
                  <a:srgbClr val="000090"/>
                </a:solidFill>
                <a:latin typeface="Arial"/>
              </a:rPr>
              <a:t>Biological Insights from Hierarchy in </a:t>
            </a:r>
            <a:r>
              <a:rPr lang="en-US" sz="2800" dirty="0">
                <a:solidFill>
                  <a:srgbClr val="000090"/>
                </a:solidFill>
                <a:latin typeface="Arial"/>
              </a:rPr>
              <a:t>Y</a:t>
            </a:r>
            <a:r>
              <a:rPr lang="en-US" sz="2800" b="1" dirty="0" smtClean="0">
                <a:solidFill>
                  <a:srgbClr val="000090"/>
                </a:solidFill>
                <a:latin typeface="Arial"/>
              </a:rPr>
              <a:t>east </a:t>
            </a:r>
            <a:r>
              <a:rPr lang="en-US" sz="2800" b="1" dirty="0" smtClean="0">
                <a:solidFill>
                  <a:srgbClr val="000090"/>
                </a:solidFill>
                <a:latin typeface="Arial"/>
              </a:rPr>
              <a:t>TF </a:t>
            </a:r>
            <a:r>
              <a:rPr lang="en-US" sz="2800" b="1" dirty="0" smtClean="0">
                <a:solidFill>
                  <a:srgbClr val="000090"/>
                </a:solidFill>
                <a:latin typeface="Arial"/>
              </a:rPr>
              <a:t>Regulatory </a:t>
            </a:r>
            <a:r>
              <a:rPr lang="en-US" sz="2800" dirty="0">
                <a:solidFill>
                  <a:srgbClr val="000090"/>
                </a:solidFill>
                <a:latin typeface="Arial"/>
              </a:rPr>
              <a:t>N</a:t>
            </a:r>
            <a:r>
              <a:rPr lang="en-US" sz="2800" b="1" dirty="0" smtClean="0">
                <a:solidFill>
                  <a:srgbClr val="000090"/>
                </a:solidFill>
                <a:latin typeface="Arial"/>
              </a:rPr>
              <a:t>etwork</a:t>
            </a:r>
            <a:endParaRPr lang="en-US" sz="2800" b="1" dirty="0">
              <a:solidFill>
                <a:srgbClr val="000090"/>
              </a:solidFill>
              <a:latin typeface="Arial"/>
            </a:endParaRPr>
          </a:p>
        </p:txBody>
      </p:sp>
      <p:sp>
        <p:nvSpPr>
          <p:cNvPr id="31" name="Slide Number Placeholder 30"/>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
        <p:nvSpPr>
          <p:cNvPr id="32"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pic>
        <p:nvPicPr>
          <p:cNvPr id="11" name="Picture 10"/>
          <p:cNvPicPr>
            <a:picLocks noChangeAspect="1"/>
          </p:cNvPicPr>
          <p:nvPr/>
        </p:nvPicPr>
        <p:blipFill>
          <a:blip r:embed="rId6"/>
          <a:stretch>
            <a:fillRect/>
          </a:stretch>
        </p:blipFill>
        <p:spPr>
          <a:xfrm>
            <a:off x="3491503" y="5140057"/>
            <a:ext cx="5422245" cy="1237956"/>
          </a:xfrm>
          <a:prstGeom prst="rect">
            <a:avLst/>
          </a:prstGeom>
        </p:spPr>
      </p:pic>
      <p:pic>
        <p:nvPicPr>
          <p:cNvPr id="19" name="Picture 18"/>
          <p:cNvPicPr>
            <a:picLocks noChangeAspect="1"/>
          </p:cNvPicPr>
          <p:nvPr/>
        </p:nvPicPr>
        <p:blipFill>
          <a:blip r:embed="rId7"/>
          <a:stretch>
            <a:fillRect/>
          </a:stretch>
        </p:blipFill>
        <p:spPr>
          <a:xfrm>
            <a:off x="4231154" y="1070353"/>
            <a:ext cx="3199188" cy="3928473"/>
          </a:xfrm>
          <a:prstGeom prst="rect">
            <a:avLst/>
          </a:prstGeom>
        </p:spPr>
      </p:pic>
    </p:spTree>
    <p:extLst>
      <p:ext uri="{BB962C8B-B14F-4D97-AF65-F5344CB8AC3E}">
        <p14:creationId xmlns:p14="http://schemas.microsoft.com/office/powerpoint/2010/main" val="3327164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5" name="Picture 4" descr="Fig3_Net_statistics_v1.pdf"/>
          <p:cNvPicPr>
            <a:picLocks noChangeAspect="1"/>
          </p:cNvPicPr>
          <p:nvPr/>
        </p:nvPicPr>
        <p:blipFill>
          <a:blip r:embed="rId4"/>
          <a:stretch>
            <a:fillRect/>
          </a:stretch>
        </p:blipFill>
        <p:spPr>
          <a:xfrm>
            <a:off x="126078" y="1731315"/>
            <a:ext cx="12194324" cy="2650940"/>
          </a:xfrm>
          <a:prstGeom prst="rect">
            <a:avLst/>
          </a:prstGeom>
        </p:spPr>
      </p:pic>
      <p:sp>
        <p:nvSpPr>
          <p:cNvPr id="4" name="Rectangle 3"/>
          <p:cNvSpPr/>
          <p:nvPr/>
        </p:nvSpPr>
        <p:spPr>
          <a:xfrm>
            <a:off x="7302265" y="1553158"/>
            <a:ext cx="866713" cy="303256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7" name="Title 1"/>
          <p:cNvSpPr>
            <a:spLocks noGrp="1"/>
          </p:cNvSpPr>
          <p:nvPr>
            <p:ph type="title"/>
          </p:nvPr>
        </p:nvSpPr>
        <p:spPr>
          <a:xfrm>
            <a:off x="457200" y="274638"/>
            <a:ext cx="8229600" cy="1143000"/>
          </a:xfrm>
        </p:spPr>
        <p:txBody>
          <a:bodyPr>
            <a:normAutofit/>
          </a:bodyPr>
          <a:lstStyle/>
          <a:p>
            <a:r>
              <a:rPr lang="en-US" sz="3200" b="1" dirty="0" smtClean="0">
                <a:solidFill>
                  <a:srgbClr val="000090"/>
                </a:solidFill>
                <a:latin typeface="Arial"/>
              </a:rPr>
              <a:t>Kinase network is more hierarchical </a:t>
            </a:r>
            <a:br>
              <a:rPr lang="en-US" sz="3200" b="1" dirty="0" smtClean="0">
                <a:solidFill>
                  <a:srgbClr val="000090"/>
                </a:solidFill>
                <a:latin typeface="Arial"/>
              </a:rPr>
            </a:br>
            <a:r>
              <a:rPr lang="en-US" sz="3200" b="1" dirty="0" smtClean="0">
                <a:solidFill>
                  <a:srgbClr val="000090"/>
                </a:solidFill>
                <a:latin typeface="Arial"/>
              </a:rPr>
              <a:t>than the TF reg. network</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8"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63428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85800" y="2095500"/>
            <a:ext cx="7763515" cy="2657945"/>
          </a:xfrm>
          <a:prstGeom prst="rect">
            <a:avLst/>
          </a:prstGeom>
        </p:spPr>
      </p:pic>
      <p:sp>
        <p:nvSpPr>
          <p:cNvPr id="7" name="Title 1"/>
          <p:cNvSpPr>
            <a:spLocks noGrp="1"/>
          </p:cNvSpPr>
          <p:nvPr>
            <p:ph type="title"/>
          </p:nvPr>
        </p:nvSpPr>
        <p:spPr>
          <a:xfrm>
            <a:off x="457200" y="274638"/>
            <a:ext cx="8229600" cy="1143000"/>
          </a:xfrm>
        </p:spPr>
        <p:txBody>
          <a:bodyPr>
            <a:normAutofit/>
          </a:bodyPr>
          <a:lstStyle/>
          <a:p>
            <a:r>
              <a:rPr lang="en-US" sz="3200" b="1" dirty="0" smtClean="0">
                <a:solidFill>
                  <a:srgbClr val="000090"/>
                </a:solidFill>
                <a:latin typeface="Arial"/>
              </a:rPr>
              <a:t>Kinase network is more hierarchical </a:t>
            </a:r>
            <a:br>
              <a:rPr lang="en-US" sz="3200" b="1" dirty="0" smtClean="0">
                <a:solidFill>
                  <a:srgbClr val="000090"/>
                </a:solidFill>
                <a:latin typeface="Arial"/>
              </a:rPr>
            </a:br>
            <a:r>
              <a:rPr lang="en-US" sz="3200" b="1" dirty="0" smtClean="0">
                <a:solidFill>
                  <a:srgbClr val="000090"/>
                </a:solidFill>
                <a:latin typeface="Arial"/>
              </a:rPr>
              <a:t>than the TF reg. network</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4" name="Rectangle 3"/>
          <p:cNvSpPr/>
          <p:nvPr/>
        </p:nvSpPr>
        <p:spPr>
          <a:xfrm>
            <a:off x="5458200" y="1809589"/>
            <a:ext cx="866713" cy="303256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8"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4014022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cooperativity across hierarchical layers in gene regulatory network</a:t>
            </a:r>
            <a:endParaRPr lang="en-US" dirty="0"/>
          </a:p>
        </p:txBody>
      </p:sp>
      <p:pic>
        <p:nvPicPr>
          <p:cNvPr id="4" name="Picture 3" descr="Figure S3.pdf"/>
          <p:cNvPicPr>
            <a:picLocks noChangeAspect="1"/>
          </p:cNvPicPr>
          <p:nvPr/>
        </p:nvPicPr>
        <p:blipFill rotWithShape="1">
          <a:blip r:embed="rId3">
            <a:extLst>
              <a:ext uri="{28A0092B-C50C-407E-A947-70E740481C1C}">
                <a14:useLocalDpi xmlns:a14="http://schemas.microsoft.com/office/drawing/2010/main" val="0"/>
              </a:ext>
            </a:extLst>
          </a:blip>
          <a:srcRect l="9136" t="39031" r="53878" b="13390"/>
          <a:stretch/>
        </p:blipFill>
        <p:spPr>
          <a:xfrm>
            <a:off x="4953000" y="1447800"/>
            <a:ext cx="3282463" cy="3262924"/>
          </a:xfrm>
          <a:prstGeom prst="rect">
            <a:avLst/>
          </a:prstGeom>
        </p:spPr>
      </p:pic>
      <p:pic>
        <p:nvPicPr>
          <p:cNvPr id="5" name="Picture 4" descr="Figure S3.pdf"/>
          <p:cNvPicPr>
            <a:picLocks noChangeAspect="1"/>
          </p:cNvPicPr>
          <p:nvPr/>
        </p:nvPicPr>
        <p:blipFill rotWithShape="1">
          <a:blip r:embed="rId3">
            <a:extLst>
              <a:ext uri="{28A0092B-C50C-407E-A947-70E740481C1C}">
                <a14:useLocalDpi xmlns:a14="http://schemas.microsoft.com/office/drawing/2010/main" val="0"/>
              </a:ext>
            </a:extLst>
          </a:blip>
          <a:srcRect l="51405" t="7977" r="7647" b="69516"/>
          <a:stretch/>
        </p:blipFill>
        <p:spPr>
          <a:xfrm>
            <a:off x="685800" y="2514600"/>
            <a:ext cx="3634154" cy="1543539"/>
          </a:xfrm>
          <a:prstGeom prst="rect">
            <a:avLst/>
          </a:prstGeom>
        </p:spPr>
      </p:pic>
      <p:sp>
        <p:nvSpPr>
          <p:cNvPr id="6" name="TextBox 5"/>
          <p:cNvSpPr txBox="1"/>
          <p:nvPr/>
        </p:nvSpPr>
        <p:spPr>
          <a:xfrm>
            <a:off x="1143000" y="4800600"/>
            <a:ext cx="7391400" cy="830997"/>
          </a:xfrm>
          <a:prstGeom prst="rect">
            <a:avLst/>
          </a:prstGeom>
          <a:noFill/>
        </p:spPr>
        <p:txBody>
          <a:bodyPr wrap="square" rtlCol="0">
            <a:spAutoFit/>
          </a:bodyPr>
          <a:lstStyle/>
          <a:p>
            <a:pPr algn="ctr" defTabSz="914400" fontAlgn="auto">
              <a:spcBef>
                <a:spcPts val="0"/>
              </a:spcBef>
              <a:spcAft>
                <a:spcPts val="0"/>
              </a:spcAft>
            </a:pPr>
            <a:r>
              <a:rPr lang="en-US" sz="2400" dirty="0" smtClean="0">
                <a:solidFill>
                  <a:srgbClr val="000000"/>
                </a:solidFill>
                <a:latin typeface="Georgia"/>
                <a:ea typeface="+mn-ea"/>
                <a:cs typeface="+mn-cs"/>
              </a:rPr>
              <a:t>The </a:t>
            </a:r>
            <a:r>
              <a:rPr lang="en-US" sz="2400" dirty="0">
                <a:solidFill>
                  <a:srgbClr val="000000"/>
                </a:solidFill>
                <a:latin typeface="Georgia"/>
                <a:ea typeface="+mn-ea"/>
                <a:cs typeface="+mn-cs"/>
              </a:rPr>
              <a:t>regulations of middle and top TFs more likely follow logical operations than the bottom TFs</a:t>
            </a:r>
            <a:r>
              <a:rPr lang="en-US" sz="2400" dirty="0" smtClean="0">
                <a:solidFill>
                  <a:srgbClr val="000000"/>
                </a:solidFill>
                <a:latin typeface="Georgia"/>
                <a:ea typeface="+mn-ea"/>
                <a:cs typeface="+mn-cs"/>
              </a:rPr>
              <a:t>.</a:t>
            </a:r>
            <a:endParaRPr lang="en-US" sz="2400" dirty="0">
              <a:solidFill>
                <a:srgbClr val="000000"/>
              </a:solidFill>
              <a:latin typeface="Georgia"/>
              <a:ea typeface="+mn-ea"/>
              <a:cs typeface="+mn-cs"/>
            </a:endParaRPr>
          </a:p>
        </p:txBody>
      </p:sp>
      <p:sp>
        <p:nvSpPr>
          <p:cNvPr id="13" name="TextBox 12"/>
          <p:cNvSpPr txBox="1"/>
          <p:nvPr/>
        </p:nvSpPr>
        <p:spPr>
          <a:xfrm>
            <a:off x="685800" y="1792986"/>
            <a:ext cx="3382025" cy="646331"/>
          </a:xfrm>
          <a:prstGeom prst="rect">
            <a:avLst/>
          </a:prstGeom>
          <a:noFill/>
        </p:spPr>
        <p:txBody>
          <a:bodyPr wrap="square" rtlCol="0">
            <a:spAutoFit/>
          </a:bodyPr>
          <a:lstStyle/>
          <a:p>
            <a:pPr defTabSz="914400" fontAlgn="auto">
              <a:spcBef>
                <a:spcPts val="0"/>
              </a:spcBef>
              <a:spcAft>
                <a:spcPts val="0"/>
              </a:spcAft>
            </a:pPr>
            <a:r>
              <a:rPr lang="en-US" dirty="0" smtClean="0">
                <a:solidFill>
                  <a:srgbClr val="000000"/>
                </a:solidFill>
                <a:latin typeface="Helvetica"/>
                <a:ea typeface="+mn-ea"/>
                <a:cs typeface="Helvetica"/>
              </a:rPr>
              <a:t>Hierarchical gene regulatory network in yeast</a:t>
            </a:r>
            <a:endParaRPr lang="en-US" dirty="0">
              <a:solidFill>
                <a:srgbClr val="000000"/>
              </a:solidFill>
              <a:latin typeface="Helvetica"/>
              <a:ea typeface="+mn-ea"/>
              <a:cs typeface="Helvetica"/>
            </a:endParaRPr>
          </a:p>
        </p:txBody>
      </p:sp>
      <p:sp>
        <p:nvSpPr>
          <p:cNvPr id="8" name="TextBox 7"/>
          <p:cNvSpPr txBox="1"/>
          <p:nvPr/>
        </p:nvSpPr>
        <p:spPr>
          <a:xfrm rot="16200000">
            <a:off x="4156216" y="2556016"/>
            <a:ext cx="1864613" cy="338554"/>
          </a:xfrm>
          <a:prstGeom prst="rect">
            <a:avLst/>
          </a:prstGeom>
          <a:solidFill>
            <a:srgbClr val="FFFFFF"/>
          </a:solidFill>
        </p:spPr>
        <p:txBody>
          <a:bodyPr wrap="none" rtlCol="0">
            <a:spAutoFit/>
          </a:bodyPr>
          <a:lstStyle/>
          <a:p>
            <a:pPr defTabSz="914400" fontAlgn="auto">
              <a:spcBef>
                <a:spcPts val="0"/>
              </a:spcBef>
              <a:spcAft>
                <a:spcPts val="0"/>
              </a:spcAft>
            </a:pPr>
            <a:r>
              <a:rPr lang="en-US" sz="1600" dirty="0" smtClean="0">
                <a:solidFill>
                  <a:srgbClr val="000000"/>
                </a:solidFill>
                <a:latin typeface="Helvetica"/>
                <a:ea typeface="+mn-ea"/>
                <a:cs typeface="Helvetica"/>
              </a:rPr>
              <a:t>Consistency score</a:t>
            </a:r>
            <a:endParaRPr lang="en-US" sz="1600" dirty="0">
              <a:solidFill>
                <a:srgbClr val="000000"/>
              </a:solidFill>
              <a:latin typeface="Helvetica"/>
              <a:ea typeface="+mn-ea"/>
              <a:cs typeface="Helvetica"/>
            </a:endParaRPr>
          </a:p>
        </p:txBody>
      </p:sp>
      <p:sp>
        <p:nvSpPr>
          <p:cNvPr id="9" name="TextBox 8"/>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Tree>
    <p:extLst>
      <p:ext uri="{BB962C8B-B14F-4D97-AF65-F5344CB8AC3E}">
        <p14:creationId xmlns:p14="http://schemas.microsoft.com/office/powerpoint/2010/main" val="27975818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304800" y="190500"/>
            <a:ext cx="8521700" cy="711200"/>
          </a:xfrm>
        </p:spPr>
        <p:txBody>
          <a:bodyPr/>
          <a:lstStyle/>
          <a:p>
            <a:pPr defTabSz="907350">
              <a:defRPr/>
            </a:pPr>
            <a:r>
              <a:rPr lang="en-US" sz="1800" dirty="0">
                <a:solidFill>
                  <a:schemeClr val="bg1">
                    <a:lumMod val="65000"/>
                  </a:schemeClr>
                </a:solidFill>
              </a:rPr>
              <a:t>Biological Network Analysis:</a:t>
            </a:r>
            <a:br>
              <a:rPr lang="en-US" sz="1800" dirty="0">
                <a:solidFill>
                  <a:schemeClr val="bg1">
                    <a:lumMod val="65000"/>
                  </a:schemeClr>
                </a:solidFill>
              </a:rPr>
            </a:br>
            <a:r>
              <a:rPr lang="en-US" sz="1800" dirty="0">
                <a:solidFill>
                  <a:schemeClr val="bg1">
                    <a:lumMod val="65000"/>
                  </a:schemeClr>
                </a:solidFill>
              </a:rPr>
              <a:t> </a:t>
            </a:r>
            <a:r>
              <a:rPr lang="en-US" sz="1800" dirty="0" smtClean="0">
                <a:solidFill>
                  <a:schemeClr val="bg1">
                    <a:lumMod val="65000"/>
                  </a:schemeClr>
                </a:solidFill>
              </a:rPr>
              <a:t>Hierarchies, Mutational Constraints &amp; Logical Circuits in Regulation</a:t>
            </a:r>
            <a:endParaRPr lang="en-US" dirty="0">
              <a:solidFill>
                <a:schemeClr val="bg1">
                  <a:lumMod val="65000"/>
                </a:schemeClr>
              </a:solidFill>
            </a:endParaRPr>
          </a:p>
        </p:txBody>
      </p:sp>
      <p:sp>
        <p:nvSpPr>
          <p:cNvPr id="93187" name="Content Placeholder 3"/>
          <p:cNvSpPr>
            <a:spLocks noGrp="1"/>
          </p:cNvSpPr>
          <p:nvPr>
            <p:ph idx="1"/>
            <p:custDataLst>
              <p:tags r:id="rId4"/>
            </p:custDataLst>
          </p:nvPr>
        </p:nvSpPr>
        <p:spPr>
          <a:xfrm>
            <a:off x="520700" y="919163"/>
            <a:ext cx="8115300" cy="5524500"/>
          </a:xfrm>
        </p:spPr>
        <p:txBody>
          <a:bodyPr/>
          <a:lstStyle/>
          <a:p>
            <a:r>
              <a:rPr lang="en-US" dirty="0" smtClean="0">
                <a:solidFill>
                  <a:srgbClr val="FFFF00"/>
                </a:solidFill>
                <a:latin typeface="Arial" charset="0"/>
                <a:ea typeface="ＭＳ Ｐゴシック" charset="0"/>
                <a:cs typeface="ＭＳ Ｐゴシック" charset="0"/>
              </a:rPr>
              <a:t>Why </a:t>
            </a:r>
            <a:r>
              <a:rPr lang="en-US" dirty="0">
                <a:solidFill>
                  <a:srgbClr val="FFFF00"/>
                </a:solidFill>
                <a:latin typeface="Arial" charset="0"/>
                <a:ea typeface="ＭＳ Ｐゴシック" charset="0"/>
                <a:cs typeface="ＭＳ Ｐゴシック" charset="0"/>
              </a:rPr>
              <a:t>Networks ? </a:t>
            </a:r>
          </a:p>
          <a:p>
            <a:pPr lvl="1"/>
            <a:r>
              <a:rPr lang="en-US" sz="2000" dirty="0" smtClean="0">
                <a:solidFill>
                  <a:schemeClr val="bg1"/>
                </a:solidFill>
                <a:latin typeface="Arial" charset="0"/>
                <a:ea typeface="ＭＳ Ｐゴシック" charset="0"/>
              </a:rPr>
              <a:t>Representational sweet spot + Intuition from cross-disciplinary comparisons</a:t>
            </a:r>
            <a:endParaRPr lang="en-US" dirty="0">
              <a:solidFill>
                <a:srgbClr val="FFFF00"/>
              </a:solidFill>
              <a:latin typeface="Arial" charset="0"/>
              <a:ea typeface="ＭＳ Ｐゴシック" charset="0"/>
              <a:cs typeface="ＭＳ Ｐゴシック" charset="0"/>
            </a:endParaRPr>
          </a:p>
          <a:p>
            <a:r>
              <a:rPr lang="en-US" dirty="0" smtClean="0">
                <a:solidFill>
                  <a:srgbClr val="FFFF00"/>
                </a:solidFill>
                <a:latin typeface="Arial" charset="0"/>
                <a:ea typeface="ＭＳ Ｐゴシック" charset="0"/>
                <a:cs typeface="ＭＳ Ｐゴシック" charset="0"/>
              </a:rPr>
              <a:t>Organizing the Regulatory Network into a Hierarchy</a:t>
            </a:r>
            <a:endParaRPr lang="en-US" dirty="0">
              <a:solidFill>
                <a:srgbClr val="FFFF00"/>
              </a:solidFill>
              <a:latin typeface="Arial" charset="0"/>
              <a:ea typeface="ＭＳ Ｐゴシック" charset="0"/>
              <a:cs typeface="ＭＳ Ｐゴシック" charset="0"/>
            </a:endParaRPr>
          </a:p>
          <a:p>
            <a:pPr lvl="1"/>
            <a:r>
              <a:rPr lang="en-US" sz="2000" dirty="0" smtClean="0">
                <a:solidFill>
                  <a:schemeClr val="bg1"/>
                </a:solidFill>
                <a:latin typeface="Arial" charset="0"/>
                <a:ea typeface="ＭＳ Ｐゴシック" charset="0"/>
              </a:rPr>
              <a:t>Construction: local BFS v global simulated annealing</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Information </a:t>
            </a:r>
            <a:r>
              <a:rPr lang="en-US" sz="2000" dirty="0">
                <a:solidFill>
                  <a:schemeClr val="bg1"/>
                </a:solidFill>
                <a:latin typeface="Arial" charset="0"/>
                <a:ea typeface="ＭＳ Ｐゴシック" charset="0"/>
              </a:rPr>
              <a:t>flow </a:t>
            </a:r>
            <a:r>
              <a:rPr lang="en-US" sz="2000" dirty="0" smtClean="0">
                <a:solidFill>
                  <a:schemeClr val="bg1"/>
                </a:solidFill>
                <a:latin typeface="Arial" charset="0"/>
                <a:ea typeface="ＭＳ Ｐゴシック" charset="0"/>
              </a:rPr>
              <a:t>bottlenecks in the middle</a:t>
            </a:r>
            <a:r>
              <a:rPr lang="en-US" sz="2000" dirty="0">
                <a:solidFill>
                  <a:schemeClr val="bg1"/>
                </a:solidFill>
                <a:latin typeface="Arial" charset="0"/>
                <a:ea typeface="ＭＳ Ｐゴシック" charset="0"/>
              </a:rPr>
              <a:t> </a:t>
            </a:r>
            <a:r>
              <a:rPr lang="en-US" sz="2000" dirty="0" smtClean="0">
                <a:solidFill>
                  <a:schemeClr val="bg1"/>
                </a:solidFill>
                <a:latin typeface="Arial" charset="0"/>
                <a:ea typeface="ＭＳ Ｐゴシック" charset="0"/>
              </a:rPr>
              <a:t>&amp; greater </a:t>
            </a:r>
            <a:r>
              <a:rPr lang="en-US" sz="2000" dirty="0">
                <a:solidFill>
                  <a:schemeClr val="bg1"/>
                </a:solidFill>
                <a:latin typeface="Arial" charset="0"/>
                <a:ea typeface="ＭＳ Ｐゴシック" charset="0"/>
              </a:rPr>
              <a:t>mid-level </a:t>
            </a:r>
            <a:r>
              <a:rPr lang="en-US" sz="2000" b="1" u="sng" dirty="0" smtClean="0">
                <a:solidFill>
                  <a:schemeClr val="bg1"/>
                </a:solidFill>
                <a:latin typeface="Arial" charset="0"/>
                <a:ea typeface="ＭＳ Ｐゴシック" charset="0"/>
              </a:rPr>
              <a:t>collaboration</a:t>
            </a:r>
            <a:r>
              <a:rPr lang="en-US" sz="2000" dirty="0" smtClean="0">
                <a:solidFill>
                  <a:schemeClr val="bg1"/>
                </a:solidFill>
                <a:latin typeface="Arial" charset="0"/>
                <a:ea typeface="ＭＳ Ｐゴシック" charset="0"/>
              </a:rPr>
              <a:t> to ease them, esp. in </a:t>
            </a:r>
            <a:r>
              <a:rPr lang="en-US" sz="2000" dirty="0">
                <a:solidFill>
                  <a:schemeClr val="bg1"/>
                </a:solidFill>
                <a:latin typeface="Arial" charset="0"/>
                <a:ea typeface="ＭＳ Ｐゴシック" charset="0"/>
              </a:rPr>
              <a:t>more complex </a:t>
            </a:r>
            <a:r>
              <a:rPr lang="en-US" sz="2000" dirty="0" smtClean="0">
                <a:solidFill>
                  <a:schemeClr val="bg1"/>
                </a:solidFill>
                <a:latin typeface="Arial" charset="0"/>
                <a:ea typeface="ＭＳ Ｐゴシック" charset="0"/>
              </a:rPr>
              <a:t>organisms</a:t>
            </a:r>
          </a:p>
          <a:p>
            <a:pPr lvl="1"/>
            <a:r>
              <a:rPr lang="en-US" sz="2000" dirty="0" smtClean="0">
                <a:solidFill>
                  <a:schemeClr val="bg1"/>
                </a:solidFill>
                <a:latin typeface="Arial" charset="0"/>
                <a:ea typeface="ＭＳ Ｐゴシック" charset="0"/>
              </a:rPr>
              <a:t>Differences between kinase &amp; TF hierarchy</a:t>
            </a:r>
            <a:endParaRPr lang="en-US" sz="2000" dirty="0">
              <a:solidFill>
                <a:schemeClr val="bg1"/>
              </a:solidFill>
              <a:latin typeface="Arial" charset="0"/>
              <a:ea typeface="ＭＳ Ｐゴシック" charset="0"/>
            </a:endParaRPr>
          </a:p>
          <a:p>
            <a:r>
              <a:rPr lang="en-US" dirty="0">
                <a:solidFill>
                  <a:srgbClr val="FFFF00"/>
                </a:solidFill>
                <a:latin typeface="Arial" charset="0"/>
                <a:ea typeface="ＭＳ Ｐゴシック" charset="0"/>
                <a:cs typeface="ＭＳ Ｐゴシック" charset="0"/>
              </a:rPr>
              <a:t>Analyzing the </a:t>
            </a:r>
            <a:r>
              <a:rPr lang="en-US" dirty="0" smtClean="0">
                <a:solidFill>
                  <a:srgbClr val="FFFF00"/>
                </a:solidFill>
                <a:latin typeface="Arial" charset="0"/>
                <a:ea typeface="ＭＳ Ｐゴシック" charset="0"/>
                <a:cs typeface="ＭＳ Ｐゴシック" charset="0"/>
              </a:rPr>
              <a:t>Impact </a:t>
            </a:r>
            <a:r>
              <a:rPr lang="en-US" dirty="0">
                <a:solidFill>
                  <a:srgbClr val="FFFF00"/>
                </a:solidFill>
                <a:latin typeface="Arial" charset="0"/>
                <a:ea typeface="ＭＳ Ｐゴシック" charset="0"/>
                <a:cs typeface="ＭＳ Ｐゴシック" charset="0"/>
              </a:rPr>
              <a:t>of </a:t>
            </a:r>
            <a:r>
              <a:rPr lang="en-US" dirty="0" smtClean="0">
                <a:solidFill>
                  <a:srgbClr val="FFFF00"/>
                </a:solidFill>
                <a:latin typeface="Arial" charset="0"/>
                <a:ea typeface="ＭＳ Ｐゴシック" charset="0"/>
                <a:cs typeface="ＭＳ Ｐゴシック" charset="0"/>
              </a:rPr>
              <a:t>Variation </a:t>
            </a:r>
            <a:r>
              <a:rPr lang="en-US" dirty="0">
                <a:solidFill>
                  <a:srgbClr val="FFFF00"/>
                </a:solidFill>
                <a:latin typeface="Arial" charset="0"/>
                <a:ea typeface="ＭＳ Ｐゴシック" charset="0"/>
                <a:cs typeface="ＭＳ Ｐゴシック" charset="0"/>
              </a:rPr>
              <a:t>on the </a:t>
            </a:r>
            <a:r>
              <a:rPr lang="en-US" dirty="0" smtClean="0">
                <a:solidFill>
                  <a:srgbClr val="FFFF00"/>
                </a:solidFill>
                <a:latin typeface="Arial" charset="0"/>
                <a:ea typeface="ＭＳ Ｐゴシック" charset="0"/>
                <a:cs typeface="ＭＳ Ｐゴシック" charset="0"/>
              </a:rPr>
              <a:t>Network</a:t>
            </a:r>
            <a:endParaRPr lang="en-US" dirty="0">
              <a:solidFill>
                <a:srgbClr val="FFFF00"/>
              </a:solidFill>
              <a:latin typeface="Arial" charset="0"/>
              <a:ea typeface="ＭＳ Ｐゴシック" charset="0"/>
              <a:cs typeface="ＭＳ Ｐゴシック" charset="0"/>
            </a:endParaRPr>
          </a:p>
          <a:p>
            <a:pPr lvl="1"/>
            <a:r>
              <a:rPr lang="en-US" sz="2000" dirty="0">
                <a:solidFill>
                  <a:schemeClr val="bg1"/>
                </a:solidFill>
                <a:latin typeface="Arial" charset="0"/>
                <a:ea typeface="ＭＳ Ｐゴシック" charset="0"/>
              </a:rPr>
              <a:t>Node Variation: </a:t>
            </a:r>
            <a:r>
              <a:rPr lang="en-US" sz="2000" b="1" u="sng" dirty="0">
                <a:solidFill>
                  <a:schemeClr val="bg1"/>
                </a:solidFill>
                <a:latin typeface="Arial" charset="0"/>
                <a:ea typeface="ＭＳ Ｐゴシック" charset="0"/>
              </a:rPr>
              <a:t>more connectivity = more constraint</a:t>
            </a:r>
          </a:p>
          <a:p>
            <a:pPr lvl="1"/>
            <a:r>
              <a:rPr lang="en-US" sz="2000" dirty="0">
                <a:solidFill>
                  <a:schemeClr val="bg1"/>
                </a:solidFill>
                <a:latin typeface="Arial" charset="0"/>
                <a:ea typeface="ＭＳ Ｐゴシック" charset="0"/>
              </a:rPr>
              <a:t>Useful analogies to </a:t>
            </a:r>
            <a:r>
              <a:rPr lang="en-US" sz="2000" b="1" u="sng" dirty="0">
                <a:solidFill>
                  <a:schemeClr val="bg1"/>
                </a:solidFill>
                <a:latin typeface="Arial" charset="0"/>
                <a:ea typeface="ＭＳ Ｐゴシック" charset="0"/>
              </a:rPr>
              <a:t>designed systems</a:t>
            </a:r>
          </a:p>
          <a:p>
            <a:r>
              <a:rPr lang="en-US" dirty="0" smtClean="0">
                <a:solidFill>
                  <a:srgbClr val="FFFF00"/>
                </a:solidFill>
                <a:latin typeface="Arial" charset="0"/>
                <a:ea typeface="ＭＳ Ｐゴシック" charset="0"/>
                <a:cs typeface="ＭＳ Ｐゴシック" charset="0"/>
              </a:rPr>
              <a:t>Going from Regulatory Networks to Logical Circuits</a:t>
            </a:r>
          </a:p>
          <a:p>
            <a:pPr lvl="1"/>
            <a:r>
              <a:rPr lang="en-US" sz="2000" dirty="0" smtClean="0">
                <a:solidFill>
                  <a:schemeClr val="bg1"/>
                </a:solidFill>
                <a:latin typeface="Arial" charset="0"/>
                <a:ea typeface="ＭＳ Ｐゴシック" charset="0"/>
              </a:rPr>
              <a:t>Preponderance </a:t>
            </a:r>
            <a:r>
              <a:rPr lang="en-US" sz="2000" dirty="0">
                <a:solidFill>
                  <a:schemeClr val="bg1"/>
                </a:solidFill>
                <a:latin typeface="Arial" charset="0"/>
                <a:ea typeface="ＭＳ Ｐゴシック" charset="0"/>
              </a:rPr>
              <a:t>of OR gates in the human </a:t>
            </a:r>
            <a:r>
              <a:rPr lang="en-US" sz="2000" dirty="0" smtClean="0">
                <a:solidFill>
                  <a:schemeClr val="bg1"/>
                </a:solidFill>
                <a:latin typeface="Arial" charset="0"/>
                <a:ea typeface="ＭＳ Ｐゴシック" charset="0"/>
              </a:rPr>
              <a:t>network v yeast</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Relation </a:t>
            </a:r>
            <a:r>
              <a:rPr lang="en-US" sz="2000" dirty="0">
                <a:solidFill>
                  <a:schemeClr val="bg1"/>
                </a:solidFill>
                <a:latin typeface="Arial" charset="0"/>
                <a:ea typeface="ＭＳ Ｐゴシック" charset="0"/>
              </a:rPr>
              <a:t>to cancer </a:t>
            </a:r>
            <a:r>
              <a:rPr lang="en-US" sz="2000" dirty="0" smtClean="0">
                <a:solidFill>
                  <a:schemeClr val="bg1"/>
                </a:solidFill>
                <a:latin typeface="Arial" charset="0"/>
                <a:ea typeface="ＭＳ Ｐゴシック" charset="0"/>
              </a:rPr>
              <a:t>(</a:t>
            </a:r>
            <a:r>
              <a:rPr lang="en-US" sz="2000" dirty="0" err="1" smtClean="0">
                <a:solidFill>
                  <a:schemeClr val="bg1"/>
                </a:solidFill>
                <a:latin typeface="Arial" charset="0"/>
                <a:ea typeface="ＭＳ Ｐゴシック" charset="0"/>
              </a:rPr>
              <a:t>myc</a:t>
            </a:r>
            <a:r>
              <a:rPr lang="en-US" sz="2000" dirty="0" smtClean="0">
                <a:solidFill>
                  <a:schemeClr val="bg1"/>
                </a:solidFill>
                <a:latin typeface="Arial" charset="0"/>
                <a:ea typeface="ＭＳ Ｐゴシック" charset="0"/>
              </a:rPr>
              <a:t>)</a:t>
            </a:r>
          </a:p>
          <a:p>
            <a:pPr lvl="1"/>
            <a:r>
              <a:rPr lang="en-US" sz="2000" dirty="0" smtClean="0">
                <a:solidFill>
                  <a:schemeClr val="bg1"/>
                </a:solidFill>
                <a:latin typeface="Arial" charset="0"/>
                <a:ea typeface="ＭＳ Ｐゴシック" charset="0"/>
              </a:rPr>
              <a:t>More logical structure at top of </a:t>
            </a:r>
            <a:r>
              <a:rPr lang="en-US" sz="2000" dirty="0" err="1" smtClean="0">
                <a:solidFill>
                  <a:schemeClr val="bg1"/>
                </a:solidFill>
                <a:latin typeface="Arial" charset="0"/>
                <a:ea typeface="ＭＳ Ｐゴシック" charset="0"/>
              </a:rPr>
              <a:t>heirarchy</a:t>
            </a:r>
            <a:endParaRPr lang="en-US" sz="2000" dirty="0">
              <a:solidFill>
                <a:schemeClr val="bg1"/>
              </a:solidFill>
              <a:latin typeface="Arial" charset="0"/>
              <a:ea typeface="ＭＳ Ｐゴシック" charset="0"/>
            </a:endParaRPr>
          </a:p>
        </p:txBody>
      </p:sp>
    </p:spTree>
    <p:custDataLst>
      <p:tags r:id="rId2"/>
    </p:custDataLst>
    <p:extLst>
      <p:ext uri="{BB962C8B-B14F-4D97-AF65-F5344CB8AC3E}">
        <p14:creationId xmlns:p14="http://schemas.microsoft.com/office/powerpoint/2010/main" val="52097400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sz="quarter"/>
            <p:custDataLst>
              <p:tags r:id="rId2"/>
            </p:custDataLst>
          </p:nvPr>
        </p:nvSpPr>
        <p:spPr>
          <a:xfrm>
            <a:off x="-114300" y="476250"/>
            <a:ext cx="7772400" cy="1143000"/>
          </a:xfrm>
          <a:extLst>
            <a:ext uri="{909E8E84-426E-40dd-AFC4-6F175D3DCCD1}">
              <a14:hiddenFill xmlns:a14="http://schemas.microsoft.com/office/drawing/2010/main">
                <a:solidFill>
                  <a:schemeClr val="bg1"/>
                </a:solidFill>
              </a14:hiddenFill>
            </a:ext>
          </a:extLst>
        </p:spPr>
        <p:txBody>
          <a:bodyPr/>
          <a:lstStyle/>
          <a:p>
            <a:pPr eaLnBrk="1" hangingPunct="1"/>
            <a:r>
              <a:rPr lang="en-US" sz="2800">
                <a:solidFill>
                  <a:schemeClr val="tx1"/>
                </a:solidFill>
                <a:latin typeface="Arial" charset="0"/>
                <a:ea typeface="ＭＳ Ｐゴシック" charset="0"/>
                <a:cs typeface="ＭＳ Ｐゴシック" charset="0"/>
              </a:rPr>
              <a:t>TopNet – an automated web tool</a:t>
            </a:r>
          </a:p>
        </p:txBody>
      </p:sp>
      <p:pic>
        <p:nvPicPr>
          <p:cNvPr id="145410" name="Picture 3" descr="daylogo"/>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169863" y="39688"/>
            <a:ext cx="229076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4"/>
          <p:cNvSpPr txBox="1">
            <a:spLocks noChangeArrowheads="1"/>
          </p:cNvSpPr>
          <p:nvPr>
            <p:custDataLst>
              <p:tags r:id="rId4"/>
            </p:custDataLst>
          </p:nvPr>
        </p:nvSpPr>
        <p:spPr bwMode="auto">
          <a:xfrm>
            <a:off x="1460500" y="6216650"/>
            <a:ext cx="60737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latin typeface="Arial" charset="0"/>
              </a:rPr>
              <a:t>[Yu et al., NAR (2004); Yip et al. Bioinfo. (2006); </a:t>
            </a:r>
            <a:br>
              <a:rPr lang="en-US" sz="1800">
                <a:solidFill>
                  <a:srgbClr val="000000"/>
                </a:solidFill>
                <a:latin typeface="Arial" charset="0"/>
              </a:rPr>
            </a:br>
            <a:r>
              <a:rPr lang="en-US" sz="1800">
                <a:solidFill>
                  <a:srgbClr val="000000"/>
                </a:solidFill>
                <a:latin typeface="Arial" charset="0"/>
              </a:rPr>
              <a:t>Similar tools include Cytoscape.org, Idekar, Sander et al]</a:t>
            </a:r>
          </a:p>
        </p:txBody>
      </p:sp>
      <p:pic>
        <p:nvPicPr>
          <p:cNvPr id="145412" name="Picture 5" descr="tyna"/>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6643688" y="254000"/>
            <a:ext cx="193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6"/>
          <p:cNvSpPr txBox="1">
            <a:spLocks noChangeArrowheads="1"/>
          </p:cNvSpPr>
          <p:nvPr>
            <p:custDataLst>
              <p:tags r:id="rId6"/>
            </p:custDataLst>
          </p:nvPr>
        </p:nvSpPr>
        <p:spPr bwMode="auto">
          <a:xfrm>
            <a:off x="6130925" y="887413"/>
            <a:ext cx="3111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000000"/>
                </a:solidFill>
                <a:latin typeface="Arial" charset="0"/>
              </a:rPr>
              <a:t>(vers. 2 :</a:t>
            </a:r>
            <a:br>
              <a:rPr lang="en-US" sz="2000" b="1">
                <a:solidFill>
                  <a:srgbClr val="000000"/>
                </a:solidFill>
                <a:latin typeface="Arial" charset="0"/>
              </a:rPr>
            </a:br>
            <a:r>
              <a:rPr lang="en-US" sz="2000" b="1">
                <a:solidFill>
                  <a:srgbClr val="000000"/>
                </a:solidFill>
                <a:latin typeface="Arial" charset="0"/>
              </a:rPr>
              <a:t>"</a:t>
            </a:r>
            <a:r>
              <a:rPr lang="en-US" sz="2000" b="1">
                <a:solidFill>
                  <a:srgbClr val="800000"/>
                </a:solidFill>
                <a:latin typeface="Arial" charset="0"/>
              </a:rPr>
              <a:t>TopNet</a:t>
            </a:r>
            <a:r>
              <a:rPr lang="en-US" sz="2000" b="1">
                <a:solidFill>
                  <a:srgbClr val="000000"/>
                </a:solidFill>
                <a:latin typeface="Arial" charset="0"/>
              </a:rPr>
              <a:t>-like </a:t>
            </a:r>
            <a:br>
              <a:rPr lang="en-US" sz="2000" b="1">
                <a:solidFill>
                  <a:srgbClr val="000000"/>
                </a:solidFill>
                <a:latin typeface="Arial" charset="0"/>
              </a:rPr>
            </a:br>
            <a:r>
              <a:rPr lang="en-US" sz="2000" b="1">
                <a:solidFill>
                  <a:srgbClr val="0033CC"/>
                </a:solidFill>
                <a:latin typeface="Arial" charset="0"/>
              </a:rPr>
              <a:t>Yale</a:t>
            </a:r>
            <a:r>
              <a:rPr lang="en-US" sz="2000" b="1">
                <a:solidFill>
                  <a:srgbClr val="000000"/>
                </a:solidFill>
                <a:latin typeface="Arial" charset="0"/>
              </a:rPr>
              <a:t> Network Analyzer")</a:t>
            </a:r>
          </a:p>
        </p:txBody>
      </p:sp>
      <p:pic>
        <p:nvPicPr>
          <p:cNvPr id="145414" name="Picture 8" descr="FigureS1"/>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317500" y="1981200"/>
            <a:ext cx="45116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5" name="Rectangle 9"/>
          <p:cNvSpPr>
            <a:spLocks noChangeArrowheads="1"/>
          </p:cNvSpPr>
          <p:nvPr>
            <p:custDataLst>
              <p:tags r:id="rId8"/>
            </p:custDataLst>
          </p:nvPr>
        </p:nvSpPr>
        <p:spPr bwMode="auto">
          <a:xfrm>
            <a:off x="168275" y="5414963"/>
            <a:ext cx="8482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69" tIns="45685" rIns="91369" bIns="45685">
            <a:spAutoFit/>
          </a:bodyPr>
          <a:lstStyle/>
          <a:p>
            <a:pPr lvl="1" indent="0" algn="ctr" defTabSz="912813"/>
            <a:r>
              <a:rPr lang="en-US" sz="2400" b="1" dirty="0" err="1" smtClean="0">
                <a:solidFill>
                  <a:srgbClr val="000000"/>
                </a:solidFill>
                <a:latin typeface="Arial" charset="0"/>
              </a:rPr>
              <a:t>Encodenets.gersteinlab.org</a:t>
            </a:r>
            <a:r>
              <a:rPr lang="en-US" sz="2400" b="1" dirty="0" smtClean="0">
                <a:solidFill>
                  <a:srgbClr val="000000"/>
                </a:solidFill>
                <a:latin typeface="Arial" charset="0"/>
              </a:rPr>
              <a:t>, </a:t>
            </a:r>
            <a:r>
              <a:rPr lang="en-US" sz="2400" b="1" dirty="0" err="1" smtClean="0">
                <a:solidFill>
                  <a:srgbClr val="000000"/>
                </a:solidFill>
                <a:latin typeface="Arial" charset="0"/>
              </a:rPr>
              <a:t>networks.gersteinlab.org</a:t>
            </a:r>
            <a:r>
              <a:rPr lang="en-US" sz="2400" b="1" dirty="0">
                <a:solidFill>
                  <a:srgbClr val="000000"/>
                </a:solidFill>
                <a:latin typeface="Arial" charset="0"/>
              </a:rPr>
              <a:t/>
            </a:r>
            <a:br>
              <a:rPr lang="en-US" sz="2400" b="1" dirty="0">
                <a:solidFill>
                  <a:srgbClr val="000000"/>
                </a:solidFill>
                <a:latin typeface="Arial" charset="0"/>
              </a:rPr>
            </a:br>
            <a:r>
              <a:rPr lang="en-US" sz="1200" dirty="0">
                <a:solidFill>
                  <a:srgbClr val="000000"/>
                </a:solidFill>
                <a:latin typeface="Arial" charset="0"/>
              </a:rPr>
              <a:t>(</a:t>
            </a:r>
            <a:r>
              <a:rPr lang="en-US" sz="1200" dirty="0" err="1">
                <a:solidFill>
                  <a:srgbClr val="000000"/>
                </a:solidFill>
                <a:latin typeface="Arial" charset="0"/>
              </a:rPr>
              <a:t>tYNA</a:t>
            </a:r>
            <a:r>
              <a:rPr lang="en-US" sz="1200" dirty="0">
                <a:solidFill>
                  <a:srgbClr val="000000"/>
                </a:solidFill>
                <a:latin typeface="Arial" charset="0"/>
              </a:rPr>
              <a:t>: Normal website + Downloaded code (JAVA) + Web service (SOAP) with </a:t>
            </a:r>
            <a:r>
              <a:rPr lang="en-US" sz="1200" dirty="0" err="1">
                <a:solidFill>
                  <a:srgbClr val="000000"/>
                </a:solidFill>
                <a:latin typeface="Arial" charset="0"/>
              </a:rPr>
              <a:t>Cytoscape</a:t>
            </a:r>
            <a:r>
              <a:rPr lang="en-US" sz="1200" dirty="0">
                <a:solidFill>
                  <a:srgbClr val="000000"/>
                </a:solidFill>
                <a:latin typeface="Arial" charset="0"/>
              </a:rPr>
              <a:t> plugin)</a:t>
            </a:r>
          </a:p>
        </p:txBody>
      </p:sp>
      <p:pic>
        <p:nvPicPr>
          <p:cNvPr id="145416" name="Picture 1" descr="window.tiff"/>
          <p:cNvPicPr>
            <a:picLocks noChangeAspect="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159375" y="1997075"/>
            <a:ext cx="2844800" cy="325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153852"/>
      </p:ext>
    </p:extLst>
  </p:cSld>
  <p:clrMapOvr>
    <a:masterClrMapping/>
  </p:clrMapOvr>
  <p:transition xmlns:p14="http://schemas.microsoft.com/office/powerpoint/2010/main" advTm="5448"/>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2"/>
          <p:cNvSpPr>
            <a:spLocks noGrp="1"/>
          </p:cNvSpPr>
          <p:nvPr>
            <p:ph type="ctrTitle"/>
          </p:nvPr>
        </p:nvSpPr>
        <p:spPr>
          <a:xfrm>
            <a:off x="2244725" y="109538"/>
            <a:ext cx="2047875" cy="952500"/>
          </a:xfrm>
        </p:spPr>
        <p:txBody>
          <a:bodyPr/>
          <a:lstStyle/>
          <a:p>
            <a:pPr algn="r" defTabSz="912113">
              <a:defRPr/>
            </a:pPr>
            <a:r>
              <a:rPr lang="en-US" sz="1400" dirty="0">
                <a:solidFill>
                  <a:schemeClr val="bg1">
                    <a:lumMod val="65000"/>
                  </a:schemeClr>
                </a:solidFill>
                <a:latin typeface="Arial" charset="0"/>
                <a:ea typeface="ＭＳ Ｐゴシック" charset="0"/>
                <a:cs typeface="ＭＳ Ｐゴシック" charset="0"/>
              </a:rPr>
              <a:t>Network</a:t>
            </a:r>
            <a:br>
              <a:rPr lang="en-US" sz="1400" dirty="0">
                <a:solidFill>
                  <a:schemeClr val="bg1">
                    <a:lumMod val="65000"/>
                  </a:schemeClr>
                </a:solidFill>
                <a:latin typeface="Arial" charset="0"/>
                <a:ea typeface="ＭＳ Ｐゴシック" charset="0"/>
                <a:cs typeface="ＭＳ Ｐゴシック" charset="0"/>
              </a:rPr>
            </a:br>
            <a:r>
              <a:rPr lang="en-US" sz="1400" dirty="0">
                <a:solidFill>
                  <a:schemeClr val="bg1">
                    <a:lumMod val="65000"/>
                  </a:schemeClr>
                </a:solidFill>
                <a:latin typeface="Arial" charset="0"/>
                <a:ea typeface="ＭＳ Ｐゴシック" charset="0"/>
                <a:cs typeface="ＭＳ Ｐゴシック" charset="0"/>
              </a:rPr>
              <a:t>Acknowledgements</a:t>
            </a:r>
          </a:p>
        </p:txBody>
      </p:sp>
      <p:sp>
        <p:nvSpPr>
          <p:cNvPr id="148482" name="Subtitle 3"/>
          <p:cNvSpPr>
            <a:spLocks noGrp="1"/>
          </p:cNvSpPr>
          <p:nvPr>
            <p:ph type="subTitle" idx="1"/>
          </p:nvPr>
        </p:nvSpPr>
        <p:spPr>
          <a:xfrm>
            <a:off x="130175" y="1073150"/>
            <a:ext cx="2036763" cy="895350"/>
          </a:xfrm>
        </p:spPr>
        <p:txBody>
          <a:bodyPr/>
          <a:lstStyle/>
          <a:p>
            <a:pPr algn="l"/>
            <a:r>
              <a:rPr lang="en-US" sz="1400" b="0">
                <a:solidFill>
                  <a:srgbClr val="008000"/>
                </a:solidFill>
                <a:latin typeface="Arial" charset="0"/>
                <a:ea typeface="ＭＳ Ｐゴシック" charset="0"/>
                <a:cs typeface="ＭＳ Ｐゴシック" charset="0"/>
              </a:rPr>
              <a:t>(11 Main Projects, ~50 labs, &gt;700 substantial contributors + NHGRI)</a:t>
            </a:r>
          </a:p>
        </p:txBody>
      </p:sp>
      <p:sp>
        <p:nvSpPr>
          <p:cNvPr id="409603" name="Rectangle 1"/>
          <p:cNvSpPr>
            <a:spLocks noChangeArrowheads="1"/>
          </p:cNvSpPr>
          <p:nvPr/>
        </p:nvSpPr>
        <p:spPr bwMode="auto">
          <a:xfrm>
            <a:off x="5402263" y="147638"/>
            <a:ext cx="36734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p>
            <a:pPr defTabSz="913696">
              <a:defRPr/>
            </a:pPr>
            <a:r>
              <a:rPr lang="en-US" sz="2000" b="1" dirty="0">
                <a:solidFill>
                  <a:srgbClr val="000090"/>
                </a:solidFill>
                <a:latin typeface="Arial" charset="0"/>
              </a:rPr>
              <a:t>A </a:t>
            </a:r>
            <a:r>
              <a:rPr lang="en-US" sz="2000" b="1" dirty="0" err="1">
                <a:solidFill>
                  <a:srgbClr val="000090"/>
                </a:solidFill>
                <a:latin typeface="Arial" charset="0"/>
              </a:rPr>
              <a:t>Kundaje</a:t>
            </a:r>
            <a:r>
              <a:rPr lang="en-US" sz="2000" b="1" dirty="0">
                <a:solidFill>
                  <a:srgbClr val="000090"/>
                </a:solidFill>
                <a:latin typeface="Arial" charset="0"/>
              </a:rPr>
              <a:t>, M </a:t>
            </a:r>
            <a:r>
              <a:rPr lang="en-US" sz="2000" b="1" dirty="0" err="1">
                <a:solidFill>
                  <a:srgbClr val="000090"/>
                </a:solidFill>
                <a:latin typeface="Arial" charset="0"/>
              </a:rPr>
              <a:t>Hariharan</a:t>
            </a:r>
            <a:r>
              <a:rPr lang="en-US" sz="2000" b="1" dirty="0">
                <a:solidFill>
                  <a:srgbClr val="000090"/>
                </a:solidFill>
                <a:latin typeface="Arial" charset="0"/>
              </a:rPr>
              <a:t>, </a:t>
            </a:r>
            <a:br>
              <a:rPr lang="en-US" sz="2000" b="1" dirty="0">
                <a:solidFill>
                  <a:srgbClr val="000090"/>
                </a:solidFill>
                <a:latin typeface="Arial" charset="0"/>
              </a:rPr>
            </a:br>
            <a:r>
              <a:rPr lang="en-US" sz="2000" b="1" dirty="0">
                <a:solidFill>
                  <a:srgbClr val="000090"/>
                </a:solidFill>
                <a:latin typeface="Arial" charset="0"/>
              </a:rPr>
              <a:t>S </a:t>
            </a:r>
            <a:r>
              <a:rPr lang="en-US" sz="2000" b="1" dirty="0" err="1">
                <a:solidFill>
                  <a:srgbClr val="000090"/>
                </a:solidFill>
                <a:latin typeface="Arial" charset="0"/>
              </a:rPr>
              <a:t>Landt</a:t>
            </a:r>
            <a:r>
              <a:rPr lang="en-US" sz="2000" b="1" dirty="0">
                <a:solidFill>
                  <a:srgbClr val="000090"/>
                </a:solidFill>
                <a:latin typeface="Arial" charset="0"/>
              </a:rPr>
              <a:t>, </a:t>
            </a:r>
            <a:r>
              <a:rPr lang="en-US" sz="2000" b="1" u="sng" dirty="0">
                <a:solidFill>
                  <a:srgbClr val="000090"/>
                </a:solidFill>
                <a:latin typeface="Arial" charset="0"/>
              </a:rPr>
              <a:t>K Yan</a:t>
            </a:r>
            <a:r>
              <a:rPr lang="en-US" sz="2000" b="1" dirty="0">
                <a:solidFill>
                  <a:srgbClr val="000090"/>
                </a:solidFill>
                <a:latin typeface="Arial" charset="0"/>
              </a:rPr>
              <a:t>, </a:t>
            </a:r>
            <a:r>
              <a:rPr lang="en-US" sz="2000" b="1" u="dottedHeavy" dirty="0">
                <a:solidFill>
                  <a:srgbClr val="000090"/>
                </a:solidFill>
                <a:latin typeface="Arial" charset="0"/>
              </a:rPr>
              <a:t>C Cheng</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X Mu</a:t>
            </a:r>
            <a:r>
              <a:rPr lang="en-US" sz="2000" b="1" dirty="0">
                <a:solidFill>
                  <a:srgbClr val="000090"/>
                </a:solidFill>
                <a:latin typeface="Arial" charset="0"/>
              </a:rPr>
              <a:t>, </a:t>
            </a:r>
            <a:r>
              <a:rPr lang="en-US" sz="2000" b="1" u="sng" dirty="0">
                <a:solidFill>
                  <a:srgbClr val="000090"/>
                </a:solidFill>
                <a:latin typeface="Arial" charset="0"/>
              </a:rPr>
              <a:t>E </a:t>
            </a:r>
            <a:r>
              <a:rPr lang="en-US" sz="2000" b="1" u="sng" dirty="0" err="1">
                <a:solidFill>
                  <a:srgbClr val="000090"/>
                </a:solidFill>
                <a:latin typeface="Arial" charset="0"/>
              </a:rPr>
              <a:t>Khurana</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J </a:t>
            </a:r>
            <a:r>
              <a:rPr lang="en-US" sz="2000" b="1" u="sng" dirty="0" err="1">
                <a:solidFill>
                  <a:srgbClr val="000090"/>
                </a:solidFill>
                <a:latin typeface="Arial" charset="0"/>
              </a:rPr>
              <a:t>Rozowsky</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R Alexander</a:t>
            </a:r>
            <a:r>
              <a:rPr lang="en-US" sz="2000" b="1" dirty="0">
                <a:solidFill>
                  <a:srgbClr val="000090"/>
                </a:solidFill>
                <a:latin typeface="Arial" charset="0"/>
              </a:rPr>
              <a:t>, </a:t>
            </a:r>
            <a:r>
              <a:rPr lang="en-US" sz="2000" b="1" u="dottedHeavy" dirty="0">
                <a:solidFill>
                  <a:srgbClr val="000090"/>
                </a:solidFill>
                <a:latin typeface="Arial" charset="0"/>
              </a:rPr>
              <a:t>R Min</a:t>
            </a:r>
            <a:r>
              <a:rPr lang="en-US" sz="2000" b="1" dirty="0">
                <a:solidFill>
                  <a:srgbClr val="000090"/>
                </a:solidFill>
                <a:latin typeface="Arial" charset="0"/>
              </a:rPr>
              <a:t>, </a:t>
            </a:r>
            <a:r>
              <a:rPr lang="en-US" sz="2000" b="1" u="dottedHeavy" dirty="0">
                <a:solidFill>
                  <a:srgbClr val="000090"/>
                </a:solidFill>
                <a:latin typeface="Arial" charset="0"/>
              </a:rPr>
              <a:t>P </a:t>
            </a:r>
            <a:r>
              <a:rPr lang="en-US" sz="2000" b="1" u="dottedHeavy" dirty="0" err="1">
                <a:solidFill>
                  <a:srgbClr val="000090"/>
                </a:solidFill>
                <a:latin typeface="Arial" charset="0"/>
              </a:rPr>
              <a:t>Alves</a:t>
            </a:r>
            <a:r>
              <a:rPr lang="en-US" sz="2000" b="1" dirty="0">
                <a:solidFill>
                  <a:srgbClr val="000090"/>
                </a:solidFill>
                <a:latin typeface="Arial" charset="0"/>
              </a:rPr>
              <a:t>,</a:t>
            </a:r>
            <a:r>
              <a:rPr lang="en-US" sz="1600" b="1" dirty="0">
                <a:solidFill>
                  <a:srgbClr val="000090"/>
                </a:solidFill>
                <a:latin typeface="Arial" charset="0"/>
              </a:rPr>
              <a:t> </a:t>
            </a:r>
            <a:br>
              <a:rPr lang="en-US" sz="1600" b="1" dirty="0">
                <a:solidFill>
                  <a:srgbClr val="000090"/>
                </a:solidFill>
                <a:latin typeface="Arial" charset="0"/>
              </a:rPr>
            </a:br>
            <a:r>
              <a:rPr lang="en-US" sz="1600" b="1" u="sng" dirty="0">
                <a:solidFill>
                  <a:srgbClr val="000090"/>
                </a:solidFill>
                <a:latin typeface="Arial" charset="0"/>
              </a:rPr>
              <a:t>A </a:t>
            </a:r>
            <a:r>
              <a:rPr lang="en-US" sz="1600" b="1" u="sng" dirty="0" err="1">
                <a:solidFill>
                  <a:srgbClr val="000090"/>
                </a:solidFill>
                <a:latin typeface="Arial" charset="0"/>
              </a:rPr>
              <a:t>Abyzov</a:t>
            </a:r>
            <a:r>
              <a:rPr lang="en-US" sz="1600" b="1" dirty="0">
                <a:solidFill>
                  <a:srgbClr val="000090"/>
                </a:solidFill>
                <a:latin typeface="Arial" charset="0"/>
              </a:rPr>
              <a:t>,</a:t>
            </a:r>
            <a:r>
              <a:rPr lang="en-US" b="1" dirty="0">
                <a:solidFill>
                  <a:srgbClr val="000090"/>
                </a:solidFill>
                <a:latin typeface="Arial" charset="0"/>
              </a:rPr>
              <a:t> </a:t>
            </a:r>
            <a:r>
              <a:rPr lang="en-US" sz="1400" dirty="0">
                <a:solidFill>
                  <a:srgbClr val="000090"/>
                </a:solidFill>
                <a:latin typeface="Arial" charset="0"/>
              </a:rPr>
              <a:t>N </a:t>
            </a:r>
            <a:r>
              <a:rPr lang="en-US" sz="1400" dirty="0" err="1">
                <a:solidFill>
                  <a:srgbClr val="000090"/>
                </a:solidFill>
                <a:latin typeface="Arial" charset="0"/>
              </a:rPr>
              <a:t>Addleman</a:t>
            </a:r>
            <a:r>
              <a:rPr lang="en-US" sz="1400" dirty="0">
                <a:solidFill>
                  <a:srgbClr val="000090"/>
                </a:solidFill>
                <a:latin typeface="Arial" charset="0"/>
              </a:rPr>
              <a:t>, </a:t>
            </a:r>
            <a:r>
              <a:rPr lang="en-US" sz="1400" u="dottedHeavy" dirty="0">
                <a:solidFill>
                  <a:srgbClr val="000090"/>
                </a:solidFill>
                <a:latin typeface="Arial" charset="0"/>
              </a:rPr>
              <a:t>N </a:t>
            </a:r>
            <a:r>
              <a:rPr lang="en-US" sz="1400" u="dottedHeavy" dirty="0" err="1">
                <a:solidFill>
                  <a:srgbClr val="000090"/>
                </a:solidFill>
                <a:latin typeface="Arial" charset="0"/>
              </a:rPr>
              <a:t>Bhardwaj</a:t>
            </a:r>
            <a:r>
              <a:rPr lang="en-US" sz="1400" dirty="0">
                <a:solidFill>
                  <a:srgbClr val="000090"/>
                </a:solidFill>
                <a:latin typeface="Arial" charset="0"/>
              </a:rPr>
              <a:t>,</a:t>
            </a:r>
            <a:r>
              <a:rPr lang="en-US" sz="1100" dirty="0">
                <a:solidFill>
                  <a:srgbClr val="000090"/>
                </a:solidFill>
                <a:latin typeface="Arial" charset="0"/>
              </a:rPr>
              <a:t> </a:t>
            </a:r>
            <a:br>
              <a:rPr lang="en-US" sz="1100" dirty="0">
                <a:solidFill>
                  <a:srgbClr val="000090"/>
                </a:solidFill>
                <a:latin typeface="Arial" charset="0"/>
              </a:rPr>
            </a:br>
            <a:r>
              <a:rPr lang="en-US" sz="1400" dirty="0">
                <a:solidFill>
                  <a:srgbClr val="000090"/>
                </a:solidFill>
                <a:latin typeface="Arial" charset="0"/>
              </a:rPr>
              <a:t>A Boyle, P </a:t>
            </a:r>
            <a:r>
              <a:rPr lang="en-US" sz="1400" dirty="0" err="1">
                <a:solidFill>
                  <a:srgbClr val="000090"/>
                </a:solidFill>
                <a:latin typeface="Arial" charset="0"/>
              </a:rPr>
              <a:t>Cayting</a:t>
            </a:r>
            <a:r>
              <a:rPr lang="en-US" sz="1400" dirty="0">
                <a:solidFill>
                  <a:srgbClr val="000090"/>
                </a:solidFill>
                <a:latin typeface="Arial" charset="0"/>
              </a:rPr>
              <a:t>, A </a:t>
            </a:r>
            <a:r>
              <a:rPr lang="en-US" sz="1400" dirty="0" err="1">
                <a:solidFill>
                  <a:srgbClr val="000090"/>
                </a:solidFill>
                <a:latin typeface="Arial" charset="0"/>
              </a:rPr>
              <a:t>Charos</a:t>
            </a:r>
            <a:r>
              <a:rPr lang="en-US" sz="1400" dirty="0">
                <a:solidFill>
                  <a:srgbClr val="000090"/>
                </a:solidFill>
                <a:latin typeface="Arial" charset="0"/>
              </a:rPr>
              <a:t>, D Chen, </a:t>
            </a:r>
            <a:br>
              <a:rPr lang="en-US" sz="1400" dirty="0">
                <a:solidFill>
                  <a:srgbClr val="000090"/>
                </a:solidFill>
                <a:latin typeface="Arial" charset="0"/>
              </a:rPr>
            </a:br>
            <a:r>
              <a:rPr lang="en-US" sz="1400" dirty="0">
                <a:solidFill>
                  <a:srgbClr val="000090"/>
                </a:solidFill>
                <a:latin typeface="Arial" charset="0"/>
              </a:rPr>
              <a:t>Y Cheng,</a:t>
            </a:r>
            <a:r>
              <a:rPr lang="en-US" b="1" dirty="0">
                <a:solidFill>
                  <a:srgbClr val="000090"/>
                </a:solidFill>
                <a:latin typeface="Arial" charset="0"/>
              </a:rPr>
              <a:t> </a:t>
            </a:r>
            <a:r>
              <a:rPr lang="en-US" sz="1600" b="1" u="sng" dirty="0">
                <a:solidFill>
                  <a:srgbClr val="000090"/>
                </a:solidFill>
                <a:latin typeface="Arial" charset="0"/>
              </a:rPr>
              <a:t>D Clarke</a:t>
            </a:r>
            <a:r>
              <a:rPr lang="en-US" sz="1600" dirty="0">
                <a:solidFill>
                  <a:srgbClr val="000090"/>
                </a:solidFill>
                <a:latin typeface="Arial" charset="0"/>
              </a:rPr>
              <a:t>,</a:t>
            </a:r>
            <a:r>
              <a:rPr lang="en-US" sz="1400" dirty="0">
                <a:solidFill>
                  <a:srgbClr val="000090"/>
                </a:solidFill>
                <a:latin typeface="Arial" charset="0"/>
              </a:rPr>
              <a:t> C Eastman, </a:t>
            </a:r>
            <a:br>
              <a:rPr lang="en-US" sz="1400" dirty="0">
                <a:solidFill>
                  <a:srgbClr val="000090"/>
                </a:solidFill>
                <a:latin typeface="Arial" charset="0"/>
              </a:rPr>
            </a:br>
            <a:r>
              <a:rPr lang="en-US" sz="1400" dirty="0">
                <a:solidFill>
                  <a:srgbClr val="000090"/>
                </a:solidFill>
                <a:latin typeface="Arial" charset="0"/>
              </a:rPr>
              <a:t>G </a:t>
            </a:r>
            <a:r>
              <a:rPr lang="en-US" sz="1400" dirty="0" err="1">
                <a:solidFill>
                  <a:srgbClr val="000090"/>
                </a:solidFill>
                <a:latin typeface="Arial" charset="0"/>
              </a:rPr>
              <a:t>Euskirchen</a:t>
            </a:r>
            <a:r>
              <a:rPr lang="en-US" sz="1400" dirty="0">
                <a:solidFill>
                  <a:srgbClr val="000090"/>
                </a:solidFill>
                <a:latin typeface="Arial" charset="0"/>
              </a:rPr>
              <a:t>, S </a:t>
            </a:r>
            <a:r>
              <a:rPr lang="en-US" sz="1400" dirty="0" err="1">
                <a:solidFill>
                  <a:srgbClr val="000090"/>
                </a:solidFill>
                <a:latin typeface="Arial" charset="0"/>
              </a:rPr>
              <a:t>Frietze</a:t>
            </a:r>
            <a:r>
              <a:rPr lang="en-US" sz="1400" dirty="0">
                <a:solidFill>
                  <a:srgbClr val="000090"/>
                </a:solidFill>
                <a:latin typeface="Arial" charset="0"/>
              </a:rPr>
              <a:t>, </a:t>
            </a:r>
            <a:r>
              <a:rPr lang="en-US" sz="2000" b="1" u="dottedHeavy" dirty="0">
                <a:solidFill>
                  <a:srgbClr val="000090"/>
                </a:solidFill>
                <a:latin typeface="Arial" charset="0"/>
              </a:rPr>
              <a:t>Y Fu</a:t>
            </a:r>
            <a:r>
              <a:rPr lang="en-US" sz="1400" dirty="0">
                <a:solidFill>
                  <a:srgbClr val="000090"/>
                </a:solidFill>
                <a:latin typeface="Arial" charset="0"/>
              </a:rPr>
              <a:t>, J </a:t>
            </a:r>
            <a:r>
              <a:rPr lang="en-US" sz="1400" dirty="0" err="1">
                <a:solidFill>
                  <a:srgbClr val="000090"/>
                </a:solidFill>
                <a:latin typeface="Arial" charset="0"/>
              </a:rPr>
              <a:t>Gertz</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F </a:t>
            </a:r>
            <a:r>
              <a:rPr lang="en-US" sz="1400" dirty="0" err="1">
                <a:solidFill>
                  <a:srgbClr val="000090"/>
                </a:solidFill>
                <a:latin typeface="Arial" charset="0"/>
              </a:rPr>
              <a:t>Grubert</a:t>
            </a:r>
            <a:r>
              <a:rPr lang="en-US" sz="1400" dirty="0">
                <a:solidFill>
                  <a:srgbClr val="000090"/>
                </a:solidFill>
                <a:latin typeface="Arial" charset="0"/>
              </a:rPr>
              <a:t>, </a:t>
            </a:r>
            <a:r>
              <a:rPr lang="en-US" sz="1400" u="sng" dirty="0">
                <a:solidFill>
                  <a:srgbClr val="000090"/>
                </a:solidFill>
                <a:latin typeface="Arial" charset="0"/>
              </a:rPr>
              <a:t>A </a:t>
            </a:r>
            <a:r>
              <a:rPr lang="en-US" sz="1400" u="sng" dirty="0" err="1">
                <a:solidFill>
                  <a:srgbClr val="000090"/>
                </a:solidFill>
                <a:latin typeface="Arial" charset="0"/>
              </a:rPr>
              <a:t>Harmanci</a:t>
            </a:r>
            <a:r>
              <a:rPr lang="en-US" sz="1400" dirty="0">
                <a:solidFill>
                  <a:srgbClr val="000090"/>
                </a:solidFill>
                <a:latin typeface="Arial" charset="0"/>
              </a:rPr>
              <a:t>, P Jain, </a:t>
            </a:r>
            <a:br>
              <a:rPr lang="en-US" sz="1400" dirty="0">
                <a:solidFill>
                  <a:srgbClr val="000090"/>
                </a:solidFill>
                <a:latin typeface="Arial" charset="0"/>
              </a:rPr>
            </a:br>
            <a:r>
              <a:rPr lang="en-US" sz="1400" dirty="0">
                <a:solidFill>
                  <a:srgbClr val="000090"/>
                </a:solidFill>
                <a:latin typeface="Arial" charset="0"/>
              </a:rPr>
              <a:t>M </a:t>
            </a:r>
            <a:r>
              <a:rPr lang="en-US" sz="1400" dirty="0" err="1">
                <a:solidFill>
                  <a:srgbClr val="000090"/>
                </a:solidFill>
                <a:latin typeface="Arial" charset="0"/>
              </a:rPr>
              <a:t>Kasowski</a:t>
            </a:r>
            <a:r>
              <a:rPr lang="en-US" sz="1400" dirty="0">
                <a:solidFill>
                  <a:srgbClr val="000090"/>
                </a:solidFill>
                <a:latin typeface="Arial" charset="0"/>
              </a:rPr>
              <a:t>, P </a:t>
            </a:r>
            <a:r>
              <a:rPr lang="en-US" sz="1400" dirty="0" err="1">
                <a:solidFill>
                  <a:srgbClr val="000090"/>
                </a:solidFill>
                <a:latin typeface="Arial" charset="0"/>
              </a:rPr>
              <a:t>Lacroute</a:t>
            </a:r>
            <a:r>
              <a:rPr lang="en-US" sz="1400" dirty="0">
                <a:solidFill>
                  <a:srgbClr val="000090"/>
                </a:solidFill>
                <a:latin typeface="Arial" charset="0"/>
              </a:rPr>
              <a:t>, </a:t>
            </a:r>
            <a:r>
              <a:rPr lang="en-US" sz="1600" b="1" u="sng" dirty="0">
                <a:solidFill>
                  <a:srgbClr val="000090"/>
                </a:solidFill>
                <a:latin typeface="Arial" charset="0"/>
              </a:rPr>
              <a:t>J </a:t>
            </a:r>
            <a:r>
              <a:rPr lang="en-US" sz="1600" b="1" u="sng" dirty="0" err="1">
                <a:solidFill>
                  <a:srgbClr val="000090"/>
                </a:solidFill>
                <a:latin typeface="Arial" charset="0"/>
              </a:rPr>
              <a:t>Leng</a:t>
            </a:r>
            <a:r>
              <a:rPr lang="en-US" sz="1600" b="1" dirty="0">
                <a:solidFill>
                  <a:srgbClr val="000090"/>
                </a:solidFill>
                <a:latin typeface="Arial" charset="0"/>
              </a:rPr>
              <a:t>,</a:t>
            </a:r>
            <a:r>
              <a:rPr lang="en-US" sz="1400" dirty="0">
                <a:solidFill>
                  <a:srgbClr val="000090"/>
                </a:solidFill>
                <a:latin typeface="Arial" charset="0"/>
              </a:rPr>
              <a:t> J </a:t>
            </a:r>
            <a:r>
              <a:rPr lang="en-US" sz="1400" dirty="0" err="1">
                <a:solidFill>
                  <a:srgbClr val="000090"/>
                </a:solidFill>
                <a:latin typeface="Arial" charset="0"/>
              </a:rPr>
              <a:t>Lian</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H Monahan, H </a:t>
            </a:r>
            <a:r>
              <a:rPr lang="en-US" sz="1400" dirty="0" err="1">
                <a:solidFill>
                  <a:srgbClr val="000090"/>
                </a:solidFill>
                <a:latin typeface="Arial" charset="0"/>
              </a:rPr>
              <a:t>O'Geen</a:t>
            </a:r>
            <a:r>
              <a:rPr lang="en-US" sz="1400" dirty="0">
                <a:solidFill>
                  <a:srgbClr val="000090"/>
                </a:solidFill>
                <a:latin typeface="Arial" charset="0"/>
              </a:rPr>
              <a:t>, Z </a:t>
            </a:r>
            <a:r>
              <a:rPr lang="en-US" sz="1400" dirty="0" err="1">
                <a:solidFill>
                  <a:srgbClr val="000090"/>
                </a:solidFill>
                <a:latin typeface="Arial" charset="0"/>
              </a:rPr>
              <a:t>Ouyang</a:t>
            </a:r>
            <a:r>
              <a:rPr lang="en-US" sz="1400" dirty="0">
                <a:solidFill>
                  <a:srgbClr val="000090"/>
                </a:solidFill>
                <a:latin typeface="Arial" charset="0"/>
              </a:rPr>
              <a:t>,</a:t>
            </a:r>
            <a:br>
              <a:rPr lang="en-US" sz="1400" dirty="0">
                <a:solidFill>
                  <a:srgbClr val="000090"/>
                </a:solidFill>
                <a:latin typeface="Arial" charset="0"/>
              </a:rPr>
            </a:br>
            <a:r>
              <a:rPr lang="en-US" sz="1400" dirty="0">
                <a:solidFill>
                  <a:srgbClr val="000090"/>
                </a:solidFill>
                <a:latin typeface="Arial" charset="0"/>
              </a:rPr>
              <a:t>E Partridge, D </a:t>
            </a:r>
            <a:r>
              <a:rPr lang="en-US" sz="1400" dirty="0" err="1">
                <a:solidFill>
                  <a:srgbClr val="000090"/>
                </a:solidFill>
                <a:latin typeface="Arial" charset="0"/>
              </a:rPr>
              <a:t>Patacsil</a:t>
            </a:r>
            <a:r>
              <a:rPr lang="en-US" sz="1400" dirty="0">
                <a:solidFill>
                  <a:srgbClr val="000090"/>
                </a:solidFill>
                <a:latin typeface="Arial" charset="0"/>
              </a:rPr>
              <a:t>, F Pauli, D </a:t>
            </a:r>
            <a:r>
              <a:rPr lang="en-US" sz="1400" dirty="0" err="1">
                <a:solidFill>
                  <a:srgbClr val="000090"/>
                </a:solidFill>
                <a:latin typeface="Arial" charset="0"/>
              </a:rPr>
              <a:t>Raha</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L Ramirez, T Reddy, B Reed, M Shi, T </a:t>
            </a:r>
            <a:r>
              <a:rPr lang="en-US" sz="1400" dirty="0" err="1">
                <a:solidFill>
                  <a:srgbClr val="000090"/>
                </a:solidFill>
                <a:latin typeface="Arial" charset="0"/>
              </a:rPr>
              <a:t>Slifer</a:t>
            </a:r>
            <a:r>
              <a:rPr lang="en-US" sz="1400" dirty="0">
                <a:solidFill>
                  <a:srgbClr val="000090"/>
                </a:solidFill>
                <a:latin typeface="Arial" charset="0"/>
              </a:rPr>
              <a:t>, J Wang, L Wu, X Yang, </a:t>
            </a:r>
            <a:r>
              <a:rPr lang="en-US" sz="2000" b="1" u="dottedHeavy" dirty="0">
                <a:solidFill>
                  <a:srgbClr val="000090"/>
                </a:solidFill>
                <a:latin typeface="Arial" charset="0"/>
              </a:rPr>
              <a:t>K Yip</a:t>
            </a:r>
            <a:r>
              <a:rPr lang="en-US" sz="2000" b="1" dirty="0">
                <a:solidFill>
                  <a:srgbClr val="000090"/>
                </a:solidFill>
                <a:latin typeface="Arial" charset="0"/>
              </a:rPr>
              <a:t>,</a:t>
            </a:r>
            <a:r>
              <a:rPr lang="en-US" sz="1400" dirty="0">
                <a:solidFill>
                  <a:srgbClr val="000090"/>
                </a:solidFill>
                <a:latin typeface="Arial" charset="0"/>
              </a:rPr>
              <a:t> </a:t>
            </a:r>
            <a:br>
              <a:rPr lang="en-US" sz="1400" dirty="0">
                <a:solidFill>
                  <a:srgbClr val="000090"/>
                </a:solidFill>
                <a:latin typeface="Arial" charset="0"/>
              </a:rPr>
            </a:br>
            <a:r>
              <a:rPr lang="en-US" sz="1400" u="sng" dirty="0">
                <a:solidFill>
                  <a:srgbClr val="000090"/>
                </a:solidFill>
                <a:latin typeface="Arial" charset="0"/>
              </a:rPr>
              <a:t>G </a:t>
            </a:r>
            <a:r>
              <a:rPr lang="en-US" sz="1400" u="sng" dirty="0" err="1">
                <a:solidFill>
                  <a:srgbClr val="000090"/>
                </a:solidFill>
                <a:latin typeface="Arial" charset="0"/>
              </a:rPr>
              <a:t>Zilberman-Schapira</a:t>
            </a:r>
            <a:r>
              <a:rPr lang="en-US" sz="1400" dirty="0">
                <a:solidFill>
                  <a:srgbClr val="000090"/>
                </a:solidFill>
                <a:latin typeface="Arial" charset="0"/>
              </a:rPr>
              <a:t>, S </a:t>
            </a:r>
            <a:r>
              <a:rPr lang="en-US" sz="1400" dirty="0" err="1">
                <a:solidFill>
                  <a:srgbClr val="000090"/>
                </a:solidFill>
                <a:latin typeface="Arial" charset="0"/>
              </a:rPr>
              <a:t>Batzoglou</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A </a:t>
            </a:r>
            <a:r>
              <a:rPr lang="en-US" sz="1400" dirty="0" err="1">
                <a:solidFill>
                  <a:srgbClr val="000090"/>
                </a:solidFill>
                <a:latin typeface="Arial" charset="0"/>
              </a:rPr>
              <a:t>Sidow</a:t>
            </a:r>
            <a:r>
              <a:rPr lang="en-US" sz="1400" dirty="0">
                <a:solidFill>
                  <a:srgbClr val="000090"/>
                </a:solidFill>
                <a:latin typeface="Arial" charset="0"/>
              </a:rPr>
              <a:t>, P </a:t>
            </a:r>
            <a:r>
              <a:rPr lang="en-US" sz="1400" dirty="0" err="1">
                <a:solidFill>
                  <a:srgbClr val="000090"/>
                </a:solidFill>
                <a:latin typeface="Arial" charset="0"/>
              </a:rPr>
              <a:t>Farnham</a:t>
            </a:r>
            <a:r>
              <a:rPr lang="en-US" sz="1400" dirty="0">
                <a:solidFill>
                  <a:srgbClr val="000090"/>
                </a:solidFill>
                <a:latin typeface="Arial" charset="0"/>
              </a:rPr>
              <a:t>, </a:t>
            </a:r>
            <a:r>
              <a:rPr lang="en-US" sz="1600" b="1" dirty="0">
                <a:solidFill>
                  <a:srgbClr val="000090"/>
                </a:solidFill>
                <a:latin typeface="Arial" charset="0"/>
              </a:rPr>
              <a:t>R Myers</a:t>
            </a:r>
            <a:r>
              <a:rPr lang="en-US" sz="1600" dirty="0">
                <a:solidFill>
                  <a:srgbClr val="000090"/>
                </a:solidFill>
                <a:latin typeface="Arial" charset="0"/>
              </a:rPr>
              <a:t>,</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S </a:t>
            </a:r>
            <a:r>
              <a:rPr lang="en-US" sz="1400" dirty="0" err="1">
                <a:solidFill>
                  <a:srgbClr val="000090"/>
                </a:solidFill>
                <a:latin typeface="Arial" charset="0"/>
              </a:rPr>
              <a:t>Weissman</a:t>
            </a:r>
            <a:r>
              <a:rPr lang="en-US" sz="1400" dirty="0">
                <a:solidFill>
                  <a:srgbClr val="000090"/>
                </a:solidFill>
                <a:latin typeface="Arial" charset="0"/>
              </a:rPr>
              <a:t>, </a:t>
            </a:r>
            <a:r>
              <a:rPr lang="en-US" sz="2000" b="1" dirty="0">
                <a:solidFill>
                  <a:srgbClr val="000090"/>
                </a:solidFill>
                <a:latin typeface="Arial" charset="0"/>
              </a:rPr>
              <a:t>M Snyder </a:t>
            </a:r>
            <a:endParaRPr lang="en-US" sz="1600" dirty="0">
              <a:solidFill>
                <a:srgbClr val="000000"/>
              </a:solidFill>
              <a:latin typeface="Arial" charset="0"/>
            </a:endParaRPr>
          </a:p>
        </p:txBody>
      </p:sp>
      <p:pic>
        <p:nvPicPr>
          <p:cNvPr id="14848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
            <a:ext cx="15525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Rectangle 6"/>
          <p:cNvSpPr>
            <a:spLocks noChangeArrowheads="1"/>
          </p:cNvSpPr>
          <p:nvPr/>
        </p:nvSpPr>
        <p:spPr bwMode="auto">
          <a:xfrm>
            <a:off x="2354263" y="1165225"/>
            <a:ext cx="1887537" cy="522288"/>
          </a:xfrm>
          <a:prstGeom prst="rect">
            <a:avLst/>
          </a:prstGeom>
          <a:noFill/>
          <a:ln w="9525">
            <a:solidFill>
              <a:srgbClr val="084DB9"/>
            </a:solidFill>
            <a:miter lim="800000"/>
            <a:headEnd/>
            <a:tailEnd/>
          </a:ln>
          <a:extLst>
            <a:ext uri="{909E8E84-426E-40dd-AFC4-6F175D3DCCD1}">
              <a14:hiddenFill xmlns:a14="http://schemas.microsoft.com/office/drawing/2010/main">
                <a:solidFill>
                  <a:srgbClr val="FFFFFF"/>
                </a:solidFill>
              </a14:hiddenFill>
            </a:ext>
          </a:extLst>
        </p:spPr>
        <p:txBody>
          <a:bodyPr lIns="91369" tIns="45685" rIns="91369" bIns="45685">
            <a:spAutoFit/>
          </a:bodyPr>
          <a:lstStyle/>
          <a:p>
            <a:pPr defTabSz="912813"/>
            <a:r>
              <a:rPr lang="en-US" sz="1400">
                <a:solidFill>
                  <a:srgbClr val="000090"/>
                </a:solidFill>
                <a:latin typeface="Arial" charset="0"/>
              </a:rPr>
              <a:t>Networks/Elements </a:t>
            </a:r>
            <a:br>
              <a:rPr lang="en-US" sz="1400">
                <a:solidFill>
                  <a:srgbClr val="000090"/>
                </a:solidFill>
                <a:latin typeface="Arial" charset="0"/>
              </a:rPr>
            </a:br>
            <a:r>
              <a:rPr lang="en-US" sz="1400">
                <a:solidFill>
                  <a:srgbClr val="000090"/>
                </a:solidFill>
                <a:latin typeface="Arial" charset="0"/>
              </a:rPr>
              <a:t>(~60 participants): </a:t>
            </a:r>
          </a:p>
        </p:txBody>
      </p:sp>
      <p:sp>
        <p:nvSpPr>
          <p:cNvPr id="148486" name="Left Brace 7"/>
          <p:cNvSpPr>
            <a:spLocks/>
          </p:cNvSpPr>
          <p:nvPr/>
        </p:nvSpPr>
        <p:spPr bwMode="auto">
          <a:xfrm>
            <a:off x="5105400" y="236538"/>
            <a:ext cx="236538" cy="4564062"/>
          </a:xfrm>
          <a:prstGeom prst="leftBrace">
            <a:avLst>
              <a:gd name="adj1" fmla="val 4645"/>
              <a:gd name="adj2" fmla="val 26171"/>
            </a:avLst>
          </a:prstGeom>
          <a:noFill/>
          <a:ln w="57150">
            <a:solidFill>
              <a:srgbClr val="00009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cxnSp>
        <p:nvCxnSpPr>
          <p:cNvPr id="3" name="Straight Connector 2"/>
          <p:cNvCxnSpPr>
            <a:stCxn id="148486" idx="1"/>
            <a:endCxn id="148485" idx="3"/>
          </p:cNvCxnSpPr>
          <p:nvPr/>
        </p:nvCxnSpPr>
        <p:spPr bwMode="auto">
          <a:xfrm flipH="1" flipV="1">
            <a:off x="4241800" y="1427163"/>
            <a:ext cx="863600" cy="3175"/>
          </a:xfrm>
          <a:prstGeom prst="line">
            <a:avLst/>
          </a:prstGeom>
          <a:noFill/>
          <a:ln w="12700" cap="flat" cmpd="sng" algn="ctr">
            <a:solidFill>
              <a:schemeClr val="accent6">
                <a:lumMod val="50000"/>
              </a:schemeClr>
            </a:solidFill>
            <a:prstDash val="solid"/>
            <a:round/>
            <a:headEnd type="none" w="sm" len="sm"/>
            <a:tailEnd type="none" w="sm" len="sm"/>
          </a:ln>
          <a:effectLst/>
        </p:spPr>
      </p:cxnSp>
      <p:sp>
        <p:nvSpPr>
          <p:cNvPr id="5" name="TextBox 4"/>
          <p:cNvSpPr txBox="1"/>
          <p:nvPr/>
        </p:nvSpPr>
        <p:spPr>
          <a:xfrm>
            <a:off x="5437188" y="6491288"/>
            <a:ext cx="3330575" cy="276225"/>
          </a:xfrm>
          <a:prstGeom prst="rect">
            <a:avLst/>
          </a:prstGeom>
          <a:solidFill>
            <a:schemeClr val="tx1">
              <a:lumMod val="75000"/>
              <a:lumOff val="25000"/>
            </a:schemeClr>
          </a:solidFill>
          <a:ln>
            <a:solidFill>
              <a:schemeClr val="tx1"/>
            </a:solidFill>
          </a:ln>
        </p:spPr>
        <p:txBody>
          <a:bodyPr wrap="none" lIns="91369" tIns="45685" rIns="91369" bIns="45685">
            <a:spAutoFit/>
          </a:bodyPr>
          <a:lstStyle/>
          <a:p>
            <a:pPr defTabSz="913696">
              <a:defRPr/>
            </a:pPr>
            <a:r>
              <a:rPr lang="en-US" sz="1200" b="1" dirty="0">
                <a:solidFill>
                  <a:srgbClr val="FFFFFF"/>
                </a:solidFill>
                <a:latin typeface="Arial" charset="0"/>
              </a:rPr>
              <a:t>Hiring Postdocs. See </a:t>
            </a:r>
            <a:r>
              <a:rPr lang="en-US" sz="1200" b="1" dirty="0" err="1">
                <a:solidFill>
                  <a:srgbClr val="FFFFFF"/>
                </a:solidFill>
                <a:latin typeface="Arial" charset="0"/>
              </a:rPr>
              <a:t>gersteinlab.org</a:t>
            </a:r>
            <a:r>
              <a:rPr lang="en-US" sz="1200" b="1" dirty="0">
                <a:solidFill>
                  <a:srgbClr val="FFFFFF"/>
                </a:solidFill>
                <a:latin typeface="Arial" charset="0"/>
              </a:rPr>
              <a:t>/jobs !</a:t>
            </a:r>
          </a:p>
        </p:txBody>
      </p:sp>
      <p:pic>
        <p:nvPicPr>
          <p:cNvPr id="2" name="Picture 1"/>
          <p:cNvPicPr>
            <a:picLocks noChangeAspect="1"/>
          </p:cNvPicPr>
          <p:nvPr/>
        </p:nvPicPr>
        <p:blipFill>
          <a:blip r:embed="rId3"/>
          <a:stretch>
            <a:fillRect/>
          </a:stretch>
        </p:blipFill>
        <p:spPr>
          <a:xfrm>
            <a:off x="1279123" y="1992464"/>
            <a:ext cx="2866801" cy="4633212"/>
          </a:xfrm>
          <a:prstGeom prst="rect">
            <a:avLst/>
          </a:prstGeom>
        </p:spPr>
      </p:pic>
    </p:spTree>
  </p:cSld>
  <p:clrMapOvr>
    <a:masterClrMapping/>
  </p:clrMapOvr>
  <p:transition xmlns:p14="http://schemas.microsoft.com/office/powerpoint/2010/main" advTm="7774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99" y="38100"/>
            <a:ext cx="4363841"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193851" y="85615"/>
            <a:ext cx="4226897" cy="6636093"/>
          </a:xfrm>
        </p:spPr>
        <p:txBody>
          <a:bodyPr/>
          <a:lstStyle/>
          <a:p>
            <a:r>
              <a:rPr lang="en-US" sz="1800" dirty="0" smtClean="0"/>
              <a:t>Hierarchy Construction – </a:t>
            </a:r>
            <a:br>
              <a:rPr lang="en-US" sz="1800" dirty="0" smtClean="0"/>
            </a:br>
            <a:r>
              <a:rPr lang="en-US" sz="1800" dirty="0" smtClean="0"/>
              <a:t>Chao </a:t>
            </a:r>
            <a:r>
              <a:rPr lang="en-US" sz="2800" b="1" dirty="0" smtClean="0">
                <a:solidFill>
                  <a:srgbClr val="FF0000"/>
                </a:solidFill>
              </a:rPr>
              <a:t>Cheng</a:t>
            </a:r>
            <a:r>
              <a:rPr lang="en-US" sz="1800" dirty="0" smtClean="0"/>
              <a:t>, </a:t>
            </a:r>
            <a:r>
              <a:rPr lang="en-US" sz="1800" dirty="0"/>
              <a:t>Erik </a:t>
            </a:r>
            <a:r>
              <a:rPr lang="en-US" sz="1800" dirty="0" smtClean="0"/>
              <a:t>Andrews, Koon</a:t>
            </a:r>
            <a:r>
              <a:rPr lang="en-US" sz="1800" dirty="0"/>
              <a:t>-</a:t>
            </a:r>
            <a:r>
              <a:rPr lang="en-US" sz="1800" dirty="0" err="1"/>
              <a:t>Kiu</a:t>
            </a:r>
            <a:r>
              <a:rPr lang="en-US" sz="1800" dirty="0"/>
              <a:t> </a:t>
            </a:r>
            <a:r>
              <a:rPr lang="en-US" sz="1800" dirty="0" smtClean="0"/>
              <a:t>Yan, </a:t>
            </a:r>
            <a:r>
              <a:rPr lang="en-US" sz="1800" dirty="0"/>
              <a:t>Matthew </a:t>
            </a:r>
            <a:r>
              <a:rPr lang="en-US" sz="1800" dirty="0" err="1" smtClean="0"/>
              <a:t>Ung</a:t>
            </a:r>
            <a:r>
              <a:rPr lang="en-US" sz="1800" dirty="0" smtClean="0"/>
              <a:t>, </a:t>
            </a:r>
            <a:r>
              <a:rPr lang="en-US" sz="1800" dirty="0" err="1"/>
              <a:t>Daifeng</a:t>
            </a:r>
            <a:r>
              <a:rPr lang="en-US" sz="1800" dirty="0"/>
              <a:t> </a:t>
            </a:r>
            <a:r>
              <a:rPr lang="en-US" sz="1800" dirty="0" smtClean="0"/>
              <a:t>Wang </a:t>
            </a:r>
            <a:r>
              <a:rPr lang="en-US" sz="1050" dirty="0"/>
              <a:t> </a:t>
            </a:r>
            <a:r>
              <a:rPr lang="en-US" sz="1050" dirty="0" smtClean="0"/>
              <a:t/>
            </a:r>
            <a:br>
              <a:rPr lang="en-US" sz="105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smtClean="0">
                <a:solidFill>
                  <a:schemeClr val="bg1">
                    <a:lumMod val="50000"/>
                  </a:schemeClr>
                </a:solidFill>
              </a:rPr>
              <a:t>hinet</a:t>
            </a:r>
            <a:r>
              <a:rPr lang="en-US" sz="1050" dirty="0" smtClean="0">
                <a:solidFill>
                  <a:schemeClr val="bg1">
                    <a:lumMod val="50000"/>
                  </a:schemeClr>
                </a:solidFill>
              </a:rPr>
              <a:t> coming soon] </a:t>
            </a:r>
          </a:p>
          <a:p>
            <a:r>
              <a:rPr lang="en-US" sz="1800" dirty="0" err="1" smtClean="0"/>
              <a:t>Loregic</a:t>
            </a:r>
            <a:r>
              <a:rPr lang="en-US" sz="1800" dirty="0" smtClean="0"/>
              <a:t> – </a:t>
            </a:r>
            <a:br>
              <a:rPr lang="en-US" sz="1800" dirty="0" smtClean="0"/>
            </a:br>
            <a:r>
              <a:rPr lang="en-US" sz="1800" dirty="0" err="1" smtClean="0"/>
              <a:t>Daifeng</a:t>
            </a:r>
            <a:r>
              <a:rPr lang="en-US" sz="1800" dirty="0" smtClean="0"/>
              <a:t> </a:t>
            </a:r>
            <a:r>
              <a:rPr lang="en-US" sz="2800" b="1" dirty="0" smtClean="0">
                <a:solidFill>
                  <a:srgbClr val="FF0000"/>
                </a:solidFill>
              </a:rPr>
              <a:t>Wang</a:t>
            </a:r>
            <a:r>
              <a:rPr lang="en-US" sz="1800" dirty="0" smtClean="0"/>
              <a:t>, </a:t>
            </a:r>
            <a:r>
              <a:rPr lang="en-US" sz="1800" dirty="0"/>
              <a:t>Koon-</a:t>
            </a:r>
            <a:r>
              <a:rPr lang="en-US" sz="1800" dirty="0" err="1"/>
              <a:t>Kiu</a:t>
            </a:r>
            <a:r>
              <a:rPr lang="en-US" sz="1800" dirty="0"/>
              <a:t> </a:t>
            </a:r>
            <a:r>
              <a:rPr lang="en-US" sz="1800" dirty="0" smtClean="0"/>
              <a:t>Yan, </a:t>
            </a:r>
            <a:r>
              <a:rPr lang="en-US" sz="1800" dirty="0"/>
              <a:t>Cristina </a:t>
            </a:r>
            <a:r>
              <a:rPr lang="en-US" sz="1800" dirty="0" err="1" smtClean="0"/>
              <a:t>Sisu</a:t>
            </a:r>
            <a:r>
              <a:rPr lang="en-US" sz="1800" dirty="0" smtClean="0"/>
              <a:t>, </a:t>
            </a:r>
            <a:r>
              <a:rPr lang="en-US" sz="1800" dirty="0"/>
              <a:t>Chao </a:t>
            </a:r>
            <a:r>
              <a:rPr lang="en-US" sz="1800" dirty="0" smtClean="0"/>
              <a:t>Cheng, </a:t>
            </a:r>
            <a:r>
              <a:rPr lang="en-US" sz="1800" dirty="0"/>
              <a:t>Joel </a:t>
            </a:r>
            <a:r>
              <a:rPr lang="en-US" sz="1800" dirty="0" err="1" smtClean="0"/>
              <a:t>Rozowsky</a:t>
            </a:r>
            <a:r>
              <a:rPr lang="en-US" sz="1800" dirty="0" smtClean="0"/>
              <a:t>, William </a:t>
            </a:r>
            <a:r>
              <a:rPr lang="en-US" sz="1800" dirty="0" err="1" smtClean="0"/>
              <a:t>Meyerson</a:t>
            </a:r>
            <a:r>
              <a:rPr lang="en-US" sz="1800" dirty="0"/>
              <a:t> </a:t>
            </a:r>
            <a:r>
              <a:rPr lang="en-US" sz="1050" dirty="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a:solidFill>
                  <a:schemeClr val="bg1">
                    <a:lumMod val="50000"/>
                  </a:schemeClr>
                </a:solidFill>
              </a:rPr>
              <a:t>loregic</a:t>
            </a:r>
            <a:r>
              <a:rPr lang="en-US" sz="1050" dirty="0">
                <a:solidFill>
                  <a:schemeClr val="bg1">
                    <a:lumMod val="50000"/>
                  </a:schemeClr>
                </a:solidFill>
              </a:rPr>
              <a:t> coming soon]</a:t>
            </a:r>
          </a:p>
          <a:p>
            <a:r>
              <a:rPr lang="en-US" sz="1800" dirty="0" smtClean="0"/>
              <a:t>Net hierarchy analysis – </a:t>
            </a:r>
            <a:br>
              <a:rPr lang="en-US" sz="1800" dirty="0" smtClean="0"/>
            </a:br>
            <a:r>
              <a:rPr lang="en-US" sz="1800" dirty="0" smtClean="0"/>
              <a:t>N </a:t>
            </a:r>
            <a:r>
              <a:rPr lang="en-US" sz="2800" b="1" dirty="0" err="1">
                <a:solidFill>
                  <a:srgbClr val="FF0000"/>
                </a:solidFill>
              </a:rPr>
              <a:t>Bhardwaj</a:t>
            </a:r>
            <a:r>
              <a:rPr lang="en-US" sz="1800" dirty="0"/>
              <a:t>, KK </a:t>
            </a:r>
            <a:r>
              <a:rPr lang="en-US" sz="1800" dirty="0" smtClean="0"/>
              <a:t>Yan</a:t>
            </a:r>
            <a:r>
              <a:rPr lang="en-US" sz="1800" dirty="0"/>
              <a:t> </a:t>
            </a:r>
            <a:r>
              <a:rPr lang="en-US" sz="1800" dirty="0" smtClean="0"/>
              <a:t/>
            </a:r>
            <a:br>
              <a:rPr lang="en-US" sz="180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a:t>
            </a:r>
            <a:r>
              <a:rPr lang="en-US" sz="1050" dirty="0" err="1">
                <a:solidFill>
                  <a:schemeClr val="bg1">
                    <a:lumMod val="50000"/>
                  </a:schemeClr>
                </a:solidFill>
              </a:rPr>
              <a:t>netheir</a:t>
            </a:r>
            <a:r>
              <a:rPr lang="en-US" sz="1050" dirty="0">
                <a:solidFill>
                  <a:schemeClr val="bg1">
                    <a:lumMod val="50000"/>
                  </a:schemeClr>
                </a:solidFill>
              </a:rPr>
              <a:t>]</a:t>
            </a:r>
          </a:p>
          <a:p>
            <a:r>
              <a:rPr lang="en-US" sz="1800" dirty="0" smtClean="0"/>
              <a:t>Call graph analysis – </a:t>
            </a:r>
            <a:br>
              <a:rPr lang="en-US" sz="1800" dirty="0" smtClean="0"/>
            </a:br>
            <a:r>
              <a:rPr lang="en-US" sz="1800" dirty="0" smtClean="0"/>
              <a:t>KK </a:t>
            </a:r>
            <a:r>
              <a:rPr lang="en-US" sz="2800" b="1" dirty="0">
                <a:solidFill>
                  <a:srgbClr val="FF0000"/>
                </a:solidFill>
              </a:rPr>
              <a:t>Yan</a:t>
            </a:r>
            <a:r>
              <a:rPr lang="en-US" sz="1800" dirty="0"/>
              <a:t>, G Fang, N </a:t>
            </a:r>
            <a:r>
              <a:rPr lang="en-US" sz="1800" dirty="0" err="1"/>
              <a:t>Bhardwaj</a:t>
            </a:r>
            <a:r>
              <a:rPr lang="en-US" sz="1800" dirty="0"/>
              <a:t>, RP Alexander  </a:t>
            </a:r>
            <a:r>
              <a:rPr lang="en-US" sz="1050" dirty="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a:t>
            </a:r>
            <a:r>
              <a:rPr lang="en-US" sz="1050" dirty="0" err="1">
                <a:solidFill>
                  <a:schemeClr val="bg1">
                    <a:lumMod val="50000"/>
                  </a:schemeClr>
                </a:solidFill>
              </a:rPr>
              <a:t>callgraph</a:t>
            </a:r>
            <a:r>
              <a:rPr lang="en-US" sz="1050" dirty="0">
                <a:solidFill>
                  <a:schemeClr val="bg1">
                    <a:lumMod val="50000"/>
                  </a:schemeClr>
                </a:solidFill>
              </a:rPr>
              <a:t>]</a:t>
            </a:r>
          </a:p>
          <a:p>
            <a:r>
              <a:rPr lang="en-US" sz="1800" dirty="0" smtClean="0"/>
              <a:t>Network Sci. Analogies – </a:t>
            </a:r>
            <a:br>
              <a:rPr lang="en-US" sz="1800" dirty="0" smtClean="0"/>
            </a:br>
            <a:r>
              <a:rPr lang="en-US" sz="1800" dirty="0" smtClean="0"/>
              <a:t>Koon</a:t>
            </a:r>
            <a:r>
              <a:rPr lang="en-US" sz="1800" dirty="0"/>
              <a:t>-</a:t>
            </a:r>
            <a:r>
              <a:rPr lang="en-US" sz="1800" dirty="0" err="1"/>
              <a:t>Kiu</a:t>
            </a:r>
            <a:r>
              <a:rPr lang="en-US" sz="1800" dirty="0"/>
              <a:t> </a:t>
            </a:r>
            <a:r>
              <a:rPr lang="en-US" sz="2800" b="1" dirty="0">
                <a:solidFill>
                  <a:srgbClr val="FF0000"/>
                </a:solidFill>
              </a:rPr>
              <a:t>Yan</a:t>
            </a:r>
            <a:r>
              <a:rPr lang="en-US" sz="1800" dirty="0" smtClean="0"/>
              <a:t>, </a:t>
            </a:r>
            <a:r>
              <a:rPr lang="en-US" sz="1800" dirty="0" err="1"/>
              <a:t>Daifeng</a:t>
            </a:r>
            <a:r>
              <a:rPr lang="en-US" sz="1800" dirty="0"/>
              <a:t> </a:t>
            </a:r>
            <a:r>
              <a:rPr lang="en-US" sz="1800" dirty="0" smtClean="0"/>
              <a:t>Wang, </a:t>
            </a:r>
            <a:r>
              <a:rPr lang="en-US" sz="1800" dirty="0" err="1"/>
              <a:t>Anurag</a:t>
            </a:r>
            <a:r>
              <a:rPr lang="en-US" sz="1800" dirty="0"/>
              <a:t> </a:t>
            </a:r>
            <a:r>
              <a:rPr lang="en-US" sz="1800" dirty="0" err="1" smtClean="0"/>
              <a:t>Sethi</a:t>
            </a:r>
            <a:r>
              <a:rPr lang="en-US" sz="1800" dirty="0" smtClean="0"/>
              <a:t>, </a:t>
            </a:r>
            <a:r>
              <a:rPr lang="en-US" sz="1800" dirty="0"/>
              <a:t>Paul </a:t>
            </a:r>
            <a:r>
              <a:rPr lang="en-US" sz="1800" dirty="0" smtClean="0"/>
              <a:t>Muir, </a:t>
            </a:r>
            <a:r>
              <a:rPr lang="en-US" sz="1800" dirty="0"/>
              <a:t>Robert </a:t>
            </a:r>
            <a:r>
              <a:rPr lang="en-US" sz="1800" dirty="0" smtClean="0"/>
              <a:t>Kitchen, </a:t>
            </a:r>
            <a:r>
              <a:rPr lang="en-US" sz="1800" dirty="0"/>
              <a:t>Chao Cheng </a:t>
            </a:r>
            <a:r>
              <a:rPr lang="en-US" sz="1800" dirty="0" smtClean="0"/>
              <a:t/>
            </a:r>
            <a:br>
              <a:rPr lang="en-US" sz="180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a:solidFill>
                  <a:schemeClr val="bg1">
                    <a:lumMod val="50000"/>
                  </a:schemeClr>
                </a:solidFill>
              </a:rPr>
              <a:t>netessay</a:t>
            </a:r>
            <a:r>
              <a:rPr lang="en-US" sz="1050" dirty="0">
                <a:solidFill>
                  <a:schemeClr val="bg1">
                    <a:lumMod val="50000"/>
                  </a:schemeClr>
                </a:solidFill>
              </a:rPr>
              <a:t> coming soon]</a:t>
            </a:r>
          </a:p>
          <a:p>
            <a:endParaRPr lang="en-US" sz="1800" dirty="0"/>
          </a:p>
          <a:p>
            <a:endParaRPr lang="en-US" sz="1800" dirty="0"/>
          </a:p>
          <a:p>
            <a:endParaRPr lang="en-US" sz="1800" dirty="0" smtClean="0"/>
          </a:p>
          <a:p>
            <a:endParaRPr lang="en-US" sz="1800" dirty="0"/>
          </a:p>
          <a:p>
            <a:endParaRPr lang="en-US" sz="1800" dirty="0"/>
          </a:p>
        </p:txBody>
      </p:sp>
      <p:sp>
        <p:nvSpPr>
          <p:cNvPr id="4" name="TextBox 3"/>
          <p:cNvSpPr txBox="1"/>
          <p:nvPr/>
        </p:nvSpPr>
        <p:spPr>
          <a:xfrm>
            <a:off x="4830557" y="6414002"/>
            <a:ext cx="3855725" cy="307706"/>
          </a:xfrm>
          <a:prstGeom prst="rect">
            <a:avLst/>
          </a:prstGeom>
          <a:solidFill>
            <a:schemeClr val="tx1">
              <a:lumMod val="75000"/>
              <a:lumOff val="25000"/>
            </a:schemeClr>
          </a:solidFill>
          <a:ln>
            <a:solidFill>
              <a:schemeClr val="tx1"/>
            </a:solidFill>
          </a:ln>
        </p:spPr>
        <p:txBody>
          <a:bodyPr wrap="none" lIns="91369" tIns="45685" rIns="91369" bIns="45685">
            <a:spAutoFit/>
          </a:bodyPr>
          <a:lstStyle/>
          <a:p>
            <a:pPr defTabSz="913696">
              <a:defRPr/>
            </a:pPr>
            <a:r>
              <a:rPr lang="en-US" sz="1400" b="1" dirty="0">
                <a:solidFill>
                  <a:srgbClr val="FFFFFF"/>
                </a:solidFill>
                <a:latin typeface="Arial" charset="0"/>
              </a:rPr>
              <a:t>Hiring Postdocs. See </a:t>
            </a:r>
            <a:r>
              <a:rPr lang="en-US" sz="1400" b="1" dirty="0" err="1">
                <a:solidFill>
                  <a:srgbClr val="FFFFFF"/>
                </a:solidFill>
                <a:latin typeface="Arial" charset="0"/>
              </a:rPr>
              <a:t>gersteinlab.org</a:t>
            </a:r>
            <a:r>
              <a:rPr lang="en-US" sz="1400" b="1" dirty="0">
                <a:solidFill>
                  <a:srgbClr val="FFFFFF"/>
                </a:solidFill>
                <a:latin typeface="Arial" charset="0"/>
              </a:rPr>
              <a:t>/jobs !</a:t>
            </a:r>
          </a:p>
        </p:txBody>
      </p:sp>
      <p:pic>
        <p:nvPicPr>
          <p:cNvPr id="6" name="Picture 5"/>
          <p:cNvPicPr>
            <a:picLocks noChangeAspect="1"/>
          </p:cNvPicPr>
          <p:nvPr/>
        </p:nvPicPr>
        <p:blipFill>
          <a:blip r:embed="rId2"/>
          <a:stretch>
            <a:fillRect/>
          </a:stretch>
        </p:blipFill>
        <p:spPr>
          <a:xfrm>
            <a:off x="4908714" y="1157136"/>
            <a:ext cx="3699411" cy="4932548"/>
          </a:xfrm>
          <a:prstGeom prst="rect">
            <a:avLst/>
          </a:prstGeom>
        </p:spPr>
      </p:pic>
    </p:spTree>
    <p:extLst>
      <p:ext uri="{BB962C8B-B14F-4D97-AF65-F5344CB8AC3E}">
        <p14:creationId xmlns:p14="http://schemas.microsoft.com/office/powerpoint/2010/main" val="1054036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txBox="1">
            <a:spLocks/>
          </p:cNvSpPr>
          <p:nvPr>
            <p:custDataLst>
              <p:tags r:id="rId2"/>
            </p:custDataLst>
          </p:nvPr>
        </p:nvSpPr>
        <p:spPr bwMode="auto">
          <a:xfrm>
            <a:off x="406400" y="5834063"/>
            <a:ext cx="370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994" tIns="45998" rIns="91994" bIns="45998" anchor="ctr"/>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a:solidFill>
                  <a:srgbClr val="22228B"/>
                </a:solidFill>
                <a:latin typeface="Arial" charset="0"/>
              </a:rPr>
              <a:t>Hierarchy Height Statistic =  </a:t>
            </a:r>
            <a:br>
              <a:rPr lang="en-US" sz="1600" b="1">
                <a:solidFill>
                  <a:srgbClr val="22228B"/>
                </a:solidFill>
                <a:latin typeface="Arial" charset="0"/>
              </a:rPr>
            </a:br>
            <a:r>
              <a:rPr lang="en-US" sz="1600" b="1">
                <a:solidFill>
                  <a:srgbClr val="22228B"/>
                </a:solidFill>
                <a:latin typeface="Arial" charset="0"/>
              </a:rPr>
              <a:t>(normalized TF Out deg. – In deg.)</a:t>
            </a:r>
          </a:p>
        </p:txBody>
      </p:sp>
      <p:sp>
        <p:nvSpPr>
          <p:cNvPr id="10" name="Line 12"/>
          <p:cNvSpPr>
            <a:spLocks noChangeShapeType="1"/>
          </p:cNvSpPr>
          <p:nvPr>
            <p:custDataLst>
              <p:tags r:id="rId3"/>
            </p:custDataLst>
          </p:nvPr>
        </p:nvSpPr>
        <p:spPr bwMode="auto">
          <a:xfrm>
            <a:off x="1989138" y="3111500"/>
            <a:ext cx="0" cy="67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1" name="Line 13"/>
          <p:cNvSpPr>
            <a:spLocks noChangeShapeType="1"/>
          </p:cNvSpPr>
          <p:nvPr>
            <p:custDataLst>
              <p:tags r:id="rId4"/>
            </p:custDataLst>
          </p:nvPr>
        </p:nvSpPr>
        <p:spPr bwMode="auto">
          <a:xfrm>
            <a:off x="1987550" y="3111500"/>
            <a:ext cx="590550"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2" name="Line 14"/>
          <p:cNvSpPr>
            <a:spLocks noChangeShapeType="1"/>
          </p:cNvSpPr>
          <p:nvPr>
            <p:custDataLst>
              <p:tags r:id="rId5"/>
            </p:custDataLst>
          </p:nvPr>
        </p:nvSpPr>
        <p:spPr bwMode="auto">
          <a:xfrm flipH="1">
            <a:off x="1374775" y="3111500"/>
            <a:ext cx="587375"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3" name="Line 15"/>
          <p:cNvSpPr>
            <a:spLocks noChangeShapeType="1"/>
          </p:cNvSpPr>
          <p:nvPr>
            <p:custDataLst>
              <p:tags r:id="rId6"/>
            </p:custDataLst>
          </p:nvPr>
        </p:nvSpPr>
        <p:spPr bwMode="auto">
          <a:xfrm>
            <a:off x="1987550" y="3111500"/>
            <a:ext cx="841375" cy="339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4" name="Line 16"/>
          <p:cNvSpPr>
            <a:spLocks noChangeShapeType="1"/>
          </p:cNvSpPr>
          <p:nvPr>
            <p:custDataLst>
              <p:tags r:id="rId7"/>
            </p:custDataLst>
          </p:nvPr>
        </p:nvSpPr>
        <p:spPr bwMode="auto">
          <a:xfrm flipH="1">
            <a:off x="1203325" y="3111500"/>
            <a:ext cx="758825" cy="2571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6" name="Line 18"/>
          <p:cNvSpPr>
            <a:spLocks noChangeShapeType="1"/>
          </p:cNvSpPr>
          <p:nvPr>
            <p:custDataLst>
              <p:tags r:id="rId8"/>
            </p:custDataLst>
          </p:nvPr>
        </p:nvSpPr>
        <p:spPr bwMode="auto">
          <a:xfrm flipH="1">
            <a:off x="1979613" y="1574800"/>
            <a:ext cx="20637" cy="785813"/>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12" name="Rectangle 1"/>
          <p:cNvSpPr>
            <a:spLocks noChangeArrowheads="1"/>
          </p:cNvSpPr>
          <p:nvPr>
            <p:custDataLst>
              <p:tags r:id="rId9"/>
            </p:custDataLst>
          </p:nvPr>
        </p:nvSpPr>
        <p:spPr bwMode="auto">
          <a:xfrm>
            <a:off x="2794000" y="1320800"/>
            <a:ext cx="803275" cy="490538"/>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a:endParaRPr lang="en-US" sz="1200" b="1">
              <a:solidFill>
                <a:srgbClr val="000000"/>
              </a:solidFill>
              <a:latin typeface="Arial" charset="0"/>
            </a:endParaRPr>
          </a:p>
        </p:txBody>
      </p:sp>
      <p:pic>
        <p:nvPicPr>
          <p:cNvPr id="98313" name="Picture 7"/>
          <p:cNvPicPr>
            <a:picLocks noChangeAspect="1"/>
          </p:cNvPicPr>
          <p:nvPr>
            <p:custDataLst>
              <p:tags r:id="rId10"/>
            </p:custDataLst>
          </p:nvPr>
        </p:nvPicPr>
        <p:blipFill>
          <a:blip r:embed="rId40">
            <a:extLst>
              <a:ext uri="{28A0092B-C50C-407E-A947-70E740481C1C}">
                <a14:useLocalDpi xmlns:a14="http://schemas.microsoft.com/office/drawing/2010/main" val="0"/>
              </a:ext>
            </a:extLst>
          </a:blip>
          <a:srcRect/>
          <a:stretch>
            <a:fillRect/>
          </a:stretch>
        </p:blipFill>
        <p:spPr bwMode="auto">
          <a:xfrm>
            <a:off x="4106863" y="246063"/>
            <a:ext cx="486886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Rectangle 2"/>
          <p:cNvSpPr>
            <a:spLocks noGrp="1" noChangeArrowheads="1"/>
          </p:cNvSpPr>
          <p:nvPr>
            <p:ph type="title"/>
            <p:custDataLst>
              <p:tags r:id="rId11"/>
            </p:custDataLst>
          </p:nvPr>
        </p:nvSpPr>
        <p:spPr>
          <a:xfrm>
            <a:off x="5300663" y="5330825"/>
            <a:ext cx="2794000" cy="1222375"/>
          </a:xfrm>
        </p:spPr>
        <p:txBody>
          <a:bodyPr/>
          <a:lstStyle/>
          <a:p>
            <a:r>
              <a:rPr lang="en-US" sz="2000">
                <a:latin typeface="Arial" charset="0"/>
                <a:ea typeface="ＭＳ Ｐゴシック" charset="0"/>
                <a:cs typeface="ＭＳ Ｐゴシック" charset="0"/>
              </a:rPr>
              <a:t>Network Stats to Identify Hierarchy</a:t>
            </a:r>
          </a:p>
        </p:txBody>
      </p:sp>
      <p:sp>
        <p:nvSpPr>
          <p:cNvPr id="98315" name="Rectangle 1"/>
          <p:cNvSpPr>
            <a:spLocks noChangeArrowheads="1"/>
          </p:cNvSpPr>
          <p:nvPr>
            <p:custDataLst>
              <p:tags r:id="rId12"/>
            </p:custDataLst>
          </p:nvPr>
        </p:nvSpPr>
        <p:spPr bwMode="auto">
          <a:xfrm>
            <a:off x="1892300" y="38528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98316" name="Oval 2"/>
          <p:cNvSpPr>
            <a:spLocks noChangeArrowheads="1"/>
          </p:cNvSpPr>
          <p:nvPr>
            <p:custDataLst>
              <p:tags r:id="rId13"/>
            </p:custDataLst>
          </p:nvPr>
        </p:nvSpPr>
        <p:spPr bwMode="auto">
          <a:xfrm>
            <a:off x="1739900" y="914400"/>
            <a:ext cx="550863" cy="550863"/>
          </a:xfrm>
          <a:prstGeom prst="ellipse">
            <a:avLst/>
          </a:prstGeom>
          <a:solidFill>
            <a:srgbClr val="257FD7"/>
          </a:solidFill>
          <a:ln w="57150">
            <a:solidFill>
              <a:srgbClr val="20FF37"/>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7" name="Oval 25"/>
          <p:cNvSpPr>
            <a:spLocks noChangeArrowheads="1"/>
          </p:cNvSpPr>
          <p:nvPr>
            <p:custDataLst>
              <p:tags r:id="rId14"/>
            </p:custDataLst>
          </p:nvPr>
        </p:nvSpPr>
        <p:spPr bwMode="auto">
          <a:xfrm>
            <a:off x="1714500" y="2387600"/>
            <a:ext cx="550863" cy="550863"/>
          </a:xfrm>
          <a:prstGeom prst="ellipse">
            <a:avLst/>
          </a:prstGeom>
          <a:solidFill>
            <a:srgbClr val="0000FF"/>
          </a:solidFill>
          <a:ln w="38100">
            <a:solidFill>
              <a:schemeClr val="tx1"/>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8" name="Oval 26"/>
          <p:cNvSpPr>
            <a:spLocks noChangeArrowheads="1"/>
          </p:cNvSpPr>
          <p:nvPr>
            <p:custDataLst>
              <p:tags r:id="rId15"/>
            </p:custDataLst>
          </p:nvPr>
        </p:nvSpPr>
        <p:spPr bwMode="auto">
          <a:xfrm>
            <a:off x="914400" y="3708400"/>
            <a:ext cx="550863"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9" name="Oval 27"/>
          <p:cNvSpPr>
            <a:spLocks noChangeArrowheads="1"/>
          </p:cNvSpPr>
          <p:nvPr>
            <p:custDataLst>
              <p:tags r:id="rId16"/>
            </p:custDataLst>
          </p:nvPr>
        </p:nvSpPr>
        <p:spPr bwMode="auto">
          <a:xfrm>
            <a:off x="576263" y="3175000"/>
            <a:ext cx="549275"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20" name="Oval 28"/>
          <p:cNvSpPr>
            <a:spLocks noChangeArrowheads="1"/>
          </p:cNvSpPr>
          <p:nvPr>
            <p:custDataLst>
              <p:tags r:id="rId17"/>
            </p:custDataLst>
          </p:nvPr>
        </p:nvSpPr>
        <p:spPr bwMode="auto">
          <a:xfrm>
            <a:off x="2471738" y="3725863"/>
            <a:ext cx="550862" cy="549275"/>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21" name="Rectangle 30"/>
          <p:cNvSpPr>
            <a:spLocks noChangeArrowheads="1"/>
          </p:cNvSpPr>
          <p:nvPr>
            <p:custDataLst>
              <p:tags r:id="rId18"/>
            </p:custDataLst>
          </p:nvPr>
        </p:nvSpPr>
        <p:spPr bwMode="auto">
          <a:xfrm>
            <a:off x="2870200" y="33702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34" name="Line 18"/>
          <p:cNvSpPr>
            <a:spLocks noChangeShapeType="1"/>
          </p:cNvSpPr>
          <p:nvPr>
            <p:custDataLst>
              <p:tags r:id="rId19"/>
            </p:custDataLst>
          </p:nvPr>
        </p:nvSpPr>
        <p:spPr bwMode="auto">
          <a:xfrm flipH="1">
            <a:off x="1379538" y="1600200"/>
            <a:ext cx="601662" cy="604838"/>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35" name="Oval 34"/>
          <p:cNvSpPr/>
          <p:nvPr>
            <p:custDataLst>
              <p:tags r:id="rId20"/>
            </p:custDataLst>
          </p:nvPr>
        </p:nvSpPr>
        <p:spPr bwMode="auto">
          <a:xfrm>
            <a:off x="893763" y="21510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36" name="Line 18"/>
          <p:cNvSpPr>
            <a:spLocks noChangeShapeType="1"/>
          </p:cNvSpPr>
          <p:nvPr>
            <p:custDataLst>
              <p:tags r:id="rId21"/>
            </p:custDataLst>
          </p:nvPr>
        </p:nvSpPr>
        <p:spPr bwMode="auto">
          <a:xfrm flipH="1">
            <a:off x="1176338" y="1592263"/>
            <a:ext cx="796925" cy="193675"/>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37" name="Oval 36"/>
          <p:cNvSpPr/>
          <p:nvPr>
            <p:custDataLst>
              <p:tags r:id="rId22"/>
            </p:custDataLst>
          </p:nvPr>
        </p:nvSpPr>
        <p:spPr bwMode="auto">
          <a:xfrm>
            <a:off x="563563" y="15414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38" name="Line 15"/>
          <p:cNvSpPr>
            <a:spLocks noChangeShapeType="1"/>
          </p:cNvSpPr>
          <p:nvPr>
            <p:custDataLst>
              <p:tags r:id="rId23"/>
            </p:custDataLst>
          </p:nvPr>
        </p:nvSpPr>
        <p:spPr bwMode="auto">
          <a:xfrm>
            <a:off x="1995488" y="1587500"/>
            <a:ext cx="841375" cy="339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27" name="Rectangle 38"/>
          <p:cNvSpPr>
            <a:spLocks noChangeArrowheads="1"/>
          </p:cNvSpPr>
          <p:nvPr>
            <p:custDataLst>
              <p:tags r:id="rId24"/>
            </p:custDataLst>
          </p:nvPr>
        </p:nvSpPr>
        <p:spPr bwMode="auto">
          <a:xfrm>
            <a:off x="2852738" y="1879600"/>
            <a:ext cx="195262" cy="195263"/>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0" name="Line 12"/>
          <p:cNvSpPr>
            <a:spLocks noChangeShapeType="1"/>
          </p:cNvSpPr>
          <p:nvPr>
            <p:custDataLst>
              <p:tags r:id="rId25"/>
            </p:custDataLst>
          </p:nvPr>
        </p:nvSpPr>
        <p:spPr bwMode="auto">
          <a:xfrm>
            <a:off x="1176338" y="4321175"/>
            <a:ext cx="0" cy="674688"/>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29" name="Rectangle 40"/>
          <p:cNvSpPr>
            <a:spLocks noChangeArrowheads="1"/>
          </p:cNvSpPr>
          <p:nvPr>
            <p:custDataLst>
              <p:tags r:id="rId26"/>
            </p:custDataLst>
          </p:nvPr>
        </p:nvSpPr>
        <p:spPr bwMode="auto">
          <a:xfrm>
            <a:off x="1071563" y="5046663"/>
            <a:ext cx="193675"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2" name="Line 15"/>
          <p:cNvSpPr>
            <a:spLocks noChangeShapeType="1"/>
          </p:cNvSpPr>
          <p:nvPr>
            <p:custDataLst>
              <p:tags r:id="rId27"/>
            </p:custDataLst>
          </p:nvPr>
        </p:nvSpPr>
        <p:spPr bwMode="auto">
          <a:xfrm>
            <a:off x="1174750" y="4346575"/>
            <a:ext cx="841375" cy="341313"/>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31" name="Rectangle 42"/>
          <p:cNvSpPr>
            <a:spLocks noChangeArrowheads="1"/>
          </p:cNvSpPr>
          <p:nvPr>
            <p:custDataLst>
              <p:tags r:id="rId28"/>
            </p:custDataLst>
          </p:nvPr>
        </p:nvSpPr>
        <p:spPr bwMode="auto">
          <a:xfrm>
            <a:off x="2057400" y="4605338"/>
            <a:ext cx="195263" cy="195262"/>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4" name="Line 15"/>
          <p:cNvSpPr>
            <a:spLocks noChangeShapeType="1"/>
          </p:cNvSpPr>
          <p:nvPr>
            <p:custDataLst>
              <p:tags r:id="rId29"/>
            </p:custDataLst>
          </p:nvPr>
        </p:nvSpPr>
        <p:spPr bwMode="auto">
          <a:xfrm>
            <a:off x="1182688" y="4346575"/>
            <a:ext cx="400050" cy="5556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33" name="Rectangle 44"/>
          <p:cNvSpPr>
            <a:spLocks noChangeArrowheads="1"/>
          </p:cNvSpPr>
          <p:nvPr>
            <p:custDataLst>
              <p:tags r:id="rId30"/>
            </p:custDataLst>
          </p:nvPr>
        </p:nvSpPr>
        <p:spPr bwMode="auto">
          <a:xfrm>
            <a:off x="1582738" y="4945063"/>
            <a:ext cx="195262"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6" name="Line 15"/>
          <p:cNvSpPr>
            <a:spLocks noChangeShapeType="1"/>
          </p:cNvSpPr>
          <p:nvPr>
            <p:custDataLst>
              <p:tags r:id="rId31"/>
            </p:custDataLst>
          </p:nvPr>
        </p:nvSpPr>
        <p:spPr bwMode="auto">
          <a:xfrm flipH="1">
            <a:off x="711200" y="4351338"/>
            <a:ext cx="474663" cy="593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47" name="Oval 46"/>
          <p:cNvSpPr/>
          <p:nvPr>
            <p:custDataLst>
              <p:tags r:id="rId32"/>
            </p:custDataLst>
          </p:nvPr>
        </p:nvSpPr>
        <p:spPr bwMode="auto">
          <a:xfrm>
            <a:off x="266700" y="4935538"/>
            <a:ext cx="550863" cy="550862"/>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98336" name="TextBox 3"/>
          <p:cNvSpPr txBox="1">
            <a:spLocks noChangeArrowheads="1"/>
          </p:cNvSpPr>
          <p:nvPr>
            <p:custDataLst>
              <p:tags r:id="rId33"/>
            </p:custDataLst>
          </p:nvPr>
        </p:nvSpPr>
        <p:spPr bwMode="auto">
          <a:xfrm>
            <a:off x="2395538" y="4241800"/>
            <a:ext cx="84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000000"/>
                </a:solidFill>
                <a:latin typeface="Arial" charset="0"/>
              </a:rPr>
              <a:t>TF target</a:t>
            </a:r>
          </a:p>
        </p:txBody>
      </p:sp>
      <p:sp>
        <p:nvSpPr>
          <p:cNvPr id="98337" name="TextBox 48"/>
          <p:cNvSpPr txBox="1">
            <a:spLocks noChangeArrowheads="1"/>
          </p:cNvSpPr>
          <p:nvPr>
            <p:custDataLst>
              <p:tags r:id="rId34"/>
            </p:custDataLst>
          </p:nvPr>
        </p:nvSpPr>
        <p:spPr bwMode="auto">
          <a:xfrm>
            <a:off x="1719263" y="4894263"/>
            <a:ext cx="117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000000"/>
                </a:solidFill>
                <a:latin typeface="Arial" charset="0"/>
              </a:rPr>
              <a:t>non-TF target</a:t>
            </a:r>
          </a:p>
        </p:txBody>
      </p:sp>
      <p:sp>
        <p:nvSpPr>
          <p:cNvPr id="98338" name="TextBox 49"/>
          <p:cNvSpPr txBox="1">
            <a:spLocks noChangeArrowheads="1"/>
          </p:cNvSpPr>
          <p:nvPr>
            <p:custDataLst>
              <p:tags r:id="rId35"/>
            </p:custDataLst>
          </p:nvPr>
        </p:nvSpPr>
        <p:spPr bwMode="auto">
          <a:xfrm>
            <a:off x="2049463" y="2082800"/>
            <a:ext cx="1138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20FF37"/>
                </a:solidFill>
                <a:latin typeface="Arial" charset="0"/>
              </a:rPr>
              <a:t>In-degree = 1</a:t>
            </a:r>
          </a:p>
        </p:txBody>
      </p:sp>
      <p:sp>
        <p:nvSpPr>
          <p:cNvPr id="98339" name="TextBox 50"/>
          <p:cNvSpPr txBox="1">
            <a:spLocks noChangeArrowheads="1"/>
          </p:cNvSpPr>
          <p:nvPr>
            <p:custDataLst>
              <p:tags r:id="rId36"/>
            </p:custDataLst>
          </p:nvPr>
        </p:nvSpPr>
        <p:spPr bwMode="auto">
          <a:xfrm>
            <a:off x="322263" y="2903538"/>
            <a:ext cx="147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FF0000"/>
                </a:solidFill>
                <a:latin typeface="Arial" charset="0"/>
              </a:rPr>
              <a:t>TF out-degree = 3</a:t>
            </a:r>
          </a:p>
        </p:txBody>
      </p:sp>
      <p:sp>
        <p:nvSpPr>
          <p:cNvPr id="98340" name="Rectangle 4"/>
          <p:cNvSpPr>
            <a:spLocks noChangeArrowheads="1"/>
          </p:cNvSpPr>
          <p:nvPr>
            <p:custDataLst>
              <p:tags r:id="rId37"/>
            </p:custDataLst>
          </p:nvPr>
        </p:nvSpPr>
        <p:spPr bwMode="auto">
          <a:xfrm>
            <a:off x="3792538" y="0"/>
            <a:ext cx="1355725" cy="72866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a:endParaRPr lang="en-US" sz="1200" b="1">
              <a:solidFill>
                <a:srgbClr val="000000"/>
              </a:solidFill>
              <a:latin typeface="Arial" charset="0"/>
            </a:endParaRPr>
          </a:p>
        </p:txBody>
      </p:sp>
    </p:spTree>
    <p:custDataLst>
      <p:tags r:id="rId1"/>
    </p:custDataLst>
    <p:extLst>
      <p:ext uri="{BB962C8B-B14F-4D97-AF65-F5344CB8AC3E}">
        <p14:creationId xmlns:p14="http://schemas.microsoft.com/office/powerpoint/2010/main" val="825861546"/>
      </p:ext>
    </p:extLst>
  </p:cSld>
  <p:clrMapOvr>
    <a:masterClrMapping/>
  </p:clrMapOvr>
  <p:transition xmlns:p14="http://schemas.microsoft.com/office/powerpoint/2010/main" advTm="70391"/>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Arial" charset="0"/>
                <a:ea typeface="ＭＳ Ｐゴシック" charset="0"/>
                <a:cs typeface="ＭＳ Ｐゴシック" charset="0"/>
              </a:rPr>
              <a:t>Info about content in this slide pack</a:t>
            </a:r>
          </a:p>
        </p:txBody>
      </p:sp>
      <p:sp>
        <p:nvSpPr>
          <p:cNvPr id="175106" name="Content Placeholder 2"/>
          <p:cNvSpPr>
            <a:spLocks noGrp="1"/>
          </p:cNvSpPr>
          <p:nvPr>
            <p:ph idx="1"/>
          </p:nvPr>
        </p:nvSpPr>
        <p:spPr>
          <a:xfrm>
            <a:off x="685800" y="1612900"/>
            <a:ext cx="7772400" cy="5006975"/>
          </a:xfrm>
        </p:spPr>
        <p:txBody>
          <a:bodyPr/>
          <a:lstStyle/>
          <a:p>
            <a:pPr marL="228422" indent="-228422" defTabSz="912113">
              <a:defRPr/>
            </a:pPr>
            <a:r>
              <a:rPr lang="en-US" dirty="0" smtClean="0">
                <a:latin typeface="Arial" charset="0"/>
                <a:ea typeface="ＭＳ Ｐゴシック" charset="0"/>
                <a:cs typeface="ＭＳ Ｐゴシック" charset="0"/>
              </a:rPr>
              <a:t>General PERMISSIONS</a:t>
            </a:r>
          </a:p>
          <a:p>
            <a:pPr marL="571065" lvl="1" indent="-228422" defTabSz="912113">
              <a:defRPr/>
            </a:pP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Presentation is copyright Mark Gerstein,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Yale </a:t>
            </a:r>
            <a:r>
              <a:rPr lang="en-US" dirty="0">
                <a:latin typeface="Arial" charset="0"/>
                <a:ea typeface="ＭＳ Ｐゴシック" charset="0"/>
                <a:cs typeface="ＭＳ Ｐゴシック" charset="0"/>
              </a:rPr>
              <a:t>University, </a:t>
            </a:r>
            <a:r>
              <a:rPr lang="en-US" dirty="0" smtClean="0">
                <a:latin typeface="Arial" charset="0"/>
                <a:ea typeface="ＭＳ Ｐゴシック" charset="0"/>
                <a:cs typeface="ＭＳ Ｐゴシック" charset="0"/>
              </a:rPr>
              <a:t>2014. </a:t>
            </a:r>
          </a:p>
          <a:p>
            <a:pPr marL="571065" lvl="1" indent="-228422" defTabSz="912113">
              <a:defRPr/>
            </a:pPr>
            <a:r>
              <a:rPr lang="en-US" dirty="0" smtClean="0">
                <a:latin typeface="Arial" charset="0"/>
                <a:ea typeface="ＭＳ Ｐゴシック" charset="0"/>
                <a:cs typeface="ＭＳ Ｐゴシック" charset="0"/>
              </a:rPr>
              <a:t>Please </a:t>
            </a:r>
            <a:r>
              <a:rPr lang="en-US" dirty="0">
                <a:latin typeface="Arial" charset="0"/>
                <a:ea typeface="ＭＳ Ｐゴシック" charset="0"/>
                <a:cs typeface="ＭＳ Ｐゴシック" charset="0"/>
              </a:rPr>
              <a:t>read permissions statement at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http://</a:t>
            </a:r>
            <a:r>
              <a:rPr lang="en-US" dirty="0" err="1">
                <a:latin typeface="Arial" charset="0"/>
                <a:ea typeface="ＭＳ Ｐゴシック" charset="0"/>
                <a:cs typeface="ＭＳ Ｐゴシック" charset="0"/>
              </a:rPr>
              <a:t>www.gersteinlab.org</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misc</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permissions.html</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p>
          <a:p>
            <a:pPr marL="571065" lvl="1" indent="-228422" defTabSz="912113">
              <a:defRPr/>
            </a:pPr>
            <a:r>
              <a:rPr lang="en-US" sz="1600" dirty="0">
                <a:latin typeface="Arial" charset="0"/>
                <a:ea typeface="ＭＳ Ｐゴシック" charset="0"/>
                <a:cs typeface="ＭＳ Ｐゴシック" charset="0"/>
              </a:rPr>
              <a:t>Feel free to use slides &amp; images in the talk with PROPER acknowledgement </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(via citation to relevant papers or link to </a:t>
            </a:r>
            <a:r>
              <a:rPr lang="en-US" sz="1600" dirty="0" err="1">
                <a:latin typeface="Arial" charset="0"/>
                <a:ea typeface="ＭＳ Ｐゴシック" charset="0"/>
                <a:cs typeface="ＭＳ Ｐゴシック" charset="0"/>
              </a:rPr>
              <a:t>gersteinlab.org</a:t>
            </a:r>
            <a:r>
              <a:rPr lang="en-US" sz="1600" dirty="0">
                <a:latin typeface="Arial" charset="0"/>
                <a:ea typeface="ＭＳ Ｐゴシック" charset="0"/>
                <a:cs typeface="ＭＳ Ｐゴシック" charset="0"/>
              </a:rPr>
              <a:t>). </a:t>
            </a:r>
          </a:p>
          <a:p>
            <a:pPr marL="571065" lvl="1" indent="-228422" defTabSz="912113">
              <a:defRPr/>
            </a:pPr>
            <a:r>
              <a:rPr lang="en-US" sz="1600" dirty="0">
                <a:latin typeface="Arial" charset="0"/>
                <a:ea typeface="ＭＳ Ｐゴシック" charset="0"/>
                <a:cs typeface="ＭＳ Ｐゴシック" charset="0"/>
              </a:rPr>
              <a:t>Paper references in the talk were mostly from </a:t>
            </a:r>
            <a:r>
              <a:rPr lang="en-US" sz="1600" dirty="0" err="1">
                <a:latin typeface="Arial" charset="0"/>
                <a:ea typeface="ＭＳ Ｐゴシック" charset="0"/>
                <a:cs typeface="ＭＳ Ｐゴシック" charset="0"/>
              </a:rPr>
              <a:t>Papers.GersteinLab.org</a:t>
            </a:r>
            <a:r>
              <a:rPr lang="en-US" sz="1600" dirty="0">
                <a:latin typeface="Arial" charset="0"/>
                <a:ea typeface="ＭＳ Ｐゴシック" charset="0"/>
                <a:cs typeface="ＭＳ Ｐゴシック" charset="0"/>
              </a:rPr>
              <a:t>. </a:t>
            </a:r>
          </a:p>
          <a:p>
            <a:pPr marL="0" indent="0" defTabSz="912113">
              <a:buFontTx/>
              <a:buNone/>
              <a:defRPr/>
            </a:pPr>
            <a:endParaRPr lang="en-US" sz="1600" dirty="0">
              <a:latin typeface="Arial" charset="0"/>
              <a:ea typeface="ＭＳ Ｐゴシック" charset="0"/>
              <a:cs typeface="ＭＳ Ｐゴシック" charset="0"/>
            </a:endParaRPr>
          </a:p>
          <a:p>
            <a:pPr marL="228422" indent="-228422" defTabSz="912113">
              <a:defRPr/>
            </a:pPr>
            <a:r>
              <a:rPr lang="en-US" sz="1800" dirty="0">
                <a:latin typeface="Arial" charset="0"/>
                <a:ea typeface="ＭＳ Ｐゴシック" charset="0"/>
                <a:cs typeface="ＭＳ Ｐゴシック" charset="0"/>
              </a:rPr>
              <a:t>For </a:t>
            </a:r>
            <a:r>
              <a:rPr lang="en-US" sz="1800" dirty="0" err="1">
                <a:latin typeface="Arial" charset="0"/>
                <a:ea typeface="ＭＳ Ｐゴシック" charset="0"/>
                <a:cs typeface="ＭＳ Ｐゴシック" charset="0"/>
              </a:rPr>
              <a:t>SeqUniverse</a:t>
            </a:r>
            <a:r>
              <a:rPr lang="en-US" sz="1800" dirty="0">
                <a:latin typeface="Arial" charset="0"/>
                <a:ea typeface="ＭＳ Ｐゴシック" charset="0"/>
                <a:cs typeface="ＭＳ Ｐゴシック" charset="0"/>
              </a:rPr>
              <a:t> slide, please contact </a:t>
            </a:r>
            <a:r>
              <a:rPr lang="en-US" sz="1800" dirty="0"/>
              <a:t>Heidi Sofia, NHGRI</a:t>
            </a:r>
          </a:p>
          <a:p>
            <a:pPr marL="0" indent="0" defTabSz="912113">
              <a:buFontTx/>
              <a:buNone/>
              <a:defRPr/>
            </a:pPr>
            <a:endParaRPr lang="en-US" sz="1300" dirty="0">
              <a:latin typeface="Arial" charset="0"/>
              <a:ea typeface="ＭＳ Ｐゴシック" charset="0"/>
              <a:cs typeface="ＭＳ Ｐゴシック" charset="0"/>
            </a:endParaRPr>
          </a:p>
          <a:p>
            <a:pPr marL="228422" indent="-228422" defTabSz="912113">
              <a:defRPr/>
            </a:pPr>
            <a:r>
              <a:rPr lang="en-US" sz="1300" dirty="0">
                <a:latin typeface="Arial" charset="0"/>
                <a:ea typeface="ＭＳ Ｐゴシック" charset="0"/>
                <a:cs typeface="ＭＳ Ｐゴシック" charset="0"/>
              </a:rPr>
              <a:t>PHOTOS &amp; IMAGES. For thoughts on the source and permissions of many of the photos and clipped images in this presentation see http://</a:t>
            </a:r>
            <a:r>
              <a:rPr lang="en-US" sz="1300" dirty="0" err="1">
                <a:latin typeface="Arial" charset="0"/>
                <a:ea typeface="ＭＳ Ｐゴシック" charset="0"/>
                <a:cs typeface="ＭＳ Ｐゴシック" charset="0"/>
              </a:rPr>
              <a:t>streams.gerstein.info</a:t>
            </a:r>
            <a:r>
              <a:rPr lang="en-US" sz="1300" dirty="0">
                <a:latin typeface="Arial" charset="0"/>
                <a:ea typeface="ＭＳ Ｐゴシック" charset="0"/>
                <a:cs typeface="ＭＳ Ｐゴシック" charset="0"/>
              </a:rPr>
              <a:t> . </a:t>
            </a:r>
          </a:p>
          <a:p>
            <a:pPr marL="571065" lvl="1" indent="-228422" defTabSz="912113">
              <a:defRPr/>
            </a:pPr>
            <a:r>
              <a:rPr lang="en-US" sz="1300" dirty="0">
                <a:latin typeface="Arial" charset="0"/>
                <a:ea typeface="ＭＳ Ｐゴシック" charset="0"/>
                <a:cs typeface="ＭＳ Ｐゴシック" charset="0"/>
              </a:rPr>
              <a:t>In particular, many of the images have particular EXIF tags, such as  </a:t>
            </a:r>
            <a:r>
              <a:rPr lang="en-US" sz="1300" dirty="0" err="1">
                <a:latin typeface="Arial" charset="0"/>
                <a:ea typeface="ＭＳ Ｐゴシック" charset="0"/>
                <a:cs typeface="ＭＳ Ｐゴシック" charset="0"/>
              </a:rPr>
              <a:t>kwpotppt</a:t>
            </a:r>
            <a:r>
              <a:rPr lang="en-US" sz="1300" dirty="0">
                <a:latin typeface="Arial" charset="0"/>
                <a:ea typeface="ＭＳ Ｐゴシック" charset="0"/>
                <a:cs typeface="ＭＳ Ｐゴシック" charset="0"/>
              </a:rPr>
              <a:t> , that can be easily queried from </a:t>
            </a:r>
            <a:r>
              <a:rPr lang="en-US" sz="1300" dirty="0" err="1">
                <a:latin typeface="Arial" charset="0"/>
                <a:ea typeface="ＭＳ Ｐゴシック" charset="0"/>
                <a:cs typeface="ＭＳ Ｐゴシック" charset="0"/>
              </a:rPr>
              <a:t>flickr</a:t>
            </a:r>
            <a:r>
              <a:rPr lang="en-US" sz="1300" dirty="0">
                <a:latin typeface="Arial" charset="0"/>
                <a:ea typeface="ＭＳ Ｐゴシック" charset="0"/>
                <a:cs typeface="ＭＳ Ｐゴシック" charset="0"/>
              </a:rPr>
              <a:t>, </a:t>
            </a:r>
            <a:r>
              <a:rPr lang="en-US" sz="1300" dirty="0" err="1">
                <a:latin typeface="Arial" charset="0"/>
                <a:ea typeface="ＭＳ Ｐゴシック" charset="0"/>
                <a:cs typeface="ＭＳ Ｐゴシック" charset="0"/>
              </a:rPr>
              <a:t>viz</a:t>
            </a:r>
            <a:r>
              <a:rPr lang="en-US" sz="1300" dirty="0">
                <a:latin typeface="Arial" charset="0"/>
                <a:ea typeface="ＭＳ Ｐゴシック" charset="0"/>
                <a:cs typeface="ＭＳ Ｐゴシック" charset="0"/>
              </a:rPr>
              <a:t>: http://</a:t>
            </a:r>
            <a:r>
              <a:rPr lang="en-US" sz="1300" dirty="0" err="1">
                <a:latin typeface="Arial" charset="0"/>
                <a:ea typeface="ＭＳ Ｐゴシック" charset="0"/>
                <a:cs typeface="ＭＳ Ｐゴシック" charset="0"/>
              </a:rPr>
              <a:t>www.flickr.com</a:t>
            </a:r>
            <a:r>
              <a:rPr lang="en-US" sz="1300" dirty="0">
                <a:latin typeface="Arial" charset="0"/>
                <a:ea typeface="ＭＳ Ｐゴシック" charset="0"/>
                <a:cs typeface="ＭＳ Ｐゴシック" charset="0"/>
              </a:rPr>
              <a:t>/photos/</a:t>
            </a:r>
            <a:r>
              <a:rPr lang="en-US" sz="1300" dirty="0" err="1">
                <a:latin typeface="Arial" charset="0"/>
                <a:ea typeface="ＭＳ Ｐゴシック" charset="0"/>
                <a:cs typeface="ＭＳ Ｐゴシック" charset="0"/>
              </a:rPr>
              <a:t>mbgmbg</a:t>
            </a:r>
            <a:r>
              <a:rPr lang="en-US" sz="1300" dirty="0">
                <a:latin typeface="Arial" charset="0"/>
                <a:ea typeface="ＭＳ Ｐゴシック" charset="0"/>
                <a:cs typeface="ＭＳ Ｐゴシック" charset="0"/>
              </a:rPr>
              <a:t>/tags/</a:t>
            </a:r>
            <a:r>
              <a:rPr lang="en-US" sz="1300" dirty="0" err="1">
                <a:latin typeface="Arial" charset="0"/>
                <a:ea typeface="ＭＳ Ｐゴシック" charset="0"/>
                <a:cs typeface="ＭＳ Ｐゴシック" charset="0"/>
              </a:rPr>
              <a:t>kwpotppt</a:t>
            </a:r>
            <a:r>
              <a:rPr lang="en-US" sz="1300" dirty="0">
                <a:latin typeface="Arial" charset="0"/>
                <a:ea typeface="ＭＳ Ｐゴシック" charset="0"/>
                <a:cs typeface="ＭＳ Ｐゴシック"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custDataLst>
              <p:tags r:id="rId2"/>
            </p:custDataLst>
          </p:nvPr>
        </p:nvSpPr>
        <p:spPr>
          <a:xfrm>
            <a:off x="6281738" y="1670050"/>
            <a:ext cx="2489200" cy="1143000"/>
          </a:xfrm>
        </p:spPr>
        <p:txBody>
          <a:bodyPr/>
          <a:lstStyle/>
          <a:p>
            <a:pPr eaLnBrk="1" hangingPunct="1"/>
            <a:r>
              <a:rPr lang="en-US" sz="2800">
                <a:latin typeface="Arial" charset="0"/>
                <a:ea typeface="ＭＳ Ｐゴシック" charset="0"/>
                <a:cs typeface="ＭＳ Ｐゴシック" charset="0"/>
              </a:rPr>
              <a:t>Strongest Proximal Regulatory Edges Can be Arranged into a Hierarchy</a:t>
            </a:r>
            <a:endParaRPr lang="zh-TW" altLang="en-US" sz="2800">
              <a:latin typeface="Calibri" charset="0"/>
              <a:ea typeface="新細明體" charset="0"/>
              <a:cs typeface="新細明體" charset="0"/>
            </a:endParaRPr>
          </a:p>
        </p:txBody>
      </p:sp>
      <p:pic>
        <p:nvPicPr>
          <p:cNvPr id="104450" name="Picture 4"/>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t="6886" r="-102" b="50458"/>
          <a:stretch>
            <a:fillRect/>
          </a:stretch>
        </p:blipFill>
        <p:spPr bwMode="auto">
          <a:xfrm>
            <a:off x="0" y="0"/>
            <a:ext cx="4976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custDataLst>
              <p:tags r:id="rId4"/>
            </p:custDataLst>
          </p:nvPr>
        </p:nvSpPr>
        <p:spPr bwMode="auto">
          <a:xfrm>
            <a:off x="550863" y="4084638"/>
            <a:ext cx="81026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latin typeface="Arial" charset="0"/>
              </a:rPr>
              <a:t>Global wiring pattern of TFs </a:t>
            </a:r>
          </a:p>
          <a:p>
            <a:pPr eaLnBrk="1" hangingPunct="1"/>
            <a:endParaRPr lang="en-US" sz="1800">
              <a:solidFill>
                <a:srgbClr val="000000"/>
              </a:solidFill>
              <a:latin typeface="Arial" charset="0"/>
            </a:endParaRPr>
          </a:p>
          <a:p>
            <a:pPr eaLnBrk="1" hangingPunct="1"/>
            <a:r>
              <a:rPr lang="en-US" sz="1800">
                <a:solidFill>
                  <a:srgbClr val="000000"/>
                </a:solidFill>
                <a:latin typeface="Arial" charset="0"/>
              </a:rPr>
              <a:t>Middle level has highest betweenness, creating info. flow bottlenecks</a:t>
            </a: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p:txBody>
      </p:sp>
      <p:sp>
        <p:nvSpPr>
          <p:cNvPr id="104453" name="TextBox 7"/>
          <p:cNvSpPr txBox="1">
            <a:spLocks noChangeArrowheads="1"/>
          </p:cNvSpPr>
          <p:nvPr>
            <p:custDataLst>
              <p:tags r:id="rId5"/>
            </p:custDataLst>
          </p:nvPr>
        </p:nvSpPr>
        <p:spPr bwMode="auto">
          <a:xfrm>
            <a:off x="5038725" y="3436938"/>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latin typeface="Arial" charset="0"/>
              </a:rPr>
              <a:t>betweenness</a:t>
            </a:r>
            <a:endParaRPr lang="en-US" sz="1200" b="1">
              <a:solidFill>
                <a:srgbClr val="000000"/>
              </a:solidFill>
              <a:latin typeface="Arial" charset="0"/>
            </a:endParaRPr>
          </a:p>
        </p:txBody>
      </p:sp>
      <p:pic>
        <p:nvPicPr>
          <p:cNvPr id="104454" name="Pictur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292100" y="30163"/>
            <a:ext cx="4618038"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Box 7"/>
          <p:cNvSpPr txBox="1">
            <a:spLocks noChangeArrowheads="1"/>
          </p:cNvSpPr>
          <p:nvPr>
            <p:custDataLst>
              <p:tags r:id="rId7"/>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a:solidFill>
                  <a:srgbClr val="A6A6A6"/>
                </a:solidFill>
                <a:latin typeface="Arial" charset="0"/>
              </a:rPr>
              <a:t>[ Gerstein et al. Nature (in press, '12) ]</a:t>
            </a:r>
          </a:p>
        </p:txBody>
      </p:sp>
    </p:spTree>
    <p:custDataLst>
      <p:tags r:id="rId1"/>
    </p:custDataLst>
    <p:extLst>
      <p:ext uri="{BB962C8B-B14F-4D97-AF65-F5344CB8AC3E}">
        <p14:creationId xmlns:p14="http://schemas.microsoft.com/office/powerpoint/2010/main" val="3530740707"/>
      </p:ext>
    </p:ext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lstStyle/>
          <a:p>
            <a:r>
              <a:rPr lang="en-US" dirty="0" smtClean="0"/>
              <a:t>Breadth-first Search</a:t>
            </a:r>
          </a:p>
          <a:p>
            <a:r>
              <a:rPr lang="en-US" dirty="0" smtClean="0"/>
              <a:t>Simulated annealing</a:t>
            </a:r>
          </a:p>
          <a:p>
            <a:r>
              <a:rPr lang="en-US" dirty="0"/>
              <a:t>Hierarchy Score Maximization </a:t>
            </a:r>
            <a:r>
              <a:rPr lang="en-US" dirty="0" smtClean="0"/>
              <a:t>(HSM)</a:t>
            </a:r>
            <a:endParaRPr lang="en-US" dirty="0"/>
          </a:p>
        </p:txBody>
      </p:sp>
    </p:spTree>
    <p:extLst>
      <p:ext uri="{BB962C8B-B14F-4D97-AF65-F5344CB8AC3E}">
        <p14:creationId xmlns:p14="http://schemas.microsoft.com/office/powerpoint/2010/main" val="3691022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for Defining Hierarchical Structure</a:t>
            </a:r>
            <a:endParaRPr lang="en-US" dirty="0"/>
          </a:p>
        </p:txBody>
      </p:sp>
      <p:sp>
        <p:nvSpPr>
          <p:cNvPr id="3" name="Content Placeholder 2"/>
          <p:cNvSpPr>
            <a:spLocks noGrp="1"/>
          </p:cNvSpPr>
          <p:nvPr>
            <p:ph idx="1"/>
          </p:nvPr>
        </p:nvSpPr>
        <p:spPr/>
        <p:txBody>
          <a:bodyPr/>
          <a:lstStyle/>
          <a:p>
            <a:r>
              <a:rPr lang="en-US" dirty="0" smtClean="0">
                <a:solidFill>
                  <a:srgbClr val="000090"/>
                </a:solidFill>
              </a:rPr>
              <a:t>Breadth-first </a:t>
            </a:r>
            <a:r>
              <a:rPr lang="en-US" dirty="0" smtClean="0">
                <a:solidFill>
                  <a:srgbClr val="000090"/>
                </a:solidFill>
              </a:rPr>
              <a:t>Search</a:t>
            </a:r>
          </a:p>
          <a:p>
            <a:endParaRPr lang="en-US" dirty="0" smtClean="0">
              <a:solidFill>
                <a:srgbClr val="000090"/>
              </a:solidFill>
            </a:endParaRPr>
          </a:p>
          <a:p>
            <a:r>
              <a:rPr lang="en-US" dirty="0" smtClean="0">
                <a:solidFill>
                  <a:srgbClr val="000090"/>
                </a:solidFill>
              </a:rPr>
              <a:t>Minimize upward edges </a:t>
            </a:r>
            <a:endParaRPr lang="en-US" dirty="0" smtClean="0">
              <a:solidFill>
                <a:srgbClr val="000090"/>
              </a:solidFill>
            </a:endParaRPr>
          </a:p>
          <a:p>
            <a:endParaRPr lang="en-US" dirty="0" smtClean="0">
              <a:solidFill>
                <a:srgbClr val="000090"/>
              </a:solidFill>
            </a:endParaRPr>
          </a:p>
          <a:p>
            <a:r>
              <a:rPr lang="en-US" dirty="0" smtClean="0">
                <a:solidFill>
                  <a:srgbClr val="000090"/>
                </a:solidFill>
              </a:rPr>
              <a:t>Maximize hierarchy </a:t>
            </a:r>
            <a:r>
              <a:rPr lang="en-US" dirty="0" smtClean="0">
                <a:solidFill>
                  <a:srgbClr val="000090"/>
                </a:solidFill>
              </a:rPr>
              <a:t>s</a:t>
            </a:r>
            <a:r>
              <a:rPr lang="en-US" dirty="0" smtClean="0">
                <a:solidFill>
                  <a:srgbClr val="000090"/>
                </a:solidFill>
              </a:rPr>
              <a:t>core</a:t>
            </a:r>
            <a:endParaRPr lang="en-US" dirty="0">
              <a:solidFill>
                <a:srgbClr val="000090"/>
              </a:solidFill>
            </a:endParaRPr>
          </a:p>
        </p:txBody>
      </p:sp>
    </p:spTree>
    <p:extLst>
      <p:ext uri="{BB962C8B-B14F-4D97-AF65-F5344CB8AC3E}">
        <p14:creationId xmlns:p14="http://schemas.microsoft.com/office/powerpoint/2010/main" val="758689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330200"/>
            <a:ext cx="7772400" cy="1143000"/>
          </a:xfrm>
        </p:spPr>
        <p:txBody>
          <a:bodyPr/>
          <a:lstStyle/>
          <a:p>
            <a:r>
              <a:rPr lang="en-US" dirty="0" smtClean="0">
                <a:latin typeface="Arial" charset="0"/>
                <a:ea typeface="ＭＳ Ｐゴシック" charset="0"/>
                <a:cs typeface="ＭＳ Ｐゴシック" charset="0"/>
              </a:rPr>
              <a:t>Breadth</a:t>
            </a:r>
            <a:r>
              <a:rPr lang="en-US" dirty="0">
                <a:latin typeface="Arial" charset="0"/>
                <a:ea typeface="ＭＳ Ｐゴシック" charset="0"/>
                <a:cs typeface="ＭＳ Ｐゴシック" charset="0"/>
              </a:rPr>
              <a:t>-first Search</a:t>
            </a:r>
          </a:p>
        </p:txBody>
      </p:sp>
      <p:sp>
        <p:nvSpPr>
          <p:cNvPr id="99330" name="Slide Number Placeholder 2"/>
          <p:cNvSpPr>
            <a:spLocks noGrp="1"/>
          </p:cNvSpPr>
          <p:nvPr>
            <p:ph type="sldNum" sz="quarter" idx="4294967295"/>
          </p:nvPr>
        </p:nvSpPr>
        <p:spPr bwMode="auto">
          <a:xfrm rot="16200000">
            <a:off x="4906963" y="4543425"/>
            <a:ext cx="4237037" cy="258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914400"/>
            <a:fld id="{60D1E053-0D00-C342-8F82-C0A6A7BCB88A}" type="slidenum">
              <a:rPr lang="en-US" smtClean="0">
                <a:solidFill>
                  <a:srgbClr val="FFFFFF"/>
                </a:solidFill>
              </a:rPr>
              <a:pPr defTabSz="914400"/>
              <a:t>6</a:t>
            </a:fld>
            <a:r>
              <a:rPr lang="en-US" smtClean="0">
                <a:solidFill>
                  <a:srgbClr val="FFFFFF"/>
                </a:solidFill>
              </a:rPr>
              <a:t>   (c) Mark Gerstein, 2002, Yale, bioinfo.mbb.yale.edu</a:t>
            </a: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t="8838"/>
          <a:stretch>
            <a:fillRect/>
          </a:stretch>
        </p:blipFill>
        <p:spPr bwMode="auto">
          <a:xfrm>
            <a:off x="0" y="1812925"/>
            <a:ext cx="889635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9332" name="Text Box 4"/>
          <p:cNvSpPr txBox="1">
            <a:spLocks noChangeArrowheads="1"/>
          </p:cNvSpPr>
          <p:nvPr/>
        </p:nvSpPr>
        <p:spPr bwMode="auto">
          <a:xfrm>
            <a:off x="0" y="6583363"/>
            <a:ext cx="180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914400" eaLnBrk="1" hangingPunct="1"/>
            <a:r>
              <a:rPr lang="en-US" b="0" smtClean="0">
                <a:solidFill>
                  <a:srgbClr val="000000"/>
                </a:solidFill>
              </a:rPr>
              <a:t>[Yu et al., PNAS (2006)]</a:t>
            </a:r>
          </a:p>
        </p:txBody>
      </p:sp>
    </p:spTree>
    <p:extLst>
      <p:ext uri="{BB962C8B-B14F-4D97-AF65-F5344CB8AC3E}">
        <p14:creationId xmlns:p14="http://schemas.microsoft.com/office/powerpoint/2010/main" val="400695492"/>
      </p:ext>
    </p:extLst>
  </p:cSld>
  <p:clrMapOvr>
    <a:masterClrMapping/>
  </p:clrMapOvr>
  <p:transition xmlns:p14="http://schemas.microsoft.com/office/powerpoint/2010/main" advTm="35474"/>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Box 7"/>
          <p:cNvSpPr txBox="1">
            <a:spLocks noChangeArrowheads="1"/>
          </p:cNvSpPr>
          <p:nvPr>
            <p:custDataLst>
              <p:tags r:id="rId2"/>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dirty="0">
                <a:solidFill>
                  <a:srgbClr val="A6A6A6"/>
                </a:solidFill>
                <a:latin typeface="Arial" charset="0"/>
              </a:rPr>
              <a:t>[ Gerstein et al. Nature (in press, '12) ]</a:t>
            </a:r>
          </a:p>
        </p:txBody>
      </p:sp>
      <p:sp>
        <p:nvSpPr>
          <p:cNvPr id="100356" name="Title 1"/>
          <p:cNvSpPr>
            <a:spLocks noGrp="1"/>
          </p:cNvSpPr>
          <p:nvPr>
            <p:ph type="title"/>
          </p:nvPr>
        </p:nvSpPr>
        <p:spPr>
          <a:xfrm>
            <a:off x="5024438" y="976313"/>
            <a:ext cx="3797300" cy="1143000"/>
          </a:xfrm>
        </p:spPr>
        <p:txBody>
          <a:bodyPr/>
          <a:lstStyle/>
          <a:p>
            <a:pPr eaLnBrk="1" hangingPunct="1"/>
            <a:r>
              <a:rPr lang="en-US" dirty="0" smtClean="0">
                <a:solidFill>
                  <a:srgbClr val="000000"/>
                </a:solidFill>
                <a:latin typeface="Arial" charset="0"/>
                <a:ea typeface="ＭＳ Ｐゴシック" charset="0"/>
                <a:cs typeface="ＭＳ Ｐゴシック" charset="0"/>
              </a:rPr>
              <a:t>SIM ANNEALING -- KKY</a:t>
            </a:r>
            <a:endParaRPr lang="en-US" dirty="0">
              <a:solidFill>
                <a:srgbClr val="000000"/>
              </a:solidFill>
              <a:latin typeface="Arial" charset="0"/>
              <a:ea typeface="ＭＳ Ｐゴシック" charset="0"/>
              <a:cs typeface="ＭＳ Ｐゴシック" charset="0"/>
            </a:endParaRPr>
          </a:p>
        </p:txBody>
      </p:sp>
      <p:pic>
        <p:nvPicPr>
          <p:cNvPr id="10035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7700" y="3948113"/>
            <a:ext cx="32385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00" y="4044950"/>
            <a:ext cx="4102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4127500" y="5194300"/>
            <a:ext cx="1028700" cy="1651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9" tIns="45685" rIns="91369" bIns="45685" anchor="ctr"/>
          <a:lstStyle/>
          <a:p>
            <a:pPr algn="ctr" defTabSz="913696" fontAlgn="auto">
              <a:spcBef>
                <a:spcPts val="0"/>
              </a:spcBef>
              <a:spcAft>
                <a:spcPts val="0"/>
              </a:spcAft>
              <a:defRPr/>
            </a:pPr>
            <a:endParaRPr lang="en-US">
              <a:solidFill>
                <a:prstClr val="white"/>
              </a:solidFill>
              <a:latin typeface="Arial"/>
            </a:endParaRPr>
          </a:p>
        </p:txBody>
      </p:sp>
      <p:sp>
        <p:nvSpPr>
          <p:cNvPr id="100360" name="TextBox 12"/>
          <p:cNvSpPr txBox="1">
            <a:spLocks noChangeArrowheads="1"/>
          </p:cNvSpPr>
          <p:nvPr/>
        </p:nvSpPr>
        <p:spPr bwMode="auto">
          <a:xfrm>
            <a:off x="4021138" y="5499100"/>
            <a:ext cx="120173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8000"/>
                </a:solidFill>
                <a:latin typeface="Arial" charset="0"/>
              </a:rPr>
              <a:t>simulated </a:t>
            </a:r>
          </a:p>
          <a:p>
            <a:pPr eaLnBrk="1" hangingPunct="1"/>
            <a:r>
              <a:rPr lang="en-US" sz="1800">
                <a:solidFill>
                  <a:srgbClr val="008000"/>
                </a:solidFill>
                <a:latin typeface="Arial" charset="0"/>
              </a:rPr>
              <a:t>annealing</a:t>
            </a:r>
          </a:p>
        </p:txBody>
      </p:sp>
      <p:sp>
        <p:nvSpPr>
          <p:cNvPr id="100361" name="TextBox 6"/>
          <p:cNvSpPr txBox="1">
            <a:spLocks noChangeArrowheads="1"/>
          </p:cNvSpPr>
          <p:nvPr>
            <p:custDataLst>
              <p:tags r:id="rId3"/>
            </p:custDataLst>
          </p:nvPr>
        </p:nvSpPr>
        <p:spPr bwMode="auto">
          <a:xfrm>
            <a:off x="4870450" y="2424113"/>
            <a:ext cx="41052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000000"/>
                </a:solidFill>
                <a:latin typeface="Arial" charset="0"/>
              </a:rPr>
              <a:t>Hierarchy height distribution approximated by 3 levels </a:t>
            </a:r>
            <a:br>
              <a:rPr lang="en-US" sz="1800" dirty="0">
                <a:solidFill>
                  <a:srgbClr val="000000"/>
                </a:solidFill>
                <a:latin typeface="Arial" charset="0"/>
              </a:rPr>
            </a:br>
            <a:r>
              <a:rPr lang="en-US" sz="1800" dirty="0">
                <a:solidFill>
                  <a:srgbClr val="000000"/>
                </a:solidFill>
                <a:latin typeface="Arial" charset="0"/>
              </a:rPr>
              <a:t>Probing direction framed as an optimization problem</a:t>
            </a:r>
          </a:p>
        </p:txBody>
      </p:sp>
      <p:sp>
        <p:nvSpPr>
          <p:cNvPr id="9" name="Rectangle 2"/>
          <p:cNvSpPr txBox="1">
            <a:spLocks noChangeArrowheads="1"/>
          </p:cNvSpPr>
          <p:nvPr/>
        </p:nvSpPr>
        <p:spPr bwMode="auto">
          <a:xfrm>
            <a:off x="596900" y="12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a:lstStyle>
          <a:p>
            <a:r>
              <a:rPr lang="en-US" dirty="0" smtClean="0">
                <a:latin typeface="Arial" charset="0"/>
                <a:ea typeface="ＭＳ Ｐゴシック" charset="0"/>
                <a:cs typeface="ＭＳ Ｐゴシック" charset="0"/>
              </a:rPr>
              <a:t>Minimize </a:t>
            </a:r>
            <a:r>
              <a:rPr lang="en-US" dirty="0">
                <a:latin typeface="Arial" charset="0"/>
                <a:ea typeface="ＭＳ Ｐゴシック" charset="0"/>
                <a:cs typeface="ＭＳ Ｐゴシック" charset="0"/>
              </a:rPr>
              <a:t>U</a:t>
            </a:r>
            <a:r>
              <a:rPr lang="en-US" dirty="0" smtClean="0">
                <a:latin typeface="Arial" charset="0"/>
                <a:ea typeface="ＭＳ Ｐゴシック" charset="0"/>
                <a:cs typeface="ＭＳ Ｐゴシック" charset="0"/>
              </a:rPr>
              <a:t>pward Edges</a:t>
            </a:r>
            <a:endParaRPr lang="en-US" dirty="0">
              <a:latin typeface="Arial" charset="0"/>
              <a:ea typeface="ＭＳ Ｐゴシック" charset="0"/>
              <a:cs typeface="ＭＳ Ｐゴシック" charset="0"/>
            </a:endParaRPr>
          </a:p>
        </p:txBody>
      </p:sp>
    </p:spTree>
    <p:custDataLst>
      <p:tags r:id="rId1"/>
    </p:custData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grpSp>
        <p:nvGrpSpPr>
          <p:cNvPr id="57" name="Group 56"/>
          <p:cNvGrpSpPr/>
          <p:nvPr/>
        </p:nvGrpSpPr>
        <p:grpSpPr>
          <a:xfrm>
            <a:off x="92432" y="859388"/>
            <a:ext cx="7967124" cy="5634563"/>
            <a:chOff x="92432" y="537642"/>
            <a:chExt cx="7967124" cy="5634563"/>
          </a:xfrm>
        </p:grpSpPr>
        <p:pic>
          <p:nvPicPr>
            <p:cNvPr id="11" name="Picture 10" descr="Fig1_P1.pdf"/>
            <p:cNvPicPr>
              <a:picLocks noChangeAspect="1"/>
            </p:cNvPicPr>
            <p:nvPr/>
          </p:nvPicPr>
          <p:blipFill>
            <a:blip r:embed="rId5"/>
            <a:stretch>
              <a:fillRect/>
            </a:stretch>
          </p:blipFill>
          <p:spPr>
            <a:xfrm>
              <a:off x="321035" y="3258080"/>
              <a:ext cx="1596669" cy="1575660"/>
            </a:xfrm>
            <a:prstGeom prst="rect">
              <a:avLst/>
            </a:prstGeom>
          </p:spPr>
        </p:pic>
        <p:pic>
          <p:nvPicPr>
            <p:cNvPr id="15" name="Picture 14" descr="Fig1_P2.pdf"/>
            <p:cNvPicPr>
              <a:picLocks noChangeAspect="1"/>
            </p:cNvPicPr>
            <p:nvPr/>
          </p:nvPicPr>
          <p:blipFill>
            <a:blip r:embed="rId6"/>
            <a:stretch>
              <a:fillRect/>
            </a:stretch>
          </p:blipFill>
          <p:spPr>
            <a:xfrm>
              <a:off x="1799804" y="2218263"/>
              <a:ext cx="856664" cy="903964"/>
            </a:xfrm>
            <a:prstGeom prst="rect">
              <a:avLst/>
            </a:prstGeom>
          </p:spPr>
        </p:pic>
        <p:pic>
          <p:nvPicPr>
            <p:cNvPr id="16" name="Picture 15" descr="Fig1_P1_S2.pdf"/>
            <p:cNvPicPr>
              <a:picLocks noChangeAspect="1"/>
            </p:cNvPicPr>
            <p:nvPr/>
          </p:nvPicPr>
          <p:blipFill>
            <a:blip r:embed="rId7"/>
            <a:stretch>
              <a:fillRect/>
            </a:stretch>
          </p:blipFill>
          <p:spPr>
            <a:xfrm>
              <a:off x="2587236" y="3291948"/>
              <a:ext cx="856665" cy="795474"/>
            </a:xfrm>
            <a:prstGeom prst="rect">
              <a:avLst/>
            </a:prstGeom>
          </p:spPr>
        </p:pic>
        <p:pic>
          <p:nvPicPr>
            <p:cNvPr id="17" name="Picture 16" descr="Fig1_P1_S3.pdf"/>
            <p:cNvPicPr>
              <a:picLocks noChangeAspect="1"/>
            </p:cNvPicPr>
            <p:nvPr/>
          </p:nvPicPr>
          <p:blipFill>
            <a:blip r:embed="rId8"/>
            <a:stretch>
              <a:fillRect/>
            </a:stretch>
          </p:blipFill>
          <p:spPr>
            <a:xfrm>
              <a:off x="1784424" y="5256223"/>
              <a:ext cx="802812" cy="849760"/>
            </a:xfrm>
            <a:prstGeom prst="rect">
              <a:avLst/>
            </a:prstGeom>
          </p:spPr>
        </p:pic>
        <p:sp>
          <p:nvSpPr>
            <p:cNvPr id="23" name="TextBox 22"/>
            <p:cNvSpPr txBox="1"/>
            <p:nvPr/>
          </p:nvSpPr>
          <p:spPr>
            <a:xfrm>
              <a:off x="2917449" y="4045473"/>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4" name="TextBox 23"/>
            <p:cNvSpPr txBox="1"/>
            <p:nvPr/>
          </p:nvSpPr>
          <p:spPr>
            <a:xfrm>
              <a:off x="2790438" y="4494218"/>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8" name="TextBox 27"/>
            <p:cNvSpPr txBox="1"/>
            <p:nvPr/>
          </p:nvSpPr>
          <p:spPr>
            <a:xfrm>
              <a:off x="2488436" y="4833740"/>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cxnSp>
          <p:nvCxnSpPr>
            <p:cNvPr id="30" name="Straight Arrow Connector 29"/>
            <p:cNvCxnSpPr/>
            <p:nvPr/>
          </p:nvCxnSpPr>
          <p:spPr>
            <a:xfrm rot="5400000" flipH="1" flipV="1">
              <a:off x="1260840" y="2851685"/>
              <a:ext cx="482593" cy="330199"/>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993206" y="3776141"/>
              <a:ext cx="594032" cy="142343"/>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1558435" y="5024643"/>
              <a:ext cx="441975" cy="427568"/>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36" name="Right Arrow 35"/>
            <p:cNvSpPr/>
            <p:nvPr/>
          </p:nvSpPr>
          <p:spPr>
            <a:xfrm>
              <a:off x="3521452"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7" name="Right Arrow 36"/>
            <p:cNvSpPr/>
            <p:nvPr/>
          </p:nvSpPr>
          <p:spPr>
            <a:xfrm>
              <a:off x="5269785"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38"/>
            <p:cNvGrpSpPr/>
            <p:nvPr/>
          </p:nvGrpSpPr>
          <p:grpSpPr>
            <a:xfrm>
              <a:off x="3614557" y="2565410"/>
              <a:ext cx="1849969" cy="3182175"/>
              <a:chOff x="3539055" y="128576"/>
              <a:chExt cx="1849969" cy="3182175"/>
            </a:xfrm>
          </p:grpSpPr>
          <p:grpSp>
            <p:nvGrpSpPr>
              <p:cNvPr id="3" name="Group 21"/>
              <p:cNvGrpSpPr/>
              <p:nvPr/>
            </p:nvGrpSpPr>
            <p:grpSpPr>
              <a:xfrm>
                <a:off x="3539055" y="289839"/>
                <a:ext cx="1580727" cy="3020912"/>
                <a:chOff x="3818466" y="247504"/>
                <a:chExt cx="1580727" cy="3020912"/>
              </a:xfrm>
            </p:grpSpPr>
            <p:pic>
              <p:nvPicPr>
                <p:cNvPr id="20" name="Picture 19" descr="Fig1_P3.pdf"/>
                <p:cNvPicPr>
                  <a:picLocks noChangeAspect="1"/>
                </p:cNvPicPr>
                <p:nvPr/>
              </p:nvPicPr>
              <p:blipFill>
                <a:blip r:embed="rId9"/>
                <a:stretch>
                  <a:fillRect/>
                </a:stretch>
              </p:blipFill>
              <p:spPr>
                <a:xfrm>
                  <a:off x="4525433" y="328778"/>
                  <a:ext cx="873760" cy="2926080"/>
                </a:xfrm>
                <a:prstGeom prst="rect">
                  <a:avLst/>
                </a:prstGeom>
              </p:spPr>
            </p:pic>
            <p:sp>
              <p:nvSpPr>
                <p:cNvPr id="21" name="TextBox 20"/>
                <p:cNvSpPr txBox="1"/>
                <p:nvPr/>
              </p:nvSpPr>
              <p:spPr>
                <a:xfrm>
                  <a:off x="3818466" y="247504"/>
                  <a:ext cx="706968" cy="3020912"/>
                </a:xfrm>
                <a:prstGeom prst="rect">
                  <a:avLst/>
                </a:prstGeom>
                <a:noFill/>
              </p:spPr>
              <p:txBody>
                <a:bodyPr wrap="square" rtlCol="0">
                  <a:spAutoFit/>
                </a:bodyPr>
                <a:lstStyle/>
                <a:p>
                  <a:pPr algn="r" defTabSz="457200" fontAlgn="auto">
                    <a:lnSpc>
                      <a:spcPts val="2300"/>
                    </a:lnSpc>
                    <a:spcBef>
                      <a:spcPts val="0"/>
                    </a:spcBef>
                    <a:spcAft>
                      <a:spcPts val="0"/>
                    </a:spcAft>
                  </a:pPr>
                  <a:r>
                    <a:rPr lang="en-US" sz="1100" b="1" dirty="0">
                      <a:solidFill>
                        <a:srgbClr val="000090"/>
                      </a:solidFill>
                      <a:latin typeface="Arial"/>
                      <a:ea typeface="+mn-ea"/>
                      <a:cs typeface="+mn-cs"/>
                    </a:rPr>
                    <a:t>N1</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N2</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N3</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N4</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N5</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N6</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N7</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N8</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N9</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N10</a:t>
                  </a:r>
                </a:p>
              </p:txBody>
            </p:sp>
          </p:grpSp>
          <p:sp>
            <p:nvSpPr>
              <p:cNvPr id="38" name="TextBox 37"/>
              <p:cNvSpPr txBox="1"/>
              <p:nvPr/>
            </p:nvSpPr>
            <p:spPr>
              <a:xfrm>
                <a:off x="4246022" y="128576"/>
                <a:ext cx="1143002"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L1  L2   L3</a:t>
                </a:r>
              </a:p>
            </p:txBody>
          </p:sp>
        </p:grpSp>
        <p:grpSp>
          <p:nvGrpSpPr>
            <p:cNvPr id="4" name="Group 52"/>
            <p:cNvGrpSpPr/>
            <p:nvPr/>
          </p:nvGrpSpPr>
          <p:grpSpPr>
            <a:xfrm>
              <a:off x="5595762" y="3300415"/>
              <a:ext cx="2463794" cy="1911759"/>
              <a:chOff x="5664199" y="1236129"/>
              <a:chExt cx="2463794" cy="1911759"/>
            </a:xfrm>
          </p:grpSpPr>
          <p:pic>
            <p:nvPicPr>
              <p:cNvPr id="12" name="Picture 11" descr="Fig1_P2.pdf"/>
              <p:cNvPicPr>
                <a:picLocks noChangeAspect="1"/>
              </p:cNvPicPr>
              <p:nvPr/>
            </p:nvPicPr>
            <p:blipFill>
              <a:blip r:embed="rId6"/>
              <a:stretch>
                <a:fillRect/>
              </a:stretch>
            </p:blipFill>
            <p:spPr>
              <a:xfrm>
                <a:off x="5903373" y="1303484"/>
                <a:ext cx="1701383" cy="1795324"/>
              </a:xfrm>
              <a:prstGeom prst="rect">
                <a:avLst/>
              </a:prstGeom>
            </p:spPr>
          </p:pic>
          <p:sp>
            <p:nvSpPr>
              <p:cNvPr id="40" name="Oval 39"/>
              <p:cNvSpPr/>
              <p:nvPr/>
            </p:nvSpPr>
            <p:spPr>
              <a:xfrm>
                <a:off x="5903373" y="1236129"/>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1" name="Oval 40"/>
              <p:cNvSpPr/>
              <p:nvPr/>
            </p:nvSpPr>
            <p:spPr>
              <a:xfrm>
                <a:off x="5903373" y="2775350"/>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2" name="Oval 41"/>
              <p:cNvSpPr/>
              <p:nvPr/>
            </p:nvSpPr>
            <p:spPr>
              <a:xfrm>
                <a:off x="5664199" y="1752586"/>
                <a:ext cx="2133599" cy="878825"/>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3" name="TextBox 42"/>
              <p:cNvSpPr txBox="1"/>
              <p:nvPr/>
            </p:nvSpPr>
            <p:spPr>
              <a:xfrm>
                <a:off x="7628459" y="2811789"/>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L1</a:t>
                </a:r>
              </a:p>
            </p:txBody>
          </p:sp>
          <p:sp>
            <p:nvSpPr>
              <p:cNvPr id="44" name="TextBox 43"/>
              <p:cNvSpPr txBox="1"/>
              <p:nvPr/>
            </p:nvSpPr>
            <p:spPr>
              <a:xfrm>
                <a:off x="7628459" y="2065471"/>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L2</a:t>
                </a:r>
              </a:p>
            </p:txBody>
          </p:sp>
          <p:sp>
            <p:nvSpPr>
              <p:cNvPr id="45" name="TextBox 44"/>
              <p:cNvSpPr txBox="1"/>
              <p:nvPr/>
            </p:nvSpPr>
            <p:spPr>
              <a:xfrm>
                <a:off x="7628459" y="1269997"/>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L3</a:t>
                </a:r>
              </a:p>
            </p:txBody>
          </p:sp>
        </p:grpSp>
        <p:cxnSp>
          <p:nvCxnSpPr>
            <p:cNvPr id="50" name="Straight Arrow Connector 49"/>
            <p:cNvCxnSpPr/>
            <p:nvPr/>
          </p:nvCxnSpPr>
          <p:spPr>
            <a:xfrm>
              <a:off x="1848590" y="4409549"/>
              <a:ext cx="639846" cy="387752"/>
            </a:xfrm>
            <a:prstGeom prst="straightConnector1">
              <a:avLst/>
            </a:prstGeom>
            <a:ln w="38100">
              <a:solidFill>
                <a:srgbClr val="FF6600"/>
              </a:solidFill>
              <a:prstDash val="dash"/>
              <a:tailEnd type="stealth" w="med" len="lg"/>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143234" y="3207278"/>
              <a:ext cx="1930400" cy="1759359"/>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5" name="Group 64"/>
            <p:cNvGrpSpPr/>
            <p:nvPr/>
          </p:nvGrpSpPr>
          <p:grpSpPr>
            <a:xfrm>
              <a:off x="516447" y="537642"/>
              <a:ext cx="6992753" cy="1540942"/>
              <a:chOff x="1066802" y="342901"/>
              <a:chExt cx="6992753" cy="1540942"/>
            </a:xfrm>
          </p:grpSpPr>
          <p:grpSp>
            <p:nvGrpSpPr>
              <p:cNvPr id="6" name="Group 28"/>
              <p:cNvGrpSpPr/>
              <p:nvPr/>
            </p:nvGrpSpPr>
            <p:grpSpPr>
              <a:xfrm>
                <a:off x="1298466" y="486840"/>
                <a:ext cx="1487068" cy="1295399"/>
                <a:chOff x="299399" y="338668"/>
                <a:chExt cx="1487068" cy="1295399"/>
              </a:xfrm>
            </p:grpSpPr>
            <p:pic>
              <p:nvPicPr>
                <p:cNvPr id="32" name="Picture 31" descr="Fig1_cyto1.pdf"/>
                <p:cNvPicPr>
                  <a:picLocks noChangeAspect="1"/>
                </p:cNvPicPr>
                <p:nvPr/>
              </p:nvPicPr>
              <p:blipFill>
                <a:blip r:embed="rId10"/>
                <a:stretch>
                  <a:fillRect/>
                </a:stretch>
              </p:blipFill>
              <p:spPr>
                <a:xfrm>
                  <a:off x="443333" y="431799"/>
                  <a:ext cx="1233068" cy="1100276"/>
                </a:xfrm>
                <a:prstGeom prst="rect">
                  <a:avLst/>
                </a:prstGeom>
              </p:spPr>
            </p:pic>
            <p:sp>
              <p:nvSpPr>
                <p:cNvPr id="34" name="Oval 33"/>
                <p:cNvSpPr/>
                <p:nvPr/>
              </p:nvSpPr>
              <p:spPr>
                <a:xfrm>
                  <a:off x="443333" y="1295400"/>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5" name="Oval 34"/>
                <p:cNvSpPr/>
                <p:nvPr/>
              </p:nvSpPr>
              <p:spPr>
                <a:xfrm>
                  <a:off x="443333" y="338668"/>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6" name="Oval 45"/>
                <p:cNvSpPr/>
                <p:nvPr/>
              </p:nvSpPr>
              <p:spPr>
                <a:xfrm>
                  <a:off x="299399" y="795873"/>
                  <a:ext cx="1487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aphicFrame>
            <p:nvGraphicFramePr>
              <p:cNvPr id="47" name="Object 46"/>
              <p:cNvGraphicFramePr>
                <a:graphicFrameLocks noChangeAspect="1"/>
              </p:cNvGraphicFramePr>
              <p:nvPr/>
            </p:nvGraphicFramePr>
            <p:xfrm>
              <a:off x="2675468" y="1246016"/>
              <a:ext cx="889000" cy="395111"/>
            </p:xfrm>
            <a:graphic>
              <a:graphicData uri="http://schemas.openxmlformats.org/presentationml/2006/ole">
                <mc:AlternateContent xmlns:mc="http://schemas.openxmlformats.org/markup-compatibility/2006">
                  <mc:Choice xmlns:v="urn:schemas-microsoft-com:vml" Requires="v">
                    <p:oleObj spid="_x0000_s258131" name="Equation" r:id="rId11" imgW="914400" imgH="406400" progId="Equation.3">
                      <p:embed/>
                    </p:oleObj>
                  </mc:Choice>
                  <mc:Fallback>
                    <p:oleObj name="Equation" r:id="rId11" imgW="9144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5468" y="1246016"/>
                            <a:ext cx="889000" cy="395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ight Arrow 47"/>
              <p:cNvSpPr/>
              <p:nvPr/>
            </p:nvSpPr>
            <p:spPr>
              <a:xfrm>
                <a:off x="5401740" y="1054112"/>
                <a:ext cx="933622"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7" name="Group 48"/>
              <p:cNvGrpSpPr/>
              <p:nvPr/>
            </p:nvGrpSpPr>
            <p:grpSpPr>
              <a:xfrm>
                <a:off x="6242218" y="563037"/>
                <a:ext cx="1792651" cy="1142611"/>
                <a:chOff x="6089812" y="414865"/>
                <a:chExt cx="1792651" cy="1142611"/>
              </a:xfrm>
            </p:grpSpPr>
            <p:pic>
              <p:nvPicPr>
                <p:cNvPr id="51" name="Picture 50" descr="Fig1_cyto3.pdf"/>
                <p:cNvPicPr>
                  <a:picLocks noChangeAspect="1"/>
                </p:cNvPicPr>
                <p:nvPr/>
              </p:nvPicPr>
              <p:blipFill>
                <a:blip r:embed="rId13"/>
                <a:stretch>
                  <a:fillRect/>
                </a:stretch>
              </p:blipFill>
              <p:spPr>
                <a:xfrm>
                  <a:off x="6191422" y="502137"/>
                  <a:ext cx="1616960" cy="990818"/>
                </a:xfrm>
                <a:prstGeom prst="rect">
                  <a:avLst/>
                </a:prstGeom>
              </p:spPr>
            </p:pic>
            <p:sp>
              <p:nvSpPr>
                <p:cNvPr id="52" name="Oval 51"/>
                <p:cNvSpPr/>
                <p:nvPr/>
              </p:nvSpPr>
              <p:spPr>
                <a:xfrm>
                  <a:off x="6335362" y="795873"/>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5" name="Oval 54"/>
                <p:cNvSpPr/>
                <p:nvPr/>
              </p:nvSpPr>
              <p:spPr>
                <a:xfrm>
                  <a:off x="6089812" y="1218809"/>
                  <a:ext cx="179265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6" name="Oval 55"/>
                <p:cNvSpPr/>
                <p:nvPr/>
              </p:nvSpPr>
              <p:spPr>
                <a:xfrm>
                  <a:off x="6428499" y="414865"/>
                  <a:ext cx="107297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8" name="Group 56"/>
              <p:cNvGrpSpPr/>
              <p:nvPr/>
            </p:nvGrpSpPr>
            <p:grpSpPr>
              <a:xfrm>
                <a:off x="4000352" y="540237"/>
                <a:ext cx="1316718" cy="1227672"/>
                <a:chOff x="4000352" y="392065"/>
                <a:chExt cx="1316718" cy="1227672"/>
              </a:xfrm>
            </p:grpSpPr>
            <p:pic>
              <p:nvPicPr>
                <p:cNvPr id="58" name="Picture 57" descr="Fig1_cyto2.pdf"/>
                <p:cNvPicPr>
                  <a:picLocks noChangeAspect="1"/>
                </p:cNvPicPr>
                <p:nvPr/>
              </p:nvPicPr>
              <p:blipFill>
                <a:blip r:embed="rId14"/>
                <a:stretch>
                  <a:fillRect/>
                </a:stretch>
              </p:blipFill>
              <p:spPr>
                <a:xfrm>
                  <a:off x="4059621" y="431799"/>
                  <a:ext cx="1198179" cy="1187938"/>
                </a:xfrm>
                <a:prstGeom prst="rect">
                  <a:avLst/>
                </a:prstGeom>
              </p:spPr>
            </p:pic>
            <p:sp>
              <p:nvSpPr>
                <p:cNvPr id="59" name="Oval 58"/>
                <p:cNvSpPr/>
                <p:nvPr/>
              </p:nvSpPr>
              <p:spPr>
                <a:xfrm>
                  <a:off x="4000352" y="392065"/>
                  <a:ext cx="1316718" cy="1191199"/>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sp>
            <p:nvSpPr>
              <p:cNvPr id="60" name="TextBox 59"/>
              <p:cNvSpPr txBox="1"/>
              <p:nvPr/>
            </p:nvSpPr>
            <p:spPr>
              <a:xfrm>
                <a:off x="5376339" y="867836"/>
                <a:ext cx="925168"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maximize HS</a:t>
                </a:r>
              </a:p>
            </p:txBody>
          </p:sp>
          <p:sp>
            <p:nvSpPr>
              <p:cNvPr id="61" name="Rectangle 60"/>
              <p:cNvSpPr/>
              <p:nvPr/>
            </p:nvSpPr>
            <p:spPr>
              <a:xfrm>
                <a:off x="1066802" y="364071"/>
                <a:ext cx="2590090"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2" name="Rectangle 61"/>
              <p:cNvSpPr/>
              <p:nvPr/>
            </p:nvSpPr>
            <p:spPr>
              <a:xfrm>
                <a:off x="3900238" y="364071"/>
                <a:ext cx="4159317"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3" name="TextBox 62"/>
              <p:cNvSpPr txBox="1"/>
              <p:nvPr/>
            </p:nvSpPr>
            <p:spPr>
              <a:xfrm>
                <a:off x="2768600" y="342901"/>
                <a:ext cx="999066"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Definition</a:t>
                </a:r>
              </a:p>
            </p:txBody>
          </p:sp>
          <p:sp>
            <p:nvSpPr>
              <p:cNvPr id="64" name="TextBox 63"/>
              <p:cNvSpPr txBox="1"/>
              <p:nvPr/>
            </p:nvSpPr>
            <p:spPr>
              <a:xfrm>
                <a:off x="5139263" y="347568"/>
                <a:ext cx="1650994"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Simulated annealing </a:t>
                </a:r>
              </a:p>
            </p:txBody>
          </p:sp>
        </p:grpSp>
        <p:sp>
          <p:nvSpPr>
            <p:cNvPr id="66" name="Rectangle 65"/>
            <p:cNvSpPr/>
            <p:nvPr/>
          </p:nvSpPr>
          <p:spPr>
            <a:xfrm>
              <a:off x="92432" y="2167460"/>
              <a:ext cx="7916322" cy="4004745"/>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7" name="TextBox 66"/>
            <p:cNvSpPr txBox="1"/>
            <p:nvPr/>
          </p:nvSpPr>
          <p:spPr>
            <a:xfrm>
              <a:off x="6637338" y="2201329"/>
              <a:ext cx="1379883"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HSM algorithm</a:t>
              </a:r>
            </a:p>
          </p:txBody>
        </p:sp>
        <p:sp>
          <p:nvSpPr>
            <p:cNvPr id="68" name="TextBox 67"/>
            <p:cNvSpPr txBox="1"/>
            <p:nvPr/>
          </p:nvSpPr>
          <p:spPr>
            <a:xfrm rot="18000000">
              <a:off x="2474167" y="4677535"/>
              <a:ext cx="1290496"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Arial"/>
                  <a:ea typeface="+mn-ea"/>
                  <a:cs typeface="+mn-cs"/>
                </a:rPr>
                <a:t>repeat k times</a:t>
              </a:r>
            </a:p>
          </p:txBody>
        </p:sp>
        <p:sp>
          <p:nvSpPr>
            <p:cNvPr id="69" name="TextBox 68"/>
            <p:cNvSpPr txBox="1"/>
            <p:nvPr/>
          </p:nvSpPr>
          <p:spPr>
            <a:xfrm>
              <a:off x="3835400" y="5740403"/>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Probabilistic hierarchy network</a:t>
              </a:r>
            </a:p>
          </p:txBody>
        </p:sp>
        <p:sp>
          <p:nvSpPr>
            <p:cNvPr id="70" name="TextBox 69"/>
            <p:cNvSpPr txBox="1"/>
            <p:nvPr/>
          </p:nvSpPr>
          <p:spPr>
            <a:xfrm>
              <a:off x="5937413" y="5356960"/>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Discretized hierarchy network</a:t>
              </a:r>
            </a:p>
          </p:txBody>
        </p:sp>
      </p:grpSp>
      <p:sp>
        <p:nvSpPr>
          <p:cNvPr id="65" name="Title 1"/>
          <p:cNvSpPr>
            <a:spLocks noGrp="1"/>
          </p:cNvSpPr>
          <p:nvPr>
            <p:ph type="title"/>
          </p:nvPr>
        </p:nvSpPr>
        <p:spPr>
          <a:xfrm>
            <a:off x="457200" y="-86276"/>
            <a:ext cx="8229600" cy="945664"/>
          </a:xfrm>
        </p:spPr>
        <p:txBody>
          <a:bodyPr>
            <a:normAutofit/>
          </a:bodyPr>
          <a:lstStyle/>
          <a:p>
            <a:r>
              <a:rPr lang="en-US" sz="3200" b="1" dirty="0" smtClean="0">
                <a:solidFill>
                  <a:srgbClr val="000090"/>
                </a:solidFill>
                <a:latin typeface="Arial"/>
              </a:rPr>
              <a:t>Hierarchy Score Maximization Algorithm</a:t>
            </a:r>
          </a:p>
        </p:txBody>
      </p:sp>
      <p:sp>
        <p:nvSpPr>
          <p:cNvPr id="71" name="Slide Number Placeholder 70"/>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73" name="Rounded Rectangle 72"/>
          <p:cNvSpPr/>
          <p:nvPr/>
        </p:nvSpPr>
        <p:spPr>
          <a:xfrm>
            <a:off x="2125113" y="1799199"/>
            <a:ext cx="889000" cy="35841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aphicFrame>
        <p:nvGraphicFramePr>
          <p:cNvPr id="74" name="Object 73"/>
          <p:cNvGraphicFramePr>
            <a:graphicFrameLocks noChangeAspect="1"/>
          </p:cNvGraphicFramePr>
          <p:nvPr/>
        </p:nvGraphicFramePr>
        <p:xfrm>
          <a:off x="2125113" y="1751214"/>
          <a:ext cx="914400" cy="406400"/>
        </p:xfrm>
        <a:graphic>
          <a:graphicData uri="http://schemas.openxmlformats.org/presentationml/2006/ole">
            <mc:AlternateContent xmlns:mc="http://schemas.openxmlformats.org/markup-compatibility/2006">
              <mc:Choice xmlns:v="urn:schemas-microsoft-com:vml" Requires="v">
                <p:oleObj spid="_x0000_s258132" name="Equation" r:id="rId15" imgW="914400" imgH="406400" progId="Equation.3">
                  <p:embed/>
                </p:oleObj>
              </mc:Choice>
              <mc:Fallback>
                <p:oleObj name="Equation" r:id="rId15" imgW="914400" imgH="40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5113" y="1751214"/>
                        <a:ext cx="914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
          <p:cNvSpPr txBox="1">
            <a:spLocks noChangeArrowheads="1"/>
          </p:cNvSpPr>
          <p:nvPr>
            <p:custDataLst>
              <p:tags r:id="rId2"/>
            </p:custDataLst>
          </p:nvPr>
        </p:nvSpPr>
        <p:spPr bwMode="auto">
          <a:xfrm>
            <a:off x="126078" y="655881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
        <p:nvSpPr>
          <p:cNvPr id="9" name="Rectangle 8"/>
          <p:cNvSpPr/>
          <p:nvPr/>
        </p:nvSpPr>
        <p:spPr>
          <a:xfrm>
            <a:off x="3292837" y="477686"/>
            <a:ext cx="4766719" cy="1821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53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92432" y="859388"/>
            <a:ext cx="7967124" cy="5634563"/>
            <a:chOff x="92432" y="537642"/>
            <a:chExt cx="7967124" cy="5634563"/>
          </a:xfrm>
        </p:grpSpPr>
        <p:pic>
          <p:nvPicPr>
            <p:cNvPr id="11" name="Picture 10" descr="Fig1_P1.pdf"/>
            <p:cNvPicPr>
              <a:picLocks noChangeAspect="1"/>
            </p:cNvPicPr>
            <p:nvPr/>
          </p:nvPicPr>
          <p:blipFill>
            <a:blip r:embed="rId5"/>
            <a:stretch>
              <a:fillRect/>
            </a:stretch>
          </p:blipFill>
          <p:spPr>
            <a:xfrm>
              <a:off x="321035" y="3258080"/>
              <a:ext cx="1596669" cy="1575660"/>
            </a:xfrm>
            <a:prstGeom prst="rect">
              <a:avLst/>
            </a:prstGeom>
          </p:spPr>
        </p:pic>
        <p:pic>
          <p:nvPicPr>
            <p:cNvPr id="15" name="Picture 14" descr="Fig1_P2.pdf"/>
            <p:cNvPicPr>
              <a:picLocks noChangeAspect="1"/>
            </p:cNvPicPr>
            <p:nvPr/>
          </p:nvPicPr>
          <p:blipFill>
            <a:blip r:embed="rId6"/>
            <a:stretch>
              <a:fillRect/>
            </a:stretch>
          </p:blipFill>
          <p:spPr>
            <a:xfrm>
              <a:off x="1799804" y="2218263"/>
              <a:ext cx="856664" cy="903964"/>
            </a:xfrm>
            <a:prstGeom prst="rect">
              <a:avLst/>
            </a:prstGeom>
          </p:spPr>
        </p:pic>
        <p:pic>
          <p:nvPicPr>
            <p:cNvPr id="16" name="Picture 15" descr="Fig1_P1_S2.pdf"/>
            <p:cNvPicPr>
              <a:picLocks noChangeAspect="1"/>
            </p:cNvPicPr>
            <p:nvPr/>
          </p:nvPicPr>
          <p:blipFill>
            <a:blip r:embed="rId7"/>
            <a:stretch>
              <a:fillRect/>
            </a:stretch>
          </p:blipFill>
          <p:spPr>
            <a:xfrm>
              <a:off x="2587236" y="3291948"/>
              <a:ext cx="856665" cy="795474"/>
            </a:xfrm>
            <a:prstGeom prst="rect">
              <a:avLst/>
            </a:prstGeom>
          </p:spPr>
        </p:pic>
        <p:pic>
          <p:nvPicPr>
            <p:cNvPr id="17" name="Picture 16" descr="Fig1_P1_S3.pdf"/>
            <p:cNvPicPr>
              <a:picLocks noChangeAspect="1"/>
            </p:cNvPicPr>
            <p:nvPr/>
          </p:nvPicPr>
          <p:blipFill>
            <a:blip r:embed="rId8"/>
            <a:stretch>
              <a:fillRect/>
            </a:stretch>
          </p:blipFill>
          <p:spPr>
            <a:xfrm>
              <a:off x="1784424" y="5256223"/>
              <a:ext cx="802812" cy="849760"/>
            </a:xfrm>
            <a:prstGeom prst="rect">
              <a:avLst/>
            </a:prstGeom>
          </p:spPr>
        </p:pic>
        <p:sp>
          <p:nvSpPr>
            <p:cNvPr id="23" name="TextBox 22"/>
            <p:cNvSpPr txBox="1"/>
            <p:nvPr/>
          </p:nvSpPr>
          <p:spPr>
            <a:xfrm>
              <a:off x="2917449" y="4045473"/>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4" name="TextBox 23"/>
            <p:cNvSpPr txBox="1"/>
            <p:nvPr/>
          </p:nvSpPr>
          <p:spPr>
            <a:xfrm>
              <a:off x="2790438" y="4494218"/>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8" name="TextBox 27"/>
            <p:cNvSpPr txBox="1"/>
            <p:nvPr/>
          </p:nvSpPr>
          <p:spPr>
            <a:xfrm>
              <a:off x="2488436" y="4833740"/>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cxnSp>
          <p:nvCxnSpPr>
            <p:cNvPr id="30" name="Straight Arrow Connector 29"/>
            <p:cNvCxnSpPr/>
            <p:nvPr/>
          </p:nvCxnSpPr>
          <p:spPr>
            <a:xfrm rot="5400000" flipH="1" flipV="1">
              <a:off x="1260840" y="2851685"/>
              <a:ext cx="482593" cy="330199"/>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993206" y="3776141"/>
              <a:ext cx="594032" cy="142343"/>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1558435" y="5024643"/>
              <a:ext cx="441975" cy="427568"/>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36" name="Right Arrow 35"/>
            <p:cNvSpPr/>
            <p:nvPr/>
          </p:nvSpPr>
          <p:spPr>
            <a:xfrm>
              <a:off x="3521452"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7" name="Right Arrow 36"/>
            <p:cNvSpPr/>
            <p:nvPr/>
          </p:nvSpPr>
          <p:spPr>
            <a:xfrm>
              <a:off x="5269785"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38"/>
            <p:cNvGrpSpPr/>
            <p:nvPr/>
          </p:nvGrpSpPr>
          <p:grpSpPr>
            <a:xfrm>
              <a:off x="3614557" y="2565410"/>
              <a:ext cx="1849969" cy="3182175"/>
              <a:chOff x="3539055" y="128576"/>
              <a:chExt cx="1849969" cy="3182175"/>
            </a:xfrm>
          </p:grpSpPr>
          <p:grpSp>
            <p:nvGrpSpPr>
              <p:cNvPr id="3" name="Group 21"/>
              <p:cNvGrpSpPr/>
              <p:nvPr/>
            </p:nvGrpSpPr>
            <p:grpSpPr>
              <a:xfrm>
                <a:off x="3539055" y="289839"/>
                <a:ext cx="1580727" cy="3020912"/>
                <a:chOff x="3818466" y="247504"/>
                <a:chExt cx="1580727" cy="3020912"/>
              </a:xfrm>
            </p:grpSpPr>
            <p:pic>
              <p:nvPicPr>
                <p:cNvPr id="20" name="Picture 19" descr="Fig1_P3.pdf"/>
                <p:cNvPicPr>
                  <a:picLocks noChangeAspect="1"/>
                </p:cNvPicPr>
                <p:nvPr/>
              </p:nvPicPr>
              <p:blipFill>
                <a:blip r:embed="rId9"/>
                <a:stretch>
                  <a:fillRect/>
                </a:stretch>
              </p:blipFill>
              <p:spPr>
                <a:xfrm>
                  <a:off x="4525433" y="328778"/>
                  <a:ext cx="873760" cy="2926080"/>
                </a:xfrm>
                <a:prstGeom prst="rect">
                  <a:avLst/>
                </a:prstGeom>
              </p:spPr>
            </p:pic>
            <p:sp>
              <p:nvSpPr>
                <p:cNvPr id="21" name="TextBox 20"/>
                <p:cNvSpPr txBox="1"/>
                <p:nvPr/>
              </p:nvSpPr>
              <p:spPr>
                <a:xfrm>
                  <a:off x="3818466" y="247504"/>
                  <a:ext cx="706968" cy="3020912"/>
                </a:xfrm>
                <a:prstGeom prst="rect">
                  <a:avLst/>
                </a:prstGeom>
                <a:noFill/>
              </p:spPr>
              <p:txBody>
                <a:bodyPr wrap="square" rtlCol="0">
                  <a:spAutoFit/>
                </a:bodyPr>
                <a:lstStyle/>
                <a:p>
                  <a:pPr algn="r" defTabSz="457200" fontAlgn="auto">
                    <a:lnSpc>
                      <a:spcPts val="2300"/>
                    </a:lnSpc>
                    <a:spcBef>
                      <a:spcPts val="0"/>
                    </a:spcBef>
                    <a:spcAft>
                      <a:spcPts val="0"/>
                    </a:spcAft>
                  </a:pPr>
                  <a:r>
                    <a:rPr lang="en-US" sz="1100" b="1" dirty="0">
                      <a:solidFill>
                        <a:srgbClr val="000090"/>
                      </a:solidFill>
                      <a:latin typeface="Arial"/>
                      <a:ea typeface="+mn-ea"/>
                      <a:cs typeface="+mn-cs"/>
                    </a:rPr>
                    <a:t>N1</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N2</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N3</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N4</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N5</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N6</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N7</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N8</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N9</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N10</a:t>
                  </a:r>
                </a:p>
              </p:txBody>
            </p:sp>
          </p:grpSp>
          <p:sp>
            <p:nvSpPr>
              <p:cNvPr id="38" name="TextBox 37"/>
              <p:cNvSpPr txBox="1"/>
              <p:nvPr/>
            </p:nvSpPr>
            <p:spPr>
              <a:xfrm>
                <a:off x="4246022" y="128576"/>
                <a:ext cx="1143002"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L1  L2   L3</a:t>
                </a:r>
              </a:p>
            </p:txBody>
          </p:sp>
        </p:grpSp>
        <p:grpSp>
          <p:nvGrpSpPr>
            <p:cNvPr id="4" name="Group 52"/>
            <p:cNvGrpSpPr/>
            <p:nvPr/>
          </p:nvGrpSpPr>
          <p:grpSpPr>
            <a:xfrm>
              <a:off x="5595762" y="3300415"/>
              <a:ext cx="2463794" cy="1911759"/>
              <a:chOff x="5664199" y="1236129"/>
              <a:chExt cx="2463794" cy="1911759"/>
            </a:xfrm>
          </p:grpSpPr>
          <p:pic>
            <p:nvPicPr>
              <p:cNvPr id="12" name="Picture 11" descr="Fig1_P2.pdf"/>
              <p:cNvPicPr>
                <a:picLocks noChangeAspect="1"/>
              </p:cNvPicPr>
              <p:nvPr/>
            </p:nvPicPr>
            <p:blipFill>
              <a:blip r:embed="rId6"/>
              <a:stretch>
                <a:fillRect/>
              </a:stretch>
            </p:blipFill>
            <p:spPr>
              <a:xfrm>
                <a:off x="5903373" y="1303484"/>
                <a:ext cx="1701383" cy="1795324"/>
              </a:xfrm>
              <a:prstGeom prst="rect">
                <a:avLst/>
              </a:prstGeom>
            </p:spPr>
          </p:pic>
          <p:sp>
            <p:nvSpPr>
              <p:cNvPr id="40" name="Oval 39"/>
              <p:cNvSpPr/>
              <p:nvPr/>
            </p:nvSpPr>
            <p:spPr>
              <a:xfrm>
                <a:off x="5903373" y="1236129"/>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1" name="Oval 40"/>
              <p:cNvSpPr/>
              <p:nvPr/>
            </p:nvSpPr>
            <p:spPr>
              <a:xfrm>
                <a:off x="5903373" y="2775350"/>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2" name="Oval 41"/>
              <p:cNvSpPr/>
              <p:nvPr/>
            </p:nvSpPr>
            <p:spPr>
              <a:xfrm>
                <a:off x="5664199" y="1752586"/>
                <a:ext cx="2133599" cy="878825"/>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3" name="TextBox 42"/>
              <p:cNvSpPr txBox="1"/>
              <p:nvPr/>
            </p:nvSpPr>
            <p:spPr>
              <a:xfrm>
                <a:off x="7628459" y="2811789"/>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L1</a:t>
                </a:r>
              </a:p>
            </p:txBody>
          </p:sp>
          <p:sp>
            <p:nvSpPr>
              <p:cNvPr id="44" name="TextBox 43"/>
              <p:cNvSpPr txBox="1"/>
              <p:nvPr/>
            </p:nvSpPr>
            <p:spPr>
              <a:xfrm>
                <a:off x="7628459" y="2065471"/>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L2</a:t>
                </a:r>
              </a:p>
            </p:txBody>
          </p:sp>
          <p:sp>
            <p:nvSpPr>
              <p:cNvPr id="45" name="TextBox 44"/>
              <p:cNvSpPr txBox="1"/>
              <p:nvPr/>
            </p:nvSpPr>
            <p:spPr>
              <a:xfrm>
                <a:off x="7628459" y="1269997"/>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L3</a:t>
                </a:r>
              </a:p>
            </p:txBody>
          </p:sp>
        </p:grpSp>
        <p:cxnSp>
          <p:nvCxnSpPr>
            <p:cNvPr id="50" name="Straight Arrow Connector 49"/>
            <p:cNvCxnSpPr/>
            <p:nvPr/>
          </p:nvCxnSpPr>
          <p:spPr>
            <a:xfrm>
              <a:off x="1848590" y="4409549"/>
              <a:ext cx="639846" cy="387752"/>
            </a:xfrm>
            <a:prstGeom prst="straightConnector1">
              <a:avLst/>
            </a:prstGeom>
            <a:ln w="38100">
              <a:solidFill>
                <a:srgbClr val="FF6600"/>
              </a:solidFill>
              <a:prstDash val="dash"/>
              <a:tailEnd type="stealth" w="med" len="lg"/>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143234" y="3207278"/>
              <a:ext cx="1930400" cy="1759359"/>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5" name="Group 64"/>
            <p:cNvGrpSpPr/>
            <p:nvPr/>
          </p:nvGrpSpPr>
          <p:grpSpPr>
            <a:xfrm>
              <a:off x="516447" y="537642"/>
              <a:ext cx="6992753" cy="1540942"/>
              <a:chOff x="1066802" y="342901"/>
              <a:chExt cx="6992753" cy="1540942"/>
            </a:xfrm>
          </p:grpSpPr>
          <p:grpSp>
            <p:nvGrpSpPr>
              <p:cNvPr id="6" name="Group 28"/>
              <p:cNvGrpSpPr/>
              <p:nvPr/>
            </p:nvGrpSpPr>
            <p:grpSpPr>
              <a:xfrm>
                <a:off x="1298466" y="486840"/>
                <a:ext cx="1487068" cy="1295399"/>
                <a:chOff x="299399" y="338668"/>
                <a:chExt cx="1487068" cy="1295399"/>
              </a:xfrm>
            </p:grpSpPr>
            <p:pic>
              <p:nvPicPr>
                <p:cNvPr id="32" name="Picture 31" descr="Fig1_cyto1.pdf"/>
                <p:cNvPicPr>
                  <a:picLocks noChangeAspect="1"/>
                </p:cNvPicPr>
                <p:nvPr/>
              </p:nvPicPr>
              <p:blipFill>
                <a:blip r:embed="rId10"/>
                <a:stretch>
                  <a:fillRect/>
                </a:stretch>
              </p:blipFill>
              <p:spPr>
                <a:xfrm>
                  <a:off x="443333" y="431799"/>
                  <a:ext cx="1233068" cy="1100276"/>
                </a:xfrm>
                <a:prstGeom prst="rect">
                  <a:avLst/>
                </a:prstGeom>
              </p:spPr>
            </p:pic>
            <p:sp>
              <p:nvSpPr>
                <p:cNvPr id="34" name="Oval 33"/>
                <p:cNvSpPr/>
                <p:nvPr/>
              </p:nvSpPr>
              <p:spPr>
                <a:xfrm>
                  <a:off x="443333" y="1295400"/>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5" name="Oval 34"/>
                <p:cNvSpPr/>
                <p:nvPr/>
              </p:nvSpPr>
              <p:spPr>
                <a:xfrm>
                  <a:off x="443333" y="338668"/>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6" name="Oval 45"/>
                <p:cNvSpPr/>
                <p:nvPr/>
              </p:nvSpPr>
              <p:spPr>
                <a:xfrm>
                  <a:off x="299399" y="795873"/>
                  <a:ext cx="1487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aphicFrame>
            <p:nvGraphicFramePr>
              <p:cNvPr id="47" name="Object 46"/>
              <p:cNvGraphicFramePr>
                <a:graphicFrameLocks noChangeAspect="1"/>
              </p:cNvGraphicFramePr>
              <p:nvPr/>
            </p:nvGraphicFramePr>
            <p:xfrm>
              <a:off x="2675468" y="1246016"/>
              <a:ext cx="889000" cy="395111"/>
            </p:xfrm>
            <a:graphic>
              <a:graphicData uri="http://schemas.openxmlformats.org/presentationml/2006/ole">
                <mc:AlternateContent xmlns:mc="http://schemas.openxmlformats.org/markup-compatibility/2006">
                  <mc:Choice xmlns:v="urn:schemas-microsoft-com:vml" Requires="v">
                    <p:oleObj spid="_x0000_s1031" name="Equation" r:id="rId11" imgW="914400" imgH="406400" progId="Equation.3">
                      <p:embed/>
                    </p:oleObj>
                  </mc:Choice>
                  <mc:Fallback>
                    <p:oleObj name="Equation" r:id="rId11" imgW="9144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5468" y="1246016"/>
                            <a:ext cx="889000" cy="395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ight Arrow 47"/>
              <p:cNvSpPr/>
              <p:nvPr/>
            </p:nvSpPr>
            <p:spPr>
              <a:xfrm>
                <a:off x="5401740" y="1054112"/>
                <a:ext cx="933622"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7" name="Group 48"/>
              <p:cNvGrpSpPr/>
              <p:nvPr/>
            </p:nvGrpSpPr>
            <p:grpSpPr>
              <a:xfrm>
                <a:off x="6242218" y="563037"/>
                <a:ext cx="1792651" cy="1142611"/>
                <a:chOff x="6089812" y="414865"/>
                <a:chExt cx="1792651" cy="1142611"/>
              </a:xfrm>
            </p:grpSpPr>
            <p:pic>
              <p:nvPicPr>
                <p:cNvPr id="51" name="Picture 50" descr="Fig1_cyto3.pdf"/>
                <p:cNvPicPr>
                  <a:picLocks noChangeAspect="1"/>
                </p:cNvPicPr>
                <p:nvPr/>
              </p:nvPicPr>
              <p:blipFill>
                <a:blip r:embed="rId13"/>
                <a:stretch>
                  <a:fillRect/>
                </a:stretch>
              </p:blipFill>
              <p:spPr>
                <a:xfrm>
                  <a:off x="6191422" y="502137"/>
                  <a:ext cx="1616960" cy="990818"/>
                </a:xfrm>
                <a:prstGeom prst="rect">
                  <a:avLst/>
                </a:prstGeom>
              </p:spPr>
            </p:pic>
            <p:sp>
              <p:nvSpPr>
                <p:cNvPr id="52" name="Oval 51"/>
                <p:cNvSpPr/>
                <p:nvPr/>
              </p:nvSpPr>
              <p:spPr>
                <a:xfrm>
                  <a:off x="6335362" y="795873"/>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5" name="Oval 54"/>
                <p:cNvSpPr/>
                <p:nvPr/>
              </p:nvSpPr>
              <p:spPr>
                <a:xfrm>
                  <a:off x="6089812" y="1218809"/>
                  <a:ext cx="179265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6" name="Oval 55"/>
                <p:cNvSpPr/>
                <p:nvPr/>
              </p:nvSpPr>
              <p:spPr>
                <a:xfrm>
                  <a:off x="6428499" y="414865"/>
                  <a:ext cx="107297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8" name="Group 56"/>
              <p:cNvGrpSpPr/>
              <p:nvPr/>
            </p:nvGrpSpPr>
            <p:grpSpPr>
              <a:xfrm>
                <a:off x="4000352" y="540237"/>
                <a:ext cx="1316718" cy="1227672"/>
                <a:chOff x="4000352" y="392065"/>
                <a:chExt cx="1316718" cy="1227672"/>
              </a:xfrm>
            </p:grpSpPr>
            <p:pic>
              <p:nvPicPr>
                <p:cNvPr id="58" name="Picture 57" descr="Fig1_cyto2.pdf"/>
                <p:cNvPicPr>
                  <a:picLocks noChangeAspect="1"/>
                </p:cNvPicPr>
                <p:nvPr/>
              </p:nvPicPr>
              <p:blipFill>
                <a:blip r:embed="rId14"/>
                <a:stretch>
                  <a:fillRect/>
                </a:stretch>
              </p:blipFill>
              <p:spPr>
                <a:xfrm>
                  <a:off x="4059621" y="431799"/>
                  <a:ext cx="1198179" cy="1187938"/>
                </a:xfrm>
                <a:prstGeom prst="rect">
                  <a:avLst/>
                </a:prstGeom>
              </p:spPr>
            </p:pic>
            <p:sp>
              <p:nvSpPr>
                <p:cNvPr id="59" name="Oval 58"/>
                <p:cNvSpPr/>
                <p:nvPr/>
              </p:nvSpPr>
              <p:spPr>
                <a:xfrm>
                  <a:off x="4000352" y="392065"/>
                  <a:ext cx="1316718" cy="1191199"/>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sp>
            <p:nvSpPr>
              <p:cNvPr id="60" name="TextBox 59"/>
              <p:cNvSpPr txBox="1"/>
              <p:nvPr/>
            </p:nvSpPr>
            <p:spPr>
              <a:xfrm>
                <a:off x="5376339" y="867836"/>
                <a:ext cx="925168"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maximize HS</a:t>
                </a:r>
              </a:p>
            </p:txBody>
          </p:sp>
          <p:sp>
            <p:nvSpPr>
              <p:cNvPr id="61" name="Rectangle 60"/>
              <p:cNvSpPr/>
              <p:nvPr/>
            </p:nvSpPr>
            <p:spPr>
              <a:xfrm>
                <a:off x="1066802" y="364071"/>
                <a:ext cx="2590090"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2" name="Rectangle 61"/>
              <p:cNvSpPr/>
              <p:nvPr/>
            </p:nvSpPr>
            <p:spPr>
              <a:xfrm>
                <a:off x="3900238" y="364071"/>
                <a:ext cx="4159317"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3" name="TextBox 62"/>
              <p:cNvSpPr txBox="1"/>
              <p:nvPr/>
            </p:nvSpPr>
            <p:spPr>
              <a:xfrm>
                <a:off x="2768600" y="342901"/>
                <a:ext cx="999066"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Definition</a:t>
                </a:r>
              </a:p>
            </p:txBody>
          </p:sp>
          <p:sp>
            <p:nvSpPr>
              <p:cNvPr id="64" name="TextBox 63"/>
              <p:cNvSpPr txBox="1"/>
              <p:nvPr/>
            </p:nvSpPr>
            <p:spPr>
              <a:xfrm>
                <a:off x="5139263" y="347568"/>
                <a:ext cx="1650994"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Simulated annealing </a:t>
                </a:r>
              </a:p>
            </p:txBody>
          </p:sp>
        </p:grpSp>
        <p:sp>
          <p:nvSpPr>
            <p:cNvPr id="66" name="Rectangle 65"/>
            <p:cNvSpPr/>
            <p:nvPr/>
          </p:nvSpPr>
          <p:spPr>
            <a:xfrm>
              <a:off x="92432" y="2167460"/>
              <a:ext cx="7916322" cy="4004745"/>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7" name="TextBox 66"/>
            <p:cNvSpPr txBox="1"/>
            <p:nvPr/>
          </p:nvSpPr>
          <p:spPr>
            <a:xfrm>
              <a:off x="6637338" y="2201329"/>
              <a:ext cx="1379883"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HSM algorithm</a:t>
              </a:r>
            </a:p>
          </p:txBody>
        </p:sp>
        <p:sp>
          <p:nvSpPr>
            <p:cNvPr id="68" name="TextBox 67"/>
            <p:cNvSpPr txBox="1"/>
            <p:nvPr/>
          </p:nvSpPr>
          <p:spPr>
            <a:xfrm rot="18000000">
              <a:off x="2474167" y="4677535"/>
              <a:ext cx="1290496"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Arial"/>
                  <a:ea typeface="+mn-ea"/>
                  <a:cs typeface="+mn-cs"/>
                </a:rPr>
                <a:t>repeat k times</a:t>
              </a:r>
            </a:p>
          </p:txBody>
        </p:sp>
        <p:sp>
          <p:nvSpPr>
            <p:cNvPr id="69" name="TextBox 68"/>
            <p:cNvSpPr txBox="1"/>
            <p:nvPr/>
          </p:nvSpPr>
          <p:spPr>
            <a:xfrm>
              <a:off x="3835400" y="5740403"/>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Probabilistic hierarchy network</a:t>
              </a:r>
            </a:p>
          </p:txBody>
        </p:sp>
        <p:sp>
          <p:nvSpPr>
            <p:cNvPr id="70" name="TextBox 69"/>
            <p:cNvSpPr txBox="1"/>
            <p:nvPr/>
          </p:nvSpPr>
          <p:spPr>
            <a:xfrm>
              <a:off x="5937413" y="5356960"/>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Discretized hierarchy network</a:t>
              </a:r>
            </a:p>
          </p:txBody>
        </p:sp>
      </p:grpSp>
      <p:sp>
        <p:nvSpPr>
          <p:cNvPr id="65" name="Title 1"/>
          <p:cNvSpPr>
            <a:spLocks noGrp="1"/>
          </p:cNvSpPr>
          <p:nvPr>
            <p:ph type="title"/>
          </p:nvPr>
        </p:nvSpPr>
        <p:spPr>
          <a:xfrm>
            <a:off x="457200" y="-86276"/>
            <a:ext cx="8229600" cy="945664"/>
          </a:xfrm>
        </p:spPr>
        <p:txBody>
          <a:bodyPr>
            <a:normAutofit/>
          </a:bodyPr>
          <a:lstStyle/>
          <a:p>
            <a:r>
              <a:rPr lang="en-US" sz="3200" b="1" dirty="0" smtClean="0">
                <a:solidFill>
                  <a:srgbClr val="000090"/>
                </a:solidFill>
                <a:latin typeface="Arial"/>
              </a:rPr>
              <a:t>Hierarchy Score Maximization Algorithm</a:t>
            </a:r>
          </a:p>
        </p:txBody>
      </p:sp>
      <p:sp>
        <p:nvSpPr>
          <p:cNvPr id="71" name="Slide Number Placeholder 70"/>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
        <p:nvSpPr>
          <p:cNvPr id="73" name="Rounded Rectangle 72"/>
          <p:cNvSpPr/>
          <p:nvPr/>
        </p:nvSpPr>
        <p:spPr>
          <a:xfrm>
            <a:off x="2125113" y="1799199"/>
            <a:ext cx="889000" cy="35841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aphicFrame>
        <p:nvGraphicFramePr>
          <p:cNvPr id="74" name="Object 73"/>
          <p:cNvGraphicFramePr>
            <a:graphicFrameLocks noChangeAspect="1"/>
          </p:cNvGraphicFramePr>
          <p:nvPr/>
        </p:nvGraphicFramePr>
        <p:xfrm>
          <a:off x="2125113" y="1751214"/>
          <a:ext cx="914400" cy="406400"/>
        </p:xfrm>
        <a:graphic>
          <a:graphicData uri="http://schemas.openxmlformats.org/presentationml/2006/ole">
            <mc:AlternateContent xmlns:mc="http://schemas.openxmlformats.org/markup-compatibility/2006">
              <mc:Choice xmlns:v="urn:schemas-microsoft-com:vml" Requires="v">
                <p:oleObj spid="_x0000_s1032" name="Equation" r:id="rId15" imgW="914400" imgH="406400" progId="Equation.3">
                  <p:embed/>
                </p:oleObj>
              </mc:Choice>
              <mc:Fallback>
                <p:oleObj name="Equation" r:id="rId15" imgW="914400" imgH="40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5113" y="1751214"/>
                        <a:ext cx="914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
          <p:cNvSpPr txBox="1">
            <a:spLocks noChangeArrowheads="1"/>
          </p:cNvSpPr>
          <p:nvPr>
            <p:custDataLst>
              <p:tags r:id="rId2"/>
            </p:custDataLst>
          </p:nvPr>
        </p:nvSpPr>
        <p:spPr bwMode="auto">
          <a:xfrm>
            <a:off x="126078" y="655881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smtClean="0">
                <a:solidFill>
                  <a:srgbClr val="A6A6A6"/>
                </a:solidFill>
                <a:latin typeface="Arial" charset="0"/>
              </a:rPr>
              <a:t>Genome 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110544953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0.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11.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12.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13.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1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1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1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17.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18.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19.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20.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21.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22.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23.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24.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5.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26.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27.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28.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29.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30.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31.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32.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33.xml><?xml version="1.0" encoding="utf-8"?>
<p:tagLst xmlns:a="http://schemas.openxmlformats.org/drawingml/2006/main" xmlns:r="http://schemas.openxmlformats.org/officeDocument/2006/relationships" xmlns:p="http://schemas.openxmlformats.org/presentationml/2006/main">
  <p:tag name="DVSECTIONID" val="YumACC8C9cJLLExcOzjsgU"/>
</p:tagLst>
</file>

<file path=ppt/tags/tag34.xml><?xml version="1.0" encoding="utf-8"?>
<p:tagLst xmlns:a="http://schemas.openxmlformats.org/drawingml/2006/main" xmlns:r="http://schemas.openxmlformats.org/officeDocument/2006/relationships" xmlns:p="http://schemas.openxmlformats.org/presentationml/2006/main">
  <p:tag name="DVSHAPEID" val="wPC2LbNrd9Esw4DQtNpJrY"/>
</p:tagLst>
</file>

<file path=ppt/tags/tag35.xml><?xml version="1.0" encoding="utf-8"?>
<p:tagLst xmlns:a="http://schemas.openxmlformats.org/drawingml/2006/main" xmlns:r="http://schemas.openxmlformats.org/officeDocument/2006/relationships" xmlns:p="http://schemas.openxmlformats.org/presentationml/2006/main">
  <p:tag name="DVSHAPEID" val="63k70YQdwpvUpfvhj5hC7G"/>
</p:tagLst>
</file>

<file path=ppt/tags/tag36.xml><?xml version="1.0" encoding="utf-8"?>
<p:tagLst xmlns:a="http://schemas.openxmlformats.org/drawingml/2006/main" xmlns:r="http://schemas.openxmlformats.org/officeDocument/2006/relationships" xmlns:p="http://schemas.openxmlformats.org/presentationml/2006/main">
  <p:tag name="DVSHAPEID" val="YnFhT0KF0wqyIzHDaPB0Cf"/>
</p:tagLst>
</file>

<file path=ppt/tags/tag37.xml><?xml version="1.0" encoding="utf-8"?>
<p:tagLst xmlns:a="http://schemas.openxmlformats.org/drawingml/2006/main" xmlns:r="http://schemas.openxmlformats.org/officeDocument/2006/relationships" xmlns:p="http://schemas.openxmlformats.org/presentationml/2006/main">
  <p:tag name="DVSHAPEID" val="WBEnlbuksPQq4XrJ4PtQpY"/>
</p:tagLst>
</file>

<file path=ppt/tags/tag38.xml><?xml version="1.0" encoding="utf-8"?>
<p:tagLst xmlns:a="http://schemas.openxmlformats.org/drawingml/2006/main" xmlns:r="http://schemas.openxmlformats.org/officeDocument/2006/relationships" xmlns:p="http://schemas.openxmlformats.org/presentationml/2006/main">
  <p:tag name="DVSHAPEID" val="uRwWAFUr173Jq4CvFybF3A"/>
</p:tagLst>
</file>

<file path=ppt/tags/tag39.xml><?xml version="1.0" encoding="utf-8"?>
<p:tagLst xmlns:a="http://schemas.openxmlformats.org/drawingml/2006/main" xmlns:r="http://schemas.openxmlformats.org/officeDocument/2006/relationships" xmlns:p="http://schemas.openxmlformats.org/presentationml/2006/main">
  <p:tag name="DVSHAPEID" val="HiuJcrKLxLPY6NRoBOp1OI"/>
</p:tagLst>
</file>

<file path=ppt/tags/tag4.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40.xml><?xml version="1.0" encoding="utf-8"?>
<p:tagLst xmlns:a="http://schemas.openxmlformats.org/drawingml/2006/main" xmlns:r="http://schemas.openxmlformats.org/officeDocument/2006/relationships" xmlns:p="http://schemas.openxmlformats.org/presentationml/2006/main">
  <p:tag name="DVSHAPEID" val="mlwn6zaUFJUT9erQstHfAh"/>
</p:tagLst>
</file>

<file path=ppt/tags/tag41.xml><?xml version="1.0" encoding="utf-8"?>
<p:tagLst xmlns:a="http://schemas.openxmlformats.org/drawingml/2006/main" xmlns:r="http://schemas.openxmlformats.org/officeDocument/2006/relationships" xmlns:p="http://schemas.openxmlformats.org/presentationml/2006/main">
  <p:tag name="DVSHAPEID" val="TsXOEgWmg2MYV9cPkbBC65"/>
</p:tagLst>
</file>

<file path=ppt/tags/tag42.xml><?xml version="1.0" encoding="utf-8"?>
<p:tagLst xmlns:a="http://schemas.openxmlformats.org/drawingml/2006/main" xmlns:r="http://schemas.openxmlformats.org/officeDocument/2006/relationships" xmlns:p="http://schemas.openxmlformats.org/presentationml/2006/main">
  <p:tag name="DVSHAPEID" val="3dDDXKmVkz85r4piUTXjtR"/>
</p:tagLst>
</file>

<file path=ppt/tags/tag43.xml><?xml version="1.0" encoding="utf-8"?>
<p:tagLst xmlns:a="http://schemas.openxmlformats.org/drawingml/2006/main" xmlns:r="http://schemas.openxmlformats.org/officeDocument/2006/relationships" xmlns:p="http://schemas.openxmlformats.org/presentationml/2006/main">
  <p:tag name="DVSHAPEID" val="7biiDD9vDXbOpKb0ib0kId"/>
</p:tagLst>
</file>

<file path=ppt/tags/tag44.xml><?xml version="1.0" encoding="utf-8"?>
<p:tagLst xmlns:a="http://schemas.openxmlformats.org/drawingml/2006/main" xmlns:r="http://schemas.openxmlformats.org/officeDocument/2006/relationships" xmlns:p="http://schemas.openxmlformats.org/presentationml/2006/main">
  <p:tag name="DVSHAPEID" val="QQH8p2gIENCb6slE7IMOVa"/>
</p:tagLst>
</file>

<file path=ppt/tags/tag45.xml><?xml version="1.0" encoding="utf-8"?>
<p:tagLst xmlns:a="http://schemas.openxmlformats.org/drawingml/2006/main" xmlns:r="http://schemas.openxmlformats.org/officeDocument/2006/relationships" xmlns:p="http://schemas.openxmlformats.org/presentationml/2006/main">
  <p:tag name="DVSHAPEID" val="UDEF7TALi88TlrAue7eVjn"/>
</p:tagLst>
</file>

<file path=ppt/tags/tag46.xml><?xml version="1.0" encoding="utf-8"?>
<p:tagLst xmlns:a="http://schemas.openxmlformats.org/drawingml/2006/main" xmlns:r="http://schemas.openxmlformats.org/officeDocument/2006/relationships" xmlns:p="http://schemas.openxmlformats.org/presentationml/2006/main">
  <p:tag name="DVSHAPEID" val="bdDIFD4hxUhFW3tJUm7Sut"/>
</p:tagLst>
</file>

<file path=ppt/tags/tag47.xml><?xml version="1.0" encoding="utf-8"?>
<p:tagLst xmlns:a="http://schemas.openxmlformats.org/drawingml/2006/main" xmlns:r="http://schemas.openxmlformats.org/officeDocument/2006/relationships" xmlns:p="http://schemas.openxmlformats.org/presentationml/2006/main">
  <p:tag name="DVSHAPEID" val="2c7T4CuFz0Rwrr1oeWH0Be"/>
</p:tagLst>
</file>

<file path=ppt/tags/tag48.xml><?xml version="1.0" encoding="utf-8"?>
<p:tagLst xmlns:a="http://schemas.openxmlformats.org/drawingml/2006/main" xmlns:r="http://schemas.openxmlformats.org/officeDocument/2006/relationships" xmlns:p="http://schemas.openxmlformats.org/presentationml/2006/main">
  <p:tag name="DVSHAPEID" val="BFvw0ucROqSIbrBMzsNRkh"/>
</p:tagLst>
</file>

<file path=ppt/tags/tag49.xml><?xml version="1.0" encoding="utf-8"?>
<p:tagLst xmlns:a="http://schemas.openxmlformats.org/drawingml/2006/main" xmlns:r="http://schemas.openxmlformats.org/officeDocument/2006/relationships" xmlns:p="http://schemas.openxmlformats.org/presentationml/2006/main">
  <p:tag name="DVSHAPEID" val="NqC2Iw8abtSOAroxB0tHcr"/>
</p:tagLst>
</file>

<file path=ppt/tags/tag5.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50.xml><?xml version="1.0" encoding="utf-8"?>
<p:tagLst xmlns:a="http://schemas.openxmlformats.org/drawingml/2006/main" xmlns:r="http://schemas.openxmlformats.org/officeDocument/2006/relationships" xmlns:p="http://schemas.openxmlformats.org/presentationml/2006/main">
  <p:tag name="DVSHAPEID" val="DJfANrnedJTkR5UYMFJDep"/>
</p:tagLst>
</file>

<file path=ppt/tags/tag51.xml><?xml version="1.0" encoding="utf-8"?>
<p:tagLst xmlns:a="http://schemas.openxmlformats.org/drawingml/2006/main" xmlns:r="http://schemas.openxmlformats.org/officeDocument/2006/relationships" xmlns:p="http://schemas.openxmlformats.org/presentationml/2006/main">
  <p:tag name="DVSHAPEID" val="QnQ9n2QMoD4mMSM7JHNWg8"/>
</p:tagLst>
</file>

<file path=ppt/tags/tag52.xml><?xml version="1.0" encoding="utf-8"?>
<p:tagLst xmlns:a="http://schemas.openxmlformats.org/drawingml/2006/main" xmlns:r="http://schemas.openxmlformats.org/officeDocument/2006/relationships" xmlns:p="http://schemas.openxmlformats.org/presentationml/2006/main">
  <p:tag name="DVSHAPEID" val="UgzjCDeNYyceSSKD3knqkg"/>
</p:tagLst>
</file>

<file path=ppt/tags/tag53.xml><?xml version="1.0" encoding="utf-8"?>
<p:tagLst xmlns:a="http://schemas.openxmlformats.org/drawingml/2006/main" xmlns:r="http://schemas.openxmlformats.org/officeDocument/2006/relationships" xmlns:p="http://schemas.openxmlformats.org/presentationml/2006/main">
  <p:tag name="DVSHAPEID" val="fvi1bEW1Qh9HsAA4pdyAEw"/>
</p:tagLst>
</file>

<file path=ppt/tags/tag54.xml><?xml version="1.0" encoding="utf-8"?>
<p:tagLst xmlns:a="http://schemas.openxmlformats.org/drawingml/2006/main" xmlns:r="http://schemas.openxmlformats.org/officeDocument/2006/relationships" xmlns:p="http://schemas.openxmlformats.org/presentationml/2006/main">
  <p:tag name="DVSHAPEID" val="ayZUm5DszPNE040ArzRWHU"/>
</p:tagLst>
</file>

<file path=ppt/tags/tag55.xml><?xml version="1.0" encoding="utf-8"?>
<p:tagLst xmlns:a="http://schemas.openxmlformats.org/drawingml/2006/main" xmlns:r="http://schemas.openxmlformats.org/officeDocument/2006/relationships" xmlns:p="http://schemas.openxmlformats.org/presentationml/2006/main">
  <p:tag name="DVSHAPEID" val="5bqa2ZUaSKBJlK1hiQooIk"/>
</p:tagLst>
</file>

<file path=ppt/tags/tag56.xml><?xml version="1.0" encoding="utf-8"?>
<p:tagLst xmlns:a="http://schemas.openxmlformats.org/drawingml/2006/main" xmlns:r="http://schemas.openxmlformats.org/officeDocument/2006/relationships" xmlns:p="http://schemas.openxmlformats.org/presentationml/2006/main">
  <p:tag name="DVSHAPEID" val="TOzw3OLZJIOfsOtc3ExoW3"/>
</p:tagLst>
</file>

<file path=ppt/tags/tag57.xml><?xml version="1.0" encoding="utf-8"?>
<p:tagLst xmlns:a="http://schemas.openxmlformats.org/drawingml/2006/main" xmlns:r="http://schemas.openxmlformats.org/officeDocument/2006/relationships" xmlns:p="http://schemas.openxmlformats.org/presentationml/2006/main">
  <p:tag name="DVSHAPEID" val="3hJgzag0xjcLhBAwV6oS0S"/>
</p:tagLst>
</file>

<file path=ppt/tags/tag58.xml><?xml version="1.0" encoding="utf-8"?>
<p:tagLst xmlns:a="http://schemas.openxmlformats.org/drawingml/2006/main" xmlns:r="http://schemas.openxmlformats.org/officeDocument/2006/relationships" xmlns:p="http://schemas.openxmlformats.org/presentationml/2006/main">
  <p:tag name="DVSHAPEID" val="U5hdN5NKQjnQLiMNfBIJav"/>
</p:tagLst>
</file>

<file path=ppt/tags/tag59.xml><?xml version="1.0" encoding="utf-8"?>
<p:tagLst xmlns:a="http://schemas.openxmlformats.org/drawingml/2006/main" xmlns:r="http://schemas.openxmlformats.org/officeDocument/2006/relationships" xmlns:p="http://schemas.openxmlformats.org/presentationml/2006/main">
  <p:tag name="DVSHAPEID" val="3HxSBwJr033amDYmnbcNsS"/>
</p:tagLst>
</file>

<file path=ppt/tags/tag6.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60.xml><?xml version="1.0" encoding="utf-8"?>
<p:tagLst xmlns:a="http://schemas.openxmlformats.org/drawingml/2006/main" xmlns:r="http://schemas.openxmlformats.org/officeDocument/2006/relationships" xmlns:p="http://schemas.openxmlformats.org/presentationml/2006/main">
  <p:tag name="DVSHAPEID" val="orQiJ7QMahIp2AFUth0pij"/>
</p:tagLst>
</file>

<file path=ppt/tags/tag61.xml><?xml version="1.0" encoding="utf-8"?>
<p:tagLst xmlns:a="http://schemas.openxmlformats.org/drawingml/2006/main" xmlns:r="http://schemas.openxmlformats.org/officeDocument/2006/relationships" xmlns:p="http://schemas.openxmlformats.org/presentationml/2006/main">
  <p:tag name="DVSHAPEID" val="NBV9PTexwm2aj62jMBAeTM"/>
</p:tagLst>
</file>

<file path=ppt/tags/tag62.xml><?xml version="1.0" encoding="utf-8"?>
<p:tagLst xmlns:a="http://schemas.openxmlformats.org/drawingml/2006/main" xmlns:r="http://schemas.openxmlformats.org/officeDocument/2006/relationships" xmlns:p="http://schemas.openxmlformats.org/presentationml/2006/main">
  <p:tag name="DVSHAPEID" val="rXAoGsHVM3z4EemAiXyDKl"/>
</p:tagLst>
</file>

<file path=ppt/tags/tag63.xml><?xml version="1.0" encoding="utf-8"?>
<p:tagLst xmlns:a="http://schemas.openxmlformats.org/drawingml/2006/main" xmlns:r="http://schemas.openxmlformats.org/officeDocument/2006/relationships" xmlns:p="http://schemas.openxmlformats.org/presentationml/2006/main">
  <p:tag name="DVSHAPEID" val="mRhzSaupO4p09YyqcLPBzY"/>
</p:tagLst>
</file>

<file path=ppt/tags/tag64.xml><?xml version="1.0" encoding="utf-8"?>
<p:tagLst xmlns:a="http://schemas.openxmlformats.org/drawingml/2006/main" xmlns:r="http://schemas.openxmlformats.org/officeDocument/2006/relationships" xmlns:p="http://schemas.openxmlformats.org/presentationml/2006/main">
  <p:tag name="DVSHAPEID" val="BesNXcjDFg15AI77zxqnfu"/>
</p:tagLst>
</file>

<file path=ppt/tags/tag65.xml><?xml version="1.0" encoding="utf-8"?>
<p:tagLst xmlns:a="http://schemas.openxmlformats.org/drawingml/2006/main" xmlns:r="http://schemas.openxmlformats.org/officeDocument/2006/relationships" xmlns:p="http://schemas.openxmlformats.org/presentationml/2006/main">
  <p:tag name="DVSHAPEID" val="ED5o1RKMN8Log275ch5bp9"/>
</p:tagLst>
</file>

<file path=ppt/tags/tag66.xml><?xml version="1.0" encoding="utf-8"?>
<p:tagLst xmlns:a="http://schemas.openxmlformats.org/drawingml/2006/main" xmlns:r="http://schemas.openxmlformats.org/officeDocument/2006/relationships" xmlns:p="http://schemas.openxmlformats.org/presentationml/2006/main">
  <p:tag name="DVSHAPEID" val="Z3nPj5ciacJ6zOHybsSStT"/>
</p:tagLst>
</file>

<file path=ppt/tags/tag67.xml><?xml version="1.0" encoding="utf-8"?>
<p:tagLst xmlns:a="http://schemas.openxmlformats.org/drawingml/2006/main" xmlns:r="http://schemas.openxmlformats.org/officeDocument/2006/relationships" xmlns:p="http://schemas.openxmlformats.org/presentationml/2006/main">
  <p:tag name="DVSHAPEID" val="kcs4Ztk8i45vE11bxEAuYz"/>
</p:tagLst>
</file>

<file path=ppt/tags/tag68.xml><?xml version="1.0" encoding="utf-8"?>
<p:tagLst xmlns:a="http://schemas.openxmlformats.org/drawingml/2006/main" xmlns:r="http://schemas.openxmlformats.org/officeDocument/2006/relationships" xmlns:p="http://schemas.openxmlformats.org/presentationml/2006/main">
  <p:tag name="DVSHAPEID" val="E9sioD6CiwF5Janf6JY1TF"/>
</p:tagLst>
</file>

<file path=ppt/tags/tag69.xml><?xml version="1.0" encoding="utf-8"?>
<p:tagLst xmlns:a="http://schemas.openxmlformats.org/drawingml/2006/main" xmlns:r="http://schemas.openxmlformats.org/officeDocument/2006/relationships" xmlns:p="http://schemas.openxmlformats.org/presentationml/2006/main">
  <p:tag name="DVSHAPEID" val="13aFx0VeiYVKxjCG5G2FMz"/>
</p:tagLst>
</file>

<file path=ppt/tags/tag7.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0.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71.xml><?xml version="1.0" encoding="utf-8"?>
<p:tagLst xmlns:a="http://schemas.openxmlformats.org/drawingml/2006/main" xmlns:r="http://schemas.openxmlformats.org/officeDocument/2006/relationships" xmlns:p="http://schemas.openxmlformats.org/presentationml/2006/main">
  <p:tag name="DVSHAPEID" val="QyiQOiyQwWFZ8o7I56H3dG"/>
</p:tagLst>
</file>

<file path=ppt/tags/tag72.xml><?xml version="1.0" encoding="utf-8"?>
<p:tagLst xmlns:a="http://schemas.openxmlformats.org/drawingml/2006/main" xmlns:r="http://schemas.openxmlformats.org/officeDocument/2006/relationships" xmlns:p="http://schemas.openxmlformats.org/presentationml/2006/main">
  <p:tag name="DVSHAPEID" val="aYC3DpEhZeTrdCnHbDFrsY"/>
</p:tagLst>
</file>

<file path=ppt/tags/tag73.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74.xml><?xml version="1.0" encoding="utf-8"?>
<p:tagLst xmlns:a="http://schemas.openxmlformats.org/drawingml/2006/main" xmlns:r="http://schemas.openxmlformats.org/officeDocument/2006/relationships" xmlns:p="http://schemas.openxmlformats.org/presentationml/2006/main">
  <p:tag name="DVSHAPEID" val="53f4trYwed1Dsu131c0SjA"/>
</p:tagLst>
</file>

<file path=ppt/tags/tag75.xml><?xml version="1.0" encoding="utf-8"?>
<p:tagLst xmlns:a="http://schemas.openxmlformats.org/drawingml/2006/main" xmlns:r="http://schemas.openxmlformats.org/officeDocument/2006/relationships" xmlns:p="http://schemas.openxmlformats.org/presentationml/2006/main">
  <p:tag name="DVSHAPEID" val="VbpaReiVyTaUA8fgVs6Rw0"/>
</p:tagLst>
</file>

<file path=ppt/tags/tag76.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77.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78.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79.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8.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80.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1.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2.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3.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4.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5.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6.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87.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8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89.xml><?xml version="1.0" encoding="utf-8"?>
<p:tagLst xmlns:a="http://schemas.openxmlformats.org/drawingml/2006/main" xmlns:r="http://schemas.openxmlformats.org/officeDocument/2006/relationships" xmlns:p="http://schemas.openxmlformats.org/presentationml/2006/main">
  <p:tag name="DVSECTIONID" val="IzR1enYPmGYqk6ArC2QPqJ"/>
</p:tagLst>
</file>

<file path=ppt/tags/tag9.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90.xml><?xml version="1.0" encoding="utf-8"?>
<p:tagLst xmlns:a="http://schemas.openxmlformats.org/drawingml/2006/main" xmlns:r="http://schemas.openxmlformats.org/officeDocument/2006/relationships" xmlns:p="http://schemas.openxmlformats.org/presentationml/2006/main">
  <p:tag name="DVSHAPEID" val="xUnnWd5Kc3pUGgQJ1hRbHw"/>
</p:tagLst>
</file>

<file path=ppt/tags/tag91.xml><?xml version="1.0" encoding="utf-8"?>
<p:tagLst xmlns:a="http://schemas.openxmlformats.org/drawingml/2006/main" xmlns:r="http://schemas.openxmlformats.org/officeDocument/2006/relationships" xmlns:p="http://schemas.openxmlformats.org/presentationml/2006/main">
  <p:tag name="DVSHAPEID" val="nELSN7mdZGM0xXYHytFzZu"/>
</p:tagLst>
</file>

<file path=ppt/tags/tag92.xml><?xml version="1.0" encoding="utf-8"?>
<p:tagLst xmlns:a="http://schemas.openxmlformats.org/drawingml/2006/main" xmlns:r="http://schemas.openxmlformats.org/officeDocument/2006/relationships" xmlns:p="http://schemas.openxmlformats.org/presentationml/2006/main">
  <p:tag name="DVSHAPEID" val="4UXA4tPmDde1wJB4pXoY4I"/>
</p:tagLst>
</file>

<file path=ppt/tags/tag93.xml><?xml version="1.0" encoding="utf-8"?>
<p:tagLst xmlns:a="http://schemas.openxmlformats.org/drawingml/2006/main" xmlns:r="http://schemas.openxmlformats.org/officeDocument/2006/relationships" xmlns:p="http://schemas.openxmlformats.org/presentationml/2006/main">
  <p:tag name="DVSHAPEID" val="8FJTKkJow7xTzRUc3ToC3z"/>
</p:tagLst>
</file>

<file path=ppt/tags/tag94.xml><?xml version="1.0" encoding="utf-8"?>
<p:tagLst xmlns:a="http://schemas.openxmlformats.org/drawingml/2006/main" xmlns:r="http://schemas.openxmlformats.org/officeDocument/2006/relationships" xmlns:p="http://schemas.openxmlformats.org/presentationml/2006/main">
  <p:tag name="DVSHAPEID" val="Mwqe5u3Ib0plMhRaIvCfH7"/>
</p:tagLst>
</file>

<file path=ppt/tags/tag95.xml><?xml version="1.0" encoding="utf-8"?>
<p:tagLst xmlns:a="http://schemas.openxmlformats.org/drawingml/2006/main" xmlns:r="http://schemas.openxmlformats.org/officeDocument/2006/relationships" xmlns:p="http://schemas.openxmlformats.org/presentationml/2006/main">
  <p:tag name="DVSHAPEID" val="tD9K9dUuArFyTcsveflNVw"/>
</p:tagLst>
</file>

<file path=ppt/tags/tag96.xml><?xml version="1.0" encoding="utf-8"?>
<p:tagLst xmlns:a="http://schemas.openxmlformats.org/drawingml/2006/main" xmlns:r="http://schemas.openxmlformats.org/officeDocument/2006/relationships" xmlns:p="http://schemas.openxmlformats.org/presentationml/2006/main">
  <p:tag name="DVSHAPEID" val="te5CkSbS0ORF2N5lkPNGpX"/>
</p:tagLst>
</file>

<file path=ppt/tags/tag97.xml><?xml version="1.0" encoding="utf-8"?>
<p:tagLst xmlns:a="http://schemas.openxmlformats.org/drawingml/2006/main" xmlns:r="http://schemas.openxmlformats.org/officeDocument/2006/relationships" xmlns:p="http://schemas.openxmlformats.org/presentationml/2006/main">
  <p:tag name="DVSHAPEID" val="GdoFHchnTTbW9VFwT2jHrR"/>
</p:tagLst>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40199</TotalTime>
  <Words>1308</Words>
  <Application>Microsoft Macintosh PowerPoint</Application>
  <PresentationFormat>On-screen Show (4:3)</PresentationFormat>
  <Paragraphs>249</Paragraphs>
  <Slides>20</Slides>
  <Notes>11</Notes>
  <HiddenSlides>0</HiddenSlides>
  <MMClips>0</MMClips>
  <ScaleCrop>false</ScaleCrop>
  <HeadingPairs>
    <vt:vector size="6" baseType="variant">
      <vt:variant>
        <vt:lpstr>Theme</vt:lpstr>
      </vt:variant>
      <vt:variant>
        <vt:i4>24</vt:i4>
      </vt:variant>
      <vt:variant>
        <vt:lpstr>Embedded OLE Servers</vt:lpstr>
      </vt:variant>
      <vt:variant>
        <vt:i4>1</vt:i4>
      </vt:variant>
      <vt:variant>
        <vt:lpstr>Slide Titles</vt:lpstr>
      </vt:variant>
      <vt:variant>
        <vt:i4>20</vt:i4>
      </vt:variant>
    </vt:vector>
  </HeadingPairs>
  <TitlesOfParts>
    <vt:vector size="45" baseType="lpstr">
      <vt:lpstr>2_Office Theme</vt:lpstr>
      <vt:lpstr>4_template</vt:lpstr>
      <vt:lpstr>6_Default Design</vt:lpstr>
      <vt:lpstr>7_template</vt:lpstr>
      <vt:lpstr>21_Default Design</vt:lpstr>
      <vt:lpstr>1_template</vt:lpstr>
      <vt:lpstr>5_template</vt:lpstr>
      <vt:lpstr>7_Default Design</vt:lpstr>
      <vt:lpstr>8_Default Design</vt:lpstr>
      <vt:lpstr>25_Default Design</vt:lpstr>
      <vt:lpstr>9_Default Design</vt:lpstr>
      <vt:lpstr>10_Default Design</vt:lpstr>
      <vt:lpstr>***26feb12-i0gtl2012-preferred</vt:lpstr>
      <vt:lpstr>2_***26feb12-i0gtl2012-preferred</vt:lpstr>
      <vt:lpstr>11_Default Design</vt:lpstr>
      <vt:lpstr>12_Default Design</vt:lpstr>
      <vt:lpstr>1_***26feb12-i0gtl2012-preferred</vt:lpstr>
      <vt:lpstr>13_Default Design</vt:lpstr>
      <vt:lpstr>7_Office Theme</vt:lpstr>
      <vt:lpstr>6_template</vt:lpstr>
      <vt:lpstr>1_Office Theme</vt:lpstr>
      <vt:lpstr>Content Slides</vt:lpstr>
      <vt:lpstr>14_Default Design</vt:lpstr>
      <vt:lpstr>1_Content Slides</vt:lpstr>
      <vt:lpstr>Equation</vt:lpstr>
      <vt:lpstr>Gene regulatory pathways have logic-circuit behaviors</vt:lpstr>
      <vt:lpstr>Network Stats to Identify Hierarchy</vt:lpstr>
      <vt:lpstr>Strongest Proximal Regulatory Edges Can be Arranged into a Hierarchy</vt:lpstr>
      <vt:lpstr>Methods </vt:lpstr>
      <vt:lpstr>Algorithms for Defining Hierarchical Structure</vt:lpstr>
      <vt:lpstr>Breadth-first Search</vt:lpstr>
      <vt:lpstr>SIM ANNEALING -- KKY</vt:lpstr>
      <vt:lpstr>Hierarchy Score Maximization Algorithm</vt:lpstr>
      <vt:lpstr>Hierarchy Score Maximization Algorithm</vt:lpstr>
      <vt:lpstr>Apply HSM to a toy example</vt:lpstr>
      <vt:lpstr>Add Haiyuan’s result here??? </vt:lpstr>
      <vt:lpstr>Biological Insights from Hierarchy in Yeast TF Regulatory Network</vt:lpstr>
      <vt:lpstr>Kinase network is more hierarchical  than the TF reg. network</vt:lpstr>
      <vt:lpstr>Kinase network is more hierarchical  than the TF reg. network</vt:lpstr>
      <vt:lpstr>Logical cooperativity across hierarchical layers in gene regulatory network</vt:lpstr>
      <vt:lpstr>Biological Network Analysis:  Hierarchies, Mutational Constraints &amp; Logical Circuits in Regulation</vt:lpstr>
      <vt:lpstr>TopNet – an automated web tool</vt:lpstr>
      <vt:lpstr>Network Acknowledgements</vt:lpstr>
      <vt:lpstr>Acknowledgements</vt:lpstr>
      <vt:lpstr>Info about content in this slide pack</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Ekta Khurana</dc:creator>
  <cp:lastModifiedBy>Chao Cheng</cp:lastModifiedBy>
  <cp:revision>1999</cp:revision>
  <cp:lastPrinted>2014-04-02T01:30:47Z</cp:lastPrinted>
  <dcterms:created xsi:type="dcterms:W3CDTF">2012-06-21T22:25:50Z</dcterms:created>
  <dcterms:modified xsi:type="dcterms:W3CDTF">2015-06-03T20:13:06Z</dcterms:modified>
</cp:coreProperties>
</file>