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209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5A0BFD-C14F-E946-A0B5-56B7F1B8ECC0}" type="datetimeFigureOut">
              <a:rPr lang="en-US" smtClean="0"/>
              <a:t>6/2/15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B23DC2-73FC-BA4D-9DF2-8BE234E068B9}" type="slidenum">
              <a:rPr lang="en-US" smtClean="0"/>
              <a:t>‹#›</a:t>
            </a:fld>
            <a:endParaRPr lang="en-US"/>
          </a:p>
        </p:txBody>
      </p:sp>
    </p:spTree>
    <p:extLst>
      <p:ext uri="{BB962C8B-B14F-4D97-AF65-F5344CB8AC3E}">
        <p14:creationId xmlns:p14="http://schemas.microsoft.com/office/powerpoint/2010/main" val="2873356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A0BFD-C14F-E946-A0B5-56B7F1B8ECC0}" type="datetimeFigureOut">
              <a:rPr lang="en-US" smtClean="0"/>
              <a:t>6/2/15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B23DC2-73FC-BA4D-9DF2-8BE234E068B9}" type="slidenum">
              <a:rPr lang="en-US" smtClean="0"/>
              <a:t>‹#›</a:t>
            </a:fld>
            <a:endParaRPr lang="en-US"/>
          </a:p>
        </p:txBody>
      </p:sp>
    </p:spTree>
    <p:extLst>
      <p:ext uri="{BB962C8B-B14F-4D97-AF65-F5344CB8AC3E}">
        <p14:creationId xmlns:p14="http://schemas.microsoft.com/office/powerpoint/2010/main" val="2259512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A0BFD-C14F-E946-A0B5-56B7F1B8ECC0}" type="datetimeFigureOut">
              <a:rPr lang="en-US" smtClean="0"/>
              <a:t>6/2/15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B23DC2-73FC-BA4D-9DF2-8BE234E068B9}" type="slidenum">
              <a:rPr lang="en-US" smtClean="0"/>
              <a:t>‹#›</a:t>
            </a:fld>
            <a:endParaRPr lang="en-US"/>
          </a:p>
        </p:txBody>
      </p:sp>
    </p:spTree>
    <p:extLst>
      <p:ext uri="{BB962C8B-B14F-4D97-AF65-F5344CB8AC3E}">
        <p14:creationId xmlns:p14="http://schemas.microsoft.com/office/powerpoint/2010/main" val="2402445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A0BFD-C14F-E946-A0B5-56B7F1B8ECC0}" type="datetimeFigureOut">
              <a:rPr lang="en-US" smtClean="0"/>
              <a:t>6/2/15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B23DC2-73FC-BA4D-9DF2-8BE234E068B9}" type="slidenum">
              <a:rPr lang="en-US" smtClean="0"/>
              <a:t>‹#›</a:t>
            </a:fld>
            <a:endParaRPr lang="en-US"/>
          </a:p>
        </p:txBody>
      </p:sp>
    </p:spTree>
    <p:extLst>
      <p:ext uri="{BB962C8B-B14F-4D97-AF65-F5344CB8AC3E}">
        <p14:creationId xmlns:p14="http://schemas.microsoft.com/office/powerpoint/2010/main" val="4289592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5A0BFD-C14F-E946-A0B5-56B7F1B8ECC0}" type="datetimeFigureOut">
              <a:rPr lang="en-US" smtClean="0"/>
              <a:t>6/2/15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B23DC2-73FC-BA4D-9DF2-8BE234E068B9}" type="slidenum">
              <a:rPr lang="en-US" smtClean="0"/>
              <a:t>‹#›</a:t>
            </a:fld>
            <a:endParaRPr lang="en-US"/>
          </a:p>
        </p:txBody>
      </p:sp>
    </p:spTree>
    <p:extLst>
      <p:ext uri="{BB962C8B-B14F-4D97-AF65-F5344CB8AC3E}">
        <p14:creationId xmlns:p14="http://schemas.microsoft.com/office/powerpoint/2010/main" val="115816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5A0BFD-C14F-E946-A0B5-56B7F1B8ECC0}" type="datetimeFigureOut">
              <a:rPr lang="en-US" smtClean="0"/>
              <a:t>6/2/15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B23DC2-73FC-BA4D-9DF2-8BE234E068B9}" type="slidenum">
              <a:rPr lang="en-US" smtClean="0"/>
              <a:t>‹#›</a:t>
            </a:fld>
            <a:endParaRPr lang="en-US"/>
          </a:p>
        </p:txBody>
      </p:sp>
    </p:spTree>
    <p:extLst>
      <p:ext uri="{BB962C8B-B14F-4D97-AF65-F5344CB8AC3E}">
        <p14:creationId xmlns:p14="http://schemas.microsoft.com/office/powerpoint/2010/main" val="1758985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5A0BFD-C14F-E946-A0B5-56B7F1B8ECC0}" type="datetimeFigureOut">
              <a:rPr lang="en-US" smtClean="0"/>
              <a:t>6/2/15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B23DC2-73FC-BA4D-9DF2-8BE234E068B9}" type="slidenum">
              <a:rPr lang="en-US" smtClean="0"/>
              <a:t>‹#›</a:t>
            </a:fld>
            <a:endParaRPr lang="en-US"/>
          </a:p>
        </p:txBody>
      </p:sp>
    </p:spTree>
    <p:extLst>
      <p:ext uri="{BB962C8B-B14F-4D97-AF65-F5344CB8AC3E}">
        <p14:creationId xmlns:p14="http://schemas.microsoft.com/office/powerpoint/2010/main" val="1249733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A0BFD-C14F-E946-A0B5-56B7F1B8ECC0}" type="datetimeFigureOut">
              <a:rPr lang="en-US" smtClean="0"/>
              <a:t>6/2/15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B23DC2-73FC-BA4D-9DF2-8BE234E068B9}" type="slidenum">
              <a:rPr lang="en-US" smtClean="0"/>
              <a:t>‹#›</a:t>
            </a:fld>
            <a:endParaRPr lang="en-US"/>
          </a:p>
        </p:txBody>
      </p:sp>
    </p:spTree>
    <p:extLst>
      <p:ext uri="{BB962C8B-B14F-4D97-AF65-F5344CB8AC3E}">
        <p14:creationId xmlns:p14="http://schemas.microsoft.com/office/powerpoint/2010/main" val="946789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5A0BFD-C14F-E946-A0B5-56B7F1B8ECC0}" type="datetimeFigureOut">
              <a:rPr lang="en-US" smtClean="0"/>
              <a:t>6/2/15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B23DC2-73FC-BA4D-9DF2-8BE234E068B9}" type="slidenum">
              <a:rPr lang="en-US" smtClean="0"/>
              <a:t>‹#›</a:t>
            </a:fld>
            <a:endParaRPr lang="en-US"/>
          </a:p>
        </p:txBody>
      </p:sp>
    </p:spTree>
    <p:extLst>
      <p:ext uri="{BB962C8B-B14F-4D97-AF65-F5344CB8AC3E}">
        <p14:creationId xmlns:p14="http://schemas.microsoft.com/office/powerpoint/2010/main" val="284909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A0BFD-C14F-E946-A0B5-56B7F1B8ECC0}" type="datetimeFigureOut">
              <a:rPr lang="en-US" smtClean="0"/>
              <a:t>6/2/15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B23DC2-73FC-BA4D-9DF2-8BE234E068B9}" type="slidenum">
              <a:rPr lang="en-US" smtClean="0"/>
              <a:t>‹#›</a:t>
            </a:fld>
            <a:endParaRPr lang="en-US"/>
          </a:p>
        </p:txBody>
      </p:sp>
    </p:spTree>
    <p:extLst>
      <p:ext uri="{BB962C8B-B14F-4D97-AF65-F5344CB8AC3E}">
        <p14:creationId xmlns:p14="http://schemas.microsoft.com/office/powerpoint/2010/main" val="4191865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A0BFD-C14F-E946-A0B5-56B7F1B8ECC0}" type="datetimeFigureOut">
              <a:rPr lang="en-US" smtClean="0"/>
              <a:t>6/2/15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B23DC2-73FC-BA4D-9DF2-8BE234E068B9}" type="slidenum">
              <a:rPr lang="en-US" smtClean="0"/>
              <a:t>‹#›</a:t>
            </a:fld>
            <a:endParaRPr lang="en-US"/>
          </a:p>
        </p:txBody>
      </p:sp>
    </p:spTree>
    <p:extLst>
      <p:ext uri="{BB962C8B-B14F-4D97-AF65-F5344CB8AC3E}">
        <p14:creationId xmlns:p14="http://schemas.microsoft.com/office/powerpoint/2010/main" val="13289095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A0BFD-C14F-E946-A0B5-56B7F1B8ECC0}" type="datetimeFigureOut">
              <a:rPr lang="en-US" smtClean="0"/>
              <a:t>6/2/15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23DC2-73FC-BA4D-9DF2-8BE234E068B9}" type="slidenum">
              <a:rPr lang="en-US" smtClean="0"/>
              <a:t>‹#›</a:t>
            </a:fld>
            <a:endParaRPr lang="en-US"/>
          </a:p>
        </p:txBody>
      </p:sp>
    </p:spTree>
    <p:extLst>
      <p:ext uri="{BB962C8B-B14F-4D97-AF65-F5344CB8AC3E}">
        <p14:creationId xmlns:p14="http://schemas.microsoft.com/office/powerpoint/2010/main" val="1843087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97000" y="1607716"/>
            <a:ext cx="6350000" cy="4775200"/>
          </a:xfrm>
          <a:prstGeom prst="rect">
            <a:avLst/>
          </a:prstGeom>
        </p:spPr>
      </p:pic>
      <p:sp>
        <p:nvSpPr>
          <p:cNvPr id="6" name="TextBox 5"/>
          <p:cNvSpPr txBox="1"/>
          <p:nvPr/>
        </p:nvSpPr>
        <p:spPr>
          <a:xfrm>
            <a:off x="631758" y="359027"/>
            <a:ext cx="8173257" cy="707886"/>
          </a:xfrm>
          <a:prstGeom prst="rect">
            <a:avLst/>
          </a:prstGeom>
          <a:noFill/>
        </p:spPr>
        <p:txBody>
          <a:bodyPr wrap="square" rtlCol="0">
            <a:spAutoFit/>
          </a:bodyPr>
          <a:lstStyle/>
          <a:p>
            <a:pPr algn="ctr"/>
            <a:r>
              <a:rPr lang="en-US" sz="2000" dirty="0" smtClean="0"/>
              <a:t>The ”</a:t>
            </a:r>
            <a:r>
              <a:rPr lang="en-US" sz="2000" dirty="0" err="1" smtClean="0"/>
              <a:t>Kryder’s</a:t>
            </a:r>
            <a:r>
              <a:rPr lang="en-US" sz="2000" dirty="0" smtClean="0"/>
              <a:t> Law" declares that disk drive areal density would more than double every two years, meaning disk drive capacity would do likewise.</a:t>
            </a:r>
            <a:endParaRPr lang="en-US" sz="2000" dirty="0"/>
          </a:p>
        </p:txBody>
      </p:sp>
    </p:spTree>
    <p:extLst>
      <p:ext uri="{BB962C8B-B14F-4D97-AF65-F5344CB8AC3E}">
        <p14:creationId xmlns:p14="http://schemas.microsoft.com/office/powerpoint/2010/main" val="433094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Data Transfer timing</a:t>
            </a:r>
            <a:endParaRPr lang="en-US" dirty="0"/>
          </a:p>
        </p:txBody>
      </p:sp>
      <p:sp>
        <p:nvSpPr>
          <p:cNvPr id="6" name="Content Placeholder 5"/>
          <p:cNvSpPr>
            <a:spLocks noGrp="1"/>
          </p:cNvSpPr>
          <p:nvPr>
            <p:ph idx="1"/>
          </p:nvPr>
        </p:nvSpPr>
        <p:spPr/>
        <p:txBody>
          <a:bodyPr/>
          <a:lstStyle/>
          <a:p>
            <a:r>
              <a:rPr lang="en-US" dirty="0" smtClean="0"/>
              <a:t>TCGA: 2.5PT</a:t>
            </a:r>
          </a:p>
          <a:p>
            <a:r>
              <a:rPr lang="en-US" dirty="0" smtClean="0"/>
              <a:t>2.5 PB is 20,000,000 Gigabits (Gb). At 10 Gb/sec, this equates to a 23 day download time</a:t>
            </a:r>
          </a:p>
          <a:p>
            <a:r>
              <a:rPr lang="en-US" dirty="0" smtClean="0"/>
              <a:t>As a practical matter, transfers over such lines are unlikely to exceed 1-3 Gb/sec </a:t>
            </a:r>
            <a:endParaRPr lang="en-US" dirty="0"/>
          </a:p>
        </p:txBody>
      </p:sp>
    </p:spTree>
    <p:extLst>
      <p:ext uri="{BB962C8B-B14F-4D97-AF65-F5344CB8AC3E}">
        <p14:creationId xmlns:p14="http://schemas.microsoft.com/office/powerpoint/2010/main" val="427199417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Shot 2015-06-02 at 1.58.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8702033" cy="5874482"/>
          </a:xfrm>
          <a:prstGeom prst="rect">
            <a:avLst/>
          </a:prstGeom>
        </p:spPr>
      </p:pic>
      <p:sp>
        <p:nvSpPr>
          <p:cNvPr id="7" name="TextBox 6"/>
          <p:cNvSpPr txBox="1"/>
          <p:nvPr/>
        </p:nvSpPr>
        <p:spPr>
          <a:xfrm>
            <a:off x="1179518" y="5920175"/>
            <a:ext cx="7059094" cy="923330"/>
          </a:xfrm>
          <a:prstGeom prst="rect">
            <a:avLst/>
          </a:prstGeom>
          <a:noFill/>
        </p:spPr>
        <p:txBody>
          <a:bodyPr wrap="square" rtlCol="0">
            <a:spAutoFit/>
          </a:bodyPr>
          <a:lstStyle/>
          <a:p>
            <a:pPr marL="285750" indent="-285750">
              <a:buFont typeface="Courier New"/>
              <a:buChar char="o"/>
            </a:pPr>
            <a:r>
              <a:rPr lang="en-US" dirty="0" smtClean="0">
                <a:solidFill>
                  <a:srgbClr val="FF0000"/>
                </a:solidFill>
              </a:rPr>
              <a:t>42% </a:t>
            </a:r>
            <a:r>
              <a:rPr lang="en-US" dirty="0" smtClean="0"/>
              <a:t>of all compounds – and </a:t>
            </a:r>
            <a:r>
              <a:rPr lang="en-US" dirty="0" smtClean="0">
                <a:solidFill>
                  <a:srgbClr val="FF0000"/>
                </a:solidFill>
              </a:rPr>
              <a:t>73%</a:t>
            </a:r>
            <a:r>
              <a:rPr lang="en-US" dirty="0" smtClean="0"/>
              <a:t> of oncology compounds – in the pipeline have the potential to be personalized medicines.</a:t>
            </a:r>
          </a:p>
          <a:p>
            <a:pPr marL="285750" indent="-285750">
              <a:buFont typeface="Courier New"/>
              <a:buChar char="o"/>
            </a:pPr>
            <a:r>
              <a:rPr lang="en-US" dirty="0" smtClean="0"/>
              <a:t>20% of 2014 Drug Approvals Were Personalized Medicines</a:t>
            </a:r>
            <a:endParaRPr lang="en-US" dirty="0"/>
          </a:p>
        </p:txBody>
      </p:sp>
    </p:spTree>
    <p:extLst>
      <p:ext uri="{BB962C8B-B14F-4D97-AF65-F5344CB8AC3E}">
        <p14:creationId xmlns:p14="http://schemas.microsoft.com/office/powerpoint/2010/main" val="312262774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Rough storage and data transfer time</a:t>
            </a:r>
            <a:endParaRPr lang="en-US" dirty="0"/>
          </a:p>
        </p:txBody>
      </p:sp>
      <p:sp>
        <p:nvSpPr>
          <p:cNvPr id="3" name="Content Placeholder 2"/>
          <p:cNvSpPr>
            <a:spLocks noGrp="1"/>
          </p:cNvSpPr>
          <p:nvPr>
            <p:ph idx="1"/>
          </p:nvPr>
        </p:nvSpPr>
        <p:spPr/>
        <p:txBody>
          <a:bodyPr>
            <a:normAutofit fontScale="77500" lnSpcReduction="20000"/>
          </a:bodyPr>
          <a:lstStyle/>
          <a:p>
            <a:pPr>
              <a:lnSpc>
                <a:spcPct val="120000"/>
              </a:lnSpc>
            </a:pPr>
            <a:r>
              <a:rPr lang="en-US" dirty="0" smtClean="0"/>
              <a:t>The total size of the BAM files of a single patient may approach 1 terabyte (TB)</a:t>
            </a:r>
          </a:p>
          <a:p>
            <a:pPr>
              <a:lnSpc>
                <a:spcPct val="120000"/>
              </a:lnSpc>
            </a:pPr>
            <a:r>
              <a:rPr lang="en-US" dirty="0" smtClean="0"/>
              <a:t>As of July 2012, there were approximately 1400 TB of raw BAM data in NCBI, 1100 TB in EGA, 312 TB in </a:t>
            </a:r>
            <a:r>
              <a:rPr lang="en-US" dirty="0" err="1" smtClean="0"/>
              <a:t>CGHub</a:t>
            </a:r>
            <a:r>
              <a:rPr lang="en-US" dirty="0" smtClean="0"/>
              <a:t>, and approximately 35 TB of research data at BGI/</a:t>
            </a:r>
            <a:r>
              <a:rPr lang="en-US" dirty="0" err="1" smtClean="0"/>
              <a:t>GigaScience</a:t>
            </a:r>
            <a:r>
              <a:rPr lang="en-US" dirty="0" smtClean="0"/>
              <a:t>. </a:t>
            </a:r>
          </a:p>
          <a:p>
            <a:pPr>
              <a:lnSpc>
                <a:spcPct val="120000"/>
              </a:lnSpc>
            </a:pPr>
            <a:r>
              <a:rPr lang="en-US" dirty="0" smtClean="0"/>
              <a:t>A million TB is 1,000 petabytes (PB), which is roughly the size of all the videos in YouTube</a:t>
            </a:r>
          </a:p>
          <a:p>
            <a:pPr>
              <a:lnSpc>
                <a:spcPct val="120000"/>
              </a:lnSpc>
            </a:pPr>
            <a:r>
              <a:rPr lang="en-US" dirty="0" smtClean="0"/>
              <a:t>Our national backbone fiber operates at 10 Gigabits per second, at most half of which would be available for any particular transfer, which translates into 50 terabytes per day, or 20 days per petabyte</a:t>
            </a:r>
            <a:endParaRPr lang="en-US" dirty="0"/>
          </a:p>
        </p:txBody>
      </p:sp>
    </p:spTree>
    <p:extLst>
      <p:ext uri="{BB962C8B-B14F-4D97-AF65-F5344CB8AC3E}">
        <p14:creationId xmlns:p14="http://schemas.microsoft.com/office/powerpoint/2010/main" val="2437486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time</a:t>
            </a:r>
            <a:endParaRPr lang="en-US" dirty="0"/>
          </a:p>
        </p:txBody>
      </p:sp>
      <p:sp>
        <p:nvSpPr>
          <p:cNvPr id="3" name="Content Placeholder 2"/>
          <p:cNvSpPr>
            <a:spLocks noGrp="1"/>
          </p:cNvSpPr>
          <p:nvPr>
            <p:ph idx="1"/>
          </p:nvPr>
        </p:nvSpPr>
        <p:spPr/>
        <p:txBody>
          <a:bodyPr>
            <a:normAutofit/>
          </a:bodyPr>
          <a:lstStyle/>
          <a:p>
            <a:r>
              <a:rPr lang="en-US" dirty="0" smtClean="0"/>
              <a:t>1.6M people diagnosed each year</a:t>
            </a:r>
            <a:r>
              <a:rPr lang="en-US" dirty="0"/>
              <a:t> </a:t>
            </a:r>
            <a:r>
              <a:rPr lang="en-US" dirty="0" smtClean="0"/>
              <a:t>-&gt; 4,500 queries of this type. </a:t>
            </a:r>
          </a:p>
          <a:p>
            <a:r>
              <a:rPr lang="en-US" dirty="0" smtClean="0"/>
              <a:t>13M people living </a:t>
            </a:r>
            <a:r>
              <a:rPr lang="en-US" dirty="0" err="1" smtClean="0"/>
              <a:t>withcheckup</a:t>
            </a:r>
            <a:r>
              <a:rPr lang="en-US" dirty="0" smtClean="0"/>
              <a:t> every six months -&gt; 70,000 times daily. </a:t>
            </a:r>
          </a:p>
          <a:p>
            <a:r>
              <a:rPr lang="en-US" dirty="0" smtClean="0"/>
              <a:t>let us assume that we need to run 80,000 queries per day, or 1 query per second</a:t>
            </a:r>
            <a:endParaRPr lang="en-US" dirty="0"/>
          </a:p>
        </p:txBody>
      </p:sp>
    </p:spTree>
    <p:extLst>
      <p:ext uri="{BB962C8B-B14F-4D97-AF65-F5344CB8AC3E}">
        <p14:creationId xmlns:p14="http://schemas.microsoft.com/office/powerpoint/2010/main" val="3499188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time</a:t>
            </a:r>
            <a:endParaRPr lang="en-US" dirty="0"/>
          </a:p>
        </p:txBody>
      </p:sp>
      <p:sp>
        <p:nvSpPr>
          <p:cNvPr id="3" name="Content Placeholder 2"/>
          <p:cNvSpPr>
            <a:spLocks noGrp="1"/>
          </p:cNvSpPr>
          <p:nvPr>
            <p:ph idx="1"/>
          </p:nvPr>
        </p:nvSpPr>
        <p:spPr>
          <a:xfrm>
            <a:off x="457200" y="1600200"/>
            <a:ext cx="8229600" cy="4903853"/>
          </a:xfrm>
        </p:spPr>
        <p:txBody>
          <a:bodyPr>
            <a:normAutofit fontScale="77500" lnSpcReduction="20000"/>
          </a:bodyPr>
          <a:lstStyle/>
          <a:p>
            <a:r>
              <a:rPr lang="en-US" dirty="0" smtClean="0"/>
              <a:t>Assuming a query takes 30 seconds on average, we need to execute roughly 30 queries in parallel.</a:t>
            </a:r>
          </a:p>
          <a:p>
            <a:r>
              <a:rPr lang="en-US" dirty="0" smtClean="0"/>
              <a:t>Furthermore, assume that the input of each query is 1 petabyte and that each query executes in parallel on 1,000 cores</a:t>
            </a:r>
          </a:p>
          <a:p>
            <a:r>
              <a:rPr lang="en-US" dirty="0" smtClean="0"/>
              <a:t>we need 3 PB DRAM and 30,000 cores to run 80,000 queries/day with an average query response time of 30 sec. </a:t>
            </a:r>
          </a:p>
          <a:p>
            <a:r>
              <a:rPr lang="en-US" dirty="0" smtClean="0"/>
              <a:t>Note that assuming 16-32 cores per server we need 1000-2000 servers to satisfy the computation demands. </a:t>
            </a:r>
          </a:p>
          <a:p>
            <a:r>
              <a:rPr lang="en-US" dirty="0" smtClean="0"/>
              <a:t>However, even assuming each server had 512 GB DRAM, we need as many as 6000 servers to satisfy the memory demands</a:t>
            </a:r>
            <a:endParaRPr lang="en-US" dirty="0"/>
          </a:p>
        </p:txBody>
      </p:sp>
    </p:spTree>
    <p:extLst>
      <p:ext uri="{BB962C8B-B14F-4D97-AF65-F5344CB8AC3E}">
        <p14:creationId xmlns:p14="http://schemas.microsoft.com/office/powerpoint/2010/main" val="2064070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TotalTime>
  <Words>386</Words>
  <Application>Microsoft Macintosh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Data Transfer timing</vt:lpstr>
      <vt:lpstr>PowerPoint Presentation</vt:lpstr>
      <vt:lpstr>Rough storage and data transfer time</vt:lpstr>
      <vt:lpstr>Query time</vt:lpstr>
      <vt:lpstr>Query time</vt:lpstr>
    </vt:vector>
  </TitlesOfParts>
  <Company>Yale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Jing Zhang</dc:creator>
  <cp:lastModifiedBy>Jing Zhang</cp:lastModifiedBy>
  <cp:revision>16</cp:revision>
  <dcterms:created xsi:type="dcterms:W3CDTF">2015-06-02T17:43:42Z</dcterms:created>
  <dcterms:modified xsi:type="dcterms:W3CDTF">2015-06-02T18:30:56Z</dcterms:modified>
</cp:coreProperties>
</file>