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embeddings/oleObject1.bin" ContentType="application/vnd.openxmlformats-officedocument.oleObject"/>
  <Override PartName="/ppt/slideLayouts/slideLayout56.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74" r:id="rId2"/>
    <p:sldMasterId id="2147483686" r:id="rId3"/>
    <p:sldMasterId id="2147483698" r:id="rId4"/>
    <p:sldMasterId id="2147483722" r:id="rId5"/>
    <p:sldMasterId id="2147483908" r:id="rId6"/>
    <p:sldMasterId id="2147483910" r:id="rId7"/>
    <p:sldMasterId id="2147493285" r:id="rId8"/>
    <p:sldMasterId id="2147493300" r:id="rId9"/>
    <p:sldMasterId id="2147493312" r:id="rId10"/>
    <p:sldMasterId id="2147493338" r:id="rId11"/>
    <p:sldMasterId id="2147494786" r:id="rId12"/>
    <p:sldMasterId id="2147498116" r:id="rId13"/>
    <p:sldMasterId id="2147499984" r:id="rId14"/>
    <p:sldMasterId id="2147500627" r:id="rId15"/>
    <p:sldMasterId id="2147500639" r:id="rId16"/>
    <p:sldMasterId id="2147500651" r:id="rId17"/>
    <p:sldMasterId id="2147500665" r:id="rId18"/>
    <p:sldMasterId id="2147500677" r:id="rId19"/>
    <p:sldMasterId id="2147500689" r:id="rId20"/>
    <p:sldMasterId id="2147500701" r:id="rId21"/>
  </p:sldMasterIdLst>
  <p:notesMasterIdLst>
    <p:notesMasterId r:id="rId74"/>
  </p:notesMasterIdLst>
  <p:handoutMasterIdLst>
    <p:handoutMasterId r:id="rId75"/>
  </p:handoutMasterIdLst>
  <p:sldIdLst>
    <p:sldId id="4853" r:id="rId22"/>
    <p:sldId id="5021" r:id="rId23"/>
    <p:sldId id="5016" r:id="rId24"/>
    <p:sldId id="5029" r:id="rId25"/>
    <p:sldId id="5022" r:id="rId26"/>
    <p:sldId id="4964" r:id="rId27"/>
    <p:sldId id="4920" r:id="rId28"/>
    <p:sldId id="5037" r:id="rId29"/>
    <p:sldId id="5048" r:id="rId30"/>
    <p:sldId id="5049" r:id="rId31"/>
    <p:sldId id="4987" r:id="rId32"/>
    <p:sldId id="4991" r:id="rId33"/>
    <p:sldId id="5008" r:id="rId34"/>
    <p:sldId id="4907" r:id="rId35"/>
    <p:sldId id="4954" r:id="rId36"/>
    <p:sldId id="4961" r:id="rId37"/>
    <p:sldId id="5012" r:id="rId38"/>
    <p:sldId id="4973" r:id="rId39"/>
    <p:sldId id="5014" r:id="rId40"/>
    <p:sldId id="4978" r:id="rId41"/>
    <p:sldId id="4999" r:id="rId42"/>
    <p:sldId id="4958" r:id="rId43"/>
    <p:sldId id="4955" r:id="rId44"/>
    <p:sldId id="4963" r:id="rId45"/>
    <p:sldId id="4959" r:id="rId46"/>
    <p:sldId id="5013" r:id="rId47"/>
    <p:sldId id="4965" r:id="rId48"/>
    <p:sldId id="4972" r:id="rId49"/>
    <p:sldId id="4982" r:id="rId50"/>
    <p:sldId id="5024" r:id="rId51"/>
    <p:sldId id="5030" r:id="rId52"/>
    <p:sldId id="5054" r:id="rId53"/>
    <p:sldId id="5051" r:id="rId54"/>
    <p:sldId id="5052" r:id="rId55"/>
    <p:sldId id="5053" r:id="rId56"/>
    <p:sldId id="5026" r:id="rId57"/>
    <p:sldId id="5027" r:id="rId58"/>
    <p:sldId id="4854" r:id="rId59"/>
    <p:sldId id="4966" r:id="rId60"/>
    <p:sldId id="4967" r:id="rId61"/>
    <p:sldId id="4968" r:id="rId62"/>
    <p:sldId id="5032" r:id="rId63"/>
    <p:sldId id="5033" r:id="rId64"/>
    <p:sldId id="4969" r:id="rId65"/>
    <p:sldId id="4970" r:id="rId66"/>
    <p:sldId id="4971" r:id="rId67"/>
    <p:sldId id="5005" r:id="rId68"/>
    <p:sldId id="5010" r:id="rId69"/>
    <p:sldId id="5050" r:id="rId70"/>
    <p:sldId id="5011" r:id="rId71"/>
    <p:sldId id="4790" r:id="rId72"/>
    <p:sldId id="4033" r:id="rId7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203"/>
    <a:srgbClr val="EAEC01"/>
    <a:srgbClr val="FFC5AD"/>
    <a:srgbClr val="4BAB50"/>
    <a:srgbClr val="0033CC"/>
    <a:srgbClr val="800000"/>
    <a:srgbClr val="33CC33"/>
    <a:srgbClr val="FF9933"/>
    <a:srgbClr val="C0C0C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61" autoAdjust="0"/>
    <p:restoredTop sz="94660"/>
  </p:normalViewPr>
  <p:slideViewPr>
    <p:cSldViewPr snapToGrid="0">
      <p:cViewPr>
        <p:scale>
          <a:sx n="110" d="100"/>
          <a:sy n="110" d="100"/>
        </p:scale>
        <p:origin x="-504" y="472"/>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tableStyles" Target="tableStyles.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73" Type="http://schemas.openxmlformats.org/officeDocument/2006/relationships/slide" Target="slides/slide5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5655E7A7-C880-FF48-99B1-A55E7B6628C9}" type="slidenum">
              <a:rPr lang="en-US"/>
              <a:pPr>
                <a:defRPr/>
              </a:pPr>
              <a:t>‹#›</a:t>
            </a:fld>
            <a:endParaRPr lang="en-US"/>
          </a:p>
        </p:txBody>
      </p:sp>
    </p:spTree>
    <p:extLst>
      <p:ext uri="{BB962C8B-B14F-4D97-AF65-F5344CB8AC3E}">
        <p14:creationId xmlns:p14="http://schemas.microsoft.com/office/powerpoint/2010/main" val="2592915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16794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8E19A40A-C46B-194E-A12A-80B2FEE06110}" type="slidenum">
              <a:rPr lang="en-US"/>
              <a:pPr>
                <a:defRPr/>
              </a:pPr>
              <a:t>‹#›</a:t>
            </a:fld>
            <a:endParaRPr lang="en-US"/>
          </a:p>
        </p:txBody>
      </p:sp>
    </p:spTree>
    <p:extLst>
      <p:ext uri="{BB962C8B-B14F-4D97-AF65-F5344CB8AC3E}">
        <p14:creationId xmlns:p14="http://schemas.microsoft.com/office/powerpoint/2010/main" val="2969585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B954D25-C0F7-8749-BD8B-FA98B110273B}" type="slidenum">
              <a:rPr lang="en-US" sz="1400" b="0"/>
              <a:pPr/>
              <a:t>11</a:t>
            </a:fld>
            <a:endParaRPr lang="en-US" sz="1400" b="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 figure: real example.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E3F2DB7-D6DA-3445-8892-D7717171228A}" type="slidenum">
              <a:rPr lang="en-US" sz="1400" b="0"/>
              <a:pPr/>
              <a:t>12</a:t>
            </a:fld>
            <a:endParaRPr lang="en-US" sz="1400" b="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supplement: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13</a:t>
            </a:fld>
            <a:endParaRPr lang="en-US" sz="14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a:ln/>
        </p:spPr>
      </p:sp>
      <p:sp>
        <p:nvSpPr>
          <p:cNvPr id="193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93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F9C53AB5-9163-2144-B1FA-8369CA8B5330}" type="slidenum">
              <a:rPr lang="en-US" sz="1400" b="0">
                <a:solidFill>
                  <a:srgbClr val="000000"/>
                </a:solidFill>
              </a:rPr>
              <a:pPr/>
              <a:t>16</a:t>
            </a:fld>
            <a:endParaRPr lang="en-US" sz="1400" b="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a:ln/>
        </p:spPr>
      </p:sp>
      <p:sp>
        <p:nvSpPr>
          <p:cNvPr id="195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95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B7E0ECE3-2D9A-984A-9315-0098514A1668}" type="slidenum">
              <a:rPr lang="en-US" sz="1400" b="0">
                <a:solidFill>
                  <a:srgbClr val="000000"/>
                </a:solidFill>
              </a:rPr>
              <a:pPr/>
              <a:t>17</a:t>
            </a:fld>
            <a:endParaRPr lang="en-US" sz="1400"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a:ln/>
        </p:spPr>
      </p:sp>
      <p:sp>
        <p:nvSpPr>
          <p:cNvPr id="199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1996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7BE91CF-286A-9141-9F95-9B72744BEAE0}" type="slidenum">
              <a:rPr lang="en-US" sz="1300" b="0">
                <a:solidFill>
                  <a:srgbClr val="000000"/>
                </a:solidFill>
                <a:latin typeface="Calibri" charset="0"/>
              </a:rPr>
              <a:pPr eaLnBrk="1" hangingPunct="1"/>
              <a:t>20</a:t>
            </a:fld>
            <a:endParaRPr lang="en-US" sz="1300" b="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a:ln/>
        </p:spPr>
      </p:sp>
      <p:sp>
        <p:nvSpPr>
          <p:cNvPr id="202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2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BC1BFF17-31BF-474A-B110-040C817B84C7}" type="slidenum">
              <a:rPr lang="en-US" sz="1400" b="0">
                <a:solidFill>
                  <a:srgbClr val="000000"/>
                </a:solidFill>
              </a:rPr>
              <a:pPr/>
              <a:t>22</a:t>
            </a:fld>
            <a:endParaRPr lang="en-US" sz="1400" b="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a:ln/>
        </p:spPr>
      </p:sp>
      <p:sp>
        <p:nvSpPr>
          <p:cNvPr id="204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Explain better: may be show just the hairball and then show nodes on it</a:t>
            </a:r>
          </a:p>
        </p:txBody>
      </p:sp>
      <p:sp>
        <p:nvSpPr>
          <p:cNvPr id="204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1215CEA3-DAE4-4E40-80AA-7038A1E73A6A}" type="slidenum">
              <a:rPr lang="en-US" sz="1400" b="0">
                <a:solidFill>
                  <a:srgbClr val="000000"/>
                </a:solidFill>
                <a:latin typeface="Calibri" charset="0"/>
              </a:rPr>
              <a:pPr/>
              <a:t>23</a:t>
            </a:fld>
            <a:endParaRPr lang="en-US" sz="1400" b="0">
              <a:solidFill>
                <a:srgbClr val="000000"/>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A4AC030D-15D9-CF4A-8B05-8E751384663C}" type="slidenum">
              <a:rPr lang="en-US" sz="1400" b="0">
                <a:solidFill>
                  <a:srgbClr val="000000"/>
                </a:solidFill>
                <a:latin typeface="Calibri" charset="0"/>
              </a:rPr>
              <a:pPr/>
              <a:t>24</a:t>
            </a:fld>
            <a:endParaRPr lang="en-US" sz="1400" b="0">
              <a:solidFill>
                <a:srgbClr val="000000"/>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9577DA37-A43C-5045-9D4D-57309451C325}" type="slidenum">
              <a:rPr lang="en-US" sz="1400" b="0">
                <a:solidFill>
                  <a:srgbClr val="000000"/>
                </a:solidFill>
              </a:rPr>
              <a:pPr/>
              <a:t>26</a:t>
            </a:fld>
            <a:endParaRPr lang="en-US" sz="1400" b="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3</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a:ln/>
        </p:spPr>
      </p:sp>
      <p:sp>
        <p:nvSpPr>
          <p:cNvPr id="214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Cartoon – linear plot</a:t>
            </a:r>
          </a:p>
        </p:txBody>
      </p:sp>
      <p:sp>
        <p:nvSpPr>
          <p:cNvPr id="214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5B3B24E2-898D-D140-9403-3E4B07D9BF8A}" type="slidenum">
              <a:rPr lang="en-US" sz="1400" b="0"/>
              <a:pPr/>
              <a:t>29</a:t>
            </a:fld>
            <a:endParaRPr lang="en-US" sz="1400"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a:ln/>
        </p:spPr>
      </p:sp>
      <p:sp>
        <p:nvSpPr>
          <p:cNvPr id="214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Cartoon – linear plot</a:t>
            </a:r>
          </a:p>
        </p:txBody>
      </p:sp>
      <p:sp>
        <p:nvSpPr>
          <p:cNvPr id="214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5B3B24E2-898D-D140-9403-3E4B07D9BF8A}" type="slidenum">
              <a:rPr lang="en-US" sz="1400" b="0"/>
              <a:pPr/>
              <a:t>30</a:t>
            </a:fld>
            <a:endParaRPr lang="en-US" sz="1400"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886DEAD-A56A-814B-9A66-4AD8D0CB8949}" type="slidenum">
              <a:rPr lang="en-GB" sz="1400" b="0"/>
              <a:pPr/>
              <a:t>33</a:t>
            </a:fld>
            <a:endParaRPr lang="en-GB" sz="1400" b="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886DEAD-A56A-814B-9A66-4AD8D0CB8949}" type="slidenum">
              <a:rPr lang="en-GB" sz="1400" b="0"/>
              <a:pPr/>
              <a:t>34</a:t>
            </a:fld>
            <a:endParaRPr lang="en-GB" sz="1400" b="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3886DEAD-A56A-814B-9A66-4AD8D0CB8949}" type="slidenum">
              <a:rPr lang="en-GB" sz="1400" b="0"/>
              <a:pPr/>
              <a:t>35</a:t>
            </a:fld>
            <a:endParaRPr lang="en-GB" sz="1400" b="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a:ln/>
        </p:spPr>
      </p:sp>
      <p:sp>
        <p:nvSpPr>
          <p:cNvPr id="219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19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588D011-0E89-CE43-97FF-E16CC1DEBDFA}" type="slidenum">
              <a:rPr lang="en-US" sz="1400" b="0"/>
              <a:pPr/>
              <a:t>38</a:t>
            </a:fld>
            <a:endParaRPr lang="en-US" sz="14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746A4371-1D6D-AC47-BDFC-057AA584214A}" type="slidenum">
              <a:rPr lang="en-US" sz="1400" b="0"/>
              <a:pPr/>
              <a:t>44</a:t>
            </a:fld>
            <a:endParaRPr lang="en-US" sz="1400" b="0"/>
          </a:p>
        </p:txBody>
      </p:sp>
      <p:sp>
        <p:nvSpPr>
          <p:cNvPr id="224258" name="Rectangle 2"/>
          <p:cNvSpPr>
            <a:spLocks noGrp="1" noRot="1" noChangeAspect="1" noChangeArrowheads="1" noTextEdit="1"/>
          </p:cNvSpPr>
          <p:nvPr>
            <p:ph type="sldImg"/>
          </p:nvPr>
        </p:nvSpPr>
        <p:spPr>
          <a:xfrm>
            <a:off x="1257300" y="720725"/>
            <a:ext cx="4802188" cy="3600450"/>
          </a:xfrm>
          <a:ln/>
        </p:spPr>
      </p:sp>
      <p:sp>
        <p:nvSpPr>
          <p:cNvPr id="22425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A1976738-CDE4-424A-A7DF-3D51C6BD345E}" type="slidenum">
              <a:rPr lang="en-US" sz="1400" b="0"/>
              <a:pPr/>
              <a:t>45</a:t>
            </a:fld>
            <a:endParaRPr lang="en-US" sz="1400" b="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EB5EE1A-C621-6541-BD29-83C137589E27}" type="slidenum">
              <a:rPr lang="en-US" sz="1400" b="0"/>
              <a:pPr/>
              <a:t>48</a:t>
            </a:fld>
            <a:endParaRPr lang="en-US" sz="1400"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Human only</a:t>
            </a:r>
          </a:p>
        </p:txBody>
      </p:sp>
      <p:sp>
        <p:nvSpPr>
          <p:cNvPr id="189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EA2182E-84A5-6D4F-A11B-3A4D11C73E76}" type="slidenum">
              <a:rPr lang="en-US" sz="1400" b="0"/>
              <a:pPr/>
              <a:t>49</a:t>
            </a:fld>
            <a:endParaRPr lang="en-US" sz="14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4</a:t>
            </a:fld>
            <a:endParaRPr lang="en-US"/>
          </a:p>
        </p:txBody>
      </p:sp>
    </p:spTree>
    <p:extLst>
      <p:ext uri="{BB962C8B-B14F-4D97-AF65-F5344CB8AC3E}">
        <p14:creationId xmlns:p14="http://schemas.microsoft.com/office/powerpoint/2010/main" val="2166126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049650A-89F6-D54F-808C-D3C3F656A33F}" type="slidenum">
              <a:rPr lang="en-US" sz="1400" b="0"/>
              <a:pPr/>
              <a:t>51</a:t>
            </a:fld>
            <a:endParaRPr lang="en-US" sz="1400" b="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7650B91-BE51-FA4B-826D-EB5DD9B904A0}" type="slidenum">
              <a:rPr lang="en-US" sz="1400" b="0"/>
              <a:pPr algn="r"/>
              <a:t>52</a:t>
            </a:fld>
            <a:endParaRPr lang="en-US" sz="1400" b="0"/>
          </a:p>
        </p:txBody>
      </p:sp>
      <p:sp>
        <p:nvSpPr>
          <p:cNvPr id="236546" name="Rectangle 2"/>
          <p:cNvSpPr>
            <a:spLocks noGrp="1" noRot="1" noChangeAspect="1" noChangeArrowheads="1" noTextEdit="1"/>
          </p:cNvSpPr>
          <p:nvPr>
            <p:ph type="sldImg"/>
          </p:nvPr>
        </p:nvSpPr>
        <p:spPr>
          <a:xfrm>
            <a:off x="1255713" y="720725"/>
            <a:ext cx="4800600" cy="3600450"/>
          </a:xfrm>
          <a:ln/>
        </p:spPr>
      </p:sp>
      <p:sp>
        <p:nvSpPr>
          <p:cNvPr id="236547"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19A40A-C46B-194E-A12A-80B2FEE06110}" type="slidenum">
              <a:rPr lang="en-US" smtClean="0"/>
              <a:pPr>
                <a:defRPr/>
              </a:pPr>
              <a:t>5</a:t>
            </a:fld>
            <a:endParaRPr lang="en-US"/>
          </a:p>
        </p:txBody>
      </p:sp>
    </p:spTree>
    <p:extLst>
      <p:ext uri="{BB962C8B-B14F-4D97-AF65-F5344CB8AC3E}">
        <p14:creationId xmlns:p14="http://schemas.microsoft.com/office/powerpoint/2010/main" val="3401990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a:ln/>
        </p:spPr>
      </p:sp>
      <p:sp>
        <p:nvSpPr>
          <p:cNvPr id="175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75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6A2717B8-3596-694E-98A8-CE440DCE5DB5}" type="slidenum">
              <a:rPr lang="en-US" sz="1400" b="0"/>
              <a:pPr/>
              <a:t>6</a:t>
            </a:fld>
            <a:endParaRPr lang="en-US" sz="14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AC447F6F-7BDD-1345-9388-C0954B7F62D7}" type="slidenum">
              <a:rPr lang="en-US" sz="1400" b="0">
                <a:solidFill>
                  <a:srgbClr val="000000"/>
                </a:solidFill>
              </a:rPr>
              <a:pPr/>
              <a:t>7</a:t>
            </a:fld>
            <a:endParaRPr lang="en-US" sz="1400" b="0">
              <a:solidFill>
                <a:srgbClr val="000000"/>
              </a:solidFill>
            </a:endParaRPr>
          </a:p>
        </p:txBody>
      </p:sp>
      <p:sp>
        <p:nvSpPr>
          <p:cNvPr id="177154" name="Rectangle 2"/>
          <p:cNvSpPr>
            <a:spLocks noGrp="1" noRot="1" noChangeAspect="1" noChangeArrowheads="1" noTextEdit="1"/>
          </p:cNvSpPr>
          <p:nvPr>
            <p:ph type="sldImg"/>
          </p:nvPr>
        </p:nvSpPr>
        <p:spPr>
          <a:xfrm>
            <a:off x="-1833563" y="1235075"/>
            <a:ext cx="10939463" cy="8204200"/>
          </a:xfrm>
          <a:ln/>
        </p:spPr>
      </p:sp>
      <p:sp>
        <p:nvSpPr>
          <p:cNvPr id="177155" name="Rectangle 3"/>
          <p:cNvSpPr>
            <a:spLocks noGrp="1" noChangeArrowheads="1"/>
          </p:cNvSpPr>
          <p:nvPr>
            <p:ph type="body" idx="1"/>
          </p:nvPr>
        </p:nvSpPr>
        <p:spPr>
          <a:xfrm>
            <a:off x="874713" y="357188"/>
            <a:ext cx="6232525"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8909521-9E97-6E44-9CD3-08BD2B2E6E42}" type="slidenum">
              <a:rPr lang="en-US" sz="1400" b="0"/>
              <a:pPr/>
              <a:t>8</a:t>
            </a:fld>
            <a:endParaRPr lang="en-US" sz="1400" b="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2F8D9A24-AA40-A942-9217-0D062B5A08CE}" type="slidenum">
              <a:rPr lang="en-US" sz="1400" b="0"/>
              <a:pPr/>
              <a:t>9</a:t>
            </a:fld>
            <a:endParaRPr lang="en-US" sz="1400" b="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add trans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781F261-A76C-3541-A3D6-7D0DAFC30306}" type="slidenum">
              <a:rPr lang="en-US" sz="1400" b="0"/>
              <a:pPr/>
              <a:t>10</a:t>
            </a:fld>
            <a:endParaRPr lang="en-US" sz="1400" b="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Flip red and green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9DE26E5-EF03-2147-B6D1-13865F42980C}" type="slidenum">
              <a:rPr lang="en-US"/>
              <a:pPr>
                <a:defRPr/>
              </a:pPr>
              <a:t>‹#›</a:t>
            </a:fld>
            <a:endParaRPr lang="en-US"/>
          </a:p>
        </p:txBody>
      </p:sp>
    </p:spTree>
    <p:extLst>
      <p:ext uri="{BB962C8B-B14F-4D97-AF65-F5344CB8AC3E}">
        <p14:creationId xmlns:p14="http://schemas.microsoft.com/office/powerpoint/2010/main" val="3999773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D838F3-DF83-2641-95C8-5182B1494803}" type="slidenum">
              <a:rPr lang="en-US"/>
              <a:pPr>
                <a:defRPr/>
              </a:pPr>
              <a:t>‹#›</a:t>
            </a:fld>
            <a:endParaRPr lang="en-US"/>
          </a:p>
        </p:txBody>
      </p:sp>
    </p:spTree>
    <p:extLst>
      <p:ext uri="{BB962C8B-B14F-4D97-AF65-F5344CB8AC3E}">
        <p14:creationId xmlns:p14="http://schemas.microsoft.com/office/powerpoint/2010/main" val="4258817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713740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73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590591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490716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601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953427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9441981"/>
      </p:ext>
    </p:extLst>
  </p:cSld>
  <p:clrMapOvr>
    <a:masterClrMapping/>
  </p:clrMapOvr>
  <p:transition xmlns:p14="http://schemas.microsoft.com/office/powerpoint/2010/mai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493880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15289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2952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17322B-6D26-4643-805A-3DF943DD9AD6}" type="slidenum">
              <a:rPr lang="en-US"/>
              <a:pPr>
                <a:defRPr/>
              </a:pPr>
              <a:t>‹#›</a:t>
            </a:fld>
            <a:endParaRPr lang="en-US"/>
          </a:p>
        </p:txBody>
      </p:sp>
    </p:spTree>
    <p:extLst>
      <p:ext uri="{BB962C8B-B14F-4D97-AF65-F5344CB8AC3E}">
        <p14:creationId xmlns:p14="http://schemas.microsoft.com/office/powerpoint/2010/main" val="343257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97801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940595"/>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477987"/>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534978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9328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2377457"/>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89735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11326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499943"/>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9145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7DFEC-2B5C-7D42-A961-820C4EB9D4CC}" type="slidenum">
              <a:rPr lang="en-US"/>
              <a:pPr>
                <a:defRPr/>
              </a:pPr>
              <a:t>‹#›</a:t>
            </a:fld>
            <a:endParaRPr lang="en-US"/>
          </a:p>
        </p:txBody>
      </p:sp>
    </p:spTree>
    <p:extLst>
      <p:ext uri="{BB962C8B-B14F-4D97-AF65-F5344CB8AC3E}">
        <p14:creationId xmlns:p14="http://schemas.microsoft.com/office/powerpoint/2010/main" val="2676834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162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738"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8"/>
            <a:ext cx="5129212" cy="365125"/>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2725"/>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nvPr>
        </p:nvSpPr>
        <p:spPr bwMode="auto">
          <a:xfrm>
            <a:off x="8620125" y="36513"/>
            <a:ext cx="295275" cy="12223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813">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3381022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E3DB248E-60DE-F940-B746-DCB7099172DD}" type="slidenum">
              <a:rPr lang="en-US"/>
              <a:pPr>
                <a:defRPr/>
              </a:pPr>
              <a:t>‹#›</a:t>
            </a:fld>
            <a:endParaRPr lang="en-US"/>
          </a:p>
        </p:txBody>
      </p:sp>
    </p:spTree>
    <p:extLst>
      <p:ext uri="{BB962C8B-B14F-4D97-AF65-F5344CB8AC3E}">
        <p14:creationId xmlns:p14="http://schemas.microsoft.com/office/powerpoint/2010/main" val="3416050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D91A81CF-CC89-3B4C-8CC8-70E2A033BCBC}" type="slidenum">
              <a:rPr lang="en-US"/>
              <a:pPr>
                <a:defRPr/>
              </a:pPr>
              <a:t>‹#›</a:t>
            </a:fld>
            <a:endParaRPr lang="en-US"/>
          </a:p>
        </p:txBody>
      </p:sp>
    </p:spTree>
    <p:extLst>
      <p:ext uri="{BB962C8B-B14F-4D97-AF65-F5344CB8AC3E}">
        <p14:creationId xmlns:p14="http://schemas.microsoft.com/office/powerpoint/2010/main" val="3473281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3" y="1298575"/>
            <a:ext cx="4319587"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1222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6F02B98-4F4A-3C45-B6C7-4F0CB29E6230}" type="slidenum">
              <a:rPr lang="en-US"/>
              <a:pPr>
                <a:defRPr/>
              </a:pPr>
              <a:t>‹#›</a:t>
            </a:fld>
            <a:endParaRPr lang="en-US"/>
          </a:p>
        </p:txBody>
      </p:sp>
    </p:spTree>
    <p:extLst>
      <p:ext uri="{BB962C8B-B14F-4D97-AF65-F5344CB8AC3E}">
        <p14:creationId xmlns:p14="http://schemas.microsoft.com/office/powerpoint/2010/main" val="1339414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DAC0448A-C2F4-9B45-AC82-AFB723CDBF0D}" type="slidenum">
              <a:rPr lang="en-US"/>
              <a:pPr>
                <a:defRPr/>
              </a:pPr>
              <a:t>‹#›</a:t>
            </a:fld>
            <a:endParaRPr lang="en-US"/>
          </a:p>
        </p:txBody>
      </p:sp>
    </p:spTree>
    <p:extLst>
      <p:ext uri="{BB962C8B-B14F-4D97-AF65-F5344CB8AC3E}">
        <p14:creationId xmlns:p14="http://schemas.microsoft.com/office/powerpoint/2010/main" val="20384588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6754D96E-B86B-784D-83E3-F2C3A2633657}" type="slidenum">
              <a:rPr lang="en-US"/>
              <a:pPr>
                <a:defRPr/>
              </a:pPr>
              <a:t>‹#›</a:t>
            </a:fld>
            <a:endParaRPr lang="en-US"/>
          </a:p>
        </p:txBody>
      </p:sp>
    </p:spTree>
    <p:extLst>
      <p:ext uri="{BB962C8B-B14F-4D97-AF65-F5344CB8AC3E}">
        <p14:creationId xmlns:p14="http://schemas.microsoft.com/office/powerpoint/2010/main" val="36717733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AC088741-D0D6-7A44-BCFE-B5A87A71B51D}" type="slidenum">
              <a:rPr lang="en-US"/>
              <a:pPr>
                <a:defRPr/>
              </a:pPr>
              <a:t>‹#›</a:t>
            </a:fld>
            <a:endParaRPr lang="en-US"/>
          </a:p>
        </p:txBody>
      </p:sp>
    </p:spTree>
    <p:extLst>
      <p:ext uri="{BB962C8B-B14F-4D97-AF65-F5344CB8AC3E}">
        <p14:creationId xmlns:p14="http://schemas.microsoft.com/office/powerpoint/2010/main" val="18813661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819F0E7-1881-EE44-ABCC-E63F85C0C6D2}" type="slidenum">
              <a:rPr lang="en-US"/>
              <a:pPr>
                <a:defRPr/>
              </a:pPr>
              <a:t>‹#›</a:t>
            </a:fld>
            <a:endParaRPr lang="en-US"/>
          </a:p>
        </p:txBody>
      </p:sp>
    </p:spTree>
    <p:extLst>
      <p:ext uri="{BB962C8B-B14F-4D97-AF65-F5344CB8AC3E}">
        <p14:creationId xmlns:p14="http://schemas.microsoft.com/office/powerpoint/2010/main" val="3441522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1D844DFF-1781-9E49-B004-875EC6CAB38A}" type="slidenum">
              <a:rPr lang="en-US"/>
              <a:pPr>
                <a:defRPr/>
              </a:pPr>
              <a:t>‹#›</a:t>
            </a:fld>
            <a:endParaRPr lang="en-US"/>
          </a:p>
        </p:txBody>
      </p:sp>
    </p:spTree>
    <p:extLst>
      <p:ext uri="{BB962C8B-B14F-4D97-AF65-F5344CB8AC3E}">
        <p14:creationId xmlns:p14="http://schemas.microsoft.com/office/powerpoint/2010/main" val="365749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60568-A43F-E44E-ACA4-CC321150DE49}" type="slidenum">
              <a:rPr lang="en-US"/>
              <a:pPr>
                <a:defRPr/>
              </a:pPr>
              <a:t>‹#›</a:t>
            </a:fld>
            <a:endParaRPr lang="en-US"/>
          </a:p>
        </p:txBody>
      </p:sp>
    </p:spTree>
    <p:extLst>
      <p:ext uri="{BB962C8B-B14F-4D97-AF65-F5344CB8AC3E}">
        <p14:creationId xmlns:p14="http://schemas.microsoft.com/office/powerpoint/2010/main" val="27085661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DA8E9EC-3231-634E-B774-C4E761E17E76}" type="slidenum">
              <a:rPr lang="en-US"/>
              <a:pPr>
                <a:defRPr/>
              </a:pPr>
              <a:t>‹#›</a:t>
            </a:fld>
            <a:endParaRPr lang="en-US"/>
          </a:p>
        </p:txBody>
      </p:sp>
    </p:spTree>
    <p:extLst>
      <p:ext uri="{BB962C8B-B14F-4D97-AF65-F5344CB8AC3E}">
        <p14:creationId xmlns:p14="http://schemas.microsoft.com/office/powerpoint/2010/main" val="3359161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9888" y="234950"/>
            <a:ext cx="2198687"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2238" y="234950"/>
            <a:ext cx="6445250"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8987C43A-3511-2943-A917-F2D64FACB90F}" type="slidenum">
              <a:rPr lang="en-US"/>
              <a:pPr>
                <a:defRPr/>
              </a:pPr>
              <a:t>‹#›</a:t>
            </a:fld>
            <a:endParaRPr lang="en-US"/>
          </a:p>
        </p:txBody>
      </p:sp>
    </p:spTree>
    <p:extLst>
      <p:ext uri="{BB962C8B-B14F-4D97-AF65-F5344CB8AC3E}">
        <p14:creationId xmlns:p14="http://schemas.microsoft.com/office/powerpoint/2010/main" val="2937739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88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1222375"/>
          </a:xfrm>
        </p:spPr>
        <p:txBody>
          <a:bodyPr/>
          <a:lstStyle/>
          <a:p>
            <a:pPr lvl="0"/>
            <a:endParaRPr lang="en-US" noProof="0" smtClean="0"/>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DD95C7F-2988-4A48-94BE-04B648B74E3A}" type="slidenum">
              <a:rPr lang="en-US"/>
              <a:pPr>
                <a:defRPr/>
              </a:pPr>
              <a:t>‹#›</a:t>
            </a:fld>
            <a:endParaRPr lang="en-US"/>
          </a:p>
        </p:txBody>
      </p:sp>
    </p:spTree>
    <p:extLst>
      <p:ext uri="{BB962C8B-B14F-4D97-AF65-F5344CB8AC3E}">
        <p14:creationId xmlns:p14="http://schemas.microsoft.com/office/powerpoint/2010/main" val="12303549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2021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2353776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2674796"/>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420920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4179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404835"/>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960288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D588F-53D8-D546-9CCC-9293C149012F}" type="slidenum">
              <a:rPr lang="en-US"/>
              <a:pPr>
                <a:defRPr/>
              </a:pPr>
              <a:t>‹#›</a:t>
            </a:fld>
            <a:endParaRPr lang="en-US"/>
          </a:p>
        </p:txBody>
      </p:sp>
    </p:spTree>
    <p:extLst>
      <p:ext uri="{BB962C8B-B14F-4D97-AF65-F5344CB8AC3E}">
        <p14:creationId xmlns:p14="http://schemas.microsoft.com/office/powerpoint/2010/main" val="24806153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7816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12812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565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31098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8114780"/>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31246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805618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E8C51B2E-5BC2-8A42-B123-FD3AB96B3919}" type="slidenum">
              <a:rPr lang="en-US" altLang="zh-CN"/>
              <a:pPr>
                <a:defRPr/>
              </a:pPr>
              <a:t>‹#›</a:t>
            </a:fld>
            <a:endParaRPr lang="en-US" altLang="zh-CN"/>
          </a:p>
        </p:txBody>
      </p:sp>
    </p:spTree>
    <p:extLst>
      <p:ext uri="{BB962C8B-B14F-4D97-AF65-F5344CB8AC3E}">
        <p14:creationId xmlns:p14="http://schemas.microsoft.com/office/powerpoint/2010/main" val="2504446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536AECA5-849B-4942-AD56-537A717D981A}" type="slidenum">
              <a:rPr lang="en-US" altLang="zh-CN"/>
              <a:pPr>
                <a:defRPr/>
              </a:pPr>
              <a:t>‹#›</a:t>
            </a:fld>
            <a:endParaRPr lang="en-US" altLang="zh-CN"/>
          </a:p>
        </p:txBody>
      </p:sp>
    </p:spTree>
    <p:extLst>
      <p:ext uri="{BB962C8B-B14F-4D97-AF65-F5344CB8AC3E}">
        <p14:creationId xmlns:p14="http://schemas.microsoft.com/office/powerpoint/2010/main" val="1950873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EC3EE4-9331-DD49-9FDA-DD4F0FE9B40A}" type="slidenum">
              <a:rPr lang="en-US"/>
              <a:pPr>
                <a:defRPr/>
              </a:pPr>
              <a:t>‹#›</a:t>
            </a:fld>
            <a:endParaRPr lang="en-US"/>
          </a:p>
        </p:txBody>
      </p:sp>
    </p:spTree>
    <p:extLst>
      <p:ext uri="{BB962C8B-B14F-4D97-AF65-F5344CB8AC3E}">
        <p14:creationId xmlns:p14="http://schemas.microsoft.com/office/powerpoint/2010/main" val="2942882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44990-E3B2-914B-91CE-F8B01DB04A17}" type="slidenum">
              <a:rPr lang="en-US"/>
              <a:pPr>
                <a:defRPr/>
              </a:pPr>
              <a:t>‹#›</a:t>
            </a:fld>
            <a:endParaRPr lang="en-US"/>
          </a:p>
        </p:txBody>
      </p:sp>
    </p:spTree>
    <p:extLst>
      <p:ext uri="{BB962C8B-B14F-4D97-AF65-F5344CB8AC3E}">
        <p14:creationId xmlns:p14="http://schemas.microsoft.com/office/powerpoint/2010/main" val="24053216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8B72D07-1839-EC43-AD3E-4CAF5E06757F}" type="slidenum">
              <a:rPr lang="en-US"/>
              <a:pPr>
                <a:defRPr/>
              </a:pPr>
              <a:t>‹#›</a:t>
            </a:fld>
            <a:endParaRPr lang="en-US"/>
          </a:p>
        </p:txBody>
      </p:sp>
    </p:spTree>
    <p:extLst>
      <p:ext uri="{BB962C8B-B14F-4D97-AF65-F5344CB8AC3E}">
        <p14:creationId xmlns:p14="http://schemas.microsoft.com/office/powerpoint/2010/main" val="33059577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6909896-9324-6841-9F07-1AD261FB5BAA}" type="slidenum">
              <a:rPr lang="en-US"/>
              <a:pPr>
                <a:defRPr/>
              </a:pPr>
              <a:t>‹#›</a:t>
            </a:fld>
            <a:endParaRPr lang="en-US"/>
          </a:p>
        </p:txBody>
      </p:sp>
    </p:spTree>
    <p:extLst>
      <p:ext uri="{BB962C8B-B14F-4D97-AF65-F5344CB8AC3E}">
        <p14:creationId xmlns:p14="http://schemas.microsoft.com/office/powerpoint/2010/main" val="37581120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5C9D1A-69D5-034F-91F9-12FE3E8995F8}" type="slidenum">
              <a:rPr lang="en-US"/>
              <a:pPr>
                <a:defRPr/>
              </a:pPr>
              <a:t>‹#›</a:t>
            </a:fld>
            <a:endParaRPr lang="en-US"/>
          </a:p>
        </p:txBody>
      </p:sp>
    </p:spTree>
    <p:extLst>
      <p:ext uri="{BB962C8B-B14F-4D97-AF65-F5344CB8AC3E}">
        <p14:creationId xmlns:p14="http://schemas.microsoft.com/office/powerpoint/2010/main" val="11214083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4F39C3-8CC9-744B-A228-3903F9359ACD}" type="slidenum">
              <a:rPr lang="en-US"/>
              <a:pPr>
                <a:defRPr/>
              </a:pPr>
              <a:t>‹#›</a:t>
            </a:fld>
            <a:endParaRPr lang="en-US"/>
          </a:p>
        </p:txBody>
      </p:sp>
    </p:spTree>
    <p:extLst>
      <p:ext uri="{BB962C8B-B14F-4D97-AF65-F5344CB8AC3E}">
        <p14:creationId xmlns:p14="http://schemas.microsoft.com/office/powerpoint/2010/main" val="36595343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71C720A-0B3F-A549-9D19-B6D1ACD558BD}" type="slidenum">
              <a:rPr lang="en-US"/>
              <a:pPr>
                <a:defRPr/>
              </a:pPr>
              <a:t>‹#›</a:t>
            </a:fld>
            <a:endParaRPr lang="en-US"/>
          </a:p>
        </p:txBody>
      </p:sp>
    </p:spTree>
    <p:extLst>
      <p:ext uri="{BB962C8B-B14F-4D97-AF65-F5344CB8AC3E}">
        <p14:creationId xmlns:p14="http://schemas.microsoft.com/office/powerpoint/2010/main" val="37344661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9720A2-75B0-C741-A780-237570113E45}" type="slidenum">
              <a:rPr lang="en-US"/>
              <a:pPr>
                <a:defRPr/>
              </a:pPr>
              <a:t>‹#›</a:t>
            </a:fld>
            <a:endParaRPr lang="en-US"/>
          </a:p>
        </p:txBody>
      </p:sp>
    </p:spTree>
    <p:extLst>
      <p:ext uri="{BB962C8B-B14F-4D97-AF65-F5344CB8AC3E}">
        <p14:creationId xmlns:p14="http://schemas.microsoft.com/office/powerpoint/2010/main" val="143347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7368053-54D6-8A4B-B3DD-0B9FC7FB0494}" type="slidenum">
              <a:rPr lang="en-US"/>
              <a:pPr>
                <a:defRPr/>
              </a:pPr>
              <a:t>‹#›</a:t>
            </a:fld>
            <a:endParaRPr lang="en-US"/>
          </a:p>
        </p:txBody>
      </p:sp>
    </p:spTree>
    <p:extLst>
      <p:ext uri="{BB962C8B-B14F-4D97-AF65-F5344CB8AC3E}">
        <p14:creationId xmlns:p14="http://schemas.microsoft.com/office/powerpoint/2010/main" val="40865066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7123F90-39BA-CD4D-98A6-5CC0E3DF13C2}" type="slidenum">
              <a:rPr lang="en-US"/>
              <a:pPr>
                <a:defRPr/>
              </a:pPr>
              <a:t>‹#›</a:t>
            </a:fld>
            <a:endParaRPr lang="en-US"/>
          </a:p>
        </p:txBody>
      </p:sp>
    </p:spTree>
    <p:extLst>
      <p:ext uri="{BB962C8B-B14F-4D97-AF65-F5344CB8AC3E}">
        <p14:creationId xmlns:p14="http://schemas.microsoft.com/office/powerpoint/2010/main" val="383603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04FF7F-9D47-284F-ADC4-6B0B064959A7}" type="slidenum">
              <a:rPr lang="en-US"/>
              <a:pPr>
                <a:defRPr/>
              </a:pPr>
              <a:t>‹#›</a:t>
            </a:fld>
            <a:endParaRPr lang="en-US"/>
          </a:p>
        </p:txBody>
      </p:sp>
    </p:spTree>
    <p:extLst>
      <p:ext uri="{BB962C8B-B14F-4D97-AF65-F5344CB8AC3E}">
        <p14:creationId xmlns:p14="http://schemas.microsoft.com/office/powerpoint/2010/main" val="38356497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9977F-AC54-874B-9230-334BA31E4543}" type="slidenum">
              <a:rPr lang="en-US"/>
              <a:pPr>
                <a:defRPr/>
              </a:pPr>
              <a:t>‹#›</a:t>
            </a:fld>
            <a:endParaRPr lang="en-US"/>
          </a:p>
        </p:txBody>
      </p:sp>
    </p:spTree>
    <p:extLst>
      <p:ext uri="{BB962C8B-B14F-4D97-AF65-F5344CB8AC3E}">
        <p14:creationId xmlns:p14="http://schemas.microsoft.com/office/powerpoint/2010/main" val="4063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9966AB-67F4-AF45-9FEF-D6C9D1144E4C}" type="slidenum">
              <a:rPr lang="en-US"/>
              <a:pPr>
                <a:defRPr/>
              </a:pPr>
              <a:t>‹#›</a:t>
            </a:fld>
            <a:endParaRPr lang="en-US"/>
          </a:p>
        </p:txBody>
      </p:sp>
    </p:spTree>
    <p:extLst>
      <p:ext uri="{BB962C8B-B14F-4D97-AF65-F5344CB8AC3E}">
        <p14:creationId xmlns:p14="http://schemas.microsoft.com/office/powerpoint/2010/main" val="7915764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94CC2-51B9-2A4D-B94B-4C4D5BD3497F}" type="slidenum">
              <a:rPr lang="en-US"/>
              <a:pPr>
                <a:defRPr/>
              </a:pPr>
              <a:t>‹#›</a:t>
            </a:fld>
            <a:endParaRPr lang="en-US"/>
          </a:p>
        </p:txBody>
      </p:sp>
    </p:spTree>
    <p:extLst>
      <p:ext uri="{BB962C8B-B14F-4D97-AF65-F5344CB8AC3E}">
        <p14:creationId xmlns:p14="http://schemas.microsoft.com/office/powerpoint/2010/main" val="10504084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C18DBA0-CB83-7D48-858B-9DA643BDAD07}" type="slidenum">
              <a:rPr lang="en-US"/>
              <a:pPr>
                <a:defRPr/>
              </a:pPr>
              <a:t>‹#›</a:t>
            </a:fld>
            <a:endParaRPr lang="en-US"/>
          </a:p>
        </p:txBody>
      </p:sp>
    </p:spTree>
    <p:extLst>
      <p:ext uri="{BB962C8B-B14F-4D97-AF65-F5344CB8AC3E}">
        <p14:creationId xmlns:p14="http://schemas.microsoft.com/office/powerpoint/2010/main" val="30525135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61C7BD-CC7A-AF4E-AB17-346BE74AA8A0}" type="slidenum">
              <a:rPr lang="en-US"/>
              <a:pPr>
                <a:defRPr/>
              </a:pPr>
              <a:t>‹#›</a:t>
            </a:fld>
            <a:endParaRPr lang="en-US"/>
          </a:p>
        </p:txBody>
      </p:sp>
    </p:spTree>
    <p:extLst>
      <p:ext uri="{BB962C8B-B14F-4D97-AF65-F5344CB8AC3E}">
        <p14:creationId xmlns:p14="http://schemas.microsoft.com/office/powerpoint/2010/main" val="49934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9CBE15-93ED-9249-A8C9-D1CC8CB97761}" type="slidenum">
              <a:rPr lang="en-US"/>
              <a:pPr>
                <a:defRPr/>
              </a:pPr>
              <a:t>‹#›</a:t>
            </a:fld>
            <a:endParaRPr lang="en-US"/>
          </a:p>
        </p:txBody>
      </p:sp>
    </p:spTree>
    <p:extLst>
      <p:ext uri="{BB962C8B-B14F-4D97-AF65-F5344CB8AC3E}">
        <p14:creationId xmlns:p14="http://schemas.microsoft.com/office/powerpoint/2010/main" val="30070899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C9306BC-6D7C-8149-8914-1ECEBF846E3C}" type="slidenum">
              <a:rPr lang="en-US"/>
              <a:pPr>
                <a:defRPr/>
              </a:pPr>
              <a:t>‹#›</a:t>
            </a:fld>
            <a:endParaRPr lang="en-US"/>
          </a:p>
        </p:txBody>
      </p:sp>
    </p:spTree>
    <p:extLst>
      <p:ext uri="{BB962C8B-B14F-4D97-AF65-F5344CB8AC3E}">
        <p14:creationId xmlns:p14="http://schemas.microsoft.com/office/powerpoint/2010/main" val="160401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48E8091-DA03-4142-9EDD-CBA732E96335}" type="slidenum">
              <a:rPr lang="en-US"/>
              <a:pPr>
                <a:defRPr/>
              </a:pPr>
              <a:t>‹#›</a:t>
            </a:fld>
            <a:endParaRPr lang="en-US"/>
          </a:p>
        </p:txBody>
      </p:sp>
    </p:spTree>
    <p:extLst>
      <p:ext uri="{BB962C8B-B14F-4D97-AF65-F5344CB8AC3E}">
        <p14:creationId xmlns:p14="http://schemas.microsoft.com/office/powerpoint/2010/main" val="22122012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04C588C-DB85-3247-B509-A01DDA8AF426}" type="slidenum">
              <a:rPr lang="en-US"/>
              <a:pPr>
                <a:defRPr/>
              </a:pPr>
              <a:t>‹#›</a:t>
            </a:fld>
            <a:endParaRPr lang="en-US"/>
          </a:p>
        </p:txBody>
      </p:sp>
    </p:spTree>
    <p:extLst>
      <p:ext uri="{BB962C8B-B14F-4D97-AF65-F5344CB8AC3E}">
        <p14:creationId xmlns:p14="http://schemas.microsoft.com/office/powerpoint/2010/main" val="2846572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6F3AE8-903C-DE49-90CE-7191AA900D4A}" type="slidenum">
              <a:rPr lang="en-US"/>
              <a:pPr>
                <a:defRPr/>
              </a:pPr>
              <a:t>‹#›</a:t>
            </a:fld>
            <a:endParaRPr lang="en-US"/>
          </a:p>
        </p:txBody>
      </p:sp>
    </p:spTree>
    <p:extLst>
      <p:ext uri="{BB962C8B-B14F-4D97-AF65-F5344CB8AC3E}">
        <p14:creationId xmlns:p14="http://schemas.microsoft.com/office/powerpoint/2010/main" val="19322694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298FF-355A-9045-B77C-95A42B425E57}" type="slidenum">
              <a:rPr lang="en-US"/>
              <a:pPr>
                <a:defRPr/>
              </a:pPr>
              <a:t>‹#›</a:t>
            </a:fld>
            <a:endParaRPr lang="en-US"/>
          </a:p>
        </p:txBody>
      </p:sp>
    </p:spTree>
    <p:extLst>
      <p:ext uri="{BB962C8B-B14F-4D97-AF65-F5344CB8AC3E}">
        <p14:creationId xmlns:p14="http://schemas.microsoft.com/office/powerpoint/2010/main" val="19662429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C4E393-8FD9-3C4C-A1E5-9804ACD1DCB3}" type="slidenum">
              <a:rPr lang="en-US"/>
              <a:pPr>
                <a:defRPr/>
              </a:pPr>
              <a:t>‹#›</a:t>
            </a:fld>
            <a:endParaRPr lang="en-US"/>
          </a:p>
        </p:txBody>
      </p:sp>
    </p:spTree>
    <p:extLst>
      <p:ext uri="{BB962C8B-B14F-4D97-AF65-F5344CB8AC3E}">
        <p14:creationId xmlns:p14="http://schemas.microsoft.com/office/powerpoint/2010/main" val="3796688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BEB726-3529-9941-A67B-582321DA650A}" type="slidenum">
              <a:rPr lang="en-US"/>
              <a:pPr>
                <a:defRPr/>
              </a:pPr>
              <a:t>‹#›</a:t>
            </a:fld>
            <a:endParaRPr lang="en-US"/>
          </a:p>
        </p:txBody>
      </p:sp>
    </p:spTree>
    <p:extLst>
      <p:ext uri="{BB962C8B-B14F-4D97-AF65-F5344CB8AC3E}">
        <p14:creationId xmlns:p14="http://schemas.microsoft.com/office/powerpoint/2010/main" val="1759772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2B4692C-B202-6541-8683-989E176556DB}" type="slidenum">
              <a:rPr lang="en-US"/>
              <a:pPr>
                <a:defRPr/>
              </a:pPr>
              <a:t>‹#›</a:t>
            </a:fld>
            <a:endParaRPr lang="en-US"/>
          </a:p>
        </p:txBody>
      </p:sp>
    </p:spTree>
    <p:extLst>
      <p:ext uri="{BB962C8B-B14F-4D97-AF65-F5344CB8AC3E}">
        <p14:creationId xmlns:p14="http://schemas.microsoft.com/office/powerpoint/2010/main" val="568863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023575"/>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746323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243374344"/>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1813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6731270"/>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5193694"/>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4638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22190764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3450960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3DC95F-D020-BD4D-B362-488851E1BCA8}" type="slidenum">
              <a:rPr lang="en-US"/>
              <a:pPr>
                <a:defRPr/>
              </a:pPr>
              <a:t>‹#›</a:t>
            </a:fld>
            <a:endParaRPr lang="en-US"/>
          </a:p>
        </p:txBody>
      </p:sp>
    </p:spTree>
    <p:extLst>
      <p:ext uri="{BB962C8B-B14F-4D97-AF65-F5344CB8AC3E}">
        <p14:creationId xmlns:p14="http://schemas.microsoft.com/office/powerpoint/2010/main" val="12695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700147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05534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247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2868171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799D9A54-1912-F845-8DB4-1065B30CD28D}"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5391DB0-2FDE-894A-880A-F434A87CF39E}" type="slidenum">
              <a:rPr lang="en-US"/>
              <a:pPr>
                <a:defRPr/>
              </a:pPr>
              <a:t>‹#›</a:t>
            </a:fld>
            <a:endParaRPr lang="en-US"/>
          </a:p>
        </p:txBody>
      </p:sp>
    </p:spTree>
    <p:extLst>
      <p:ext uri="{BB962C8B-B14F-4D97-AF65-F5344CB8AC3E}">
        <p14:creationId xmlns:p14="http://schemas.microsoft.com/office/powerpoint/2010/main" val="40590204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A7C5D4FC-D3CC-7D46-9386-7408199BF36B}"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DCA3FD22-F1BA-B945-ADCE-4F13FC9CC27B}" type="slidenum">
              <a:rPr lang="en-US"/>
              <a:pPr>
                <a:defRPr/>
              </a:pPr>
              <a:t>‹#›</a:t>
            </a:fld>
            <a:endParaRPr lang="en-US"/>
          </a:p>
        </p:txBody>
      </p:sp>
    </p:spTree>
    <p:extLst>
      <p:ext uri="{BB962C8B-B14F-4D97-AF65-F5344CB8AC3E}">
        <p14:creationId xmlns:p14="http://schemas.microsoft.com/office/powerpoint/2010/main" val="2730703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DEA15B76-611E-AB4E-AB07-DDD0BB97586C}"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3D237464-4725-644A-A7FA-ECB89574E233}" type="slidenum">
              <a:rPr lang="en-US"/>
              <a:pPr>
                <a:defRPr/>
              </a:pPr>
              <a:t>‹#›</a:t>
            </a:fld>
            <a:endParaRPr lang="en-US"/>
          </a:p>
        </p:txBody>
      </p:sp>
    </p:spTree>
    <p:extLst>
      <p:ext uri="{BB962C8B-B14F-4D97-AF65-F5344CB8AC3E}">
        <p14:creationId xmlns:p14="http://schemas.microsoft.com/office/powerpoint/2010/main" val="12595365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2D7E7C0D-BBFF-814B-B251-5B068E8554BC}"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CF780A3C-A482-AC4C-AFC9-FFB634ABB752}" type="slidenum">
              <a:rPr lang="en-US"/>
              <a:pPr>
                <a:defRPr/>
              </a:pPr>
              <a:t>‹#›</a:t>
            </a:fld>
            <a:endParaRPr lang="en-US"/>
          </a:p>
        </p:txBody>
      </p:sp>
    </p:spTree>
    <p:extLst>
      <p:ext uri="{BB962C8B-B14F-4D97-AF65-F5344CB8AC3E}">
        <p14:creationId xmlns:p14="http://schemas.microsoft.com/office/powerpoint/2010/main" val="758546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A57B98BB-D67F-694A-AF64-434C8D79035C}" type="datetime1">
              <a:rPr lang="en-US"/>
              <a:pPr>
                <a:defRPr/>
              </a:pPr>
              <a:t>5/29/15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6D854233-3550-1741-A439-62093970081E}" type="slidenum">
              <a:rPr lang="en-US"/>
              <a:pPr>
                <a:defRPr/>
              </a:pPr>
              <a:t>‹#›</a:t>
            </a:fld>
            <a:endParaRPr lang="en-US"/>
          </a:p>
        </p:txBody>
      </p:sp>
    </p:spTree>
    <p:extLst>
      <p:ext uri="{BB962C8B-B14F-4D97-AF65-F5344CB8AC3E}">
        <p14:creationId xmlns:p14="http://schemas.microsoft.com/office/powerpoint/2010/main" val="41756625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53B738D4-80EB-E04E-9B08-EDD16168C1D4}" type="datetime1">
              <a:rPr lang="en-US"/>
              <a:pPr>
                <a:defRPr/>
              </a:pPr>
              <a:t>5/29/15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8302A996-AD5C-9240-879B-287BEC6EFD8B}" type="slidenum">
              <a:rPr lang="en-US"/>
              <a:pPr>
                <a:defRPr/>
              </a:pPr>
              <a:t>‹#›</a:t>
            </a:fld>
            <a:endParaRPr lang="en-US"/>
          </a:p>
        </p:txBody>
      </p:sp>
    </p:spTree>
    <p:extLst>
      <p:ext uri="{BB962C8B-B14F-4D97-AF65-F5344CB8AC3E}">
        <p14:creationId xmlns:p14="http://schemas.microsoft.com/office/powerpoint/2010/main" val="3528990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C41A0-FE54-974F-9F19-CB329EA0778B}" type="slidenum">
              <a:rPr lang="en-US"/>
              <a:pPr>
                <a:defRPr/>
              </a:pPr>
              <a:t>‹#›</a:t>
            </a:fld>
            <a:endParaRPr lang="en-US"/>
          </a:p>
        </p:txBody>
      </p:sp>
    </p:spTree>
    <p:extLst>
      <p:ext uri="{BB962C8B-B14F-4D97-AF65-F5344CB8AC3E}">
        <p14:creationId xmlns:p14="http://schemas.microsoft.com/office/powerpoint/2010/main" val="20941952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91ABB5DE-252F-2B44-B240-D522DCC8E93A}" type="datetime1">
              <a:rPr lang="en-US"/>
              <a:pPr>
                <a:defRPr/>
              </a:pPr>
              <a:t>5/29/15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5D910699-81E0-1E44-9E1D-4380AFBF5E64}" type="slidenum">
              <a:rPr lang="en-US"/>
              <a:pPr>
                <a:defRPr/>
              </a:pPr>
              <a:t>‹#›</a:t>
            </a:fld>
            <a:endParaRPr lang="en-US"/>
          </a:p>
        </p:txBody>
      </p:sp>
    </p:spTree>
    <p:extLst>
      <p:ext uri="{BB962C8B-B14F-4D97-AF65-F5344CB8AC3E}">
        <p14:creationId xmlns:p14="http://schemas.microsoft.com/office/powerpoint/2010/main" val="857403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629B018-3D07-1942-9E8A-AE14C0B9CBD3}"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8345E775-FFEF-D440-809C-476876194DC3}" type="slidenum">
              <a:rPr lang="en-US"/>
              <a:pPr>
                <a:defRPr/>
              </a:pPr>
              <a:t>‹#›</a:t>
            </a:fld>
            <a:endParaRPr lang="en-US"/>
          </a:p>
        </p:txBody>
      </p:sp>
    </p:spTree>
    <p:extLst>
      <p:ext uri="{BB962C8B-B14F-4D97-AF65-F5344CB8AC3E}">
        <p14:creationId xmlns:p14="http://schemas.microsoft.com/office/powerpoint/2010/main" val="11814669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FE2DC08A-640B-1B4D-90B0-A29C34CAD0C4}"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0ED809D0-E93A-7047-BC06-5805FAEBE279}" type="slidenum">
              <a:rPr lang="en-US"/>
              <a:pPr>
                <a:defRPr/>
              </a:pPr>
              <a:t>‹#›</a:t>
            </a:fld>
            <a:endParaRPr lang="en-US"/>
          </a:p>
        </p:txBody>
      </p:sp>
    </p:spTree>
    <p:extLst>
      <p:ext uri="{BB962C8B-B14F-4D97-AF65-F5344CB8AC3E}">
        <p14:creationId xmlns:p14="http://schemas.microsoft.com/office/powerpoint/2010/main" val="2693651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ED449581-F2EE-B646-A413-E84490A6025B}"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6789DA9F-A10F-444C-90FF-317FD19C2FCE}" type="slidenum">
              <a:rPr lang="en-US"/>
              <a:pPr>
                <a:defRPr/>
              </a:pPr>
              <a:t>‹#›</a:t>
            </a:fld>
            <a:endParaRPr lang="en-US"/>
          </a:p>
        </p:txBody>
      </p:sp>
    </p:spTree>
    <p:extLst>
      <p:ext uri="{BB962C8B-B14F-4D97-AF65-F5344CB8AC3E}">
        <p14:creationId xmlns:p14="http://schemas.microsoft.com/office/powerpoint/2010/main" val="12211323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E1BBFF2-8946-1F45-A1E6-7D5282BE0AEC}"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B72D812B-84DD-4A47-B590-D1259736B8FC}" type="slidenum">
              <a:rPr lang="en-US"/>
              <a:pPr>
                <a:defRPr/>
              </a:pPr>
              <a:t>‹#›</a:t>
            </a:fld>
            <a:endParaRPr lang="en-US"/>
          </a:p>
        </p:txBody>
      </p:sp>
    </p:spTree>
    <p:extLst>
      <p:ext uri="{BB962C8B-B14F-4D97-AF65-F5344CB8AC3E}">
        <p14:creationId xmlns:p14="http://schemas.microsoft.com/office/powerpoint/2010/main" val="1327839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46787B4-3E0F-864A-ADC1-396987A00081}" type="slidenum">
              <a:rPr lang="en-US"/>
              <a:pPr>
                <a:defRPr/>
              </a:pPr>
              <a:t>‹#›</a:t>
            </a:fld>
            <a:endParaRPr lang="en-US"/>
          </a:p>
        </p:txBody>
      </p:sp>
    </p:spTree>
    <p:extLst>
      <p:ext uri="{BB962C8B-B14F-4D97-AF65-F5344CB8AC3E}">
        <p14:creationId xmlns:p14="http://schemas.microsoft.com/office/powerpoint/2010/main" val="23240747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45F6673-BA02-8D4B-9879-68FB2ADEABD8}" type="slidenum">
              <a:rPr lang="en-US"/>
              <a:pPr>
                <a:defRPr/>
              </a:pPr>
              <a:t>‹#›</a:t>
            </a:fld>
            <a:endParaRPr lang="en-US"/>
          </a:p>
        </p:txBody>
      </p:sp>
    </p:spTree>
    <p:extLst>
      <p:ext uri="{BB962C8B-B14F-4D97-AF65-F5344CB8AC3E}">
        <p14:creationId xmlns:p14="http://schemas.microsoft.com/office/powerpoint/2010/main" val="15396717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60A4D0F-42BB-574C-B707-E786A7FED8AE}" type="slidenum">
              <a:rPr lang="en-US"/>
              <a:pPr>
                <a:defRPr/>
              </a:pPr>
              <a:t>‹#›</a:t>
            </a:fld>
            <a:endParaRPr lang="en-US"/>
          </a:p>
        </p:txBody>
      </p:sp>
    </p:spTree>
    <p:extLst>
      <p:ext uri="{BB962C8B-B14F-4D97-AF65-F5344CB8AC3E}">
        <p14:creationId xmlns:p14="http://schemas.microsoft.com/office/powerpoint/2010/main" val="3543963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396D68E-0AEE-9E46-BD00-EB7CF902E123}" type="slidenum">
              <a:rPr lang="en-US"/>
              <a:pPr>
                <a:defRPr/>
              </a:pPr>
              <a:t>‹#›</a:t>
            </a:fld>
            <a:endParaRPr lang="en-US"/>
          </a:p>
        </p:txBody>
      </p:sp>
    </p:spTree>
    <p:extLst>
      <p:ext uri="{BB962C8B-B14F-4D97-AF65-F5344CB8AC3E}">
        <p14:creationId xmlns:p14="http://schemas.microsoft.com/office/powerpoint/2010/main" val="15145029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33D325D-3E0F-5A4B-97D9-AFE61549B040}" type="slidenum">
              <a:rPr lang="en-US"/>
              <a:pPr>
                <a:defRPr/>
              </a:pPr>
              <a:t>‹#›</a:t>
            </a:fld>
            <a:endParaRPr lang="en-US"/>
          </a:p>
        </p:txBody>
      </p:sp>
    </p:spTree>
    <p:extLst>
      <p:ext uri="{BB962C8B-B14F-4D97-AF65-F5344CB8AC3E}">
        <p14:creationId xmlns:p14="http://schemas.microsoft.com/office/powerpoint/2010/main" val="2954307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78631C6-D486-7448-B8EF-77DFD3626DFA}" type="slidenum">
              <a:rPr lang="en-US"/>
              <a:pPr>
                <a:defRPr/>
              </a:pPr>
              <a:t>‹#›</a:t>
            </a:fld>
            <a:endParaRPr lang="en-US"/>
          </a:p>
        </p:txBody>
      </p:sp>
    </p:spTree>
    <p:extLst>
      <p:ext uri="{BB962C8B-B14F-4D97-AF65-F5344CB8AC3E}">
        <p14:creationId xmlns:p14="http://schemas.microsoft.com/office/powerpoint/2010/main" val="689080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BA6714-430D-004C-8D3B-BF334F6198E0}" type="slidenum">
              <a:rPr lang="en-US"/>
              <a:pPr>
                <a:defRPr/>
              </a:pPr>
              <a:t>‹#›</a:t>
            </a:fld>
            <a:endParaRPr lang="en-US"/>
          </a:p>
        </p:txBody>
      </p:sp>
    </p:spTree>
    <p:extLst>
      <p:ext uri="{BB962C8B-B14F-4D97-AF65-F5344CB8AC3E}">
        <p14:creationId xmlns:p14="http://schemas.microsoft.com/office/powerpoint/2010/main" val="2880022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555367F-6F1B-4643-9C1E-734470D5FD5A}" type="slidenum">
              <a:rPr lang="en-US"/>
              <a:pPr>
                <a:defRPr/>
              </a:pPr>
              <a:t>‹#›</a:t>
            </a:fld>
            <a:endParaRPr lang="en-US"/>
          </a:p>
        </p:txBody>
      </p:sp>
    </p:spTree>
    <p:extLst>
      <p:ext uri="{BB962C8B-B14F-4D97-AF65-F5344CB8AC3E}">
        <p14:creationId xmlns:p14="http://schemas.microsoft.com/office/powerpoint/2010/main" val="9105122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1E1F74-FA59-4240-A7A0-CAAA8BD12AF3}" type="slidenum">
              <a:rPr lang="en-US"/>
              <a:pPr>
                <a:defRPr/>
              </a:pPr>
              <a:t>‹#›</a:t>
            </a:fld>
            <a:endParaRPr lang="en-US"/>
          </a:p>
        </p:txBody>
      </p:sp>
    </p:spTree>
    <p:extLst>
      <p:ext uri="{BB962C8B-B14F-4D97-AF65-F5344CB8AC3E}">
        <p14:creationId xmlns:p14="http://schemas.microsoft.com/office/powerpoint/2010/main" val="2007044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E7FD58-6077-934D-B864-13666FE6D200}" type="slidenum">
              <a:rPr lang="en-US"/>
              <a:pPr>
                <a:defRPr/>
              </a:pPr>
              <a:t>‹#›</a:t>
            </a:fld>
            <a:endParaRPr lang="en-US"/>
          </a:p>
        </p:txBody>
      </p:sp>
    </p:spTree>
    <p:extLst>
      <p:ext uri="{BB962C8B-B14F-4D97-AF65-F5344CB8AC3E}">
        <p14:creationId xmlns:p14="http://schemas.microsoft.com/office/powerpoint/2010/main" val="2734776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9B48EA-033C-BF4A-9DCF-79881EC7D2A2}" type="slidenum">
              <a:rPr lang="en-US"/>
              <a:pPr>
                <a:defRPr/>
              </a:pPr>
              <a:t>‹#›</a:t>
            </a:fld>
            <a:endParaRPr lang="en-US"/>
          </a:p>
        </p:txBody>
      </p:sp>
    </p:spTree>
    <p:extLst>
      <p:ext uri="{BB962C8B-B14F-4D97-AF65-F5344CB8AC3E}">
        <p14:creationId xmlns:p14="http://schemas.microsoft.com/office/powerpoint/2010/main" val="799013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990D7AC-B59D-B04C-B8B5-1A284A96A565}" type="slidenum">
              <a:rPr lang="en-US"/>
              <a:pPr>
                <a:defRPr/>
              </a:pPr>
              <a:t>‹#›</a:t>
            </a:fld>
            <a:endParaRPr lang="en-US"/>
          </a:p>
        </p:txBody>
      </p:sp>
    </p:spTree>
    <p:extLst>
      <p:ext uri="{BB962C8B-B14F-4D97-AF65-F5344CB8AC3E}">
        <p14:creationId xmlns:p14="http://schemas.microsoft.com/office/powerpoint/2010/main" val="3668632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1B07510-0B0B-4C4B-9A15-8BC1F6EC9142}" type="slidenum">
              <a:rPr lang="en-US"/>
              <a:pPr>
                <a:defRPr/>
              </a:pPr>
              <a:t>‹#›</a:t>
            </a:fld>
            <a:endParaRPr lang="en-US"/>
          </a:p>
        </p:txBody>
      </p:sp>
    </p:spTree>
    <p:extLst>
      <p:ext uri="{BB962C8B-B14F-4D97-AF65-F5344CB8AC3E}">
        <p14:creationId xmlns:p14="http://schemas.microsoft.com/office/powerpoint/2010/main" val="33323013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DDB5D-84FA-E443-BE92-B726D6313507}" type="slidenum">
              <a:rPr lang="en-US"/>
              <a:pPr>
                <a:defRPr/>
              </a:pPr>
              <a:t>‹#›</a:t>
            </a:fld>
            <a:endParaRPr lang="en-US"/>
          </a:p>
        </p:txBody>
      </p:sp>
    </p:spTree>
    <p:extLst>
      <p:ext uri="{BB962C8B-B14F-4D97-AF65-F5344CB8AC3E}">
        <p14:creationId xmlns:p14="http://schemas.microsoft.com/office/powerpoint/2010/main" val="15080396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980E82-EB21-D743-BC4D-F610858A899E}" type="slidenum">
              <a:rPr lang="en-US"/>
              <a:pPr>
                <a:defRPr/>
              </a:pPr>
              <a:t>‹#›</a:t>
            </a:fld>
            <a:endParaRPr lang="en-US"/>
          </a:p>
        </p:txBody>
      </p:sp>
    </p:spTree>
    <p:extLst>
      <p:ext uri="{BB962C8B-B14F-4D97-AF65-F5344CB8AC3E}">
        <p14:creationId xmlns:p14="http://schemas.microsoft.com/office/powerpoint/2010/main" val="1254387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E0A7388-4498-AB49-BB94-C6B77ED03A11}" type="slidenum">
              <a:rPr lang="en-US"/>
              <a:pPr>
                <a:defRPr/>
              </a:pPr>
              <a:t>‹#›</a:t>
            </a:fld>
            <a:endParaRPr lang="en-US"/>
          </a:p>
        </p:txBody>
      </p:sp>
    </p:spTree>
    <p:extLst>
      <p:ext uri="{BB962C8B-B14F-4D97-AF65-F5344CB8AC3E}">
        <p14:creationId xmlns:p14="http://schemas.microsoft.com/office/powerpoint/2010/main" val="18148977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E50E04A-662A-1A45-A85E-A0F319316C3A}" type="slidenum">
              <a:rPr lang="en-US"/>
              <a:pPr>
                <a:defRPr/>
              </a:pPr>
              <a:t>‹#›</a:t>
            </a:fld>
            <a:endParaRPr lang="en-US"/>
          </a:p>
        </p:txBody>
      </p:sp>
    </p:spTree>
    <p:extLst>
      <p:ext uri="{BB962C8B-B14F-4D97-AF65-F5344CB8AC3E}">
        <p14:creationId xmlns:p14="http://schemas.microsoft.com/office/powerpoint/2010/main" val="320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59C7E-B831-AB4A-B674-0C83A14118A3}" type="slidenum">
              <a:rPr lang="en-US"/>
              <a:pPr>
                <a:defRPr/>
              </a:pPr>
              <a:t>‹#›</a:t>
            </a:fld>
            <a:endParaRPr lang="en-US"/>
          </a:p>
        </p:txBody>
      </p:sp>
    </p:spTree>
    <p:extLst>
      <p:ext uri="{BB962C8B-B14F-4D97-AF65-F5344CB8AC3E}">
        <p14:creationId xmlns:p14="http://schemas.microsoft.com/office/powerpoint/2010/main" val="1128792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E07F95F-7201-CE42-942F-66DFDFECDD54}" type="slidenum">
              <a:rPr lang="en-US"/>
              <a:pPr>
                <a:defRPr/>
              </a:pPr>
              <a:t>‹#›</a:t>
            </a:fld>
            <a:endParaRPr lang="en-US"/>
          </a:p>
        </p:txBody>
      </p:sp>
    </p:spTree>
    <p:extLst>
      <p:ext uri="{BB962C8B-B14F-4D97-AF65-F5344CB8AC3E}">
        <p14:creationId xmlns:p14="http://schemas.microsoft.com/office/powerpoint/2010/main" val="6069332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7A0E807-692D-344B-A05A-B010D3430AA7}" type="slidenum">
              <a:rPr lang="en-US"/>
              <a:pPr>
                <a:defRPr/>
              </a:pPr>
              <a:t>‹#›</a:t>
            </a:fld>
            <a:endParaRPr lang="en-US"/>
          </a:p>
        </p:txBody>
      </p:sp>
    </p:spTree>
    <p:extLst>
      <p:ext uri="{BB962C8B-B14F-4D97-AF65-F5344CB8AC3E}">
        <p14:creationId xmlns:p14="http://schemas.microsoft.com/office/powerpoint/2010/main" val="21818097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E96FE79-35AA-544F-B2BB-6372826183F7}" type="slidenum">
              <a:rPr lang="en-US"/>
              <a:pPr>
                <a:defRPr/>
              </a:pPr>
              <a:t>‹#›</a:t>
            </a:fld>
            <a:endParaRPr lang="en-US"/>
          </a:p>
        </p:txBody>
      </p:sp>
    </p:spTree>
    <p:extLst>
      <p:ext uri="{BB962C8B-B14F-4D97-AF65-F5344CB8AC3E}">
        <p14:creationId xmlns:p14="http://schemas.microsoft.com/office/powerpoint/2010/main" val="2728055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DD55135-6A41-7F40-AD35-A667A65D388C}" type="slidenum">
              <a:rPr lang="en-US"/>
              <a:pPr>
                <a:defRPr/>
              </a:pPr>
              <a:t>‹#›</a:t>
            </a:fld>
            <a:endParaRPr lang="en-US"/>
          </a:p>
        </p:txBody>
      </p:sp>
    </p:spTree>
    <p:extLst>
      <p:ext uri="{BB962C8B-B14F-4D97-AF65-F5344CB8AC3E}">
        <p14:creationId xmlns:p14="http://schemas.microsoft.com/office/powerpoint/2010/main" val="23048754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F8C134E-0AB3-AF42-A718-272770C5FE07}" type="slidenum">
              <a:rPr lang="en-US"/>
              <a:pPr>
                <a:defRPr/>
              </a:pPr>
              <a:t>‹#›</a:t>
            </a:fld>
            <a:endParaRPr lang="en-US"/>
          </a:p>
        </p:txBody>
      </p:sp>
    </p:spTree>
    <p:extLst>
      <p:ext uri="{BB962C8B-B14F-4D97-AF65-F5344CB8AC3E}">
        <p14:creationId xmlns:p14="http://schemas.microsoft.com/office/powerpoint/2010/main" val="15587034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5A9B85E-A310-B840-A4C2-89A9FBA5A033}" type="slidenum">
              <a:rPr lang="en-US"/>
              <a:pPr>
                <a:defRPr/>
              </a:pPr>
              <a:t>‹#›</a:t>
            </a:fld>
            <a:endParaRPr lang="en-US"/>
          </a:p>
        </p:txBody>
      </p:sp>
    </p:spTree>
    <p:extLst>
      <p:ext uri="{BB962C8B-B14F-4D97-AF65-F5344CB8AC3E}">
        <p14:creationId xmlns:p14="http://schemas.microsoft.com/office/powerpoint/2010/main" val="1926387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4458E8D-22FF-8E4F-BAAC-E245BE7B4682}" type="slidenum">
              <a:rPr lang="en-US"/>
              <a:pPr>
                <a:defRPr/>
              </a:pPr>
              <a:t>‹#›</a:t>
            </a:fld>
            <a:endParaRPr lang="en-US"/>
          </a:p>
        </p:txBody>
      </p:sp>
    </p:spTree>
    <p:extLst>
      <p:ext uri="{BB962C8B-B14F-4D97-AF65-F5344CB8AC3E}">
        <p14:creationId xmlns:p14="http://schemas.microsoft.com/office/powerpoint/2010/main" val="21789808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8C53B4BA-8BAF-1744-AB08-48E8F2097288}"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5BC8182-301F-E444-A2F4-2584733BEC92}" type="slidenum">
              <a:rPr lang="en-US"/>
              <a:pPr>
                <a:defRPr/>
              </a:pPr>
              <a:t>‹#›</a:t>
            </a:fld>
            <a:endParaRPr lang="en-US"/>
          </a:p>
        </p:txBody>
      </p:sp>
    </p:spTree>
    <p:extLst>
      <p:ext uri="{BB962C8B-B14F-4D97-AF65-F5344CB8AC3E}">
        <p14:creationId xmlns:p14="http://schemas.microsoft.com/office/powerpoint/2010/main" val="17197204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B9A32D30-4299-C14D-A503-A4F2FA7970E2}"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D9D7951-C9FA-C140-9B63-48AB924E1846}" type="slidenum">
              <a:rPr lang="en-US"/>
              <a:pPr>
                <a:defRPr/>
              </a:pPr>
              <a:t>‹#›</a:t>
            </a:fld>
            <a:endParaRPr lang="en-US"/>
          </a:p>
        </p:txBody>
      </p:sp>
    </p:spTree>
    <p:extLst>
      <p:ext uri="{BB962C8B-B14F-4D97-AF65-F5344CB8AC3E}">
        <p14:creationId xmlns:p14="http://schemas.microsoft.com/office/powerpoint/2010/main" val="1961685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B48817DB-F80E-654A-B77E-3CFBFA5CFF57}"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79E1D5F1-0F96-B245-90F0-51B84EFD180C}" type="slidenum">
              <a:rPr lang="en-US"/>
              <a:pPr>
                <a:defRPr/>
              </a:pPr>
              <a:t>‹#›</a:t>
            </a:fld>
            <a:endParaRPr lang="en-US"/>
          </a:p>
        </p:txBody>
      </p:sp>
    </p:spTree>
    <p:extLst>
      <p:ext uri="{BB962C8B-B14F-4D97-AF65-F5344CB8AC3E}">
        <p14:creationId xmlns:p14="http://schemas.microsoft.com/office/powerpoint/2010/main" val="1119078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0DC13-BBBD-4648-864D-FD042065C139}" type="slidenum">
              <a:rPr lang="en-US"/>
              <a:pPr>
                <a:defRPr/>
              </a:pPr>
              <a:t>‹#›</a:t>
            </a:fld>
            <a:endParaRPr lang="en-US"/>
          </a:p>
        </p:txBody>
      </p:sp>
    </p:spTree>
    <p:extLst>
      <p:ext uri="{BB962C8B-B14F-4D97-AF65-F5344CB8AC3E}">
        <p14:creationId xmlns:p14="http://schemas.microsoft.com/office/powerpoint/2010/main" val="30111245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1215D48C-A554-B443-AAEC-348EAE2C504A}"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2B645CBB-E895-B747-A6DF-78BD00CB8A93}" type="slidenum">
              <a:rPr lang="en-US"/>
              <a:pPr>
                <a:defRPr/>
              </a:pPr>
              <a:t>‹#›</a:t>
            </a:fld>
            <a:endParaRPr lang="en-US"/>
          </a:p>
        </p:txBody>
      </p:sp>
    </p:spTree>
    <p:extLst>
      <p:ext uri="{BB962C8B-B14F-4D97-AF65-F5344CB8AC3E}">
        <p14:creationId xmlns:p14="http://schemas.microsoft.com/office/powerpoint/2010/main" val="3197865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565C8513-53D5-1C46-8B02-5A97C1EC1EEB}" type="datetime1">
              <a:rPr lang="en-US"/>
              <a:pPr>
                <a:defRPr/>
              </a:pPr>
              <a:t>5/29/15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05D130FF-3E76-3C4E-B46B-560377520D2C}" type="slidenum">
              <a:rPr lang="en-US"/>
              <a:pPr>
                <a:defRPr/>
              </a:pPr>
              <a:t>‹#›</a:t>
            </a:fld>
            <a:endParaRPr lang="en-US"/>
          </a:p>
        </p:txBody>
      </p:sp>
    </p:spTree>
    <p:extLst>
      <p:ext uri="{BB962C8B-B14F-4D97-AF65-F5344CB8AC3E}">
        <p14:creationId xmlns:p14="http://schemas.microsoft.com/office/powerpoint/2010/main" val="13316885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281EE745-9F81-C84B-ACDF-A41294C26270}" type="datetime1">
              <a:rPr lang="en-US"/>
              <a:pPr>
                <a:defRPr/>
              </a:pPr>
              <a:t>5/29/15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E72D2D2C-56A6-5744-8124-990D79C6B2AB}" type="slidenum">
              <a:rPr lang="en-US"/>
              <a:pPr>
                <a:defRPr/>
              </a:pPr>
              <a:t>‹#›</a:t>
            </a:fld>
            <a:endParaRPr lang="en-US"/>
          </a:p>
        </p:txBody>
      </p:sp>
    </p:spTree>
    <p:extLst>
      <p:ext uri="{BB962C8B-B14F-4D97-AF65-F5344CB8AC3E}">
        <p14:creationId xmlns:p14="http://schemas.microsoft.com/office/powerpoint/2010/main" val="33361936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A0CE5C17-1A82-D14C-BB47-052980146A86}" type="datetime1">
              <a:rPr lang="en-US"/>
              <a:pPr>
                <a:defRPr/>
              </a:pPr>
              <a:t>5/29/15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35416209-39C4-B84C-BFC6-A0E610AA0864}" type="slidenum">
              <a:rPr lang="en-US"/>
              <a:pPr>
                <a:defRPr/>
              </a:pPr>
              <a:t>‹#›</a:t>
            </a:fld>
            <a:endParaRPr lang="en-US"/>
          </a:p>
        </p:txBody>
      </p:sp>
    </p:spTree>
    <p:extLst>
      <p:ext uri="{BB962C8B-B14F-4D97-AF65-F5344CB8AC3E}">
        <p14:creationId xmlns:p14="http://schemas.microsoft.com/office/powerpoint/2010/main" val="2521565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A210CE0F-5E4C-FA49-A61D-4F2FC76C8D91}"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FDC0AA60-53E9-3A41-97D0-916F91B3FECC}" type="slidenum">
              <a:rPr lang="en-US"/>
              <a:pPr>
                <a:defRPr/>
              </a:pPr>
              <a:t>‹#›</a:t>
            </a:fld>
            <a:endParaRPr lang="en-US"/>
          </a:p>
        </p:txBody>
      </p:sp>
    </p:spTree>
    <p:extLst>
      <p:ext uri="{BB962C8B-B14F-4D97-AF65-F5344CB8AC3E}">
        <p14:creationId xmlns:p14="http://schemas.microsoft.com/office/powerpoint/2010/main" val="37023750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FB48C27-624D-234A-A80F-B5E2E1BA4AC4}" type="datetime1">
              <a:rPr lang="en-US"/>
              <a:pPr>
                <a:defRPr/>
              </a:pPr>
              <a:t>5/29/15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BC0160-A085-264D-86B9-BCACDC11B815}" type="slidenum">
              <a:rPr lang="en-US"/>
              <a:pPr>
                <a:defRPr/>
              </a:pPr>
              <a:t>‹#›</a:t>
            </a:fld>
            <a:endParaRPr lang="en-US"/>
          </a:p>
        </p:txBody>
      </p:sp>
    </p:spTree>
    <p:extLst>
      <p:ext uri="{BB962C8B-B14F-4D97-AF65-F5344CB8AC3E}">
        <p14:creationId xmlns:p14="http://schemas.microsoft.com/office/powerpoint/2010/main" val="34530667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076CAB81-4015-484A-8617-A32F02CFE34F}"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5969B5AE-760B-E742-8937-F69463DE449E}" type="slidenum">
              <a:rPr lang="en-US"/>
              <a:pPr>
                <a:defRPr/>
              </a:pPr>
              <a:t>‹#›</a:t>
            </a:fld>
            <a:endParaRPr lang="en-US"/>
          </a:p>
        </p:txBody>
      </p:sp>
    </p:spTree>
    <p:extLst>
      <p:ext uri="{BB962C8B-B14F-4D97-AF65-F5344CB8AC3E}">
        <p14:creationId xmlns:p14="http://schemas.microsoft.com/office/powerpoint/2010/main" val="9145196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10942412-8A1C-0C45-ADAF-9672B5EDF0D5}" type="datetime1">
              <a:rPr lang="en-US"/>
              <a:pPr>
                <a:defRPr/>
              </a:pPr>
              <a:t>5/29/15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F1F08780-A40F-B742-8A24-6892ED5F4B5F}" type="slidenum">
              <a:rPr lang="en-US"/>
              <a:pPr>
                <a:defRPr/>
              </a:pPr>
              <a:t>‹#›</a:t>
            </a:fld>
            <a:endParaRPr lang="en-US"/>
          </a:p>
        </p:txBody>
      </p:sp>
    </p:spTree>
    <p:extLst>
      <p:ext uri="{BB962C8B-B14F-4D97-AF65-F5344CB8AC3E}">
        <p14:creationId xmlns:p14="http://schemas.microsoft.com/office/powerpoint/2010/main" val="2422160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9596419"/>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85680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25116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99086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15978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54401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53203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BEBF91-22FD-3D44-941C-44BE29BB1B82}" type="slidenum">
              <a:rPr lang="en-US"/>
              <a:pPr>
                <a:defRPr/>
              </a:pPr>
              <a:t>‹#›</a:t>
            </a:fld>
            <a:endParaRPr lang="en-US"/>
          </a:p>
        </p:txBody>
      </p:sp>
    </p:spTree>
    <p:extLst>
      <p:ext uri="{BB962C8B-B14F-4D97-AF65-F5344CB8AC3E}">
        <p14:creationId xmlns:p14="http://schemas.microsoft.com/office/powerpoint/2010/main" val="2163888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0213189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935895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5200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2956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0F2EFA8-2A54-5C4E-A974-EA953FBE7EE4}" type="slidenum">
              <a:rPr lang="en-US"/>
              <a:pPr>
                <a:defRPr/>
              </a:pPr>
              <a:t>‹#›</a:t>
            </a:fld>
            <a:endParaRPr lang="en-US"/>
          </a:p>
        </p:txBody>
      </p:sp>
    </p:spTree>
    <p:extLst>
      <p:ext uri="{BB962C8B-B14F-4D97-AF65-F5344CB8AC3E}">
        <p14:creationId xmlns:p14="http://schemas.microsoft.com/office/powerpoint/2010/main" val="3018269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EFAAB76-0A23-6A40-AFFC-0666F8F58AA8}" type="slidenum">
              <a:rPr lang="en-US"/>
              <a:pPr>
                <a:defRPr/>
              </a:pPr>
              <a:t>‹#›</a:t>
            </a:fld>
            <a:endParaRPr lang="en-US"/>
          </a:p>
        </p:txBody>
      </p:sp>
    </p:spTree>
    <p:extLst>
      <p:ext uri="{BB962C8B-B14F-4D97-AF65-F5344CB8AC3E}">
        <p14:creationId xmlns:p14="http://schemas.microsoft.com/office/powerpoint/2010/main" val="1572550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B792D41-6585-7C4A-B2BC-014D044B6C34}" type="slidenum">
              <a:rPr lang="en-US"/>
              <a:pPr>
                <a:defRPr/>
              </a:pPr>
              <a:t>‹#›</a:t>
            </a:fld>
            <a:endParaRPr lang="en-US"/>
          </a:p>
        </p:txBody>
      </p:sp>
    </p:spTree>
    <p:extLst>
      <p:ext uri="{BB962C8B-B14F-4D97-AF65-F5344CB8AC3E}">
        <p14:creationId xmlns:p14="http://schemas.microsoft.com/office/powerpoint/2010/main" val="3243873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C49ABEB-E429-8144-8431-2ED1E8614940}" type="slidenum">
              <a:rPr lang="en-US"/>
              <a:pPr>
                <a:defRPr/>
              </a:pPr>
              <a:t>‹#›</a:t>
            </a:fld>
            <a:endParaRPr lang="en-US"/>
          </a:p>
        </p:txBody>
      </p:sp>
    </p:spTree>
    <p:extLst>
      <p:ext uri="{BB962C8B-B14F-4D97-AF65-F5344CB8AC3E}">
        <p14:creationId xmlns:p14="http://schemas.microsoft.com/office/powerpoint/2010/main" val="160580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93AF08AC-7BC0-C241-AE16-988B06332600}" type="slidenum">
              <a:rPr lang="en-US"/>
              <a:pPr>
                <a:defRPr/>
              </a:pPr>
              <a:t>‹#›</a:t>
            </a:fld>
            <a:endParaRPr lang="en-US"/>
          </a:p>
        </p:txBody>
      </p:sp>
    </p:spTree>
    <p:extLst>
      <p:ext uri="{BB962C8B-B14F-4D97-AF65-F5344CB8AC3E}">
        <p14:creationId xmlns:p14="http://schemas.microsoft.com/office/powerpoint/2010/main" val="32250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7DC45C0-DE97-B340-8B12-25778C60907F}" type="slidenum">
              <a:rPr lang="en-US"/>
              <a:pPr>
                <a:defRPr/>
              </a:pPr>
              <a:t>‹#›</a:t>
            </a:fld>
            <a:endParaRPr lang="en-US"/>
          </a:p>
        </p:txBody>
      </p:sp>
    </p:spTree>
    <p:extLst>
      <p:ext uri="{BB962C8B-B14F-4D97-AF65-F5344CB8AC3E}">
        <p14:creationId xmlns:p14="http://schemas.microsoft.com/office/powerpoint/2010/main" val="16596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BAF81D-E008-0F4E-83A3-74994FA7A2A8}" type="slidenum">
              <a:rPr lang="en-US"/>
              <a:pPr>
                <a:defRPr/>
              </a:pPr>
              <a:t>‹#›</a:t>
            </a:fld>
            <a:endParaRPr lang="en-US"/>
          </a:p>
        </p:txBody>
      </p:sp>
    </p:spTree>
    <p:extLst>
      <p:ext uri="{BB962C8B-B14F-4D97-AF65-F5344CB8AC3E}">
        <p14:creationId xmlns:p14="http://schemas.microsoft.com/office/powerpoint/2010/main" val="26926898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564A774-4F9A-9D4E-83F4-138E48269232}" type="slidenum">
              <a:rPr lang="en-US"/>
              <a:pPr>
                <a:defRPr/>
              </a:pPr>
              <a:t>‹#›</a:t>
            </a:fld>
            <a:endParaRPr lang="en-US"/>
          </a:p>
        </p:txBody>
      </p:sp>
    </p:spTree>
    <p:extLst>
      <p:ext uri="{BB962C8B-B14F-4D97-AF65-F5344CB8AC3E}">
        <p14:creationId xmlns:p14="http://schemas.microsoft.com/office/powerpoint/2010/main" val="15331431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965C95A-4F85-8C4B-83F3-A4451D79AE81}" type="slidenum">
              <a:rPr lang="en-US"/>
              <a:pPr>
                <a:defRPr/>
              </a:pPr>
              <a:t>‹#›</a:t>
            </a:fld>
            <a:endParaRPr lang="en-US"/>
          </a:p>
        </p:txBody>
      </p:sp>
    </p:spTree>
    <p:extLst>
      <p:ext uri="{BB962C8B-B14F-4D97-AF65-F5344CB8AC3E}">
        <p14:creationId xmlns:p14="http://schemas.microsoft.com/office/powerpoint/2010/main" val="1429586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D6F2E9E-684B-3A42-BA1B-334E43299733}" type="slidenum">
              <a:rPr lang="en-US"/>
              <a:pPr>
                <a:defRPr/>
              </a:pPr>
              <a:t>‹#›</a:t>
            </a:fld>
            <a:endParaRPr lang="en-US"/>
          </a:p>
        </p:txBody>
      </p:sp>
    </p:spTree>
    <p:extLst>
      <p:ext uri="{BB962C8B-B14F-4D97-AF65-F5344CB8AC3E}">
        <p14:creationId xmlns:p14="http://schemas.microsoft.com/office/powerpoint/2010/main" val="3212382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D80DE3E-B259-BA4E-A0E4-138567DABDBC}" type="slidenum">
              <a:rPr lang="en-US"/>
              <a:pPr>
                <a:defRPr/>
              </a:pPr>
              <a:t>‹#›</a:t>
            </a:fld>
            <a:endParaRPr lang="en-US"/>
          </a:p>
        </p:txBody>
      </p:sp>
    </p:spTree>
    <p:extLst>
      <p:ext uri="{BB962C8B-B14F-4D97-AF65-F5344CB8AC3E}">
        <p14:creationId xmlns:p14="http://schemas.microsoft.com/office/powerpoint/2010/main" val="1092890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F9CEA61-CE16-174F-8F93-C4507AECDCFC}" type="slidenum">
              <a:rPr lang="en-US"/>
              <a:pPr>
                <a:defRPr/>
              </a:pPr>
              <a:t>‹#›</a:t>
            </a:fld>
            <a:endParaRPr lang="en-US"/>
          </a:p>
        </p:txBody>
      </p:sp>
    </p:spTree>
    <p:extLst>
      <p:ext uri="{BB962C8B-B14F-4D97-AF65-F5344CB8AC3E}">
        <p14:creationId xmlns:p14="http://schemas.microsoft.com/office/powerpoint/2010/main" val="3708623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F8EF5A-7969-5649-B8A2-07381297DE20}" type="slidenum">
              <a:rPr lang="en-US"/>
              <a:pPr>
                <a:defRPr/>
              </a:pPr>
              <a:t>‹#›</a:t>
            </a:fld>
            <a:endParaRPr lang="en-US"/>
          </a:p>
        </p:txBody>
      </p:sp>
    </p:spTree>
    <p:extLst>
      <p:ext uri="{BB962C8B-B14F-4D97-AF65-F5344CB8AC3E}">
        <p14:creationId xmlns:p14="http://schemas.microsoft.com/office/powerpoint/2010/main" val="3265057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96EA0-598F-9C46-A0FE-B6A48C27D650}" type="slidenum">
              <a:rPr lang="en-US"/>
              <a:pPr>
                <a:defRPr/>
              </a:pPr>
              <a:t>‹#›</a:t>
            </a:fld>
            <a:endParaRPr lang="en-US"/>
          </a:p>
        </p:txBody>
      </p:sp>
    </p:spTree>
    <p:extLst>
      <p:ext uri="{BB962C8B-B14F-4D97-AF65-F5344CB8AC3E}">
        <p14:creationId xmlns:p14="http://schemas.microsoft.com/office/powerpoint/2010/main" val="3714849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4C3E77-2FE4-9E4C-B2E2-810059227777}" type="slidenum">
              <a:rPr lang="en-US"/>
              <a:pPr>
                <a:defRPr/>
              </a:pPr>
              <a:t>‹#›</a:t>
            </a:fld>
            <a:endParaRPr lang="en-US"/>
          </a:p>
        </p:txBody>
      </p:sp>
    </p:spTree>
    <p:extLst>
      <p:ext uri="{BB962C8B-B14F-4D97-AF65-F5344CB8AC3E}">
        <p14:creationId xmlns:p14="http://schemas.microsoft.com/office/powerpoint/2010/main" val="1984809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7C21EA-3E3C-EF44-9815-36D90FBC8203}" type="slidenum">
              <a:rPr lang="en-US"/>
              <a:pPr>
                <a:defRPr/>
              </a:pPr>
              <a:t>‹#›</a:t>
            </a:fld>
            <a:endParaRPr lang="en-US"/>
          </a:p>
        </p:txBody>
      </p:sp>
    </p:spTree>
    <p:extLst>
      <p:ext uri="{BB962C8B-B14F-4D97-AF65-F5344CB8AC3E}">
        <p14:creationId xmlns:p14="http://schemas.microsoft.com/office/powerpoint/2010/main" val="212107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638997-EC1C-684E-AB0A-38510AACFC4F}" type="slidenum">
              <a:rPr lang="en-US"/>
              <a:pPr>
                <a:defRPr/>
              </a:pPr>
              <a:t>‹#›</a:t>
            </a:fld>
            <a:endParaRPr lang="en-US"/>
          </a:p>
        </p:txBody>
      </p:sp>
    </p:spTree>
    <p:extLst>
      <p:ext uri="{BB962C8B-B14F-4D97-AF65-F5344CB8AC3E}">
        <p14:creationId xmlns:p14="http://schemas.microsoft.com/office/powerpoint/2010/main" val="702484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45D4F44-FD94-A442-8928-E27F36CC8878}" type="slidenum">
              <a:rPr lang="en-US"/>
              <a:pPr>
                <a:defRPr/>
              </a:pPr>
              <a:t>‹#›</a:t>
            </a:fld>
            <a:endParaRPr lang="en-US"/>
          </a:p>
        </p:txBody>
      </p:sp>
    </p:spTree>
    <p:extLst>
      <p:ext uri="{BB962C8B-B14F-4D97-AF65-F5344CB8AC3E}">
        <p14:creationId xmlns:p14="http://schemas.microsoft.com/office/powerpoint/2010/main" val="338381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811EA7-6117-8E45-8A29-2CB4F5EA47CB}" type="slidenum">
              <a:rPr lang="en-US"/>
              <a:pPr>
                <a:defRPr/>
              </a:pPr>
              <a:t>‹#›</a:t>
            </a:fld>
            <a:endParaRPr lang="en-US"/>
          </a:p>
        </p:txBody>
      </p:sp>
    </p:spTree>
    <p:extLst>
      <p:ext uri="{BB962C8B-B14F-4D97-AF65-F5344CB8AC3E}">
        <p14:creationId xmlns:p14="http://schemas.microsoft.com/office/powerpoint/2010/main" val="282220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F1122D-E3FF-C24C-97FB-5E10A2673C8F}" type="slidenum">
              <a:rPr lang="en-US"/>
              <a:pPr>
                <a:defRPr/>
              </a:pPr>
              <a:t>‹#›</a:t>
            </a:fld>
            <a:endParaRPr lang="en-US"/>
          </a:p>
        </p:txBody>
      </p:sp>
    </p:spTree>
    <p:extLst>
      <p:ext uri="{BB962C8B-B14F-4D97-AF65-F5344CB8AC3E}">
        <p14:creationId xmlns:p14="http://schemas.microsoft.com/office/powerpoint/2010/main" val="3865269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EFB334-FAD1-D241-94F2-4B35566CC379}" type="slidenum">
              <a:rPr lang="en-US"/>
              <a:pPr>
                <a:defRPr/>
              </a:pPr>
              <a:t>‹#›</a:t>
            </a:fld>
            <a:endParaRPr lang="en-US"/>
          </a:p>
        </p:txBody>
      </p:sp>
    </p:spTree>
    <p:extLst>
      <p:ext uri="{BB962C8B-B14F-4D97-AF65-F5344CB8AC3E}">
        <p14:creationId xmlns:p14="http://schemas.microsoft.com/office/powerpoint/2010/main" val="200741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4253A-6743-1541-B9FD-C2A388ED7E3F}" type="slidenum">
              <a:rPr lang="en-US"/>
              <a:pPr>
                <a:defRPr/>
              </a:pPr>
              <a:t>‹#›</a:t>
            </a:fld>
            <a:endParaRPr lang="en-US"/>
          </a:p>
        </p:txBody>
      </p:sp>
    </p:spTree>
    <p:extLst>
      <p:ext uri="{BB962C8B-B14F-4D97-AF65-F5344CB8AC3E}">
        <p14:creationId xmlns:p14="http://schemas.microsoft.com/office/powerpoint/2010/main" val="6379391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F422AA-76F6-4D4F-AFBB-E7048E9291D2}" type="slidenum">
              <a:rPr lang="en-US"/>
              <a:pPr>
                <a:defRPr/>
              </a:pPr>
              <a:t>‹#›</a:t>
            </a:fld>
            <a:endParaRPr lang="en-US"/>
          </a:p>
        </p:txBody>
      </p:sp>
    </p:spTree>
    <p:extLst>
      <p:ext uri="{BB962C8B-B14F-4D97-AF65-F5344CB8AC3E}">
        <p14:creationId xmlns:p14="http://schemas.microsoft.com/office/powerpoint/2010/main" val="3340696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D0FD29-EC3F-7A46-B8DF-9AFEACFA4947}" type="slidenum">
              <a:rPr lang="en-US"/>
              <a:pPr>
                <a:defRPr/>
              </a:pPr>
              <a:t>‹#›</a:t>
            </a:fld>
            <a:endParaRPr lang="en-US"/>
          </a:p>
        </p:txBody>
      </p:sp>
    </p:spTree>
    <p:extLst>
      <p:ext uri="{BB962C8B-B14F-4D97-AF65-F5344CB8AC3E}">
        <p14:creationId xmlns:p14="http://schemas.microsoft.com/office/powerpoint/2010/main" val="2794740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49"/>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1"/>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20738"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288925"/>
          </a:xfrm>
        </p:spPr>
        <p:txBody>
          <a:bodyPr/>
          <a:lstStyle>
            <a:lvl1pPr>
              <a:defRPr sz="2400" b="0"/>
            </a:lvl1pPr>
          </a:lstStyle>
          <a:p>
            <a:r>
              <a:rPr lang="en-US"/>
              <a:t>Click to edit Master title style</a:t>
            </a:r>
          </a:p>
        </p:txBody>
      </p:sp>
      <p:sp>
        <p:nvSpPr>
          <p:cNvPr id="6560777" name="Rectangle 9"/>
          <p:cNvSpPr>
            <a:spLocks noGrp="1" noChangeArrowheads="1"/>
          </p:cNvSpPr>
          <p:nvPr>
            <p:ph type="subTitle" idx="1"/>
          </p:nvPr>
        </p:nvSpPr>
        <p:spPr>
          <a:xfrm>
            <a:off x="2693988" y="3962400"/>
            <a:ext cx="5129212" cy="244475"/>
          </a:xfrm>
        </p:spPr>
        <p:txBody>
          <a:bodyPr/>
          <a:lstStyle>
            <a:lvl1pPr>
              <a:defRPr sz="1400"/>
            </a:lvl1pPr>
          </a:lstStyle>
          <a:p>
            <a:r>
              <a:rPr lang="en-US"/>
              <a:t>Click to edit Master subtitle style</a:t>
            </a:r>
          </a:p>
        </p:txBody>
      </p:sp>
      <p:sp>
        <p:nvSpPr>
          <p:cNvPr id="9" name="doc id"/>
          <p:cNvSpPr>
            <a:spLocks noGrp="1" noChangeArrowheads="1"/>
          </p:cNvSpPr>
          <p:nvPr>
            <p:ph type="ftr" sz="quarter" idx="10"/>
          </p:nvPr>
        </p:nvSpPr>
        <p:spPr/>
        <p:txBody>
          <a:bodyPr/>
          <a:lstStyle>
            <a:lvl1pPr>
              <a:defRPr/>
            </a:lvl1pPr>
          </a:lstStyle>
          <a:p>
            <a:pPr>
              <a:defRPr/>
            </a:pPr>
            <a:endParaRPr lang="de-DE"/>
          </a:p>
        </p:txBody>
      </p:sp>
    </p:spTree>
    <p:extLst>
      <p:ext uri="{BB962C8B-B14F-4D97-AF65-F5344CB8AC3E}">
        <p14:creationId xmlns:p14="http://schemas.microsoft.com/office/powerpoint/2010/main" val="63244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fld id="{A0521142-913B-3041-89EF-96905CD6BE9C}" type="datetime1">
              <a:rPr lang="en-US"/>
              <a:pPr>
                <a:defRPr/>
              </a:pPr>
              <a:t>5/29/15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76F70-6455-534D-BCEC-57870645E4B0}" type="slidenum">
              <a:rPr lang="en-US"/>
              <a:pPr>
                <a:defRPr/>
              </a:pPr>
              <a:t>‹#›</a:t>
            </a:fld>
            <a:endParaRPr lang="en-US"/>
          </a:p>
        </p:txBody>
      </p:sp>
    </p:spTree>
    <p:extLst>
      <p:ext uri="{BB962C8B-B14F-4D97-AF65-F5344CB8AC3E}">
        <p14:creationId xmlns:p14="http://schemas.microsoft.com/office/powerpoint/2010/main" val="617090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293104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90128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E9F1023-C3E9-984E-9CE9-3F7B5CAED5F2}" type="slidenum">
              <a:rPr lang="en-US"/>
              <a:pPr>
                <a:defRPr/>
              </a:pPr>
              <a:t>‹#›</a:t>
            </a:fld>
            <a:endParaRPr lang="en-US"/>
          </a:p>
        </p:txBody>
      </p:sp>
    </p:spTree>
    <p:extLst>
      <p:ext uri="{BB962C8B-B14F-4D97-AF65-F5344CB8AC3E}">
        <p14:creationId xmlns:p14="http://schemas.microsoft.com/office/powerpoint/2010/main" val="2016903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750577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0583676"/>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49389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12237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21751"/>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667123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4904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03238"/>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0069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829518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17B298A-5A0D-C54E-971F-C0E6D945C426}" type="slidenum">
              <a:rPr lang="en-US"/>
              <a:pPr>
                <a:defRPr/>
              </a:pPr>
              <a:t>‹#›</a:t>
            </a:fld>
            <a:endParaRPr lang="en-US"/>
          </a:p>
        </p:txBody>
      </p:sp>
    </p:spTree>
    <p:extLst>
      <p:ext uri="{BB962C8B-B14F-4D97-AF65-F5344CB8AC3E}">
        <p14:creationId xmlns:p14="http://schemas.microsoft.com/office/powerpoint/2010/main" val="144803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206860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0D6C00-DC4E-0046-9A33-30ED85F6A5F7}" type="datetime1">
              <a:rPr lang="en-US"/>
              <a:pPr>
                <a:defRPr/>
              </a:pPr>
              <a:t>5/29/15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C04061-24E0-8742-8D7E-1A88DB77FD1E}" type="slidenum">
              <a:rPr lang="en-US"/>
              <a:pPr>
                <a:defRPr/>
              </a:pPr>
              <a:t>‹#›</a:t>
            </a:fld>
            <a:endParaRPr lang="en-US"/>
          </a:p>
        </p:txBody>
      </p:sp>
    </p:spTree>
    <p:extLst>
      <p:ext uri="{BB962C8B-B14F-4D97-AF65-F5344CB8AC3E}">
        <p14:creationId xmlns:p14="http://schemas.microsoft.com/office/powerpoint/2010/main" val="37012708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DDF35-A48F-0F42-BC55-715D4E266B24}" type="datetime1">
              <a:rPr lang="en-US"/>
              <a:pPr>
                <a:defRPr/>
              </a:pPr>
              <a:t>5/29/15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5A2C3E-1BC6-CF49-96BB-7FEFC0C5B84C}" type="slidenum">
              <a:rPr lang="en-US"/>
              <a:pPr>
                <a:defRPr/>
              </a:pPr>
              <a:t>‹#›</a:t>
            </a:fld>
            <a:endParaRPr lang="en-US"/>
          </a:p>
        </p:txBody>
      </p:sp>
    </p:spTree>
    <p:extLst>
      <p:ext uri="{BB962C8B-B14F-4D97-AF65-F5344CB8AC3E}">
        <p14:creationId xmlns:p14="http://schemas.microsoft.com/office/powerpoint/2010/main" val="42023861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D35A2F-5EEC-E746-8421-AEB176F7F208}" type="datetime1">
              <a:rPr lang="en-US"/>
              <a:pPr>
                <a:defRPr/>
              </a:pPr>
              <a:t>5/29/15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5996F9-743C-224D-A6A3-C8495D0D12B3}" type="slidenum">
              <a:rPr lang="en-US"/>
              <a:pPr>
                <a:defRPr/>
              </a:pPr>
              <a:t>‹#›</a:t>
            </a:fld>
            <a:endParaRPr lang="en-US"/>
          </a:p>
        </p:txBody>
      </p:sp>
    </p:spTree>
    <p:extLst>
      <p:ext uri="{BB962C8B-B14F-4D97-AF65-F5344CB8AC3E}">
        <p14:creationId xmlns:p14="http://schemas.microsoft.com/office/powerpoint/2010/main" val="159208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69715C9-3FEB-6B4E-9D55-196EA746F708}" type="datetime1">
              <a:rPr lang="en-US"/>
              <a:pPr>
                <a:defRPr/>
              </a:pPr>
              <a:t>5/29/15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9CF55-8E4D-E34A-80BF-8D3456CC9FA3}" type="slidenum">
              <a:rPr lang="en-US"/>
              <a:pPr>
                <a:defRPr/>
              </a:pPr>
              <a:t>‹#›</a:t>
            </a:fld>
            <a:endParaRPr lang="en-US"/>
          </a:p>
        </p:txBody>
      </p:sp>
    </p:spTree>
    <p:extLst>
      <p:ext uri="{BB962C8B-B14F-4D97-AF65-F5344CB8AC3E}">
        <p14:creationId xmlns:p14="http://schemas.microsoft.com/office/powerpoint/2010/main" val="3446664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4D767F-176B-EB48-ABB1-8D57DF2F2DD1}" type="datetime1">
              <a:rPr lang="en-US"/>
              <a:pPr>
                <a:defRPr/>
              </a:pPr>
              <a:t>5/29/15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04FC46D-9712-564B-AB5A-7D2A47B0D05F}" type="slidenum">
              <a:rPr lang="en-US"/>
              <a:pPr>
                <a:defRPr/>
              </a:pPr>
              <a:t>‹#›</a:t>
            </a:fld>
            <a:endParaRPr lang="en-US"/>
          </a:p>
        </p:txBody>
      </p:sp>
    </p:spTree>
    <p:extLst>
      <p:ext uri="{BB962C8B-B14F-4D97-AF65-F5344CB8AC3E}">
        <p14:creationId xmlns:p14="http://schemas.microsoft.com/office/powerpoint/2010/main" val="984269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064FFAD-C4EC-EE4C-9C11-F7AEB398DCBA}" type="datetime1">
              <a:rPr lang="en-US"/>
              <a:pPr>
                <a:defRPr/>
              </a:pPr>
              <a:t>5/29/15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4D1AA4D-0861-E84F-9107-B1B7F60CDC26}" type="slidenum">
              <a:rPr lang="en-US"/>
              <a:pPr>
                <a:defRPr/>
              </a:pPr>
              <a:t>‹#›</a:t>
            </a:fld>
            <a:endParaRPr lang="en-US"/>
          </a:p>
        </p:txBody>
      </p:sp>
    </p:spTree>
    <p:extLst>
      <p:ext uri="{BB962C8B-B14F-4D97-AF65-F5344CB8AC3E}">
        <p14:creationId xmlns:p14="http://schemas.microsoft.com/office/powerpoint/2010/main" val="7351623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705219-250B-1244-BD37-E19A9CA0A88B}" type="datetime1">
              <a:rPr lang="en-US"/>
              <a:pPr>
                <a:defRPr/>
              </a:pPr>
              <a:t>5/29/15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3484DE-3BDC-B444-84DE-7E366C1AE04B}" type="slidenum">
              <a:rPr lang="en-US"/>
              <a:pPr>
                <a:defRPr/>
              </a:pPr>
              <a:t>‹#›</a:t>
            </a:fld>
            <a:endParaRPr lang="en-US"/>
          </a:p>
        </p:txBody>
      </p:sp>
    </p:spTree>
    <p:extLst>
      <p:ext uri="{BB962C8B-B14F-4D97-AF65-F5344CB8AC3E}">
        <p14:creationId xmlns:p14="http://schemas.microsoft.com/office/powerpoint/2010/main" val="1481541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5E4B0-0975-9A43-8549-E5152E957D6E}" type="datetime1">
              <a:rPr lang="en-US"/>
              <a:pPr>
                <a:defRPr/>
              </a:pPr>
              <a:t>5/29/15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B9D5F2-A509-8C46-9E95-CC2EC4259A4A}" type="slidenum">
              <a:rPr lang="en-US"/>
              <a:pPr>
                <a:defRPr/>
              </a:pPr>
              <a:t>‹#›</a:t>
            </a:fld>
            <a:endParaRPr lang="en-US"/>
          </a:p>
        </p:txBody>
      </p:sp>
    </p:spTree>
    <p:extLst>
      <p:ext uri="{BB962C8B-B14F-4D97-AF65-F5344CB8AC3E}">
        <p14:creationId xmlns:p14="http://schemas.microsoft.com/office/powerpoint/2010/main" val="368939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1FD421-DB35-1C40-9156-AD4671E3ED42}" type="datetime1">
              <a:rPr lang="en-US"/>
              <a:pPr>
                <a:defRPr/>
              </a:pPr>
              <a:t>5/29/15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B1103-338C-C345-A494-5BA60D1E3F88}" type="slidenum">
              <a:rPr lang="en-US"/>
              <a:pPr>
                <a:defRPr/>
              </a:pPr>
              <a:t>‹#›</a:t>
            </a:fld>
            <a:endParaRPr lang="en-US"/>
          </a:p>
        </p:txBody>
      </p:sp>
    </p:spTree>
    <p:extLst>
      <p:ext uri="{BB962C8B-B14F-4D97-AF65-F5344CB8AC3E}">
        <p14:creationId xmlns:p14="http://schemas.microsoft.com/office/powerpoint/2010/main" val="2725565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A2B69FF-4E3C-F542-BE49-383517D2A062}" type="slidenum">
              <a:rPr lang="en-US"/>
              <a:pPr>
                <a:defRPr/>
              </a:pPr>
              <a:t>‹#›</a:t>
            </a:fld>
            <a:endParaRPr lang="en-US"/>
          </a:p>
        </p:txBody>
      </p:sp>
    </p:spTree>
    <p:extLst>
      <p:ext uri="{BB962C8B-B14F-4D97-AF65-F5344CB8AC3E}">
        <p14:creationId xmlns:p14="http://schemas.microsoft.com/office/powerpoint/2010/main" val="13997284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163C3F-DD91-7C4B-83BF-685ADEA4D7A7}" type="datetime1">
              <a:rPr lang="en-US"/>
              <a:pPr>
                <a:defRPr/>
              </a:pPr>
              <a:t>5/29/15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6E425A-6184-F24C-B45B-443651A7889E}" type="slidenum">
              <a:rPr lang="en-US"/>
              <a:pPr>
                <a:defRPr/>
              </a:pPr>
              <a:t>‹#›</a:t>
            </a:fld>
            <a:endParaRPr lang="en-US"/>
          </a:p>
        </p:txBody>
      </p:sp>
    </p:spTree>
    <p:extLst>
      <p:ext uri="{BB962C8B-B14F-4D97-AF65-F5344CB8AC3E}">
        <p14:creationId xmlns:p14="http://schemas.microsoft.com/office/powerpoint/2010/main" val="683572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9E565F-E88F-6E48-98C8-95B748AD9DB1}" type="datetime1">
              <a:rPr lang="en-US"/>
              <a:pPr>
                <a:defRPr/>
              </a:pPr>
              <a:t>5/29/15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ACBE48-D53B-5F45-BE36-1B520E7FE9B1}" type="slidenum">
              <a:rPr lang="en-US"/>
              <a:pPr>
                <a:defRPr/>
              </a:pPr>
              <a:t>‹#›</a:t>
            </a:fld>
            <a:endParaRPr lang="en-US"/>
          </a:p>
        </p:txBody>
      </p:sp>
    </p:spTree>
    <p:extLst>
      <p:ext uri="{BB962C8B-B14F-4D97-AF65-F5344CB8AC3E}">
        <p14:creationId xmlns:p14="http://schemas.microsoft.com/office/powerpoint/2010/main" val="1152389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727692"/>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9170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5741740"/>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75031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789267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0834394"/>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766723"/>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10359"/>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910FD12-CFE7-4048-A8A0-F7E17F0C8F2D}" type="slidenum">
              <a:rPr lang="en-US"/>
              <a:pPr>
                <a:defRPr/>
              </a:pPr>
              <a:t>‹#›</a:t>
            </a:fld>
            <a:endParaRPr lang="en-US"/>
          </a:p>
        </p:txBody>
      </p:sp>
    </p:spTree>
    <p:extLst>
      <p:ext uri="{BB962C8B-B14F-4D97-AF65-F5344CB8AC3E}">
        <p14:creationId xmlns:p14="http://schemas.microsoft.com/office/powerpoint/2010/main" val="37499618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1395571"/>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48388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056418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8876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675218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7079816"/>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701638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573207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35636"/>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78380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theme" Target="../theme/theme10.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theme" Target="../theme/theme12.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29.xml"/><Relationship Id="rId20" Type="http://schemas.openxmlformats.org/officeDocument/2006/relationships/tags" Target="../tags/tag7.xml"/><Relationship Id="rId21" Type="http://schemas.openxmlformats.org/officeDocument/2006/relationships/tags" Target="../tags/tag8.xml"/><Relationship Id="rId22" Type="http://schemas.openxmlformats.org/officeDocument/2006/relationships/tags" Target="../tags/tag9.xml"/><Relationship Id="rId23" Type="http://schemas.openxmlformats.org/officeDocument/2006/relationships/tags" Target="../tags/tag10.xml"/><Relationship Id="rId10" Type="http://schemas.openxmlformats.org/officeDocument/2006/relationships/slideLayout" Target="../slideLayouts/slideLayout130.xml"/><Relationship Id="rId11" Type="http://schemas.openxmlformats.org/officeDocument/2006/relationships/slideLayout" Target="../slideLayouts/slideLayout131.xml"/><Relationship Id="rId12" Type="http://schemas.openxmlformats.org/officeDocument/2006/relationships/slideLayout" Target="../slideLayouts/slideLayout132.xml"/><Relationship Id="rId13" Type="http://schemas.openxmlformats.org/officeDocument/2006/relationships/slideLayout" Target="../slideLayouts/slideLayout133.xml"/><Relationship Id="rId14" Type="http://schemas.openxmlformats.org/officeDocument/2006/relationships/theme" Target="../theme/theme13.xml"/><Relationship Id="rId15" Type="http://schemas.openxmlformats.org/officeDocument/2006/relationships/tags" Target="../tags/tag2.xml"/><Relationship Id="rId16" Type="http://schemas.openxmlformats.org/officeDocument/2006/relationships/tags" Target="../tags/tag3.xml"/><Relationship Id="rId17" Type="http://schemas.openxmlformats.org/officeDocument/2006/relationships/tags" Target="../tags/tag4.xml"/><Relationship Id="rId18" Type="http://schemas.openxmlformats.org/officeDocument/2006/relationships/tags" Target="../tags/tag5.xml"/><Relationship Id="rId19" Type="http://schemas.openxmlformats.org/officeDocument/2006/relationships/tags" Target="../tags/tag6.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slideLayout" Target="../slideLayouts/slideLayout148.xml"/><Relationship Id="rId16"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5.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7.xml"/><Relationship Id="rId15" Type="http://schemas.openxmlformats.org/officeDocument/2006/relationships/tags" Target="../tags/tag12.xml"/><Relationship Id="rId16" Type="http://schemas.openxmlformats.org/officeDocument/2006/relationships/tags" Target="../tags/tag13.xml"/><Relationship Id="rId17" Type="http://schemas.openxmlformats.org/officeDocument/2006/relationships/tags" Target="../tags/tag14.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8.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9.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0.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1.xml"/><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theme" Target="../theme/theme8.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9.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C2E2F764-C43E-6E43-91E0-8AF944BFC7EE}" type="slidenum">
              <a:rPr lang="en-US"/>
              <a:pPr>
                <a:defRPr/>
              </a:pPr>
              <a:t>‹#›</a:t>
            </a:fld>
            <a:endParaRPr lang="en-US"/>
          </a:p>
        </p:txBody>
      </p:sp>
      <p:sp>
        <p:nvSpPr>
          <p:cNvPr id="4925446"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F4446326-4DDE-6048-9C83-82BB2AE9608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10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0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4925450" name="Text Box 10"/>
          <p:cNvSpPr txBox="1">
            <a:spLocks noChangeArrowheads="1"/>
          </p:cNvSpPr>
          <p:nvPr/>
        </p:nvSpPr>
        <p:spPr bwMode="auto">
          <a:xfrm rot="16200000">
            <a:off x="8262144" y="5664994"/>
            <a:ext cx="1214437" cy="244475"/>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1035" name="Rectangle 11"/>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095" r:id="rId1"/>
    <p:sldLayoutId id="2147505096" r:id="rId2"/>
    <p:sldLayoutId id="2147505097" r:id="rId3"/>
    <p:sldLayoutId id="2147505098" r:id="rId4"/>
    <p:sldLayoutId id="2147505099" r:id="rId5"/>
    <p:sldLayoutId id="2147505100" r:id="rId6"/>
    <p:sldLayoutId id="2147505101" r:id="rId7"/>
    <p:sldLayoutId id="2147505102" r:id="rId8"/>
    <p:sldLayoutId id="2147505103" r:id="rId9"/>
    <p:sldLayoutId id="2147505104" r:id="rId10"/>
    <p:sldLayoutId id="2147505105"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C93C01F-BAD1-B240-8634-DA4120023F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178" r:id="rId1"/>
    <p:sldLayoutId id="2147505179" r:id="rId2"/>
    <p:sldLayoutId id="2147505180" r:id="rId3"/>
    <p:sldLayoutId id="2147505181" r:id="rId4"/>
    <p:sldLayoutId id="2147505182" r:id="rId5"/>
    <p:sldLayoutId id="2147505183" r:id="rId6"/>
    <p:sldLayoutId id="2147505184" r:id="rId7"/>
    <p:sldLayoutId id="2147505185" r:id="rId8"/>
    <p:sldLayoutId id="2147505186" r:id="rId9"/>
    <p:sldLayoutId id="2147505187" r:id="rId10"/>
    <p:sldLayoutId id="2147505188" r:id="rId11"/>
    <p:sldLayoutId id="2147505189" r:id="rId12"/>
    <p:sldLayoutId id="214750519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58171C7-F943-2C42-83A2-B0C639550AF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73734" name="Line 7"/>
          <p:cNvSpPr>
            <a:spLocks noChangeShapeType="1"/>
          </p:cNvSpPr>
          <p:nvPr userDrawn="1"/>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8"/>
          <p:cNvSpPr>
            <a:spLocks noChangeShapeType="1"/>
          </p:cNvSpPr>
          <p:nvPr userDrawn="1"/>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6" name="Line 9"/>
          <p:cNvSpPr>
            <a:spLocks noChangeShapeType="1"/>
          </p:cNvSpPr>
          <p:nvPr userDrawn="1"/>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7" name="Line 10"/>
          <p:cNvSpPr>
            <a:spLocks noChangeShapeType="1"/>
          </p:cNvSpPr>
          <p:nvPr userDrawn="1"/>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05191" r:id="rId1"/>
    <p:sldLayoutId id="2147505192" r:id="rId2"/>
    <p:sldLayoutId id="2147505193" r:id="rId3"/>
    <p:sldLayoutId id="2147505194" r:id="rId4"/>
    <p:sldLayoutId id="2147505195" r:id="rId5"/>
    <p:sldLayoutId id="2147505196" r:id="rId6"/>
    <p:sldLayoutId id="2147505197" r:id="rId7"/>
    <p:sldLayoutId id="2147505198" r:id="rId8"/>
    <p:sldLayoutId id="2147505199" r:id="rId9"/>
    <p:sldLayoutId id="2147505200" r:id="rId10"/>
    <p:sldLayoutId id="2147505201" r:id="rId11"/>
    <p:sldLayoutId id="2147505202" r:id="rId12"/>
    <p:sldLayoutId id="214750520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94FAC42-8890-8543-A847-4B0923554EF7}"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05204"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 id="2147505215" r:id="rId12"/>
    <p:sldLayoutId id="214750521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nvPr>
        </p:nvSpPr>
        <p:spPr bwMode="auto">
          <a:xfrm>
            <a:off x="7153275" y="6643688"/>
            <a:ext cx="19050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813">
              <a:defRPr sz="1200" b="0">
                <a:solidFill>
                  <a:srgbClr val="000000"/>
                </a:solidFill>
                <a:cs typeface="+mn-cs"/>
              </a:defRPr>
            </a:lvl1pPr>
          </a:lstStyle>
          <a:p>
            <a:pPr>
              <a:defRPr/>
            </a:pPr>
            <a:fld id="{6EDD6BDD-1BE9-204F-9718-155366A4E330}" type="slidenum">
              <a:rPr lang="en-US"/>
              <a:pPr>
                <a:defRPr/>
              </a:pPr>
              <a:t>‹#›</a:t>
            </a:fld>
            <a:endParaRPr lang="en-US"/>
          </a:p>
        </p:txBody>
      </p:sp>
      <p:sp>
        <p:nvSpPr>
          <p:cNvPr id="5084164" name="Rectangle 4"/>
          <p:cNvSpPr>
            <a:spLocks noGrp="1" noChangeArrowheads="1"/>
          </p:cNvSpPr>
          <p:nvPr>
            <p:ph type="title"/>
          </p:nvPr>
        </p:nvSpPr>
        <p:spPr bwMode="auto">
          <a:xfrm>
            <a:off x="122238" y="234950"/>
            <a:ext cx="8793162"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084165" name="Rectangle 5"/>
          <p:cNvSpPr>
            <a:spLocks noGrp="1" noChangeArrowheads="1"/>
          </p:cNvSpPr>
          <p:nvPr>
            <p:ph type="body" idx="1"/>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5782" name="McK Slide Elements"/>
          <p:cNvGrpSpPr>
            <a:grpSpLocks/>
          </p:cNvGrpSpPr>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75783" name="McK Legend Lines" hidden="1"/>
          <p:cNvGrpSpPr>
            <a:grpSpLocks/>
          </p:cNvGrpSpPr>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75784" name="McK Legend Moons" hidden="1"/>
          <p:cNvGrpSpPr>
            <a:grpSpLocks/>
          </p:cNvGrpSpPr>
          <p:nvPr/>
        </p:nvGrpSpPr>
        <p:grpSpPr bwMode="auto">
          <a:xfrm>
            <a:off x="8094663" y="273050"/>
            <a:ext cx="885825" cy="742950"/>
            <a:chOff x="4997" y="169"/>
            <a:chExt cx="547" cy="458"/>
          </a:xfrm>
        </p:grpSpPr>
        <p:grpSp>
          <p:nvGrpSpPr>
            <p:cNvPr id="75794" name="Group 19" hidden="1"/>
            <p:cNvGrpSpPr>
              <a:grpSpLocks noChangeAspect="1"/>
            </p:cNvGrpSpPr>
            <p:nvPr userDrawn="1">
              <p:custDataLst>
                <p:tags r:id="rId15"/>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22"/>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1" name="Oval 21" hidden="1"/>
              <p:cNvSpPr>
                <a:spLocks noChangeAspect="1" noChangeArrowheads="1"/>
              </p:cNvSpPr>
              <p:nvPr>
                <p:custDataLst>
                  <p:tags r:id="rId23"/>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nvGrpSpPr>
            <p:cNvPr id="75795" name="Group 22" hidden="1"/>
            <p:cNvGrpSpPr>
              <a:grpSpLocks/>
            </p:cNvGrpSpPr>
            <p:nvPr userDrawn="1">
              <p:custDataLst>
                <p:tags r:id="rId16"/>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0"/>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84" name="Arc 24" hidden="1"/>
              <p:cNvSpPr>
                <a:spLocks noChangeAspect="1"/>
              </p:cNvSpPr>
              <p:nvPr>
                <p:custDataLst>
                  <p:tags r:id="rId21"/>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2"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grpSp>
          <p:nvGrpSpPr>
            <p:cNvPr id="75799" name="Group 28" hidden="1"/>
            <p:cNvGrpSpPr>
              <a:grpSpLocks noChangeAspect="1"/>
            </p:cNvGrpSpPr>
            <p:nvPr userDrawn="1">
              <p:custDataLst>
                <p:tags r:id="rId17"/>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18"/>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sp>
            <p:nvSpPr>
              <p:cNvPr id="5084190" name="Arc 30" hidden="1"/>
              <p:cNvSpPr>
                <a:spLocks noChangeAspect="1"/>
              </p:cNvSpPr>
              <p:nvPr>
                <p:custDataLst>
                  <p:tags r:id="rId19"/>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450">
                  <a:defRPr/>
                </a:pPr>
                <a:endParaRPr lang="de-DE" sz="1600" b="0">
                  <a:solidFill>
                    <a:srgbClr val="000000"/>
                  </a:solidFill>
                  <a:cs typeface="+mn-cs"/>
                </a:endParaRPr>
              </a:p>
            </p:txBody>
          </p:sp>
        </p:grpSp>
      </p:grpSp>
      <p:grpSp>
        <p:nvGrpSpPr>
          <p:cNvPr id="75785" name="McK Legend Boxes" hidden="1"/>
          <p:cNvGrpSpPr>
            <a:grpSpLocks/>
          </p:cNvGrpSpPr>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175"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450">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05253" r:id="rId1"/>
    <p:sldLayoutId id="2147505254" r:id="rId2"/>
    <p:sldLayoutId id="2147505255" r:id="rId3"/>
    <p:sldLayoutId id="2147505256" r:id="rId4"/>
    <p:sldLayoutId id="2147505257" r:id="rId5"/>
    <p:sldLayoutId id="2147505258" r:id="rId6"/>
    <p:sldLayoutId id="2147505259" r:id="rId7"/>
    <p:sldLayoutId id="2147505260" r:id="rId8"/>
    <p:sldLayoutId id="2147505261" r:id="rId9"/>
    <p:sldLayoutId id="2147505262" r:id="rId10"/>
    <p:sldLayoutId id="2147505263" r:id="rId11"/>
    <p:sldLayoutId id="2147505264" r:id="rId12"/>
    <p:sldLayoutId id="2147505265" r:id="rId13"/>
  </p:sldLayoutIdLst>
  <p:hf hdr="0" ftr="0" dt="0"/>
  <p:txStyles>
    <p:titleStyle>
      <a:lvl1pPr algn="l" defTabSz="912813"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2813"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200" algn="l" defTabSz="912813" rtl="0" fontAlgn="base">
        <a:spcBef>
          <a:spcPct val="0"/>
        </a:spcBef>
        <a:spcAft>
          <a:spcPct val="0"/>
        </a:spcAft>
        <a:defRPr sz="1900" b="1">
          <a:solidFill>
            <a:schemeClr val="tx2"/>
          </a:solidFill>
          <a:latin typeface="Arial" charset="0"/>
          <a:ea typeface="ＭＳ Ｐゴシック" charset="0"/>
        </a:defRPr>
      </a:lvl6pPr>
      <a:lvl7pPr marL="914400" algn="l" defTabSz="912813" rtl="0" fontAlgn="base">
        <a:spcBef>
          <a:spcPct val="0"/>
        </a:spcBef>
        <a:spcAft>
          <a:spcPct val="0"/>
        </a:spcAft>
        <a:defRPr sz="1900" b="1">
          <a:solidFill>
            <a:schemeClr val="tx2"/>
          </a:solidFill>
          <a:latin typeface="Arial" charset="0"/>
          <a:ea typeface="ＭＳ Ｐゴシック" charset="0"/>
        </a:defRPr>
      </a:lvl7pPr>
      <a:lvl8pPr marL="1371600" algn="l" defTabSz="912813" rtl="0" fontAlgn="base">
        <a:spcBef>
          <a:spcPct val="0"/>
        </a:spcBef>
        <a:spcAft>
          <a:spcPct val="0"/>
        </a:spcAft>
        <a:defRPr sz="1900" b="1">
          <a:solidFill>
            <a:schemeClr val="tx2"/>
          </a:solidFill>
          <a:latin typeface="Arial" charset="0"/>
          <a:ea typeface="ＭＳ Ｐゴシック" charset="0"/>
        </a:defRPr>
      </a:lvl8pPr>
      <a:lvl9pPr marL="1828800" algn="l" defTabSz="912813" rtl="0" fontAlgn="base">
        <a:spcBef>
          <a:spcPct val="0"/>
        </a:spcBef>
        <a:spcAft>
          <a:spcPct val="0"/>
        </a:spcAft>
        <a:defRPr sz="1900" b="1">
          <a:solidFill>
            <a:schemeClr val="tx2"/>
          </a:solidFill>
          <a:latin typeface="Arial" charset="0"/>
          <a:ea typeface="ＭＳ Ｐゴシック" charset="0"/>
        </a:defRPr>
      </a:lvl9pPr>
    </p:titleStyle>
    <p:bodyStyle>
      <a:lvl1pPr marL="342900" indent="-342900" algn="l" defTabSz="912813"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7638" indent="-146050" algn="l" defTabSz="912813" rtl="0" eaLnBrk="0" fontAlgn="base" hangingPunct="0">
        <a:spcBef>
          <a:spcPct val="0"/>
        </a:spcBef>
        <a:spcAft>
          <a:spcPct val="0"/>
        </a:spcAft>
        <a:buSzPct val="120000"/>
        <a:buChar char="•"/>
        <a:defRPr sz="1600">
          <a:solidFill>
            <a:schemeClr val="tx1"/>
          </a:solidFill>
          <a:latin typeface="+mn-lt"/>
          <a:ea typeface="+mn-ea"/>
        </a:defRPr>
      </a:lvl2pPr>
      <a:lvl3pPr marL="301625" indent="-152400" algn="l" defTabSz="912813" rtl="0" eaLnBrk="0" fontAlgn="base" hangingPunct="0">
        <a:spcBef>
          <a:spcPct val="0"/>
        </a:spcBef>
        <a:spcAft>
          <a:spcPct val="0"/>
        </a:spcAft>
        <a:buChar char="–"/>
        <a:defRPr sz="1600">
          <a:solidFill>
            <a:schemeClr val="tx1"/>
          </a:solidFill>
          <a:latin typeface="+mn-lt"/>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mn-lt"/>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mn-lt"/>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29BF669-DB1D-4D45-8A8E-977F5028C23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17" r:id="rId1"/>
    <p:sldLayoutId id="2147505218" r:id="rId2"/>
    <p:sldLayoutId id="2147505219" r:id="rId3"/>
    <p:sldLayoutId id="2147505220" r:id="rId4"/>
    <p:sldLayoutId id="2147505221" r:id="rId5"/>
    <p:sldLayoutId id="2147505222" r:id="rId6"/>
    <p:sldLayoutId id="2147505223" r:id="rId7"/>
    <p:sldLayoutId id="2147505224" r:id="rId8"/>
    <p:sldLayoutId id="2147505225" r:id="rId9"/>
    <p:sldLayoutId id="2147505226" r:id="rId10"/>
    <p:sldLayoutId id="2147505227" r:id="rId11"/>
    <p:sldLayoutId id="2147505228" r:id="rId12"/>
    <p:sldLayoutId id="2147505229" r:id="rId13"/>
    <p:sldLayoutId id="2147505266" r:id="rId14"/>
    <p:sldLayoutId id="2147505267"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38F0795-59FC-0F48-AB2F-D5AB238A4B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68" r:id="rId1"/>
    <p:sldLayoutId id="2147505269" r:id="rId2"/>
    <p:sldLayoutId id="2147505270" r:id="rId3"/>
    <p:sldLayoutId id="2147505271" r:id="rId4"/>
    <p:sldLayoutId id="2147505272" r:id="rId5"/>
    <p:sldLayoutId id="2147505273" r:id="rId6"/>
    <p:sldLayoutId id="2147505274" r:id="rId7"/>
    <p:sldLayoutId id="2147505275" r:id="rId8"/>
    <p:sldLayoutId id="2147505276" r:id="rId9"/>
    <p:sldLayoutId id="2147505277" r:id="rId10"/>
    <p:sldLayoutId id="214750527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4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28F32083-0AD4-A64E-B18C-13B21F41A3F5}" type="datetimeFigureOut">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14F75166-6E9E-7F43-AEB3-B5B4456BD9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79" r:id="rId1"/>
    <p:sldLayoutId id="2147505280" r:id="rId2"/>
    <p:sldLayoutId id="2147505281" r:id="rId3"/>
    <p:sldLayoutId id="2147505282" r:id="rId4"/>
    <p:sldLayoutId id="2147505283" r:id="rId5"/>
    <p:sldLayoutId id="2147505284" r:id="rId6"/>
    <p:sldLayoutId id="2147505285" r:id="rId7"/>
    <p:sldLayoutId id="2147505286" r:id="rId8"/>
    <p:sldLayoutId id="2147505287" r:id="rId9"/>
    <p:sldLayoutId id="2147505288" r:id="rId10"/>
    <p:sldLayoutId id="214750528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7ECDE92-9900-3E49-8A23-713A60931A3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230" r:id="rId1"/>
    <p:sldLayoutId id="2147505231" r:id="rId2"/>
    <p:sldLayoutId id="2147505232" r:id="rId3"/>
    <p:sldLayoutId id="2147505233" r:id="rId4"/>
    <p:sldLayoutId id="2147505234" r:id="rId5"/>
    <p:sldLayoutId id="2147505235" r:id="rId6"/>
    <p:sldLayoutId id="2147505236" r:id="rId7"/>
    <p:sldLayoutId id="2147505237" r:id="rId8"/>
    <p:sldLayoutId id="2147505238" r:id="rId9"/>
    <p:sldLayoutId id="2147505239" r:id="rId10"/>
    <p:sldLayoutId id="2147505240" r:id="rId11"/>
    <p:sldLayoutId id="2147505241" r:id="rId12"/>
    <p:sldLayoutId id="2147505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763FC6E-4AD3-D048-96E8-79801F5F2C3D}" type="datetime1">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329EC29-479C-1D4D-A031-6FFD934014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290" r:id="rId1"/>
    <p:sldLayoutId id="2147505291" r:id="rId2"/>
    <p:sldLayoutId id="2147505292" r:id="rId3"/>
    <p:sldLayoutId id="2147505293" r:id="rId4"/>
    <p:sldLayoutId id="2147505294" r:id="rId5"/>
    <p:sldLayoutId id="2147505295" r:id="rId6"/>
    <p:sldLayoutId id="2147505296" r:id="rId7"/>
    <p:sldLayoutId id="2147505297" r:id="rId8"/>
    <p:sldLayoutId id="2147505298" r:id="rId9"/>
    <p:sldLayoutId id="2147505299" r:id="rId10"/>
    <p:sldLayoutId id="2147505300"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E7F34A-152A-584F-A32A-6D90F79BBB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01" r:id="rId1"/>
    <p:sldLayoutId id="2147505302" r:id="rId2"/>
    <p:sldLayoutId id="2147505303" r:id="rId3"/>
    <p:sldLayoutId id="2147505304" r:id="rId4"/>
    <p:sldLayoutId id="2147505305" r:id="rId5"/>
    <p:sldLayoutId id="2147505306" r:id="rId6"/>
    <p:sldLayoutId id="2147505307" r:id="rId7"/>
    <p:sldLayoutId id="2147505308" r:id="rId8"/>
    <p:sldLayoutId id="2147505309" r:id="rId9"/>
    <p:sldLayoutId id="2147505310" r:id="rId10"/>
    <p:sldLayoutId id="214750531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eaLnBrk="0" hangingPunct="0">
              <a:defRPr sz="1400" b="0">
                <a:latin typeface="Times New Roman" charset="0"/>
              </a:defRPr>
            </a:lvl1pPr>
          </a:lstStyle>
          <a:p>
            <a:pPr>
              <a:defRPr/>
            </a:pPr>
            <a:fld id="{F3E79500-4060-8D43-A76F-15B0EE15F7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06" r:id="rId1"/>
    <p:sldLayoutId id="2147505107" r:id="rId2"/>
    <p:sldLayoutId id="2147505108" r:id="rId3"/>
    <p:sldLayoutId id="2147505109" r:id="rId4"/>
    <p:sldLayoutId id="2147505110" r:id="rId5"/>
    <p:sldLayoutId id="2147505111" r:id="rId6"/>
    <p:sldLayoutId id="2147505112" r:id="rId7"/>
    <p:sldLayoutId id="2147505113" r:id="rId8"/>
    <p:sldLayoutId id="2147505114" r:id="rId9"/>
    <p:sldLayoutId id="2147505115" r:id="rId10"/>
    <p:sldLayoutId id="2147505116" r:id="rId11"/>
  </p:sldLayoutIdLst>
  <p:hf hdr="0" ftr="0" dt="0"/>
  <p:txStyles>
    <p:titleStyle>
      <a:lvl1pPr algn="ctr" defTabSz="912813"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4400">
          <a:solidFill>
            <a:schemeClr val="tx1"/>
          </a:solidFill>
          <a:latin typeface="Arial" pitchFamily="-65" charset="0"/>
        </a:defRPr>
      </a:lvl6pPr>
      <a:lvl7pPr marL="914400" algn="ctr" defTabSz="912813" rtl="0" fontAlgn="base">
        <a:spcBef>
          <a:spcPct val="0"/>
        </a:spcBef>
        <a:spcAft>
          <a:spcPct val="0"/>
        </a:spcAft>
        <a:defRPr sz="4400">
          <a:solidFill>
            <a:schemeClr val="tx1"/>
          </a:solidFill>
          <a:latin typeface="Arial" pitchFamily="-65" charset="0"/>
        </a:defRPr>
      </a:lvl7pPr>
      <a:lvl8pPr marL="1371600" algn="ctr" defTabSz="912813" rtl="0" fontAlgn="base">
        <a:spcBef>
          <a:spcPct val="0"/>
        </a:spcBef>
        <a:spcAft>
          <a:spcPct val="0"/>
        </a:spcAft>
        <a:defRPr sz="4400">
          <a:solidFill>
            <a:schemeClr val="tx1"/>
          </a:solidFill>
          <a:latin typeface="Arial" pitchFamily="-65" charset="0"/>
        </a:defRPr>
      </a:lvl8pPr>
      <a:lvl9pPr marL="1828800" algn="ctr" defTabSz="912813" rtl="0" fontAlgn="base">
        <a:spcBef>
          <a:spcPct val="0"/>
        </a:spcBef>
        <a:spcAft>
          <a:spcPct val="0"/>
        </a:spcAft>
        <a:defRPr sz="4400">
          <a:solidFill>
            <a:schemeClr val="tx1"/>
          </a:solidFill>
          <a:latin typeface="Arial" pitchFamily="-65" charset="0"/>
        </a:defRPr>
      </a:lvl9pPr>
    </p:titleStyle>
    <p:bodyStyle>
      <a:lvl1pPr marL="342900" indent="-342900" algn="l" defTabSz="912813"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rgbClr val="C0C0C0"/>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rgbClr val="C0C0C0"/>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rgbClr val="C0C0C0"/>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D934DB4C-D658-574F-90AF-203919C48D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12" r:id="rId1"/>
    <p:sldLayoutId id="2147505313" r:id="rId2"/>
    <p:sldLayoutId id="2147505314" r:id="rId3"/>
    <p:sldLayoutId id="2147505315" r:id="rId4"/>
    <p:sldLayoutId id="2147505316" r:id="rId5"/>
    <p:sldLayoutId id="2147505317" r:id="rId6"/>
    <p:sldLayoutId id="2147505318" r:id="rId7"/>
    <p:sldLayoutId id="2147505319" r:id="rId8"/>
    <p:sldLayoutId id="2147505320" r:id="rId9"/>
    <p:sldLayoutId id="2147505321" r:id="rId10"/>
    <p:sldLayoutId id="21475053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4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2DEE15B-A438-CB48-A466-9922ADEF095F}" type="datetime1">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137F115-9AAB-EF48-B45A-00A58557C8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3" r:id="rId1"/>
    <p:sldLayoutId id="2147505324" r:id="rId2"/>
    <p:sldLayoutId id="2147505325" r:id="rId3"/>
    <p:sldLayoutId id="2147505326" r:id="rId4"/>
    <p:sldLayoutId id="2147505327" r:id="rId5"/>
    <p:sldLayoutId id="2147505328" r:id="rId6"/>
    <p:sldLayoutId id="2147505329" r:id="rId7"/>
    <p:sldLayoutId id="2147505330" r:id="rId8"/>
    <p:sldLayoutId id="2147505331" r:id="rId9"/>
    <p:sldLayoutId id="2147505332" r:id="rId10"/>
    <p:sldLayoutId id="2147505333" r:id="rId11"/>
  </p:sldLayoutIdLst>
  <p:hf hdr="0" ftr="0" dt="0"/>
  <p:txStyles>
    <p:titleStyle>
      <a:lvl1pPr algn="ctr" defTabSz="457200"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7200" rtl="0" eaLnBrk="0" fontAlgn="base" hangingPunct="0">
        <a:spcBef>
          <a:spcPct val="0"/>
        </a:spcBef>
        <a:spcAft>
          <a:spcPct val="0"/>
        </a:spcAft>
        <a:defRPr sz="3600">
          <a:solidFill>
            <a:srgbClr val="000090"/>
          </a:solidFill>
          <a:latin typeface="Arial" charset="0"/>
          <a:ea typeface="ＭＳ Ｐゴシック" charset="0"/>
        </a:defRPr>
      </a:lvl2pPr>
      <a:lvl3pPr algn="ctr" defTabSz="457200" rtl="0" eaLnBrk="0" fontAlgn="base" hangingPunct="0">
        <a:spcBef>
          <a:spcPct val="0"/>
        </a:spcBef>
        <a:spcAft>
          <a:spcPct val="0"/>
        </a:spcAft>
        <a:defRPr sz="3600">
          <a:solidFill>
            <a:srgbClr val="000090"/>
          </a:solidFill>
          <a:latin typeface="Arial" charset="0"/>
          <a:ea typeface="ＭＳ Ｐゴシック" charset="0"/>
        </a:defRPr>
      </a:lvl3pPr>
      <a:lvl4pPr algn="ctr" defTabSz="457200" rtl="0" eaLnBrk="0" fontAlgn="base" hangingPunct="0">
        <a:spcBef>
          <a:spcPct val="0"/>
        </a:spcBef>
        <a:spcAft>
          <a:spcPct val="0"/>
        </a:spcAft>
        <a:defRPr sz="3600">
          <a:solidFill>
            <a:srgbClr val="000090"/>
          </a:solidFill>
          <a:latin typeface="Arial" charset="0"/>
          <a:ea typeface="ＭＳ Ｐゴシック" charset="0"/>
        </a:defRPr>
      </a:lvl4pPr>
      <a:lvl5pPr algn="ctr" defTabSz="457200" rtl="0" eaLnBrk="0" fontAlgn="base" hangingPunct="0">
        <a:spcBef>
          <a:spcPct val="0"/>
        </a:spcBef>
        <a:spcAft>
          <a:spcPct val="0"/>
        </a:spcAft>
        <a:defRPr sz="3600">
          <a:solidFill>
            <a:srgbClr val="000090"/>
          </a:solidFill>
          <a:latin typeface="Arial" charset="0"/>
          <a:ea typeface="ＭＳ Ｐゴシック" charset="0"/>
        </a:defRPr>
      </a:lvl5pPr>
      <a:lvl6pPr marL="457200" algn="ctr" defTabSz="457200" rtl="0" fontAlgn="base">
        <a:spcBef>
          <a:spcPct val="0"/>
        </a:spcBef>
        <a:spcAft>
          <a:spcPct val="0"/>
        </a:spcAft>
        <a:defRPr sz="3600">
          <a:solidFill>
            <a:srgbClr val="000090"/>
          </a:solidFill>
          <a:latin typeface="Arial" charset="0"/>
          <a:ea typeface="ＭＳ Ｐゴシック" charset="0"/>
        </a:defRPr>
      </a:lvl6pPr>
      <a:lvl7pPr marL="914400" algn="ctr" defTabSz="457200" rtl="0" fontAlgn="base">
        <a:spcBef>
          <a:spcPct val="0"/>
        </a:spcBef>
        <a:spcAft>
          <a:spcPct val="0"/>
        </a:spcAft>
        <a:defRPr sz="3600">
          <a:solidFill>
            <a:srgbClr val="000090"/>
          </a:solidFill>
          <a:latin typeface="Arial" charset="0"/>
          <a:ea typeface="ＭＳ Ｐゴシック" charset="0"/>
        </a:defRPr>
      </a:lvl7pPr>
      <a:lvl8pPr marL="1371600" algn="ctr" defTabSz="457200" rtl="0" fontAlgn="base">
        <a:spcBef>
          <a:spcPct val="0"/>
        </a:spcBef>
        <a:spcAft>
          <a:spcPct val="0"/>
        </a:spcAft>
        <a:defRPr sz="3600">
          <a:solidFill>
            <a:srgbClr val="000090"/>
          </a:solidFill>
          <a:latin typeface="Arial" charset="0"/>
          <a:ea typeface="ＭＳ Ｐゴシック" charset="0"/>
        </a:defRPr>
      </a:lvl8pPr>
      <a:lvl9pPr marL="1828800" algn="ctr" defTabSz="457200" rtl="0" fontAlgn="base">
        <a:spcBef>
          <a:spcPct val="0"/>
        </a:spcBef>
        <a:spcAft>
          <a:spcPct val="0"/>
        </a:spcAft>
        <a:defRPr sz="3600">
          <a:solidFill>
            <a:srgbClr val="00009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solidFill>
                  <a:schemeClr val="bg1"/>
                </a:solidFill>
              </a:rPr>
              <a:t>Do not reproduce without permission</a:t>
            </a:r>
          </a:p>
        </p:txBody>
      </p:sp>
      <p:sp>
        <p:nvSpPr>
          <p:cNvPr id="25605" name="Rectangle 5"/>
          <p:cNvSpPr>
            <a:spLocks noChangeArrowheads="1"/>
          </p:cNvSpPr>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defTabSz="912813" eaLnBrk="0" hangingPunct="0"/>
            <a:fld id="{5CEE594F-F642-D842-85E6-B8CBAE9F2183}" type="slidenum">
              <a:rPr lang="en-US">
                <a:solidFill>
                  <a:schemeClr val="folHlink"/>
                </a:solidFill>
              </a:rPr>
              <a:pPr defTabSz="912813"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05117" r:id="rId1"/>
    <p:sldLayoutId id="2147505118" r:id="rId2"/>
    <p:sldLayoutId id="2147505119" r:id="rId3"/>
    <p:sldLayoutId id="2147505120" r:id="rId4"/>
    <p:sldLayoutId id="2147505121" r:id="rId5"/>
    <p:sldLayoutId id="2147505122" r:id="rId6"/>
    <p:sldLayoutId id="2147505123" r:id="rId7"/>
    <p:sldLayoutId id="2147505124" r:id="rId8"/>
    <p:sldLayoutId id="2147505125" r:id="rId9"/>
    <p:sldLayoutId id="2147505126" r:id="rId10"/>
    <p:sldLayoutId id="2147505127" r:id="rId11"/>
  </p:sldLayoutIdLst>
  <p:transition xmlns:p14="http://schemas.microsoft.com/office/powerpoint/2010/main"/>
  <p:txStyles>
    <p:titleStyle>
      <a:lvl1pPr algn="ctr" defTabSz="912813"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200" algn="ctr" defTabSz="912813" rtl="0" fontAlgn="base">
        <a:spcBef>
          <a:spcPct val="0"/>
        </a:spcBef>
        <a:spcAft>
          <a:spcPct val="0"/>
        </a:spcAft>
        <a:defRPr sz="3600" b="1" u="sng">
          <a:solidFill>
            <a:srgbClr val="000099"/>
          </a:solidFill>
          <a:latin typeface="Arial" pitchFamily="-65" charset="0"/>
        </a:defRPr>
      </a:lvl6pPr>
      <a:lvl7pPr marL="914400" algn="ctr" defTabSz="912813" rtl="0" fontAlgn="base">
        <a:spcBef>
          <a:spcPct val="0"/>
        </a:spcBef>
        <a:spcAft>
          <a:spcPct val="0"/>
        </a:spcAft>
        <a:defRPr sz="3600" b="1" u="sng">
          <a:solidFill>
            <a:srgbClr val="000099"/>
          </a:solidFill>
          <a:latin typeface="Arial" pitchFamily="-65" charset="0"/>
        </a:defRPr>
      </a:lvl7pPr>
      <a:lvl8pPr marL="1371600" algn="ctr" defTabSz="912813" rtl="0" fontAlgn="base">
        <a:spcBef>
          <a:spcPct val="0"/>
        </a:spcBef>
        <a:spcAft>
          <a:spcPct val="0"/>
        </a:spcAft>
        <a:defRPr sz="3600" b="1" u="sng">
          <a:solidFill>
            <a:srgbClr val="000099"/>
          </a:solidFill>
          <a:latin typeface="Arial" pitchFamily="-65" charset="0"/>
        </a:defRPr>
      </a:lvl8pPr>
      <a:lvl9pPr marL="1828800" algn="ctr" defTabSz="912813" rtl="0" fontAlgn="base">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0" rIns="91420" bIns="45710" numCol="1" anchor="t" anchorCtr="0" compatLnSpc="1">
            <a:prstTxWarp prst="textNoShape">
              <a:avLst/>
            </a:prstTxWarp>
          </a:bodyPr>
          <a:lstStyle>
            <a:lvl1pPr algn="r">
              <a:defRPr sz="1400" b="0"/>
            </a:lvl1pPr>
          </a:lstStyle>
          <a:p>
            <a:pPr>
              <a:defRPr/>
            </a:pPr>
            <a:fld id="{F45728B9-51CE-5548-BBD6-25EEF59853D8}" type="slidenum">
              <a:rPr lang="en-US"/>
              <a:pPr>
                <a:defRPr/>
              </a:pPr>
              <a:t>‹#›</a:t>
            </a:fld>
            <a:endParaRPr lang="en-US"/>
          </a:p>
        </p:txBody>
      </p:sp>
      <p:sp>
        <p:nvSpPr>
          <p:cNvPr id="5726214" name="Text Box 6"/>
          <p:cNvSpPr txBox="1">
            <a:spLocks noChangeArrowheads="1"/>
          </p:cNvSpPr>
          <p:nvPr/>
        </p:nvSpPr>
        <p:spPr bwMode="auto">
          <a:xfrm>
            <a:off x="8382000" y="6248400"/>
            <a:ext cx="604838" cy="488950"/>
          </a:xfrm>
          <a:prstGeom prst="rect">
            <a:avLst/>
          </a:prstGeom>
          <a:noFill/>
          <a:ln w="9525">
            <a:noFill/>
            <a:miter lim="800000"/>
            <a:headEnd/>
            <a:tailEnd/>
          </a:ln>
          <a:effectLst/>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72698E65-12CA-EB46-8208-3CF4883E77BF}"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26631" name="Rectangle 7"/>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2" name="Rectangle 8"/>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3" name="Rectangle 9"/>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26634" name="Rectangle 10"/>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28" r:id="rId1"/>
    <p:sldLayoutId id="2147505129" r:id="rId2"/>
    <p:sldLayoutId id="2147505130" r:id="rId3"/>
    <p:sldLayoutId id="2147505131" r:id="rId4"/>
    <p:sldLayoutId id="2147505132" r:id="rId5"/>
    <p:sldLayoutId id="2147505133" r:id="rId6"/>
    <p:sldLayoutId id="2147505134" r:id="rId7"/>
    <p:sldLayoutId id="2147505135" r:id="rId8"/>
    <p:sldLayoutId id="2147505136" r:id="rId9"/>
    <p:sldLayoutId id="2147505137" r:id="rId10"/>
    <p:sldLayoutId id="2147505138" r:id="rId11"/>
  </p:sldLayoutIdLst>
  <p:hf hdr="0" ftr="0" dt="0"/>
  <p:txStyles>
    <p:titleStyle>
      <a:lvl1pPr algn="l" defTabSz="912813"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200" algn="l" defTabSz="912813" rtl="0" fontAlgn="base">
        <a:spcBef>
          <a:spcPct val="0"/>
        </a:spcBef>
        <a:spcAft>
          <a:spcPct val="0"/>
        </a:spcAft>
        <a:defRPr sz="2200">
          <a:solidFill>
            <a:schemeClr val="tx2"/>
          </a:solidFill>
          <a:latin typeface="ITC Officina Sans Book" pitchFamily="34" charset="0"/>
        </a:defRPr>
      </a:lvl6pPr>
      <a:lvl7pPr marL="914400" algn="l" defTabSz="912813" rtl="0" fontAlgn="base">
        <a:spcBef>
          <a:spcPct val="0"/>
        </a:spcBef>
        <a:spcAft>
          <a:spcPct val="0"/>
        </a:spcAft>
        <a:defRPr sz="2200">
          <a:solidFill>
            <a:schemeClr val="tx2"/>
          </a:solidFill>
          <a:latin typeface="ITC Officina Sans Book" pitchFamily="34" charset="0"/>
        </a:defRPr>
      </a:lvl7pPr>
      <a:lvl8pPr marL="1371600" algn="l" defTabSz="912813" rtl="0" fontAlgn="base">
        <a:spcBef>
          <a:spcPct val="0"/>
        </a:spcBef>
        <a:spcAft>
          <a:spcPct val="0"/>
        </a:spcAft>
        <a:defRPr sz="2200">
          <a:solidFill>
            <a:schemeClr val="tx2"/>
          </a:solidFill>
          <a:latin typeface="ITC Officina Sans Book" pitchFamily="34" charset="0"/>
        </a:defRPr>
      </a:lvl8pPr>
      <a:lvl9pPr marL="1828800" algn="l" defTabSz="912813" rtl="0" fontAlgn="base">
        <a:spcBef>
          <a:spcPct val="0"/>
        </a:spcBef>
        <a:spcAft>
          <a:spcPct val="0"/>
        </a:spcAft>
        <a:defRPr sz="2200">
          <a:solidFill>
            <a:schemeClr val="tx2"/>
          </a:solidFill>
          <a:latin typeface="ITC Officina Sans Book" pitchFamily="34" charset="0"/>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2950" indent="-28575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3000" indent="-230188" algn="l" defTabSz="912813"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600200" indent="-228600" algn="l" defTabSz="912813"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7400" indent="-228600" algn="l" defTabSz="912813"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600" indent="-228600" algn="l" defTabSz="912813" rtl="0" fontAlgn="base">
        <a:spcBef>
          <a:spcPct val="20000"/>
        </a:spcBef>
        <a:spcAft>
          <a:spcPct val="0"/>
        </a:spcAft>
        <a:buChar char="»"/>
        <a:defRPr sz="1000">
          <a:solidFill>
            <a:schemeClr val="tx1"/>
          </a:solidFill>
          <a:latin typeface="+mn-lt"/>
          <a:ea typeface="ＭＳ Ｐゴシック" pitchFamily="-65" charset="-128"/>
        </a:defRPr>
      </a:lvl6pPr>
      <a:lvl7pPr marL="2971800" indent="-228600" algn="l" defTabSz="912813" rtl="0" fontAlgn="base">
        <a:spcBef>
          <a:spcPct val="20000"/>
        </a:spcBef>
        <a:spcAft>
          <a:spcPct val="0"/>
        </a:spcAft>
        <a:buChar char="»"/>
        <a:defRPr sz="1000">
          <a:solidFill>
            <a:schemeClr val="tx1"/>
          </a:solidFill>
          <a:latin typeface="+mn-lt"/>
          <a:ea typeface="ＭＳ Ｐゴシック" pitchFamily="-65" charset="-128"/>
        </a:defRPr>
      </a:lvl7pPr>
      <a:lvl8pPr marL="3429000" indent="-228600" algn="l" defTabSz="912813" rtl="0" fontAlgn="base">
        <a:spcBef>
          <a:spcPct val="20000"/>
        </a:spcBef>
        <a:spcAft>
          <a:spcPct val="0"/>
        </a:spcAft>
        <a:buChar char="»"/>
        <a:defRPr sz="1000">
          <a:solidFill>
            <a:schemeClr val="tx1"/>
          </a:solidFill>
          <a:latin typeface="+mn-lt"/>
          <a:ea typeface="ＭＳ Ｐゴシック" pitchFamily="-65" charset="-128"/>
        </a:defRPr>
      </a:lvl8pPr>
      <a:lvl9pPr marL="3886200" indent="-228600" algn="l" defTabSz="912813" rtl="0" fontAlgn="base">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39050" name="Image" r:id="rId14" imgW="2222222" imgH="2234921" progId="">
                  <p:embed/>
                </p:oleObj>
              </mc:Choice>
              <mc:Fallback>
                <p:oleObj name="Image" r:id="rId14" imgW="2222222" imgH="2234921" progId="">
                  <p:embed/>
                  <p:pic>
                    <p:nvPicPr>
                      <p:cNvPr id="0" name="Object 2"/>
                      <p:cNvPicPr>
                        <a:picLocks noChangeAspect="1" noChangeArrowheads="1"/>
                      </p:cNvPicPr>
                      <p:nvPr/>
                    </p:nvPicPr>
                    <p:blipFill>
                      <a:blip r:embed="rId15">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915" name="Rectangle 3"/>
          <p:cNvSpPr>
            <a:spLocks noGrp="1" noChangeArrowheads="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0" rIns="91420" bIns="45710" numCol="1" anchor="t" anchorCtr="0" compatLnSpc="1">
            <a:prstTxWarp prst="textNoShape">
              <a:avLst/>
            </a:prstTxWarp>
          </a:bodyPr>
          <a:lstStyle>
            <a:lvl1pPr algn="r">
              <a:defRPr sz="1400" b="0"/>
            </a:lvl1pPr>
          </a:lstStyle>
          <a:p>
            <a:pPr>
              <a:defRPr/>
            </a:pPr>
            <a:fld id="{AC7054C1-0DBA-404A-BC1D-EF8C571211DF}" type="slidenum">
              <a:rPr lang="en-US"/>
              <a:pPr>
                <a:defRPr/>
              </a:pPr>
              <a:t>‹#›</a:t>
            </a:fld>
            <a:endParaRPr lang="en-US"/>
          </a:p>
        </p:txBody>
      </p:sp>
      <p:sp>
        <p:nvSpPr>
          <p:cNvPr id="77831" name="Text Box 7"/>
          <p:cNvSpPr txBox="1">
            <a:spLocks noChangeArrowheads="1"/>
          </p:cNvSpPr>
          <p:nvPr/>
        </p:nvSpPr>
        <p:spPr bwMode="auto">
          <a:xfrm>
            <a:off x="8305800" y="6096000"/>
            <a:ext cx="604838" cy="427038"/>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6D094D61-C85E-6E48-BF1A-B6ECC0071413}"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38920" name="Rectangle 8"/>
          <p:cNvSpPr>
            <a:spLocks noChangeAspect="1" noChangeArrowheads="1"/>
          </p:cNvSpPr>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1" name="Rectangle 9"/>
          <p:cNvSpPr>
            <a:spLocks noChangeAspect="1" noChangeArrowheads="1"/>
          </p:cNvSpPr>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38922" name="Rectangle 10"/>
          <p:cNvSpPr>
            <a:spLocks noChangeAspect="1" noChangeArrowheads="1"/>
          </p:cNvSpPr>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lstStyle/>
          <a:p>
            <a:pPr defTabSz="912813"/>
            <a:endParaRPr lang="en-US" sz="1800" b="0"/>
          </a:p>
        </p:txBody>
      </p:sp>
      <p:sp>
        <p:nvSpPr>
          <p:cNvPr id="77835" name="Text Box 11"/>
          <p:cNvSpPr txBox="1">
            <a:spLocks noChangeArrowheads="1"/>
          </p:cNvSpPr>
          <p:nvPr/>
        </p:nvSpPr>
        <p:spPr bwMode="auto">
          <a:xfrm rot="-5400000">
            <a:off x="8262144" y="5290344"/>
            <a:ext cx="1214437" cy="244475"/>
          </a:xfrm>
          <a:prstGeom prst="rect">
            <a:avLst/>
          </a:prstGeom>
          <a:noFill/>
          <a:ln w="9525">
            <a:noFill/>
            <a:miter lim="800000"/>
            <a:headEnd/>
            <a:tailEnd/>
          </a:ln>
        </p:spPr>
        <p:txBody>
          <a:bodyPr lIns="91420" tIns="45710" rIns="91420" bIns="45710">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38924" name="Rectangle 12"/>
          <p:cNvSpPr>
            <a:spLocks noGrp="1" noChangeArrowheads="1"/>
          </p:cNvSpPr>
          <p:nvPr>
            <p:ph type="title"/>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0" rIns="91420" bIns="4571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5139" r:id="rId1"/>
    <p:sldLayoutId id="2147505140" r:id="rId2"/>
    <p:sldLayoutId id="2147505141" r:id="rId3"/>
    <p:sldLayoutId id="2147505142" r:id="rId4"/>
    <p:sldLayoutId id="2147505143" r:id="rId5"/>
    <p:sldLayoutId id="2147505144" r:id="rId6"/>
    <p:sldLayoutId id="2147505145" r:id="rId7"/>
    <p:sldLayoutId id="2147505146" r:id="rId8"/>
    <p:sldLayoutId id="2147505147" r:id="rId9"/>
    <p:sldLayoutId id="2147505148" r:id="rId10"/>
    <p:sldLayoutId id="2147505149" r:id="rId11"/>
  </p:sldLayoutIdLst>
  <p:timing>
    <p:tnLst>
      <p:par>
        <p:cTn xmlns:p14="http://schemas.microsoft.com/office/powerpoint/2010/main" id="1" dur="indefinite" restart="never" nodeType="tmRoot"/>
      </p:par>
    </p:tnLst>
  </p:timing>
  <p:hf hdr="0" ftr="0" dt="0"/>
  <p:txStyles>
    <p:titleStyle>
      <a:lvl1pPr algn="l" defTabSz="912813" rtl="0" eaLnBrk="0" fontAlgn="base" hangingPunct="0">
        <a:spcBef>
          <a:spcPct val="0"/>
        </a:spcBef>
        <a:spcAft>
          <a:spcPct val="0"/>
        </a:spcAft>
        <a:defRPr sz="2000">
          <a:solidFill>
            <a:schemeClr val="tx2"/>
          </a:solidFill>
          <a:latin typeface="+mj-lt"/>
          <a:ea typeface="+mj-ea"/>
          <a:cs typeface="+mj-cs"/>
        </a:defRPr>
      </a:lvl1pPr>
      <a:lvl2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2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4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6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800" algn="l" defTabSz="912813"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defTabSz="912813"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2950" indent="-285750" algn="l" defTabSz="912813"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3000" indent="-230188" algn="l" defTabSz="912813" rtl="0" eaLnBrk="0" fontAlgn="base" hangingPunct="0">
        <a:spcBef>
          <a:spcPct val="20000"/>
        </a:spcBef>
        <a:spcAft>
          <a:spcPct val="0"/>
        </a:spcAft>
        <a:buChar char="•"/>
        <a:defRPr sz="1200">
          <a:solidFill>
            <a:schemeClr val="tx1"/>
          </a:solidFill>
          <a:latin typeface="+mn-lt"/>
          <a:ea typeface="+mn-ea"/>
        </a:defRPr>
      </a:lvl3pPr>
      <a:lvl4pPr marL="1600200" indent="-228600" algn="l" defTabSz="912813" rtl="0" eaLnBrk="0" fontAlgn="base" hangingPunct="0">
        <a:spcBef>
          <a:spcPct val="20000"/>
        </a:spcBef>
        <a:spcAft>
          <a:spcPct val="0"/>
        </a:spcAft>
        <a:buChar char="–"/>
        <a:defRPr sz="1000">
          <a:solidFill>
            <a:schemeClr val="tx1"/>
          </a:solidFill>
          <a:latin typeface="+mn-lt"/>
          <a:ea typeface="+mn-ea"/>
        </a:defRPr>
      </a:lvl4pPr>
      <a:lvl5pPr marL="2057400" indent="-228600" algn="l" defTabSz="912813" rtl="0" eaLnBrk="0" fontAlgn="base" hangingPunct="0">
        <a:spcBef>
          <a:spcPct val="20000"/>
        </a:spcBef>
        <a:spcAft>
          <a:spcPct val="0"/>
        </a:spcAft>
        <a:buChar char="»"/>
        <a:defRPr sz="800">
          <a:solidFill>
            <a:schemeClr val="tx1"/>
          </a:solidFill>
          <a:latin typeface="+mn-lt"/>
          <a:ea typeface="+mn-ea"/>
        </a:defRPr>
      </a:lvl5pPr>
      <a:lvl6pPr marL="2514600" indent="-228600" algn="l" defTabSz="912813" rtl="0" eaLnBrk="0" fontAlgn="base" hangingPunct="0">
        <a:spcBef>
          <a:spcPct val="20000"/>
        </a:spcBef>
        <a:spcAft>
          <a:spcPct val="0"/>
        </a:spcAft>
        <a:buChar char="»"/>
        <a:defRPr sz="800">
          <a:solidFill>
            <a:schemeClr val="tx1"/>
          </a:solidFill>
          <a:latin typeface="+mn-lt"/>
          <a:ea typeface="+mn-ea"/>
        </a:defRPr>
      </a:lvl6pPr>
      <a:lvl7pPr marL="2971800" indent="-228600" algn="l" defTabSz="912813" rtl="0" eaLnBrk="0" fontAlgn="base" hangingPunct="0">
        <a:spcBef>
          <a:spcPct val="20000"/>
        </a:spcBef>
        <a:spcAft>
          <a:spcPct val="0"/>
        </a:spcAft>
        <a:buChar char="»"/>
        <a:defRPr sz="800">
          <a:solidFill>
            <a:schemeClr val="tx1"/>
          </a:solidFill>
          <a:latin typeface="+mn-lt"/>
          <a:ea typeface="+mn-ea"/>
        </a:defRPr>
      </a:lvl7pPr>
      <a:lvl8pPr marL="3429000" indent="-228600" algn="l" defTabSz="912813" rtl="0" eaLnBrk="0" fontAlgn="base" hangingPunct="0">
        <a:spcBef>
          <a:spcPct val="20000"/>
        </a:spcBef>
        <a:spcAft>
          <a:spcPct val="0"/>
        </a:spcAft>
        <a:buChar char="»"/>
        <a:defRPr sz="800">
          <a:solidFill>
            <a:schemeClr val="tx1"/>
          </a:solidFill>
          <a:latin typeface="+mn-lt"/>
          <a:ea typeface="+mn-ea"/>
        </a:defRPr>
      </a:lvl8pPr>
      <a:lvl9pPr marL="3886200" indent="-228600" algn="l" defTabSz="912813" rtl="0" eaLnBrk="0" fontAlgn="base" hangingPunct="0">
        <a:spcBef>
          <a:spcPct val="20000"/>
        </a:spcBef>
        <a:spcAft>
          <a:spcPct val="0"/>
        </a:spcAft>
        <a:buChar char="»"/>
        <a:defRPr sz="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bwMode="auto">
          <a:xfrm>
            <a:off x="122238" y="234950"/>
            <a:ext cx="879316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51203" name="Rectangle 6"/>
          <p:cNvSpPr>
            <a:spLocks noGrp="1" noChangeArrowheads="1"/>
          </p:cNvSpPr>
          <p:nvPr>
            <p:ph type="body" idx="1"/>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nvPr>
        </p:nvSpPr>
        <p:spPr bwMode="auto">
          <a:xfrm>
            <a:off x="8620125" y="36513"/>
            <a:ext cx="295275" cy="122237"/>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05243" r:id="rId1"/>
  </p:sldLayoutIdLst>
  <p:hf hdr="0" dt="0"/>
  <p:txStyles>
    <p:titleStyle>
      <a:lvl1pPr algn="l" defTabSz="912813" rtl="0" eaLnBrk="0" fontAlgn="base" hangingPunct="0">
        <a:spcBef>
          <a:spcPct val="0"/>
        </a:spcBef>
        <a:spcAft>
          <a:spcPct val="0"/>
        </a:spcAft>
        <a:defRPr sz="1900" b="1">
          <a:solidFill>
            <a:schemeClr val="tx2"/>
          </a:solidFill>
          <a:latin typeface="Arial" pitchFamily="-65" charset="0"/>
          <a:ea typeface="+mj-ea"/>
          <a:cs typeface="+mj-cs"/>
        </a:defRPr>
      </a:lvl1pPr>
      <a:lvl2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2813"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200" algn="l" defTabSz="912813" rtl="0" fontAlgn="base">
        <a:spcBef>
          <a:spcPct val="0"/>
        </a:spcBef>
        <a:spcAft>
          <a:spcPct val="0"/>
        </a:spcAft>
        <a:defRPr sz="1900" b="1">
          <a:solidFill>
            <a:schemeClr val="tx2"/>
          </a:solidFill>
          <a:latin typeface="Arial" pitchFamily="-65" charset="0"/>
        </a:defRPr>
      </a:lvl6pPr>
      <a:lvl7pPr marL="914400" algn="l" defTabSz="912813" rtl="0" fontAlgn="base">
        <a:spcBef>
          <a:spcPct val="0"/>
        </a:spcBef>
        <a:spcAft>
          <a:spcPct val="0"/>
        </a:spcAft>
        <a:defRPr sz="1900" b="1">
          <a:solidFill>
            <a:schemeClr val="tx2"/>
          </a:solidFill>
          <a:latin typeface="Arial" pitchFamily="-65" charset="0"/>
        </a:defRPr>
      </a:lvl7pPr>
      <a:lvl8pPr marL="1371600" algn="l" defTabSz="912813" rtl="0" fontAlgn="base">
        <a:spcBef>
          <a:spcPct val="0"/>
        </a:spcBef>
        <a:spcAft>
          <a:spcPct val="0"/>
        </a:spcAft>
        <a:defRPr sz="1900" b="1">
          <a:solidFill>
            <a:schemeClr val="tx2"/>
          </a:solidFill>
          <a:latin typeface="Arial" pitchFamily="-65" charset="0"/>
        </a:defRPr>
      </a:lvl8pPr>
      <a:lvl9pPr marL="1828800" algn="l" defTabSz="912813" rtl="0" fontAlgn="base">
        <a:spcBef>
          <a:spcPct val="0"/>
        </a:spcBef>
        <a:spcAft>
          <a:spcPct val="0"/>
        </a:spcAft>
        <a:defRPr sz="1900" b="1">
          <a:solidFill>
            <a:schemeClr val="tx2"/>
          </a:solidFill>
          <a:latin typeface="Arial" pitchFamily="-65"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7638" indent="-146050" algn="l" defTabSz="912813"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1625" indent="-152400" algn="l" defTabSz="912813" rtl="0" eaLnBrk="0" fontAlgn="base" hangingPunct="0">
        <a:spcBef>
          <a:spcPct val="0"/>
        </a:spcBef>
        <a:spcAft>
          <a:spcPct val="0"/>
        </a:spcAft>
        <a:buChar char="–"/>
        <a:defRPr sz="1600">
          <a:solidFill>
            <a:schemeClr val="tx1"/>
          </a:solidFill>
          <a:latin typeface="Arial" pitchFamily="-65" charset="0"/>
          <a:ea typeface="+mn-ea"/>
        </a:defRPr>
      </a:lvl3pPr>
      <a:lvl4pPr marL="441325" indent="-138113" algn="l" defTabSz="912813" rtl="0" eaLnBrk="0" fontAlgn="base" hangingPunct="0">
        <a:spcBef>
          <a:spcPct val="0"/>
        </a:spcBef>
        <a:spcAft>
          <a:spcPct val="0"/>
        </a:spcAft>
        <a:buSzPct val="89000"/>
        <a:buChar char="•"/>
        <a:defRPr sz="1600">
          <a:solidFill>
            <a:schemeClr val="tx1"/>
          </a:solidFill>
          <a:latin typeface="Arial" pitchFamily="-65" charset="0"/>
          <a:ea typeface="+mn-ea"/>
        </a:defRPr>
      </a:lvl4pPr>
      <a:lvl5pPr marL="593725" indent="-150813" algn="l" defTabSz="912813"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925" indent="-150813" algn="l" defTabSz="912813" rtl="0" fontAlgn="base">
        <a:spcBef>
          <a:spcPct val="0"/>
        </a:spcBef>
        <a:spcAft>
          <a:spcPct val="0"/>
        </a:spcAft>
        <a:buSzPct val="75000"/>
        <a:buChar char="–"/>
        <a:defRPr sz="1600">
          <a:solidFill>
            <a:schemeClr val="tx1"/>
          </a:solidFill>
          <a:latin typeface="+mn-lt"/>
          <a:ea typeface="+mn-ea"/>
        </a:defRPr>
      </a:lvl6pPr>
      <a:lvl7pPr marL="1508125" indent="-150813" algn="l" defTabSz="912813" rtl="0" fontAlgn="base">
        <a:spcBef>
          <a:spcPct val="0"/>
        </a:spcBef>
        <a:spcAft>
          <a:spcPct val="0"/>
        </a:spcAft>
        <a:buSzPct val="75000"/>
        <a:buChar char="–"/>
        <a:defRPr sz="1600">
          <a:solidFill>
            <a:schemeClr val="tx1"/>
          </a:solidFill>
          <a:latin typeface="+mn-lt"/>
          <a:ea typeface="+mn-ea"/>
        </a:defRPr>
      </a:lvl7pPr>
      <a:lvl8pPr marL="1965325" indent="-150813" algn="l" defTabSz="912813" rtl="0" fontAlgn="base">
        <a:spcBef>
          <a:spcPct val="0"/>
        </a:spcBef>
        <a:spcAft>
          <a:spcPct val="0"/>
        </a:spcAft>
        <a:buSzPct val="75000"/>
        <a:buChar char="–"/>
        <a:defRPr sz="1600">
          <a:solidFill>
            <a:schemeClr val="tx1"/>
          </a:solidFill>
          <a:latin typeface="+mn-lt"/>
          <a:ea typeface="+mn-ea"/>
        </a:defRPr>
      </a:lvl8pPr>
      <a:lvl9pPr marL="2422525" indent="-150813" algn="l" defTabSz="912813" rtl="0" fontAlgn="base">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1891"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457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8F314BB2-6EE2-0541-904C-E2F46A10D528}" type="datetime1">
              <a:rPr lang="en-US"/>
              <a:pPr>
                <a:defRPr/>
              </a:pPr>
              <a:t>5/29/15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B437ED83-A5C4-A042-8E44-8AEBB81D107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5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6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6E29D3F-2BF4-CD44-8C65-29F2812B6D2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05154" r:id="rId1"/>
    <p:sldLayoutId id="2147505155" r:id="rId2"/>
    <p:sldLayoutId id="2147505156" r:id="rId3"/>
    <p:sldLayoutId id="2147505157" r:id="rId4"/>
    <p:sldLayoutId id="2147505158" r:id="rId5"/>
    <p:sldLayoutId id="2147505159" r:id="rId6"/>
    <p:sldLayoutId id="2147505160" r:id="rId7"/>
    <p:sldLayoutId id="2147505161" r:id="rId8"/>
    <p:sldLayoutId id="2147505162" r:id="rId9"/>
    <p:sldLayoutId id="2147505163" r:id="rId10"/>
    <p:sldLayoutId id="2147505164" r:id="rId11"/>
    <p:sldLayoutId id="2147505165" r:id="rId12"/>
    <p:sldLayoutId id="21475051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80EC7AD2-19C5-DE47-9EE6-DA31F61EEADF}" type="datetime1">
              <a:rPr lang="en-US"/>
              <a:pPr>
                <a:defRPr/>
              </a:pPr>
              <a:t>5/29/15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6CD5031E-C91A-1049-A4CA-DFF2E2883F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67" r:id="rId1"/>
    <p:sldLayoutId id="2147505168" r:id="rId2"/>
    <p:sldLayoutId id="2147505169" r:id="rId3"/>
    <p:sldLayoutId id="2147505170" r:id="rId4"/>
    <p:sldLayoutId id="2147505171" r:id="rId5"/>
    <p:sldLayoutId id="2147505172" r:id="rId6"/>
    <p:sldLayoutId id="2147505173" r:id="rId7"/>
    <p:sldLayoutId id="2147505174" r:id="rId8"/>
    <p:sldLayoutId id="2147505175" r:id="rId9"/>
    <p:sldLayoutId id="2147505176" r:id="rId10"/>
    <p:sldLayoutId id="214750517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8.emf"/><Relationship Id="rId1" Type="http://schemas.openxmlformats.org/officeDocument/2006/relationships/slideLayout" Target="../slideLayouts/slideLayout5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2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59.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6.emf"/><Relationship Id="rId3" Type="http://schemas.openxmlformats.org/officeDocument/2006/relationships/image" Target="../media/image3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38.emf"/><Relationship Id="rId3" Type="http://schemas.openxmlformats.org/officeDocument/2006/relationships/image" Target="../media/image39.emf"/></Relationships>
</file>

<file path=ppt/slides/_rels/slide16.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172.xml"/><Relationship Id="rId3"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9" Type="http://schemas.openxmlformats.org/officeDocument/2006/relationships/tags" Target="../tags/tag24.xml"/><Relationship Id="rId20" Type="http://schemas.openxmlformats.org/officeDocument/2006/relationships/image" Target="../media/image40.png"/><Relationship Id="rId21" Type="http://schemas.openxmlformats.org/officeDocument/2006/relationships/image" Target="../media/image41.png"/><Relationship Id="rId10" Type="http://schemas.openxmlformats.org/officeDocument/2006/relationships/tags" Target="../tags/tag25.xml"/><Relationship Id="rId11" Type="http://schemas.openxmlformats.org/officeDocument/2006/relationships/tags" Target="../tags/tag26.xml"/><Relationship Id="rId12" Type="http://schemas.openxmlformats.org/officeDocument/2006/relationships/tags" Target="../tags/tag27.xml"/><Relationship Id="rId13" Type="http://schemas.openxmlformats.org/officeDocument/2006/relationships/tags" Target="../tags/tag28.xml"/><Relationship Id="rId14" Type="http://schemas.openxmlformats.org/officeDocument/2006/relationships/tags" Target="../tags/tag29.xml"/><Relationship Id="rId15" Type="http://schemas.openxmlformats.org/officeDocument/2006/relationships/tags" Target="../tags/tag30.xml"/><Relationship Id="rId16" Type="http://schemas.openxmlformats.org/officeDocument/2006/relationships/tags" Target="../tags/tag31.xml"/><Relationship Id="rId17" Type="http://schemas.openxmlformats.org/officeDocument/2006/relationships/tags" Target="../tags/tag32.xml"/><Relationship Id="rId18" Type="http://schemas.openxmlformats.org/officeDocument/2006/relationships/slideLayout" Target="../slideLayouts/slideLayout172.xml"/><Relationship Id="rId19" Type="http://schemas.openxmlformats.org/officeDocument/2006/relationships/notesSlide" Target="../notesSlides/notesSlide14.xml"/><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4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4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4.emf"/><Relationship Id="rId5" Type="http://schemas.openxmlformats.org/officeDocument/2006/relationships/image" Target="../media/image45.png"/><Relationship Id="rId1" Type="http://schemas.openxmlformats.org/officeDocument/2006/relationships/tags" Target="../tags/tag33.xml"/><Relationship Id="rId2"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tags" Target="../tags/tag34.xml"/><Relationship Id="rId2" Type="http://schemas.openxmlformats.org/officeDocument/2006/relationships/slideLayout" Target="../slideLayouts/slideLayout18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8.emf"/><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tags" Target="../tags/tag35.xml"/><Relationship Id="rId2" Type="http://schemas.openxmlformats.org/officeDocument/2006/relationships/slideLayout" Target="../slideLayouts/slideLayout16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1.tif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tags" Target="../tags/tag36.xml"/><Relationship Id="rId2"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4.gif"/><Relationship Id="rId5" Type="http://schemas.openxmlformats.org/officeDocument/2006/relationships/image" Target="../media/image46.emf"/><Relationship Id="rId1" Type="http://schemas.openxmlformats.org/officeDocument/2006/relationships/tags" Target="../tags/tag37.xml"/><Relationship Id="rId2" Type="http://schemas.openxmlformats.org/officeDocument/2006/relationships/slideLayout" Target="../slideLayouts/slideLayout202.xml"/></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2.emf"/><Relationship Id="rId5" Type="http://schemas.openxmlformats.org/officeDocument/2006/relationships/image" Target="../media/image57.emf"/><Relationship Id="rId6" Type="http://schemas.openxmlformats.org/officeDocument/2006/relationships/image" Target="../media/image58.emf"/><Relationship Id="rId1" Type="http://schemas.openxmlformats.org/officeDocument/2006/relationships/slideLayout" Target="../slideLayouts/slideLayout161.xml"/><Relationship Id="rId2"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tags" Target="../tags/tag38.xml"/><Relationship Id="rId2"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61.png"/><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58.xml"/><Relationship Id="rId2"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1" Type="http://schemas.openxmlformats.org/officeDocument/2006/relationships/slideLayout" Target="../slideLayouts/slideLayout59.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emf"/><Relationship Id="rId1" Type="http://schemas.openxmlformats.org/officeDocument/2006/relationships/slideLayout" Target="../slideLayouts/slideLayout59.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5.xml"/><Relationship Id="rId3" Type="http://schemas.openxmlformats.org/officeDocument/2006/relationships/image" Target="../media/image7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3.pn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3.png"/><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3.png"/><Relationship Id="rId3"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7.png"/><Relationship Id="rId3"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7.xml"/><Relationship Id="rId3" Type="http://schemas.openxmlformats.org/officeDocument/2006/relationships/image" Target="../media/image79.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80.emf"/></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59.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59.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59.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5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image" Target="../media/image16.png"/><Relationship Id="rId13" Type="http://schemas.openxmlformats.org/officeDocument/2006/relationships/image" Target="../media/image17.png"/><Relationship Id="rId14" Type="http://schemas.openxmlformats.org/officeDocument/2006/relationships/image" Target="../media/image18.png"/><Relationship Id="rId15" Type="http://schemas.openxmlformats.org/officeDocument/2006/relationships/image" Target="../media/image19.png"/><Relationship Id="rId16" Type="http://schemas.openxmlformats.org/officeDocument/2006/relationships/image" Target="../media/image20.png"/><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13.emf"/><Relationship Id="rId10"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2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wmf"/><Relationship Id="rId5" Type="http://schemas.openxmlformats.org/officeDocument/2006/relationships/image" Target="../media/image26.wmf"/><Relationship Id="rId6" Type="http://schemas.openxmlformats.org/officeDocument/2006/relationships/image" Target="../media/image27.wmf"/><Relationship Id="rId1" Type="http://schemas.openxmlformats.org/officeDocument/2006/relationships/slideLayout" Target="../slideLayouts/slideLayout5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ChangeArrowheads="1"/>
          </p:cNvSpPr>
          <p:nvPr/>
        </p:nvSpPr>
        <p:spPr bwMode="auto">
          <a:xfrm>
            <a:off x="8864600" y="-787400"/>
            <a:ext cx="1701800" cy="88773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defTabSz="912813"/>
            <a:endParaRPr lang="en-US"/>
          </a:p>
        </p:txBody>
      </p:sp>
      <p:sp>
        <p:nvSpPr>
          <p:cNvPr id="168962" name="Rectangle 2"/>
          <p:cNvSpPr txBox="1">
            <a:spLocks noChangeArrowheads="1"/>
          </p:cNvSpPr>
          <p:nvPr/>
        </p:nvSpPr>
        <p:spPr bwMode="auto">
          <a:xfrm>
            <a:off x="134938" y="266700"/>
            <a:ext cx="6908800" cy="123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400"/>
              <a:t>Analysis of Biological Networks: </a:t>
            </a:r>
            <a:br>
              <a:rPr lang="en-US" sz="2400"/>
            </a:br>
            <a:r>
              <a:rPr lang="en-US" sz="2000"/>
              <a:t>Integrating a Structural Interaction Network </a:t>
            </a:r>
            <a:br>
              <a:rPr lang="en-US" sz="2000"/>
            </a:br>
            <a:r>
              <a:rPr lang="en-US" sz="2000"/>
              <a:t>with Motion Dynamics</a:t>
            </a:r>
            <a:endParaRPr lang="en-US" sz="2000" b="0"/>
          </a:p>
          <a:p>
            <a:pPr eaLnBrk="1" hangingPunct="1"/>
            <a:endParaRPr lang="en-US" sz="700"/>
          </a:p>
        </p:txBody>
      </p:sp>
      <p:sp>
        <p:nvSpPr>
          <p:cNvPr id="168963" name="Rectangle 2"/>
          <p:cNvSpPr>
            <a:spLocks noChangeArrowheads="1"/>
          </p:cNvSpPr>
          <p:nvPr/>
        </p:nvSpPr>
        <p:spPr bwMode="auto">
          <a:xfrm>
            <a:off x="7129463" y="271463"/>
            <a:ext cx="1895475" cy="6477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066" tIns="46033" rIns="92066" bIns="46033" anchor="b"/>
          <a:lstStyle/>
          <a:p>
            <a:pPr defTabSz="912813"/>
            <a:r>
              <a:rPr lang="en-US" b="0">
                <a:solidFill>
                  <a:srgbClr val="606060"/>
                </a:solidFill>
              </a:rPr>
              <a:t>slides at</a:t>
            </a:r>
            <a:r>
              <a:rPr lang="en-US" sz="1600" b="0">
                <a:solidFill>
                  <a:srgbClr val="4D4D4D"/>
                </a:solidFill>
              </a:rPr>
              <a:t> </a:t>
            </a:r>
            <a:r>
              <a:rPr lang="en-US" sz="2400" b="0">
                <a:solidFill>
                  <a:srgbClr val="4D4D4D"/>
                </a:solidFill>
              </a:rPr>
              <a:t/>
            </a:r>
            <a:br>
              <a:rPr lang="en-US" sz="2400" b="0">
                <a:solidFill>
                  <a:srgbClr val="4D4D4D"/>
                </a:solidFill>
              </a:rPr>
            </a:br>
            <a:r>
              <a:rPr lang="en-US">
                <a:latin typeface="Arial Narrow Bold" charset="0"/>
                <a:cs typeface="Arial Narrow Bold" charset="0"/>
              </a:rPr>
              <a:t>Lectures.GersteinLab.org</a:t>
            </a:r>
            <a:endParaRPr lang="en-US" sz="1100">
              <a:latin typeface="Arial Narrow Bold" charset="0"/>
              <a:cs typeface="Arial Narrow Bold" charset="0"/>
            </a:endParaRPr>
          </a:p>
          <a:p>
            <a:pPr defTabSz="912813"/>
            <a:endParaRPr lang="en-US" sz="800">
              <a:solidFill>
                <a:srgbClr val="606060"/>
              </a:solidFill>
            </a:endParaRPr>
          </a:p>
          <a:p>
            <a:pPr defTabSz="912813"/>
            <a:r>
              <a:rPr lang="en-US" sz="800">
                <a:solidFill>
                  <a:srgbClr val="606060"/>
                </a:solidFill>
              </a:rPr>
              <a:t>(See Last Slide for References </a:t>
            </a:r>
            <a:br>
              <a:rPr lang="en-US" sz="800">
                <a:solidFill>
                  <a:srgbClr val="606060"/>
                </a:solidFill>
              </a:rPr>
            </a:br>
            <a:r>
              <a:rPr lang="en-US" sz="800">
                <a:solidFill>
                  <a:srgbClr val="606060"/>
                </a:solidFill>
              </a:rPr>
              <a:t>&amp; More Info.)</a:t>
            </a:r>
            <a:r>
              <a:rPr lang="en-US" sz="800">
                <a:solidFill>
                  <a:srgbClr val="4D4D4D"/>
                </a:solidFill>
              </a:rPr>
              <a:t> </a:t>
            </a:r>
            <a:endParaRPr lang="en-US" sz="1000">
              <a:solidFill>
                <a:srgbClr val="4D4D4D"/>
              </a:solidFill>
            </a:endParaRPr>
          </a:p>
          <a:p>
            <a:pPr defTabSz="912813"/>
            <a:endParaRPr lang="en-US" sz="1000" b="0">
              <a:solidFill>
                <a:srgbClr val="4D4D4D"/>
              </a:solidFill>
            </a:endParaRPr>
          </a:p>
          <a:p>
            <a:pPr defTabSz="912813"/>
            <a:endParaRPr lang="en-US" sz="1600" b="0">
              <a:solidFill>
                <a:srgbClr val="606060"/>
              </a:solidFill>
            </a:endParaRPr>
          </a:p>
          <a:p>
            <a:pPr defTabSz="912813"/>
            <a:endParaRPr lang="en-US" sz="1600" b="0">
              <a:solidFill>
                <a:srgbClr val="606060"/>
              </a:solidFill>
            </a:endParaRPr>
          </a:p>
          <a:p>
            <a:pPr defTabSz="912813"/>
            <a:endParaRPr lang="en-US" sz="1600" b="0">
              <a:solidFill>
                <a:srgbClr val="606060"/>
              </a:solidFill>
            </a:endParaRPr>
          </a:p>
          <a:p>
            <a:pPr defTabSz="912813"/>
            <a:endParaRPr lang="en-US" sz="1600" b="0">
              <a:solidFill>
                <a:srgbClr val="606060"/>
              </a:solidFill>
            </a:endParaRPr>
          </a:p>
          <a:p>
            <a:pPr defTabSz="912813"/>
            <a:endParaRPr lang="en-US" sz="1600" b="0">
              <a:solidFill>
                <a:srgbClr val="606060"/>
              </a:solidFill>
            </a:endParaRPr>
          </a:p>
          <a:p>
            <a:pPr defTabSz="912813"/>
            <a:endParaRPr lang="en-US" sz="1600" b="0">
              <a:solidFill>
                <a:srgbClr val="606060"/>
              </a:solidFill>
            </a:endParaRPr>
          </a:p>
          <a:p>
            <a:pPr defTabSz="912813"/>
            <a:r>
              <a:rPr lang="en-US" sz="1600" b="0">
                <a:solidFill>
                  <a:srgbClr val="606060"/>
                </a:solidFill>
              </a:rPr>
              <a:t>Mark B Gerstein</a:t>
            </a:r>
            <a:br>
              <a:rPr lang="en-US" sz="1600" b="0">
                <a:solidFill>
                  <a:srgbClr val="606060"/>
                </a:solidFill>
              </a:rPr>
            </a:br>
            <a:r>
              <a:rPr lang="en-US" sz="1600" b="0">
                <a:solidFill>
                  <a:srgbClr val="606060"/>
                </a:solidFill>
              </a:rPr>
              <a:t>Yale</a:t>
            </a:r>
            <a:endParaRPr lang="en-US" sz="300" b="0">
              <a:solidFill>
                <a:srgbClr val="4D4D4D"/>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2273"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2275" name="Rectangle 32"/>
          <p:cNvSpPr>
            <a:spLocks noChangeArrowheads="1"/>
          </p:cNvSpPr>
          <p:nvPr/>
        </p:nvSpPr>
        <p:spPr bwMode="auto">
          <a:xfrm>
            <a:off x="2874963" y="4467225"/>
            <a:ext cx="1919287" cy="1554163"/>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Bent Arrow 35"/>
          <p:cNvSpPr/>
          <p:nvPr/>
        </p:nvSpPr>
        <p:spPr bwMode="auto">
          <a:xfrm rot="16200000" flipV="1">
            <a:off x="4918075" y="4803776"/>
            <a:ext cx="693737" cy="735012"/>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2277"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2278" name="Rectangle 33"/>
          <p:cNvSpPr>
            <a:spLocks noChangeArrowheads="1"/>
          </p:cNvSpPr>
          <p:nvPr/>
        </p:nvSpPr>
        <p:spPr bwMode="auto">
          <a:xfrm>
            <a:off x="4902200" y="1641475"/>
            <a:ext cx="4191000" cy="3124200"/>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2279" name="Group 2"/>
          <p:cNvGrpSpPr>
            <a:grpSpLocks/>
          </p:cNvGrpSpPr>
          <p:nvPr/>
        </p:nvGrpSpPr>
        <p:grpSpPr bwMode="auto">
          <a:xfrm>
            <a:off x="4938713" y="1679575"/>
            <a:ext cx="4121150" cy="3092450"/>
            <a:chOff x="4939088" y="1498599"/>
            <a:chExt cx="4120107" cy="3092428"/>
          </a:xfrm>
        </p:grpSpPr>
        <p:pic>
          <p:nvPicPr>
            <p:cNvPr id="18228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9088" y="1498599"/>
              <a:ext cx="4120107" cy="25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1" name="TextBox 9"/>
            <p:cNvSpPr txBox="1">
              <a:spLocks noChangeArrowheads="1"/>
            </p:cNvSpPr>
            <p:nvPr/>
          </p:nvSpPr>
          <p:spPr bwMode="auto">
            <a:xfrm>
              <a:off x="5223162" y="3944696"/>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‘Compatible’</a:t>
              </a:r>
            </a:p>
            <a:p>
              <a:pPr algn="ctr" eaLnBrk="1" hangingPunct="1"/>
              <a:r>
                <a:rPr lang="en-US" sz="1800"/>
                <a:t>motions</a:t>
              </a:r>
            </a:p>
          </p:txBody>
        </p:sp>
        <p:sp>
          <p:nvSpPr>
            <p:cNvPr id="182282" name="TextBox 10"/>
            <p:cNvSpPr txBox="1">
              <a:spLocks noChangeArrowheads="1"/>
            </p:cNvSpPr>
            <p:nvPr/>
          </p:nvSpPr>
          <p:spPr bwMode="auto">
            <a:xfrm>
              <a:off x="7365315" y="3944695"/>
              <a:ext cx="1626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t>‘Conflicting’</a:t>
              </a:r>
            </a:p>
            <a:p>
              <a:pPr algn="ctr" eaLnBrk="1" hangingPunct="1"/>
              <a:r>
                <a:rPr lang="en-US" sz="1800"/>
                <a:t>motion</a:t>
              </a:r>
            </a:p>
          </p:txBody>
        </p:sp>
      </p:grpSp>
    </p:spTree>
    <p:extLst>
      <p:ext uri="{BB962C8B-B14F-4D97-AF65-F5344CB8AC3E}">
        <p14:creationId xmlns:p14="http://schemas.microsoft.com/office/powerpoint/2010/main" val="2539400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5" descr="complex"/>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900" y="1054100"/>
            <a:ext cx="41656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120650"/>
            <a:ext cx="8229600" cy="430887"/>
          </a:xfrm>
        </p:spPr>
        <p:txBody>
          <a:bodyPr/>
          <a:lstStyle/>
          <a:p>
            <a:pPr algn="ctr">
              <a:defRPr/>
            </a:pPr>
            <a:r>
              <a:rPr lang="en-US" sz="2800" dirty="0" smtClean="0">
                <a:solidFill>
                  <a:srgbClr val="3366FF"/>
                </a:solidFill>
                <a:latin typeface="Arial" charset="0"/>
                <a:ea typeface="ＭＳ Ｐゴシック" charset="0"/>
              </a:rPr>
              <a:t>Conflicting </a:t>
            </a:r>
            <a:r>
              <a:rPr lang="en-US" sz="2800" dirty="0" smtClean="0">
                <a:solidFill>
                  <a:schemeClr val="tx1"/>
                </a:solidFill>
                <a:latin typeface="Arial" charset="0"/>
                <a:ea typeface="ＭＳ Ｐゴシック" charset="0"/>
              </a:rPr>
              <a:t>and</a:t>
            </a:r>
            <a:r>
              <a:rPr lang="en-US" sz="2800" dirty="0" smtClean="0">
                <a:solidFill>
                  <a:srgbClr val="FF0000"/>
                </a:solidFill>
                <a:latin typeface="Arial" charset="0"/>
                <a:ea typeface="ＭＳ Ｐゴシック" charset="0"/>
              </a:rPr>
              <a:t> compatible </a:t>
            </a:r>
            <a:r>
              <a:rPr lang="en-US" sz="2800" dirty="0" smtClean="0">
                <a:solidFill>
                  <a:srgbClr val="000000"/>
                </a:solidFill>
                <a:latin typeface="Arial" charset="0"/>
                <a:ea typeface="ＭＳ Ｐゴシック" charset="0"/>
              </a:rPr>
              <a:t>interactions</a:t>
            </a:r>
            <a:endParaRPr lang="en-US" sz="2800" dirty="0">
              <a:solidFill>
                <a:srgbClr val="000000"/>
              </a:solidFill>
              <a:latin typeface="Arial" charset="0"/>
              <a:ea typeface="ＭＳ Ｐゴシック" charset="0"/>
            </a:endParaRPr>
          </a:p>
        </p:txBody>
      </p:sp>
      <p:sp>
        <p:nvSpPr>
          <p:cNvPr id="183299" name="Rectangle 3"/>
          <p:cNvSpPr>
            <a:spLocks noGrp="1" noChangeArrowheads="1"/>
          </p:cNvSpPr>
          <p:nvPr>
            <p:ph type="body" idx="1"/>
          </p:nvPr>
        </p:nvSpPr>
        <p:spPr>
          <a:xfrm>
            <a:off x="387350" y="1044575"/>
            <a:ext cx="2514600" cy="246063"/>
          </a:xfrm>
        </p:spPr>
        <p:txBody>
          <a:bodyPr/>
          <a:lstStyle/>
          <a:p>
            <a:pPr>
              <a:defRPr/>
            </a:pPr>
            <a:r>
              <a:rPr lang="en-US" dirty="0">
                <a:latin typeface="Arial" charset="0"/>
                <a:ea typeface="ＭＳ Ｐゴシック" charset="0"/>
              </a:rPr>
              <a:t>Protein Kinase CK2 </a:t>
            </a:r>
            <a:r>
              <a:rPr lang="el-GR" dirty="0">
                <a:latin typeface="Arial" charset="0"/>
                <a:ea typeface="ＭＳ Ｐゴシック" charset="0"/>
              </a:rPr>
              <a:t>β</a:t>
            </a:r>
          </a:p>
        </p:txBody>
      </p:sp>
      <p:pic>
        <p:nvPicPr>
          <p:cNvPr id="184324" name="Picture 4" descr="zoom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3802063"/>
            <a:ext cx="3914775" cy="2735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25" name="Picture 6" descr="complex_aligned_indiv"/>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3648075"/>
            <a:ext cx="45720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Line 7"/>
          <p:cNvSpPr>
            <a:spLocks noChangeShapeType="1"/>
          </p:cNvSpPr>
          <p:nvPr/>
        </p:nvSpPr>
        <p:spPr bwMode="auto">
          <a:xfrm>
            <a:off x="2514600" y="50133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8" name="Line 8"/>
          <p:cNvSpPr>
            <a:spLocks noChangeShapeType="1"/>
          </p:cNvSpPr>
          <p:nvPr/>
        </p:nvSpPr>
        <p:spPr bwMode="auto">
          <a:xfrm>
            <a:off x="2514600" y="6003925"/>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09" name="Line 9"/>
          <p:cNvSpPr>
            <a:spLocks noChangeShapeType="1"/>
          </p:cNvSpPr>
          <p:nvPr/>
        </p:nvSpPr>
        <p:spPr bwMode="auto">
          <a:xfrm>
            <a:off x="25146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0" name="Line 10"/>
          <p:cNvSpPr>
            <a:spLocks noChangeShapeType="1"/>
          </p:cNvSpPr>
          <p:nvPr/>
        </p:nvSpPr>
        <p:spPr bwMode="auto">
          <a:xfrm>
            <a:off x="3505200" y="501332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1" name="Line 11"/>
          <p:cNvSpPr>
            <a:spLocks noChangeShapeType="1"/>
          </p:cNvSpPr>
          <p:nvPr/>
        </p:nvSpPr>
        <p:spPr bwMode="auto">
          <a:xfrm flipV="1">
            <a:off x="2514600" y="3794125"/>
            <a:ext cx="24384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2" name="Line 12"/>
          <p:cNvSpPr>
            <a:spLocks noChangeShapeType="1"/>
          </p:cNvSpPr>
          <p:nvPr/>
        </p:nvSpPr>
        <p:spPr bwMode="auto">
          <a:xfrm>
            <a:off x="2514600" y="6003925"/>
            <a:ext cx="243840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5613" name="Text Box 13"/>
          <p:cNvSpPr txBox="1">
            <a:spLocks noChangeArrowheads="1"/>
          </p:cNvSpPr>
          <p:nvPr/>
        </p:nvSpPr>
        <p:spPr bwMode="auto">
          <a:xfrm>
            <a:off x="2738438" y="996950"/>
            <a:ext cx="21510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dirty="0"/>
              <a:t>Protein Kinase CK2 </a:t>
            </a:r>
            <a:r>
              <a:rPr lang="el-GR" sz="1600" b="0" dirty="0"/>
              <a:t>α</a:t>
            </a:r>
            <a:r>
              <a:rPr lang="en-US" sz="1600" b="0" dirty="0"/>
              <a:t> </a:t>
            </a:r>
          </a:p>
        </p:txBody>
      </p:sp>
      <p:sp>
        <p:nvSpPr>
          <p:cNvPr id="25614" name="Text Box 14"/>
          <p:cNvSpPr txBox="1">
            <a:spLocks noChangeArrowheads="1"/>
          </p:cNvSpPr>
          <p:nvPr/>
        </p:nvSpPr>
        <p:spPr bwMode="auto">
          <a:xfrm>
            <a:off x="1752600" y="6537325"/>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FF"/>
                </a:solidFill>
              </a:rPr>
              <a:t>Blue: alternate conformation</a:t>
            </a:r>
          </a:p>
        </p:txBody>
      </p:sp>
      <p:sp>
        <p:nvSpPr>
          <p:cNvPr id="184334" name="TextBox 1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4337" name="Rectangle 16"/>
          <p:cNvSpPr>
            <a:spLocks noChangeArrowheads="1"/>
          </p:cNvSpPr>
          <p:nvPr/>
        </p:nvSpPr>
        <p:spPr bwMode="auto">
          <a:xfrm>
            <a:off x="8565242" y="1041603"/>
            <a:ext cx="285071" cy="25231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a:p>
        </p:txBody>
      </p:sp>
      <p:sp>
        <p:nvSpPr>
          <p:cNvPr id="184338" name="Oval 18"/>
          <p:cNvSpPr>
            <a:spLocks noChangeArrowheads="1"/>
          </p:cNvSpPr>
          <p:nvPr/>
        </p:nvSpPr>
        <p:spPr bwMode="auto">
          <a:xfrm>
            <a:off x="5027048" y="1004814"/>
            <a:ext cx="407544" cy="407572"/>
          </a:xfrm>
          <a:prstGeom prst="ellipse">
            <a:avLst/>
          </a:prstGeom>
          <a:solidFill>
            <a:schemeClr val="bg1"/>
          </a:solidFill>
          <a:ln w="12700">
            <a:solidFill>
              <a:schemeClr val="bg1"/>
            </a:solidFill>
            <a:round/>
            <a:headEnd type="none" w="sm" len="sm"/>
            <a:tailEnd type="none" w="sm" len="sm"/>
          </a:ln>
        </p:spPr>
        <p:txBody>
          <a:bodyPr/>
          <a:lstStyle/>
          <a:p>
            <a:endParaRPr lang="en-US"/>
          </a:p>
        </p:txBody>
      </p:sp>
      <p:grpSp>
        <p:nvGrpSpPr>
          <p:cNvPr id="4" name="Group 3"/>
          <p:cNvGrpSpPr/>
          <p:nvPr/>
        </p:nvGrpSpPr>
        <p:grpSpPr>
          <a:xfrm>
            <a:off x="4988711" y="736600"/>
            <a:ext cx="3852606" cy="2925523"/>
            <a:chOff x="4988711" y="736600"/>
            <a:chExt cx="3852606" cy="2925523"/>
          </a:xfrm>
        </p:grpSpPr>
        <p:grpSp>
          <p:nvGrpSpPr>
            <p:cNvPr id="2" name="Group 1"/>
            <p:cNvGrpSpPr/>
            <p:nvPr/>
          </p:nvGrpSpPr>
          <p:grpSpPr>
            <a:xfrm>
              <a:off x="4988711" y="736600"/>
              <a:ext cx="3627751" cy="2716566"/>
              <a:chOff x="4988337" y="730993"/>
              <a:chExt cx="3707838" cy="2776538"/>
            </a:xfrm>
          </p:grpSpPr>
          <p:pic>
            <p:nvPicPr>
              <p:cNvPr id="184336" name="Picture 16" descr="Figure5-Gerstein"/>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233" t="-9350" r="50108" b="9350"/>
              <a:stretch/>
            </p:blipFill>
            <p:spPr bwMode="auto">
              <a:xfrm>
                <a:off x="4988337" y="730993"/>
                <a:ext cx="37078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6135165" y="1366520"/>
                <a:ext cx="862126" cy="2050190"/>
              </a:xfrm>
              <a:prstGeom prst="rect">
                <a:avLst/>
              </a:prstGeom>
              <a:solidFill>
                <a:srgbClr val="FBE203"/>
              </a:solidFill>
              <a:ln w="12700" cap="flat" cmpd="sng" algn="ctr">
                <a:solidFill>
                  <a:schemeClr val="tx1"/>
                </a:solidFill>
                <a:prstDash val="solid"/>
                <a:round/>
                <a:headEnd type="none" w="sm" len="sm"/>
                <a:tailEnd type="none" w="sm" len="sm"/>
              </a:ln>
              <a:effectLst/>
              <a:extLst/>
            </p:spPr>
            <p:txBody>
              <a:bodyPr/>
              <a:lstStyle/>
              <a:p>
                <a:endParaRPr lang="en-US"/>
              </a:p>
            </p:txBody>
          </p:sp>
          <p:sp>
            <p:nvSpPr>
              <p:cNvPr id="22" name="Rectangle 21"/>
              <p:cNvSpPr/>
              <p:nvPr/>
            </p:nvSpPr>
            <p:spPr bwMode="auto">
              <a:xfrm>
                <a:off x="7590338" y="2564581"/>
                <a:ext cx="862126" cy="857045"/>
              </a:xfrm>
              <a:prstGeom prst="rect">
                <a:avLst/>
              </a:prstGeom>
              <a:solidFill>
                <a:schemeClr val="accent5">
                  <a:lumMod val="75000"/>
                </a:schemeClr>
              </a:solidFill>
              <a:ln w="12700" cap="flat" cmpd="sng" algn="ctr">
                <a:solidFill>
                  <a:schemeClr val="tx1"/>
                </a:solidFill>
                <a:prstDash val="solid"/>
                <a:round/>
                <a:headEnd type="none" w="sm" len="sm"/>
                <a:tailEnd type="none" w="sm" len="sm"/>
              </a:ln>
              <a:effectLst/>
              <a:extLst/>
            </p:spPr>
            <p:txBody>
              <a:bodyPr/>
              <a:lstStyle/>
              <a:p>
                <a:endParaRPr lang="en-US"/>
              </a:p>
            </p:txBody>
          </p:sp>
        </p:grpSp>
        <p:sp>
          <p:nvSpPr>
            <p:cNvPr id="3" name="TextBox 2"/>
            <p:cNvSpPr txBox="1"/>
            <p:nvPr/>
          </p:nvSpPr>
          <p:spPr>
            <a:xfrm>
              <a:off x="5945714" y="3369733"/>
              <a:ext cx="2895603" cy="292390"/>
            </a:xfrm>
            <a:prstGeom prst="rect">
              <a:avLst/>
            </a:prstGeom>
            <a:noFill/>
          </p:spPr>
          <p:txBody>
            <a:bodyPr wrap="square" rtlCol="0">
              <a:spAutoFit/>
            </a:bodyPr>
            <a:lstStyle/>
            <a:p>
              <a:r>
                <a:rPr lang="en-US" sz="1300" dirty="0" smtClean="0"/>
                <a:t>“Permanent”          “Transient”</a:t>
              </a:r>
              <a:endParaRPr lang="en-US" sz="1300" dirty="0"/>
            </a:p>
          </p:txBody>
        </p:sp>
        <p:sp>
          <p:nvSpPr>
            <p:cNvPr id="24" name="Oval 23"/>
            <p:cNvSpPr/>
            <p:nvPr/>
          </p:nvSpPr>
          <p:spPr bwMode="auto">
            <a:xfrm>
              <a:off x="4997451" y="993987"/>
              <a:ext cx="433916" cy="418888"/>
            </a:xfrm>
            <a:prstGeom prst="ellipse">
              <a:avLst/>
            </a:prstGeom>
            <a:solidFill>
              <a:schemeClr val="bg1"/>
            </a:solidFill>
            <a:ln w="12700" cap="flat" cmpd="sng" algn="ctr">
              <a:solidFill>
                <a:schemeClr val="bg1"/>
              </a:solidFill>
              <a:prstDash val="solid"/>
              <a:round/>
              <a:headEnd type="none" w="sm" len="sm"/>
              <a:tailEnd type="none" w="sm" len="sm"/>
            </a:ln>
            <a:effectLst/>
            <a:extLst/>
          </p:spPr>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Number Placeholder 6"/>
          <p:cNvSpPr>
            <a:spLocks noGrp="1"/>
          </p:cNvSpPr>
          <p:nvPr>
            <p:ph type="sldNum" sz="quarter" idx="4294967295"/>
          </p:nvPr>
        </p:nvSpPr>
        <p:spPr>
          <a:xfrm>
            <a:off x="6553200" y="6400800"/>
            <a:ext cx="21336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fld id="{1BDE60FF-85E9-6544-9468-9243B63019AD}" type="slidenum">
              <a:rPr lang="en-US"/>
              <a:pPr eaLnBrk="1" hangingPunct="1">
                <a:defRPr/>
              </a:pPr>
              <a:t>12</a:t>
            </a:fld>
            <a:endParaRPr lang="en-US"/>
          </a:p>
        </p:txBody>
      </p:sp>
      <p:sp>
        <p:nvSpPr>
          <p:cNvPr id="253954" name="Rectangle 2"/>
          <p:cNvSpPr>
            <a:spLocks noGrp="1" noChangeArrowheads="1"/>
          </p:cNvSpPr>
          <p:nvPr>
            <p:ph type="title"/>
          </p:nvPr>
        </p:nvSpPr>
        <p:spPr>
          <a:xfrm>
            <a:off x="457200" y="274638"/>
            <a:ext cx="8229600" cy="800100"/>
          </a:xfrm>
        </p:spPr>
        <p:txBody>
          <a:bodyPr/>
          <a:lstStyle/>
          <a:p>
            <a:pPr>
              <a:defRPr/>
            </a:pPr>
            <a:r>
              <a:rPr lang="en-US" sz="3200" dirty="0">
                <a:latin typeface="Arial" charset="0"/>
                <a:ea typeface="ＭＳ Ｐゴシック" charset="0"/>
              </a:rPr>
              <a:t>Structural Interaction Network </a:t>
            </a:r>
            <a:r>
              <a:rPr lang="en-US" sz="3200" dirty="0" smtClean="0">
                <a:latin typeface="Arial" charset="0"/>
                <a:ea typeface="ＭＳ Ｐゴシック" charset="0"/>
              </a:rPr>
              <a:t/>
            </a:r>
            <a:br>
              <a:rPr lang="en-US" sz="3200" dirty="0" smtClean="0">
                <a:latin typeface="Arial" charset="0"/>
                <a:ea typeface="ＭＳ Ｐゴシック" charset="0"/>
              </a:rPr>
            </a:br>
            <a:r>
              <a:rPr lang="en-US" sz="2000" dirty="0" smtClean="0">
                <a:latin typeface="Arial" charset="0"/>
                <a:ea typeface="ＭＳ Ｐゴシック" charset="0"/>
              </a:rPr>
              <a:t>(v2.0, ‘11, available for yeast, human, E coli)</a:t>
            </a:r>
            <a:endParaRPr lang="en-US" sz="2000" dirty="0">
              <a:latin typeface="Arial" charset="0"/>
              <a:ea typeface="ＭＳ Ｐゴシック" charset="0"/>
            </a:endParaRPr>
          </a:p>
        </p:txBody>
      </p:sp>
      <p:pic>
        <p:nvPicPr>
          <p:cNvPr id="186371" name="Picture 5" descr="human_cys_toy_colo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71600"/>
            <a:ext cx="525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Oval 8"/>
          <p:cNvSpPr>
            <a:spLocks noChangeArrowheads="1"/>
          </p:cNvSpPr>
          <p:nvPr/>
        </p:nvSpPr>
        <p:spPr bwMode="auto">
          <a:xfrm>
            <a:off x="6318250" y="2020888"/>
            <a:ext cx="152400" cy="152400"/>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7" name="Text Box 9"/>
          <p:cNvSpPr txBox="1">
            <a:spLocks noChangeArrowheads="1"/>
          </p:cNvSpPr>
          <p:nvPr/>
        </p:nvSpPr>
        <p:spPr bwMode="auto">
          <a:xfrm>
            <a:off x="6454775" y="1905000"/>
            <a:ext cx="106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Non-hub</a:t>
            </a:r>
          </a:p>
        </p:txBody>
      </p:sp>
      <p:sp>
        <p:nvSpPr>
          <p:cNvPr id="22538" name="Oval 10"/>
          <p:cNvSpPr>
            <a:spLocks noChangeArrowheads="1"/>
          </p:cNvSpPr>
          <p:nvPr/>
        </p:nvSpPr>
        <p:spPr bwMode="auto">
          <a:xfrm>
            <a:off x="6318250" y="24384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39" name="Text Box 11"/>
          <p:cNvSpPr txBox="1">
            <a:spLocks noChangeArrowheads="1"/>
          </p:cNvSpPr>
          <p:nvPr/>
        </p:nvSpPr>
        <p:spPr bwMode="auto">
          <a:xfrm>
            <a:off x="6470650" y="2362200"/>
            <a:ext cx="206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Multi-interface hub</a:t>
            </a:r>
          </a:p>
        </p:txBody>
      </p:sp>
      <p:sp>
        <p:nvSpPr>
          <p:cNvPr id="22540" name="Oval 12"/>
          <p:cNvSpPr>
            <a:spLocks noChangeArrowheads="1"/>
          </p:cNvSpPr>
          <p:nvPr/>
        </p:nvSpPr>
        <p:spPr bwMode="auto">
          <a:xfrm>
            <a:off x="6324600" y="2895600"/>
            <a:ext cx="152400" cy="1524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541" name="Text Box 13"/>
          <p:cNvSpPr txBox="1">
            <a:spLocks noChangeArrowheads="1"/>
          </p:cNvSpPr>
          <p:nvPr/>
        </p:nvSpPr>
        <p:spPr bwMode="auto">
          <a:xfrm>
            <a:off x="6400800" y="28194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Singlish-interface hub</a:t>
            </a:r>
          </a:p>
        </p:txBody>
      </p:sp>
      <p:sp>
        <p:nvSpPr>
          <p:cNvPr id="22542" name="Line 14"/>
          <p:cNvSpPr>
            <a:spLocks noChangeShapeType="1"/>
          </p:cNvSpPr>
          <p:nvPr/>
        </p:nvSpPr>
        <p:spPr bwMode="auto">
          <a:xfrm>
            <a:off x="6019800" y="3505200"/>
            <a:ext cx="4572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3" name="Line 15"/>
          <p:cNvSpPr>
            <a:spLocks noChangeShapeType="1"/>
          </p:cNvSpPr>
          <p:nvPr/>
        </p:nvSpPr>
        <p:spPr bwMode="auto">
          <a:xfrm>
            <a:off x="6019800" y="4191000"/>
            <a:ext cx="457200" cy="0"/>
          </a:xfrm>
          <a:prstGeom prst="line">
            <a:avLst/>
          </a:prstGeom>
          <a:noFill/>
          <a:ln w="25400">
            <a:solidFill>
              <a:srgbClr val="00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2544" name="Text Box 16"/>
          <p:cNvSpPr txBox="1">
            <a:spLocks noChangeArrowheads="1"/>
          </p:cNvSpPr>
          <p:nvPr/>
        </p:nvSpPr>
        <p:spPr bwMode="auto">
          <a:xfrm>
            <a:off x="6477000" y="3244850"/>
            <a:ext cx="2010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Simultaneously possible </a:t>
            </a:r>
          </a:p>
          <a:p>
            <a:pPr>
              <a:defRPr/>
            </a:pPr>
            <a:r>
              <a:rPr lang="en-US" dirty="0"/>
              <a:t>interaction: </a:t>
            </a:r>
            <a:r>
              <a:rPr lang="en-US" dirty="0" smtClean="0"/>
              <a:t>“Permanent”</a:t>
            </a:r>
            <a:endParaRPr lang="en-US" dirty="0"/>
          </a:p>
        </p:txBody>
      </p:sp>
      <p:sp>
        <p:nvSpPr>
          <p:cNvPr id="22545" name="Text Box 17"/>
          <p:cNvSpPr txBox="1">
            <a:spLocks noChangeArrowheads="1"/>
          </p:cNvSpPr>
          <p:nvPr/>
        </p:nvSpPr>
        <p:spPr bwMode="auto">
          <a:xfrm>
            <a:off x="6416675" y="3925888"/>
            <a:ext cx="18993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t>Mutually exclusive </a:t>
            </a:r>
          </a:p>
          <a:p>
            <a:pPr>
              <a:defRPr/>
            </a:pPr>
            <a:r>
              <a:rPr lang="en-US" dirty="0"/>
              <a:t>interaction: </a:t>
            </a:r>
            <a:r>
              <a:rPr lang="en-US" dirty="0" smtClean="0"/>
              <a:t>“Transient”</a:t>
            </a:r>
            <a:endParaRPr lang="en-US" dirty="0"/>
          </a:p>
        </p:txBody>
      </p:sp>
      <p:sp>
        <p:nvSpPr>
          <p:cNvPr id="186382" name="TextBox 1"/>
          <p:cNvSpPr txBox="1">
            <a:spLocks noChangeArrowheads="1"/>
          </p:cNvSpPr>
          <p:nvPr/>
        </p:nvSpPr>
        <p:spPr bwMode="auto">
          <a:xfrm>
            <a:off x="6240463" y="6138863"/>
            <a:ext cx="22082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a:t>
            </a:r>
            <a:br>
              <a:rPr lang="en-US" altLang="ja-JP" b="0" dirty="0"/>
            </a:br>
            <a:r>
              <a:rPr lang="en-US" altLang="ja-JP" b="0" dirty="0" err="1"/>
              <a:t>dynasin.molmovdb.org</a:t>
            </a:r>
            <a:endParaRPr lang="en-US" altLang="ja-JP" b="0" dirty="0"/>
          </a:p>
          <a:p>
            <a:pPr eaLnBrk="1" hangingPunct="1"/>
            <a:r>
              <a:rPr lang="en-US" b="0" dirty="0" err="1"/>
              <a:t>sin.gersteinlab.org</a:t>
            </a:r>
            <a:endParaRPr lang="en-US" b="0" dirty="0"/>
          </a:p>
        </p:txBody>
      </p:sp>
      <p:sp>
        <p:nvSpPr>
          <p:cNvPr id="186383" name="TextBox 2"/>
          <p:cNvSpPr txBox="1">
            <a:spLocks noChangeArrowheads="1"/>
          </p:cNvSpPr>
          <p:nvPr/>
        </p:nvSpPr>
        <p:spPr bwMode="auto">
          <a:xfrm>
            <a:off x="6445250" y="4741863"/>
            <a:ext cx="1682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t>~8.5K Human &amp; ~1.5K yeast edges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dirty="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612250" y="2069570"/>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dirty="0">
                <a:solidFill>
                  <a:srgbClr val="008000"/>
                </a:solidFill>
              </a:rPr>
              <a:t>hubs &gt; </a:t>
            </a:r>
          </a:p>
          <a:p>
            <a:pPr algn="ctr"/>
            <a:r>
              <a:rPr lang="en-US" sz="1500" dirty="0">
                <a:solidFill>
                  <a:srgbClr val="008000"/>
                </a:solidFill>
              </a:rPr>
              <a:t>non-hubs</a:t>
            </a:r>
          </a:p>
        </p:txBody>
      </p:sp>
      <p:sp>
        <p:nvSpPr>
          <p:cNvPr id="188420" name="Rectangle 3"/>
          <p:cNvSpPr>
            <a:spLocks noChangeArrowheads="1"/>
          </p:cNvSpPr>
          <p:nvPr/>
        </p:nvSpPr>
        <p:spPr bwMode="auto">
          <a:xfrm>
            <a:off x="3048536" y="2103436"/>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3366FF"/>
                </a:solidFill>
              </a:rPr>
              <a:t>multi-interface  &gt;  </a:t>
            </a:r>
          </a:p>
          <a:p>
            <a:pPr algn="ctr"/>
            <a:r>
              <a:rPr lang="en-US" sz="1500" dirty="0" err="1">
                <a:solidFill>
                  <a:srgbClr val="3366FF"/>
                </a:solidFill>
              </a:rPr>
              <a:t>singlish</a:t>
            </a:r>
            <a:r>
              <a:rPr lang="en-US" sz="1500" dirty="0">
                <a:solidFill>
                  <a:srgbClr val="3366FF"/>
                </a:solidFill>
              </a:rPr>
              <a:t>-interface</a:t>
            </a:r>
          </a:p>
        </p:txBody>
      </p:sp>
      <p:sp>
        <p:nvSpPr>
          <p:cNvPr id="188421" name="Rectangle 4"/>
          <p:cNvSpPr>
            <a:spLocks noChangeArrowheads="1"/>
          </p:cNvSpPr>
          <p:nvPr/>
        </p:nvSpPr>
        <p:spPr bwMode="auto">
          <a:xfrm>
            <a:off x="5974292" y="2072745"/>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dirty="0">
                <a:solidFill>
                  <a:srgbClr val="FF0000"/>
                </a:solidFill>
              </a:rPr>
              <a:t>many-interface proteins &gt;  </a:t>
            </a:r>
          </a:p>
          <a:p>
            <a:pPr algn="ctr"/>
            <a:r>
              <a:rPr lang="en-US" sz="1500" dirty="0">
                <a:solidFill>
                  <a:srgbClr val="FF0000"/>
                </a:solidFill>
              </a:rPr>
              <a:t>few-interface proteins</a:t>
            </a:r>
          </a:p>
        </p:txBody>
      </p:sp>
      <p:sp>
        <p:nvSpPr>
          <p:cNvPr id="188422" name="Rectangle 17"/>
          <p:cNvSpPr>
            <a:spLocks noChangeArrowheads="1"/>
          </p:cNvSpPr>
          <p:nvPr/>
        </p:nvSpPr>
        <p:spPr bwMode="auto">
          <a:xfrm>
            <a:off x="853226" y="5047498"/>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non-hubs</a:t>
            </a:r>
          </a:p>
        </p:txBody>
      </p:sp>
      <p:sp>
        <p:nvSpPr>
          <p:cNvPr id="188423" name="Rectangle 25"/>
          <p:cNvSpPr>
            <a:spLocks noChangeArrowheads="1"/>
          </p:cNvSpPr>
          <p:nvPr/>
        </p:nvSpPr>
        <p:spPr bwMode="auto">
          <a:xfrm>
            <a:off x="2002666" y="5053848"/>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hubs</a:t>
            </a:r>
          </a:p>
        </p:txBody>
      </p:sp>
      <p:sp>
        <p:nvSpPr>
          <p:cNvPr id="188424" name="Rectangle 18"/>
          <p:cNvSpPr>
            <a:spLocks noChangeArrowheads="1"/>
          </p:cNvSpPr>
          <p:nvPr/>
        </p:nvSpPr>
        <p:spPr bwMode="auto">
          <a:xfrm>
            <a:off x="3001106" y="5047220"/>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err="1"/>
              <a:t>singlish</a:t>
            </a:r>
            <a:r>
              <a:rPr lang="en-US" sz="1400" dirty="0"/>
              <a:t>-</a:t>
            </a:r>
          </a:p>
          <a:p>
            <a:pPr algn="ctr"/>
            <a:r>
              <a:rPr lang="en-US" sz="1400" dirty="0"/>
              <a:t>interface</a:t>
            </a:r>
          </a:p>
        </p:txBody>
      </p:sp>
      <p:sp>
        <p:nvSpPr>
          <p:cNvPr id="188425" name="Rectangle 18"/>
          <p:cNvSpPr>
            <a:spLocks noChangeArrowheads="1"/>
          </p:cNvSpPr>
          <p:nvPr/>
        </p:nvSpPr>
        <p:spPr bwMode="auto">
          <a:xfrm>
            <a:off x="3898601" y="5040870"/>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a:t>multi-</a:t>
            </a:r>
          </a:p>
          <a:p>
            <a:pPr algn="ctr"/>
            <a:r>
              <a:rPr lang="en-US" sz="1400" dirty="0"/>
              <a:t>interface</a:t>
            </a:r>
          </a:p>
        </p:txBody>
      </p:sp>
      <p:sp>
        <p:nvSpPr>
          <p:cNvPr id="188426" name="Rectangle 7"/>
          <p:cNvSpPr>
            <a:spLocks noChangeArrowheads="1"/>
          </p:cNvSpPr>
          <p:nvPr/>
        </p:nvSpPr>
        <p:spPr bwMode="auto">
          <a:xfrm>
            <a:off x="5970787" y="5081494"/>
            <a:ext cx="31734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3              </a:t>
            </a:r>
            <a:r>
              <a:rPr lang="en-US" dirty="0"/>
              <a:t>5         </a:t>
            </a:r>
            <a:r>
              <a:rPr lang="en-US" dirty="0" smtClean="0"/>
              <a:t>    </a:t>
            </a:r>
            <a:r>
              <a:rPr lang="en-US" dirty="0"/>
              <a:t>7        </a:t>
            </a:r>
            <a:r>
              <a:rPr lang="en-US" dirty="0" smtClean="0"/>
              <a:t>      </a:t>
            </a:r>
            <a:r>
              <a:rPr lang="en-US" dirty="0"/>
              <a:t>9      </a:t>
            </a:r>
            <a:r>
              <a:rPr lang="en-US" dirty="0" smtClean="0"/>
              <a:t>      </a:t>
            </a:r>
            <a:r>
              <a:rPr lang="en-US" dirty="0"/>
              <a:t>11</a:t>
            </a:r>
          </a:p>
        </p:txBody>
      </p:sp>
      <p:sp>
        <p:nvSpPr>
          <p:cNvPr id="188427" name="TextBox 12"/>
          <p:cNvSpPr txBox="1">
            <a:spLocks noChangeArrowheads="1"/>
          </p:cNvSpPr>
          <p:nvPr/>
        </p:nvSpPr>
        <p:spPr bwMode="auto">
          <a:xfrm>
            <a:off x="6794500" y="6100227"/>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973" y="2616200"/>
            <a:ext cx="4632605" cy="239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cstate="print">
            <a:extLst>
              <a:ext uri="{28A0092B-C50C-407E-A947-70E740481C1C}">
                <a14:useLocalDpi xmlns:a14="http://schemas.microsoft.com/office/drawing/2010/main"/>
              </a:ext>
            </a:extLst>
          </a:blip>
          <a:srcRect b="6857"/>
          <a:stretch>
            <a:fillRect/>
          </a:stretch>
        </p:blipFill>
        <p:spPr bwMode="auto">
          <a:xfrm>
            <a:off x="5506502" y="2605089"/>
            <a:ext cx="3423578"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Isosceles Triangle 15"/>
          <p:cNvSpPr/>
          <p:nvPr/>
        </p:nvSpPr>
        <p:spPr bwMode="auto">
          <a:xfrm rot="20709161" flipH="1" flipV="1">
            <a:off x="5172087" y="2244835"/>
            <a:ext cx="630531" cy="2738124"/>
          </a:xfrm>
          <a:prstGeom prst="triangle">
            <a:avLst>
              <a:gd name="adj" fmla="val 100000"/>
            </a:avLst>
          </a:prstGeom>
          <a:gradFill flip="none" rotWithShape="1">
            <a:gsLst>
              <a:gs pos="100000">
                <a:srgbClr val="FBE203">
                  <a:alpha val="90000"/>
                </a:srgbClr>
              </a:gs>
              <a:gs pos="0">
                <a:srgbClr val="FFFFFF"/>
              </a:gs>
            </a:gsLst>
            <a:lin ang="300000" scaled="0"/>
            <a:tileRect/>
          </a:gradFill>
          <a:ln w="12700" cap="flat" cmpd="sng" algn="ctr">
            <a:noFill/>
            <a:prstDash val="solid"/>
            <a:round/>
            <a:headEnd type="none" w="sm" len="sm"/>
            <a:tailEnd type="none" w="sm" len="sm"/>
          </a:ln>
          <a:effectLst/>
        </p:spPr>
        <p:txBody>
          <a:bodyPr/>
          <a:lstStyle/>
          <a:p>
            <a:endParaRPr lang="en-US"/>
          </a:p>
        </p:txBody>
      </p:sp>
      <p:sp>
        <p:nvSpPr>
          <p:cNvPr id="17" name="Rectangle 18"/>
          <p:cNvSpPr>
            <a:spLocks noChangeArrowheads="1"/>
          </p:cNvSpPr>
          <p:nvPr/>
        </p:nvSpPr>
        <p:spPr bwMode="auto">
          <a:xfrm>
            <a:off x="6724507" y="5288520"/>
            <a:ext cx="1531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dirty="0" smtClean="0"/>
              <a:t>Num. Interfaces</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0" y="0"/>
            <a:ext cx="9144000" cy="762000"/>
          </a:xfrm>
        </p:spPr>
        <p:txBody>
          <a:bodyPr/>
          <a:lstStyle/>
          <a:p>
            <a:r>
              <a:rPr lang="en-US" sz="2400" dirty="0">
                <a:latin typeface="Arial" charset="0"/>
                <a:ea typeface="ＭＳ Ｐゴシック" charset="0"/>
                <a:cs typeface="ＭＳ Ｐゴシック" charset="0"/>
              </a:rPr>
              <a:t>Rationalization: </a:t>
            </a:r>
            <a:r>
              <a:rPr lang="en-US" sz="2400" dirty="0" smtClean="0">
                <a:latin typeface="Arial" charset="0"/>
                <a:ea typeface="ＭＳ Ｐゴシック" charset="0"/>
                <a:cs typeface="ＭＳ Ｐゴシック" charset="0"/>
              </a:rPr>
              <a:t>“Permanent” </a:t>
            </a:r>
            <a:r>
              <a:rPr lang="en-US" sz="2400" dirty="0" err="1">
                <a:latin typeface="Arial" charset="0"/>
                <a:ea typeface="ＭＳ Ｐゴシック" charset="0"/>
                <a:cs typeface="ＭＳ Ｐゴシック" charset="0"/>
              </a:rPr>
              <a:t>vs</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“Transient” </a:t>
            </a:r>
            <a:r>
              <a:rPr lang="en-US" sz="2400" dirty="0">
                <a:latin typeface="Arial" charset="0"/>
                <a:ea typeface="ＭＳ Ｐゴシック" charset="0"/>
                <a:cs typeface="ＭＳ Ｐゴシック" charset="0"/>
              </a:rPr>
              <a:t>Interactions</a:t>
            </a:r>
          </a:p>
        </p:txBody>
      </p:sp>
      <p:sp>
        <p:nvSpPr>
          <p:cNvPr id="190466" name="Rectangle 5"/>
          <p:cNvSpPr>
            <a:spLocks noChangeArrowheads="1"/>
          </p:cNvSpPr>
          <p:nvPr/>
        </p:nvSpPr>
        <p:spPr bwMode="auto">
          <a:xfrm>
            <a:off x="144463" y="1196975"/>
            <a:ext cx="2975056"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“Permanent” </a:t>
            </a:r>
            <a:r>
              <a:rPr lang="en-US" sz="1800" dirty="0"/>
              <a:t>interactions</a:t>
            </a:r>
          </a:p>
          <a:p>
            <a:endParaRPr lang="en-US" sz="1600" dirty="0"/>
          </a:p>
          <a:p>
            <a:r>
              <a:rPr lang="en-US" sz="1600" dirty="0">
                <a:sym typeface="Wingdings" charset="0"/>
              </a:rPr>
              <a:t></a:t>
            </a:r>
            <a:r>
              <a:rPr lang="en-US" sz="1600" dirty="0"/>
              <a:t>Only need to pay high </a:t>
            </a:r>
          </a:p>
          <a:p>
            <a:r>
              <a:rPr lang="en-US" sz="1600" dirty="0"/>
              <a:t>energetic costs </a:t>
            </a:r>
            <a:r>
              <a:rPr lang="en-US" sz="1600" dirty="0" smtClean="0"/>
              <a:t>for larger </a:t>
            </a:r>
            <a:endParaRPr lang="en-US" sz="1600" dirty="0"/>
          </a:p>
          <a:p>
            <a:r>
              <a:rPr lang="en-US" sz="1600" dirty="0"/>
              <a:t>changes </a:t>
            </a:r>
            <a:r>
              <a:rPr lang="en-US" sz="1600" dirty="0" smtClean="0"/>
              <a:t>infrequently</a:t>
            </a:r>
            <a:endParaRPr lang="en-US" sz="1600" dirty="0"/>
          </a:p>
        </p:txBody>
      </p:sp>
      <p:sp>
        <p:nvSpPr>
          <p:cNvPr id="190467" name="Rectangle 21"/>
          <p:cNvSpPr>
            <a:spLocks noChangeArrowheads="1"/>
          </p:cNvSpPr>
          <p:nvPr/>
        </p:nvSpPr>
        <p:spPr bwMode="auto">
          <a:xfrm>
            <a:off x="142875" y="4381500"/>
            <a:ext cx="304442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“Transient” </a:t>
            </a:r>
            <a:r>
              <a:rPr lang="en-US" sz="1800" dirty="0"/>
              <a:t>interactions</a:t>
            </a:r>
          </a:p>
          <a:p>
            <a:endParaRPr lang="en-US" sz="1600" dirty="0"/>
          </a:p>
          <a:p>
            <a:r>
              <a:rPr lang="en-US" sz="1600" dirty="0">
                <a:sym typeface="Wingdings" charset="0"/>
              </a:rPr>
              <a:t></a:t>
            </a:r>
            <a:r>
              <a:rPr lang="en-US" sz="1600" dirty="0"/>
              <a:t>Less interface modification </a:t>
            </a:r>
          </a:p>
          <a:p>
            <a:r>
              <a:rPr lang="en-US" sz="1600" dirty="0"/>
              <a:t>(lower energy barrier) for </a:t>
            </a:r>
            <a:endParaRPr lang="en-US" sz="1600" dirty="0" smtClean="0"/>
          </a:p>
          <a:p>
            <a:r>
              <a:rPr lang="en-US" sz="1600" dirty="0" smtClean="0"/>
              <a:t>frequently-changing </a:t>
            </a:r>
          </a:p>
          <a:p>
            <a:r>
              <a:rPr lang="en-US" sz="1600" dirty="0" smtClean="0"/>
              <a:t>interactions</a:t>
            </a:r>
            <a:endParaRPr lang="en-US" sz="1600" dirty="0"/>
          </a:p>
        </p:txBody>
      </p:sp>
      <p:pic>
        <p:nvPicPr>
          <p:cNvPr id="19046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44850" y="969963"/>
            <a:ext cx="50593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3678238"/>
            <a:ext cx="52514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57838" y="211138"/>
            <a:ext cx="3824287"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“transient” </a:t>
            </a:r>
            <a:r>
              <a:rPr lang="en-US" sz="2200" dirty="0">
                <a:solidFill>
                  <a:prstClr val="black"/>
                </a:solidFill>
                <a:latin typeface="Calibri"/>
                <a:ea typeface="+mn-ea"/>
                <a:cs typeface="+mn-cs"/>
              </a:rPr>
              <a:t>interactions</a:t>
            </a:r>
          </a:p>
        </p:txBody>
      </p:sp>
      <p:sp>
        <p:nvSpPr>
          <p:cNvPr id="191490" name="TextBox 5"/>
          <p:cNvSpPr txBox="1">
            <a:spLocks noChangeArrowheads="1"/>
          </p:cNvSpPr>
          <p:nvPr/>
        </p:nvSpPr>
        <p:spPr bwMode="auto">
          <a:xfrm>
            <a:off x="-47625"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pic>
        <p:nvPicPr>
          <p:cNvPr id="191491"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9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9550" y="5253038"/>
            <a:ext cx="3403600" cy="1108075"/>
          </a:xfrm>
          <a:prstGeom prst="rect">
            <a:avLst/>
          </a:prstGeom>
        </p:spPr>
        <p:txBody>
          <a:bodyPr>
            <a:spAutoFit/>
          </a:bodyPr>
          <a:lstStyle/>
          <a:p>
            <a:pPr defTabSz="457200" fontAlgn="auto">
              <a:spcBef>
                <a:spcPts val="0"/>
              </a:spcBef>
              <a:spcAft>
                <a:spcPts val="0"/>
              </a:spcAft>
              <a:defRPr/>
            </a:pPr>
            <a:r>
              <a:rPr lang="en-US" sz="2200" dirty="0">
                <a:solidFill>
                  <a:prstClr val="black"/>
                </a:solidFill>
                <a:latin typeface="Calibri"/>
                <a:ea typeface="+mn-ea"/>
                <a:cs typeface="+mn-cs"/>
              </a:rPr>
              <a:t>Conformational changes associated with </a:t>
            </a:r>
            <a:r>
              <a:rPr lang="en-US" sz="2200" dirty="0" smtClean="0">
                <a:solidFill>
                  <a:prstClr val="black"/>
                </a:solidFill>
                <a:latin typeface="Calibri"/>
                <a:ea typeface="+mn-ea"/>
                <a:cs typeface="+mn-cs"/>
              </a:rPr>
              <a:t>“permanent” </a:t>
            </a:r>
            <a:r>
              <a:rPr lang="en-US" sz="2200" dirty="0">
                <a:solidFill>
                  <a:prstClr val="black"/>
                </a:solidFill>
                <a:latin typeface="Calibri"/>
                <a:ea typeface="+mn-ea"/>
                <a:cs typeface="+mn-cs"/>
              </a:rPr>
              <a:t>interactions</a:t>
            </a:r>
          </a:p>
        </p:txBody>
      </p:sp>
      <p:sp>
        <p:nvSpPr>
          <p:cNvPr id="21" name="Rectangle 20"/>
          <p:cNvSpPr/>
          <p:nvPr/>
        </p:nvSpPr>
        <p:spPr bwMode="auto">
          <a:xfrm>
            <a:off x="3517900" y="4002074"/>
            <a:ext cx="2097088" cy="49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3" name="Picture 2"/>
          <p:cNvPicPr>
            <a:picLocks noChangeAspect="1"/>
          </p:cNvPicPr>
          <p:nvPr/>
        </p:nvPicPr>
        <p:blipFill>
          <a:blip r:embed="rId3"/>
          <a:stretch>
            <a:fillRect/>
          </a:stretch>
        </p:blipFill>
        <p:spPr>
          <a:xfrm>
            <a:off x="3667125" y="2926116"/>
            <a:ext cx="5438773" cy="3931883"/>
          </a:xfrm>
          <a:prstGeom prst="rect">
            <a:avLst/>
          </a:prstGeom>
        </p:spPr>
      </p:pic>
      <p:sp>
        <p:nvSpPr>
          <p:cNvPr id="11" name="Rectangle 10"/>
          <p:cNvSpPr/>
          <p:nvPr/>
        </p:nvSpPr>
        <p:spPr>
          <a:xfrm>
            <a:off x="3676547" y="4108621"/>
            <a:ext cx="2021292" cy="549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6251" y="333375"/>
            <a:ext cx="8001000" cy="1200329"/>
          </a:xfrm>
          <a:prstGeom prst="rect">
            <a:avLst/>
          </a:prstGeom>
        </p:spPr>
        <p:txBody>
          <a:bodyPr wrap="square">
            <a:spAutoFit/>
          </a:bodyPr>
          <a:lstStyle/>
          <a:p>
            <a:pPr marL="342900" lvl="1" algn="ctr"/>
            <a:r>
              <a:rPr lang="en-US" sz="3600" dirty="0" smtClean="0">
                <a:solidFill>
                  <a:srgbClr val="000000"/>
                </a:solidFill>
                <a:sym typeface="Wingdings" charset="0"/>
              </a:rPr>
              <a:t>Variation at PPI interfaces and in </a:t>
            </a:r>
          </a:p>
          <a:p>
            <a:pPr marL="342900" lvl="1" algn="ctr"/>
            <a:r>
              <a:rPr lang="en-US" sz="3600" dirty="0" smtClean="0">
                <a:solidFill>
                  <a:srgbClr val="000000"/>
                </a:solidFill>
                <a:sym typeface="Wingdings" charset="0"/>
              </a:rPr>
              <a:t>the context of network topology</a:t>
            </a:r>
            <a:endParaRPr lang="en-US" sz="3600" dirty="0">
              <a:solidFill>
                <a:srgbClr val="000000"/>
              </a:solidFill>
              <a:sym typeface="Wingdings" charset="0"/>
            </a:endParaRPr>
          </a:p>
        </p:txBody>
      </p:sp>
      <p:sp>
        <p:nvSpPr>
          <p:cNvPr id="13" name="Rectangle 12"/>
          <p:cNvSpPr/>
          <p:nvPr/>
        </p:nvSpPr>
        <p:spPr>
          <a:xfrm>
            <a:off x="1250303" y="1941126"/>
            <a:ext cx="6972947" cy="3785652"/>
          </a:xfrm>
          <a:prstGeom prst="rect">
            <a:avLst/>
          </a:prstGeom>
        </p:spPr>
        <p:txBody>
          <a:bodyPr wrap="square">
            <a:spAutoFit/>
          </a:bodyPr>
          <a:lstStyle/>
          <a:p>
            <a:r>
              <a:rPr lang="en-US" sz="2400" dirty="0" smtClean="0">
                <a:solidFill>
                  <a:srgbClr val="000000"/>
                </a:solidFill>
                <a:sym typeface="Wingdings" charset="0"/>
              </a:rPr>
              <a:t>Using next-generation sequencing and networks to study negative selection in the context of protein structure</a:t>
            </a:r>
          </a:p>
          <a:p>
            <a:endParaRPr lang="en-US" sz="2400" dirty="0">
              <a:solidFill>
                <a:srgbClr val="000000"/>
              </a:solidFill>
              <a:sym typeface="Wingdings" charset="0"/>
            </a:endParaRPr>
          </a:p>
          <a:p>
            <a:r>
              <a:rPr lang="en-US" sz="2400" dirty="0" smtClean="0">
                <a:solidFill>
                  <a:srgbClr val="000000"/>
                </a:solidFill>
                <a:sym typeface="Wingdings" charset="0"/>
              </a:rPr>
              <a:t>How may networks be used to make sense of deleterious mutations?</a:t>
            </a:r>
            <a:endParaRPr lang="en-US" sz="2400" dirty="0">
              <a:solidFill>
                <a:srgbClr val="000000"/>
              </a:solidFill>
              <a:sym typeface="Wingdings" charset="0"/>
            </a:endParaRPr>
          </a:p>
          <a:p>
            <a:endParaRPr lang="en-US" sz="2400" dirty="0" smtClean="0">
              <a:solidFill>
                <a:srgbClr val="000000"/>
              </a:solidFill>
              <a:sym typeface="Wingdings" charset="0"/>
            </a:endParaRPr>
          </a:p>
          <a:p>
            <a:r>
              <a:rPr lang="en-US" sz="2400" dirty="0" smtClean="0">
                <a:solidFill>
                  <a:srgbClr val="000000"/>
                </a:solidFill>
                <a:sym typeface="Wingdings" charset="0"/>
              </a:rPr>
              <a:t>Using network measures as a means of predicting and understanding human disease mutations</a:t>
            </a:r>
            <a:endParaRPr lang="en-US" sz="2400" dirty="0"/>
          </a:p>
        </p:txBody>
      </p:sp>
    </p:spTree>
    <p:custDataLst>
      <p:tags r:id="rId1"/>
    </p:custData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060419_cytoscape_HPRDng_almostall_colorPS"/>
          <p:cNvPicPr>
            <a:picLocks noChangeAspect="1" noChangeArrowheads="1"/>
          </p:cNvPicPr>
          <p:nvPr>
            <p:custDataLst>
              <p:tags r:id="rId2"/>
            </p:custDataLst>
          </p:nvPr>
        </p:nvPicPr>
        <p:blipFill>
          <a:blip r:embed="rId20">
            <a:extLst>
              <a:ext uri="{28A0092B-C50C-407E-A947-70E740481C1C}">
                <a14:useLocalDpi xmlns:a14="http://schemas.microsoft.com/office/drawing/2010/main"/>
              </a:ext>
            </a:extLst>
          </a:blip>
          <a:srcRect/>
          <a:stretch>
            <a:fillRect/>
          </a:stretch>
        </p:blipFill>
        <p:spPr bwMode="auto">
          <a:xfrm>
            <a:off x="4921250" y="3058295"/>
            <a:ext cx="4044950" cy="376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Picture 1"/>
          <p:cNvPicPr>
            <a:picLocks noChangeAspect="1"/>
          </p:cNvPicPr>
          <p:nvPr>
            <p:custDataLst>
              <p:tags r:id="rId3"/>
            </p:custDataLst>
          </p:nvPr>
        </p:nvPicPr>
        <p:blipFill>
          <a:blip r:embed="rId21">
            <a:extLst>
              <a:ext uri="{28A0092B-C50C-407E-A947-70E740481C1C}">
                <a14:useLocalDpi xmlns:a14="http://schemas.microsoft.com/office/drawing/2010/main"/>
              </a:ext>
            </a:extLst>
          </a:blip>
          <a:srcRect/>
          <a:stretch>
            <a:fillRect/>
          </a:stretch>
        </p:blipFill>
        <p:spPr bwMode="auto">
          <a:xfrm>
            <a:off x="363538" y="49213"/>
            <a:ext cx="4648200"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itle 2"/>
          <p:cNvSpPr>
            <a:spLocks noGrp="1"/>
          </p:cNvSpPr>
          <p:nvPr>
            <p:ph type="title"/>
            <p:custDataLst>
              <p:tags r:id="rId4"/>
            </p:custDataLst>
          </p:nvPr>
        </p:nvSpPr>
        <p:spPr>
          <a:xfrm>
            <a:off x="5229225" y="0"/>
            <a:ext cx="3711575" cy="1651000"/>
          </a:xfrm>
        </p:spPr>
        <p:txBody>
          <a:bodyPr/>
          <a:lstStyle/>
          <a:p>
            <a:r>
              <a:rPr lang="en-US" dirty="0">
                <a:latin typeface="Arial" charset="0"/>
                <a:ea typeface="ＭＳ Ｐゴシック" charset="0"/>
                <a:cs typeface="ＭＳ Ｐゴシック" charset="0"/>
              </a:rPr>
              <a:t>More Connectivity, More Constraint : A theme borne out in many studies</a:t>
            </a:r>
          </a:p>
        </p:txBody>
      </p:sp>
      <p:sp>
        <p:nvSpPr>
          <p:cNvPr id="194565" name="McK Footnote"/>
          <p:cNvSpPr txBox="1">
            <a:spLocks noChangeArrowheads="1"/>
          </p:cNvSpPr>
          <p:nvPr>
            <p:custDataLst>
              <p:tags r:id="rId5"/>
            </p:custDataLst>
          </p:nvPr>
        </p:nvSpPr>
        <p:spPr bwMode="auto">
          <a:xfrm>
            <a:off x="4699000" y="6584950"/>
            <a:ext cx="5359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4513" algn="r"/>
              </a:tabLst>
              <a:defRPr sz="1200" b="1">
                <a:solidFill>
                  <a:schemeClr val="tx1"/>
                </a:solidFill>
                <a:latin typeface="Arial" charset="0"/>
                <a:ea typeface="ＭＳ Ｐゴシック" charset="0"/>
                <a:cs typeface="ＭＳ Ｐゴシック" charset="0"/>
              </a:defRPr>
            </a:lvl1pPr>
            <a:lvl2pPr marL="742950" indent="-285750" defTabSz="912813" eaLnBrk="0" hangingPunct="0">
              <a:tabLst>
                <a:tab pos="544513" algn="r"/>
              </a:tabLst>
              <a:defRPr sz="1200" b="1">
                <a:solidFill>
                  <a:schemeClr val="tx1"/>
                </a:solidFill>
                <a:latin typeface="Arial" charset="0"/>
                <a:ea typeface="ＭＳ Ｐゴシック" charset="0"/>
              </a:defRPr>
            </a:lvl2pPr>
            <a:lvl3pPr marL="1143000" indent="-228600" defTabSz="912813" eaLnBrk="0" hangingPunct="0">
              <a:tabLst>
                <a:tab pos="544513" algn="r"/>
              </a:tabLst>
              <a:defRPr sz="1200" b="1">
                <a:solidFill>
                  <a:schemeClr val="tx1"/>
                </a:solidFill>
                <a:latin typeface="Arial" charset="0"/>
                <a:ea typeface="ＭＳ Ｐゴシック" charset="0"/>
              </a:defRPr>
            </a:lvl3pPr>
            <a:lvl4pPr marL="1600200" indent="-228600" defTabSz="912813" eaLnBrk="0" hangingPunct="0">
              <a:tabLst>
                <a:tab pos="544513" algn="r"/>
              </a:tabLst>
              <a:defRPr sz="1200" b="1">
                <a:solidFill>
                  <a:schemeClr val="tx1"/>
                </a:solidFill>
                <a:latin typeface="Arial" charset="0"/>
                <a:ea typeface="ＭＳ Ｐゴシック" charset="0"/>
              </a:defRPr>
            </a:lvl4pPr>
            <a:lvl5pPr marL="2057400" indent="-228600" defTabSz="912813" eaLnBrk="0" hangingPunct="0">
              <a:tabLst>
                <a:tab pos="544513" algn="r"/>
              </a:tabLst>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tabLst>
                <a:tab pos="544513" algn="r"/>
              </a:tabLs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tabLst>
                <a:tab pos="544513" algn="r"/>
              </a:tabLs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tabLst>
                <a:tab pos="544513" algn="r"/>
              </a:tabLs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tabLst>
                <a:tab pos="544513" algn="r"/>
              </a:tabLst>
              <a:defRPr sz="1200" b="1">
                <a:solidFill>
                  <a:schemeClr val="tx1"/>
                </a:solidFill>
                <a:latin typeface="Arial" charset="0"/>
                <a:ea typeface="ＭＳ Ｐゴシック" charset="0"/>
              </a:defRPr>
            </a:lvl9pPr>
          </a:lstStyle>
          <a:p>
            <a:pPr eaLnBrk="1" hangingPunct="1">
              <a:spcBef>
                <a:spcPct val="20000"/>
              </a:spcBef>
            </a:pPr>
            <a:r>
              <a:rPr lang="en-US" b="0">
                <a:solidFill>
                  <a:srgbClr val="A6A6A6"/>
                </a:solidFill>
              </a:rPr>
              <a:t>	[Nielsen et al. </a:t>
            </a:r>
            <a:r>
              <a:rPr lang="en-US" b="0" i="1">
                <a:solidFill>
                  <a:srgbClr val="A6A6A6"/>
                </a:solidFill>
              </a:rPr>
              <a:t>PLoS Biol. </a:t>
            </a:r>
            <a:r>
              <a:rPr lang="en-US" b="0">
                <a:solidFill>
                  <a:srgbClr val="A6A6A6"/>
                </a:solidFill>
              </a:rPr>
              <a:t>(2005), HPRD, Kim et al. PNAS (2007)]</a:t>
            </a:r>
          </a:p>
        </p:txBody>
      </p:sp>
      <p:sp>
        <p:nvSpPr>
          <p:cNvPr id="194566" name="Oval 6"/>
          <p:cNvSpPr>
            <a:spLocks noChangeArrowheads="1"/>
          </p:cNvSpPr>
          <p:nvPr>
            <p:custDataLst>
              <p:tags r:id="rId6"/>
            </p:custDataLst>
          </p:nvPr>
        </p:nvSpPr>
        <p:spPr bwMode="auto">
          <a:xfrm>
            <a:off x="5273675" y="2208213"/>
            <a:ext cx="111125" cy="112712"/>
          </a:xfrm>
          <a:prstGeom prst="ellipse">
            <a:avLst/>
          </a:prstGeom>
          <a:solidFill>
            <a:srgbClr val="660033"/>
          </a:solidFill>
          <a:ln w="3175">
            <a:solidFill>
              <a:schemeClr val="tx1"/>
            </a:solidFill>
            <a:round/>
            <a:headEnd/>
            <a:tailEnd/>
          </a:ln>
        </p:spPr>
        <p:txBody>
          <a:bodyPr wrap="none" anchor="ctr"/>
          <a:lstStyle/>
          <a:p>
            <a:endParaRPr lang="en-US">
              <a:solidFill>
                <a:srgbClr val="000000"/>
              </a:solidFill>
            </a:endParaRPr>
          </a:p>
        </p:txBody>
      </p:sp>
      <p:sp>
        <p:nvSpPr>
          <p:cNvPr id="194567" name="Oval 7"/>
          <p:cNvSpPr>
            <a:spLocks noChangeArrowheads="1"/>
          </p:cNvSpPr>
          <p:nvPr>
            <p:custDataLst>
              <p:tags r:id="rId7"/>
            </p:custDataLst>
          </p:nvPr>
        </p:nvSpPr>
        <p:spPr bwMode="auto">
          <a:xfrm>
            <a:off x="5272088" y="2692400"/>
            <a:ext cx="111125" cy="111125"/>
          </a:xfrm>
          <a:prstGeom prst="ellipse">
            <a:avLst/>
          </a:prstGeom>
          <a:solidFill>
            <a:srgbClr val="FF3300"/>
          </a:solidFill>
          <a:ln w="3175">
            <a:solidFill>
              <a:schemeClr val="tx1"/>
            </a:solidFill>
            <a:round/>
            <a:headEnd/>
            <a:tailEnd/>
          </a:ln>
        </p:spPr>
        <p:txBody>
          <a:bodyPr wrap="none" anchor="ctr"/>
          <a:lstStyle/>
          <a:p>
            <a:endParaRPr lang="en-US">
              <a:solidFill>
                <a:srgbClr val="000000"/>
              </a:solidFill>
            </a:endParaRPr>
          </a:p>
        </p:txBody>
      </p:sp>
      <p:sp>
        <p:nvSpPr>
          <p:cNvPr id="194568" name="Oval 8"/>
          <p:cNvSpPr>
            <a:spLocks noChangeArrowheads="1"/>
          </p:cNvSpPr>
          <p:nvPr>
            <p:custDataLst>
              <p:tags r:id="rId8"/>
            </p:custDataLst>
          </p:nvPr>
        </p:nvSpPr>
        <p:spPr bwMode="auto">
          <a:xfrm>
            <a:off x="7342188" y="2219325"/>
            <a:ext cx="111125" cy="112713"/>
          </a:xfrm>
          <a:prstGeom prst="ellipse">
            <a:avLst/>
          </a:prstGeom>
          <a:solidFill>
            <a:srgbClr val="FFFF00"/>
          </a:solidFill>
          <a:ln w="3175">
            <a:solidFill>
              <a:schemeClr val="tx1"/>
            </a:solidFill>
            <a:round/>
            <a:headEnd/>
            <a:tailEnd/>
          </a:ln>
        </p:spPr>
        <p:txBody>
          <a:bodyPr wrap="none" anchor="ctr"/>
          <a:lstStyle/>
          <a:p>
            <a:endParaRPr lang="en-US">
              <a:solidFill>
                <a:srgbClr val="000000"/>
              </a:solidFill>
            </a:endParaRPr>
          </a:p>
        </p:txBody>
      </p:sp>
      <p:sp>
        <p:nvSpPr>
          <p:cNvPr id="194569" name="Oval 9"/>
          <p:cNvSpPr>
            <a:spLocks noChangeArrowheads="1"/>
          </p:cNvSpPr>
          <p:nvPr>
            <p:custDataLst>
              <p:tags r:id="rId9"/>
            </p:custDataLst>
          </p:nvPr>
        </p:nvSpPr>
        <p:spPr bwMode="auto">
          <a:xfrm>
            <a:off x="7342188" y="2706688"/>
            <a:ext cx="111125" cy="111125"/>
          </a:xfrm>
          <a:prstGeom prst="ellipse">
            <a:avLst/>
          </a:prstGeom>
          <a:solidFill>
            <a:schemeClr val="bg1"/>
          </a:solidFill>
          <a:ln w="3175">
            <a:solidFill>
              <a:schemeClr val="tx1"/>
            </a:solidFill>
            <a:round/>
            <a:headEnd/>
            <a:tailEnd/>
          </a:ln>
        </p:spPr>
        <p:txBody>
          <a:bodyPr wrap="none" anchor="ctr"/>
          <a:lstStyle/>
          <a:p>
            <a:endParaRPr lang="en-US">
              <a:solidFill>
                <a:srgbClr val="000000"/>
              </a:solidFill>
            </a:endParaRPr>
          </a:p>
        </p:txBody>
      </p:sp>
      <p:sp>
        <p:nvSpPr>
          <p:cNvPr id="194570" name="Rectangle 10"/>
          <p:cNvSpPr>
            <a:spLocks noChangeArrowheads="1"/>
          </p:cNvSpPr>
          <p:nvPr>
            <p:custDataLst>
              <p:tags r:id="rId10"/>
            </p:custDataLst>
          </p:nvPr>
        </p:nvSpPr>
        <p:spPr bwMode="gray">
          <a:xfrm>
            <a:off x="5489575" y="2035175"/>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nchor="ctr">
            <a:spAutoFit/>
          </a:bodyPr>
          <a:lstStyle/>
          <a:p>
            <a:pPr defTabSz="933450"/>
            <a:r>
              <a:rPr lang="en-US">
                <a:solidFill>
                  <a:srgbClr val="000000"/>
                </a:solidFill>
              </a:rPr>
              <a:t>High likelihood of positive selection</a:t>
            </a:r>
          </a:p>
        </p:txBody>
      </p:sp>
      <p:sp>
        <p:nvSpPr>
          <p:cNvPr id="194571" name="Rectangle 11"/>
          <p:cNvSpPr>
            <a:spLocks noChangeArrowheads="1"/>
          </p:cNvSpPr>
          <p:nvPr>
            <p:custDataLst>
              <p:tags r:id="rId11"/>
            </p:custDataLst>
          </p:nvPr>
        </p:nvSpPr>
        <p:spPr bwMode="gray">
          <a:xfrm>
            <a:off x="5513388" y="2466975"/>
            <a:ext cx="1866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nchor="ctr">
            <a:spAutoFit/>
          </a:bodyPr>
          <a:lstStyle/>
          <a:p>
            <a:pPr defTabSz="933450"/>
            <a:r>
              <a:rPr lang="en-US">
                <a:solidFill>
                  <a:srgbClr val="000000"/>
                </a:solidFill>
              </a:rPr>
              <a:t>Lower likelihood of positive selection</a:t>
            </a:r>
          </a:p>
        </p:txBody>
      </p:sp>
      <p:sp>
        <p:nvSpPr>
          <p:cNvPr id="194572" name="Rectangle 12"/>
          <p:cNvSpPr>
            <a:spLocks noChangeArrowheads="1"/>
          </p:cNvSpPr>
          <p:nvPr>
            <p:custDataLst>
              <p:tags r:id="rId12"/>
            </p:custDataLst>
          </p:nvPr>
        </p:nvSpPr>
        <p:spPr bwMode="gray">
          <a:xfrm>
            <a:off x="7559675" y="2038350"/>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nchor="ctr">
            <a:spAutoFit/>
          </a:bodyPr>
          <a:lstStyle/>
          <a:p>
            <a:pPr defTabSz="933450"/>
            <a:r>
              <a:rPr lang="en-US">
                <a:solidFill>
                  <a:srgbClr val="000000"/>
                </a:solidFill>
              </a:rPr>
              <a:t>Not under positive selection</a:t>
            </a:r>
          </a:p>
        </p:txBody>
      </p:sp>
      <p:sp>
        <p:nvSpPr>
          <p:cNvPr id="194573" name="Rectangle 13"/>
          <p:cNvSpPr>
            <a:spLocks noChangeArrowheads="1"/>
          </p:cNvSpPr>
          <p:nvPr>
            <p:custDataLst>
              <p:tags r:id="rId13"/>
            </p:custDataLst>
          </p:nvPr>
        </p:nvSpPr>
        <p:spPr bwMode="gray">
          <a:xfrm>
            <a:off x="7559675" y="2481263"/>
            <a:ext cx="17113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86" tIns="46643" rIns="93286" bIns="46643" anchor="ctr">
            <a:spAutoFit/>
          </a:bodyPr>
          <a:lstStyle/>
          <a:p>
            <a:pPr defTabSz="933450"/>
            <a:r>
              <a:rPr lang="en-US">
                <a:solidFill>
                  <a:srgbClr val="000000"/>
                </a:solidFill>
              </a:rPr>
              <a:t>No data about positive selection</a:t>
            </a:r>
          </a:p>
        </p:txBody>
      </p:sp>
      <p:sp>
        <p:nvSpPr>
          <p:cNvPr id="194574" name="Rectangle 3"/>
          <p:cNvSpPr>
            <a:spLocks noChangeArrowheads="1"/>
          </p:cNvSpPr>
          <p:nvPr>
            <p:custDataLst>
              <p:tags r:id="rId14"/>
            </p:custDataLst>
          </p:nvPr>
        </p:nvSpPr>
        <p:spPr bwMode="auto">
          <a:xfrm>
            <a:off x="3117850" y="242888"/>
            <a:ext cx="1906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
                <a:srgbClr val="0000FF"/>
              </a:buClr>
              <a:buFont typeface="Arial" charset="0"/>
              <a:buNone/>
            </a:pPr>
            <a:r>
              <a:rPr lang="en-US" b="0">
                <a:solidFill>
                  <a:srgbClr val="A6A6A6"/>
                </a:solidFill>
              </a:rPr>
              <a:t>[Xia et al. </a:t>
            </a:r>
            <a:r>
              <a:rPr lang="en-US" b="0" i="1">
                <a:solidFill>
                  <a:srgbClr val="A6A6A6"/>
                </a:solidFill>
              </a:rPr>
              <a:t>PLOS CB </a:t>
            </a:r>
            <a:r>
              <a:rPr lang="en-US" b="0">
                <a:solidFill>
                  <a:srgbClr val="A6A6A6"/>
                </a:solidFill>
              </a:rPr>
              <a:t>('09)]</a:t>
            </a:r>
          </a:p>
        </p:txBody>
      </p:sp>
      <p:sp>
        <p:nvSpPr>
          <p:cNvPr id="21" name="Content Placeholder 2"/>
          <p:cNvSpPr>
            <a:spLocks noGrp="1"/>
          </p:cNvSpPr>
          <p:nvPr>
            <p:ph idx="1"/>
            <p:custDataLst>
              <p:tags r:id="rId15"/>
            </p:custDataLst>
          </p:nvPr>
        </p:nvSpPr>
        <p:spPr>
          <a:xfrm>
            <a:off x="138113" y="4497388"/>
            <a:ext cx="4746625" cy="1287462"/>
          </a:xfrm>
        </p:spPr>
        <p:txBody>
          <a:bodyPr/>
          <a:lstStyle/>
          <a:p>
            <a:pPr>
              <a:defRPr/>
            </a:pPr>
            <a:r>
              <a:rPr lang="en-US" sz="1600" b="1" dirty="0" smtClean="0">
                <a:solidFill>
                  <a:srgbClr val="00664D"/>
                </a:solidFill>
              </a:rPr>
              <a:t>Sequence variation v. centrality </a:t>
            </a:r>
          </a:p>
          <a:p>
            <a:pPr lvl="1">
              <a:lnSpc>
                <a:spcPts val="1480"/>
              </a:lnSpc>
              <a:defRPr/>
            </a:pPr>
            <a:r>
              <a:rPr lang="en-US" sz="1400" dirty="0" err="1" smtClean="0"/>
              <a:t>Nonsyn</a:t>
            </a:r>
            <a:r>
              <a:rPr lang="en-US" sz="1400" dirty="0"/>
              <a:t> </a:t>
            </a:r>
            <a:r>
              <a:rPr lang="en-US" sz="1400" dirty="0" smtClean="0"/>
              <a:t>/ synonymous SNPs v. deg. centrality</a:t>
            </a:r>
          </a:p>
          <a:p>
            <a:pPr marL="342900" lvl="1" indent="0">
              <a:lnSpc>
                <a:spcPts val="1480"/>
              </a:lnSpc>
              <a:buFont typeface="Lucida Grande" charset="0"/>
              <a:buNone/>
              <a:defRPr/>
            </a:pPr>
            <a:r>
              <a:rPr lang="en-US" sz="1400" dirty="0"/>
              <a:t> </a:t>
            </a:r>
            <a:r>
              <a:rPr lang="en-US" sz="1400" dirty="0" smtClean="0"/>
              <a:t>     </a:t>
            </a:r>
            <a:r>
              <a:rPr lang="en-US" sz="1400" dirty="0">
                <a:latin typeface="Symbol" charset="2"/>
                <a:cs typeface="Symbol" charset="2"/>
              </a:rPr>
              <a:t>r</a:t>
            </a:r>
            <a:r>
              <a:rPr lang="en-US" sz="1400" dirty="0"/>
              <a:t> = -.1, P &lt; 4.0e-4</a:t>
            </a:r>
            <a:br>
              <a:rPr lang="en-US" sz="1400" dirty="0"/>
            </a:br>
            <a:r>
              <a:rPr lang="en-US" sz="1400" dirty="0" smtClean="0"/>
              <a:t>      </a:t>
            </a:r>
            <a:r>
              <a:rPr lang="en-US" sz="1400" dirty="0" smtClean="0">
                <a:latin typeface="Symbol" charset="2"/>
                <a:cs typeface="Symbol" charset="2"/>
              </a:rPr>
              <a:t>r</a:t>
            </a:r>
            <a:r>
              <a:rPr lang="en-US" sz="1400" dirty="0" smtClean="0"/>
              <a:t> </a:t>
            </a:r>
            <a:r>
              <a:rPr lang="en-US" sz="1400" dirty="0"/>
              <a:t>= -.3, P &lt; 2.2.0e-16 </a:t>
            </a:r>
            <a:br>
              <a:rPr lang="en-US" sz="1400" dirty="0"/>
            </a:br>
            <a:r>
              <a:rPr lang="en-US" sz="1400" dirty="0" smtClean="0"/>
              <a:t>     (</a:t>
            </a:r>
            <a:r>
              <a:rPr lang="en-US" sz="1400" dirty="0"/>
              <a:t>updated to 1000G phase I</a:t>
            </a:r>
            <a:r>
              <a:rPr lang="en-US" sz="1400" dirty="0" smtClean="0"/>
              <a:t>)</a:t>
            </a:r>
            <a:endParaRPr lang="en-US" sz="1600" dirty="0"/>
          </a:p>
        </p:txBody>
      </p:sp>
      <p:sp>
        <p:nvSpPr>
          <p:cNvPr id="194576" name="Rectangle 21"/>
          <p:cNvSpPr>
            <a:spLocks noChangeArrowheads="1"/>
          </p:cNvSpPr>
          <p:nvPr>
            <p:custDataLst>
              <p:tags r:id="rId16"/>
            </p:custDataLst>
          </p:nvPr>
        </p:nvSpPr>
        <p:spPr bwMode="auto">
          <a:xfrm rot="-5400000">
            <a:off x="-769143" y="1126331"/>
            <a:ext cx="238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FF"/>
              </a:buClr>
              <a:buFont typeface="Arial" charset="0"/>
              <a:buNone/>
            </a:pPr>
            <a:r>
              <a:rPr lang="en-US" sz="1600">
                <a:solidFill>
                  <a:srgbClr val="000000"/>
                </a:solidFill>
              </a:rPr>
              <a:t>Seq. Conservation </a:t>
            </a:r>
          </a:p>
        </p:txBody>
      </p:sp>
      <p:sp>
        <p:nvSpPr>
          <p:cNvPr id="194577" name="Rectangle 19"/>
          <p:cNvSpPr>
            <a:spLocks noChangeArrowheads="1"/>
          </p:cNvSpPr>
          <p:nvPr>
            <p:custDataLst>
              <p:tags r:id="rId17"/>
            </p:custDataLst>
          </p:nvPr>
        </p:nvSpPr>
        <p:spPr bwMode="auto">
          <a:xfrm>
            <a:off x="1589088" y="258763"/>
            <a:ext cx="2187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FF"/>
              </a:buClr>
              <a:buFont typeface="Arial" charset="0"/>
              <a:buNone/>
            </a:pPr>
            <a:r>
              <a:rPr lang="en-US" b="0">
                <a:solidFill>
                  <a:srgbClr val="000000"/>
                </a:solidFill>
              </a:rPr>
              <a:t>Result for Yeast PPI</a:t>
            </a:r>
          </a:p>
        </p:txBody>
      </p:sp>
    </p:spTree>
    <p:custDataLst>
      <p:tags r:id="rId1"/>
    </p:custDataLst>
  </p:cSld>
  <p:clrMapOvr>
    <a:masterClrMapping/>
  </p:clrMapOvr>
  <p:transition xmlns:p14="http://schemas.microsoft.com/office/powerpoint/2010/main" advTm="45058"/>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5100" y="633413"/>
            <a:ext cx="86868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TextBox 1"/>
          <p:cNvSpPr txBox="1">
            <a:spLocks noChangeArrowheads="1"/>
          </p:cNvSpPr>
          <p:nvPr/>
        </p:nvSpPr>
        <p:spPr bwMode="auto">
          <a:xfrm>
            <a:off x="6994525" y="6584950"/>
            <a:ext cx="2403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i="1"/>
              <a:t>Figure by Jieming Chen</a:t>
            </a:r>
          </a:p>
        </p:txBody>
      </p:sp>
      <p:sp>
        <p:nvSpPr>
          <p:cNvPr id="3" name="Rectangle 2"/>
          <p:cNvSpPr/>
          <p:nvPr/>
        </p:nvSpPr>
        <p:spPr>
          <a:xfrm>
            <a:off x="0" y="0"/>
            <a:ext cx="9144000" cy="661988"/>
          </a:xfrm>
          <a:prstGeom prst="rect">
            <a:avLst/>
          </a:prstGeom>
        </p:spPr>
        <p:txBody>
          <a:bodyPr>
            <a:spAutoFit/>
          </a:bodyPr>
          <a:lstStyle/>
          <a:p>
            <a:pPr algn="ctr">
              <a:defRPr/>
            </a:pPr>
            <a:r>
              <a:rPr lang="en-US" sz="2000" dirty="0">
                <a:solidFill>
                  <a:schemeClr val="accent6">
                    <a:lumMod val="75000"/>
                  </a:schemeClr>
                </a:solidFill>
              </a:rPr>
              <a:t>Quantifying Sensitivity within the genome</a:t>
            </a:r>
          </a:p>
          <a:p>
            <a:pPr algn="ctr">
              <a:defRPr/>
            </a:pPr>
            <a:r>
              <a:rPr lang="en-US" sz="1700" dirty="0">
                <a:solidFill>
                  <a:schemeClr val="accent6">
                    <a:lumMod val="75000"/>
                  </a:schemeClr>
                </a:solidFill>
              </a:rPr>
              <a:t>inter- and intra-species approaches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3200" y="355600"/>
            <a:ext cx="87249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0" y="227012"/>
            <a:ext cx="9144000" cy="900113"/>
          </a:xfrm>
        </p:spPr>
        <p:txBody>
          <a:bodyPr/>
          <a:lstStyle/>
          <a:p>
            <a:r>
              <a:rPr lang="en-US" sz="2600" dirty="0" smtClean="0">
                <a:solidFill>
                  <a:srgbClr val="000000"/>
                </a:solidFill>
                <a:latin typeface="Arial" charset="0"/>
                <a:ea typeface="ＭＳ Ｐゴシック" charset="0"/>
                <a:cs typeface="ＭＳ Ｐゴシック" charset="0"/>
              </a:rPr>
              <a:t>Objective: Use Structure to Interpret Human Disease-Associated Mutations and Protein-Protein Interactions</a:t>
            </a:r>
            <a:endParaRPr lang="en-US" sz="2600" dirty="0">
              <a:solidFill>
                <a:srgbClr val="000000"/>
              </a:solidFill>
              <a:latin typeface="Arial" charset="0"/>
              <a:ea typeface="ＭＳ Ｐゴシック" charset="0"/>
              <a:cs typeface="ＭＳ Ｐゴシック" charset="0"/>
            </a:endParaRPr>
          </a:p>
        </p:txBody>
      </p:sp>
      <p:sp>
        <p:nvSpPr>
          <p:cNvPr id="5" name="TextBox 4"/>
          <p:cNvSpPr txBox="1"/>
          <p:nvPr/>
        </p:nvSpPr>
        <p:spPr>
          <a:xfrm>
            <a:off x="523874" y="1564774"/>
            <a:ext cx="8112125" cy="4093428"/>
          </a:xfrm>
          <a:prstGeom prst="rect">
            <a:avLst/>
          </a:prstGeom>
          <a:noFill/>
        </p:spPr>
        <p:txBody>
          <a:bodyPr wrap="square" rtlCol="0">
            <a:spAutoFit/>
          </a:bodyPr>
          <a:lstStyle/>
          <a:p>
            <a:r>
              <a:rPr lang="en-US" sz="2000" b="0" dirty="0" smtClean="0"/>
              <a:t>Growing </a:t>
            </a:r>
            <a:r>
              <a:rPr lang="en-US" sz="2000" b="0" dirty="0" err="1" smtClean="0"/>
              <a:t>exome</a:t>
            </a:r>
            <a:r>
              <a:rPr lang="en-US" sz="2000" b="0" dirty="0" smtClean="0"/>
              <a:t> data provides a better understanding of the distributions, frequencies, and potential impacts of variants in coding regions.</a:t>
            </a:r>
          </a:p>
          <a:p>
            <a:endParaRPr lang="en-US" sz="2000" b="0" dirty="0"/>
          </a:p>
          <a:p>
            <a:r>
              <a:rPr lang="en-US" sz="2000" b="0" dirty="0" smtClean="0"/>
              <a:t>Growing numbers of crystallographically resolved </a:t>
            </a:r>
            <a:r>
              <a:rPr lang="en-US" sz="2000" b="0" i="1" dirty="0" smtClean="0"/>
              <a:t>complexes</a:t>
            </a:r>
            <a:r>
              <a:rPr lang="en-US" sz="2000" b="0" dirty="0" smtClean="0"/>
              <a:t> may be used to elucidate the mechanisms of deleterious variants.</a:t>
            </a:r>
          </a:p>
          <a:p>
            <a:endParaRPr lang="en-US" sz="2000" b="0" dirty="0" smtClean="0"/>
          </a:p>
          <a:p>
            <a:r>
              <a:rPr lang="en-US" sz="2000" b="0" dirty="0" err="1" smtClean="0"/>
              <a:t>Multimeric</a:t>
            </a:r>
            <a:r>
              <a:rPr lang="en-US" sz="2000" b="0" dirty="0" smtClean="0"/>
              <a:t> structures may also be used to address questions at higher levels of biological organization – i.e., protein-protein interaction networks. </a:t>
            </a:r>
          </a:p>
          <a:p>
            <a:endParaRPr lang="en-US" sz="2000" b="0" dirty="0"/>
          </a:p>
          <a:p>
            <a:r>
              <a:rPr lang="en-US" sz="2000" b="0" dirty="0" err="1" smtClean="0"/>
              <a:t>Allostery</a:t>
            </a:r>
            <a:r>
              <a:rPr lang="en-US" sz="2000" b="0" dirty="0" smtClean="0"/>
              <a:t> provides an interpretive framework for understanding how rare variants may impart deleterious effects on protein function.</a:t>
            </a:r>
            <a:endParaRPr lang="en-US" sz="2000" b="0" dirty="0"/>
          </a:p>
        </p:txBody>
      </p:sp>
    </p:spTree>
    <p:extLst>
      <p:ext uri="{BB962C8B-B14F-4D97-AF65-F5344CB8AC3E}">
        <p14:creationId xmlns:p14="http://schemas.microsoft.com/office/powerpoint/2010/main" val="255258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457200" y="-38100"/>
            <a:ext cx="8229600" cy="1143000"/>
          </a:xfrm>
        </p:spPr>
        <p:txBody>
          <a:bodyPr/>
          <a:lstStyle/>
          <a:p>
            <a:pPr eaLnBrk="1" hangingPunct="1"/>
            <a:r>
              <a:rPr lang="en-US">
                <a:latin typeface="Arial" charset="0"/>
              </a:rPr>
              <a:t>Enrichment of rare SNPs as a metric for Negative Selection</a:t>
            </a:r>
          </a:p>
        </p:txBody>
      </p:sp>
      <p:sp>
        <p:nvSpPr>
          <p:cNvPr id="5" name="Slide Number Placeholder 4"/>
          <p:cNvSpPr>
            <a:spLocks noGrp="1"/>
          </p:cNvSpPr>
          <p:nvPr>
            <p:ph type="sldNum" sz="quarter" idx="12"/>
          </p:nvPr>
        </p:nvSpPr>
        <p:spPr/>
        <p:txBody>
          <a:bodyPr/>
          <a:lstStyle/>
          <a:p>
            <a:pPr>
              <a:defRPr/>
            </a:pPr>
            <a:fld id="{35225B2D-CC58-5243-BCC4-D47E540A8F00}" type="slidenum">
              <a:rPr lang="en-US"/>
              <a:pPr>
                <a:defRPr/>
              </a:pPr>
              <a:t>20</a:t>
            </a:fld>
            <a:endParaRPr lang="en-US"/>
          </a:p>
        </p:txBody>
      </p:sp>
      <p:pic>
        <p:nvPicPr>
          <p:cNvPr id="198659" name="Picture 5" descr="Khurana.Figure1.23Jan2013.pdf"/>
          <p:cNvPicPr>
            <a:picLocks noChangeAspect="1"/>
          </p:cNvPicPr>
          <p:nvPr/>
        </p:nvPicPr>
        <p:blipFill>
          <a:blip r:embed="rId4" cstate="print">
            <a:extLst>
              <a:ext uri="{28A0092B-C50C-407E-A947-70E740481C1C}">
                <a14:useLocalDpi xmlns:a14="http://schemas.microsoft.com/office/drawing/2010/main"/>
              </a:ext>
            </a:extLst>
          </a:blip>
          <a:srcRect l="11385" t="12019" r="41446" b="63979"/>
          <a:stretch>
            <a:fillRect/>
          </a:stretch>
        </p:blipFill>
        <p:spPr bwMode="auto">
          <a:xfrm>
            <a:off x="0" y="1739900"/>
            <a:ext cx="5434013"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Box 6"/>
          <p:cNvSpPr txBox="1">
            <a:spLocks noChangeArrowheads="1"/>
          </p:cNvSpPr>
          <p:nvPr/>
        </p:nvSpPr>
        <p:spPr bwMode="auto">
          <a:xfrm>
            <a:off x="1449388" y="5302250"/>
            <a:ext cx="26273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(rare=derived allele freq &lt; 0.5%)</a:t>
            </a:r>
          </a:p>
        </p:txBody>
      </p:sp>
      <p:sp>
        <p:nvSpPr>
          <p:cNvPr id="198661" name="Text Box 6"/>
          <p:cNvSpPr txBox="1">
            <a:spLocks noChangeArrowheads="1"/>
          </p:cNvSpPr>
          <p:nvPr>
            <p:custDataLst>
              <p:tags r:id="rId1"/>
            </p:custDataLst>
          </p:nvPr>
        </p:nvSpPr>
        <p:spPr bwMode="auto">
          <a:xfrm>
            <a:off x="6375400" y="6597650"/>
            <a:ext cx="2070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rPr>
              <a:t>[Khurana et al., </a:t>
            </a:r>
            <a:r>
              <a:rPr lang="en-US" sz="1100" b="0" i="1">
                <a:solidFill>
                  <a:srgbClr val="000000"/>
                </a:solidFill>
              </a:rPr>
              <a:t>Science</a:t>
            </a:r>
            <a:r>
              <a:rPr lang="en-US" sz="1100" b="0">
                <a:solidFill>
                  <a:srgbClr val="000000"/>
                </a:solidFill>
              </a:rPr>
              <a:t> (‘13)]</a:t>
            </a:r>
            <a:endParaRPr lang="en-US" sz="1100" b="0" i="1">
              <a:solidFill>
                <a:srgbClr val="000000"/>
              </a:solidFill>
            </a:endParaRPr>
          </a:p>
        </p:txBody>
      </p:sp>
      <p:sp>
        <p:nvSpPr>
          <p:cNvPr id="198662" name="TextBox 10"/>
          <p:cNvSpPr txBox="1">
            <a:spLocks noChangeArrowheads="1"/>
          </p:cNvSpPr>
          <p:nvPr/>
        </p:nvSpPr>
        <p:spPr bwMode="auto">
          <a:xfrm>
            <a:off x="696913" y="6024563"/>
            <a:ext cx="5372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00"/>
                </a:solidFill>
                <a:latin typeface="Calibri" charset="0"/>
              </a:rPr>
              <a:t>LOF-tol (Loss-of-function tolerant): least negative selection</a:t>
            </a:r>
          </a:p>
          <a:p>
            <a:pPr eaLnBrk="1" hangingPunct="1"/>
            <a:r>
              <a:rPr lang="en-US" sz="1600">
                <a:solidFill>
                  <a:srgbClr val="000000"/>
                </a:solidFill>
                <a:latin typeface="Calibri" charset="0"/>
              </a:rPr>
              <a:t>Cancer: most selection</a:t>
            </a:r>
          </a:p>
        </p:txBody>
      </p:sp>
      <p:grpSp>
        <p:nvGrpSpPr>
          <p:cNvPr id="198663" name="Group 1"/>
          <p:cNvGrpSpPr>
            <a:grpSpLocks/>
          </p:cNvGrpSpPr>
          <p:nvPr/>
        </p:nvGrpSpPr>
        <p:grpSpPr bwMode="auto">
          <a:xfrm>
            <a:off x="5641975" y="1146175"/>
            <a:ext cx="2427288" cy="5240338"/>
            <a:chOff x="5641624" y="1083165"/>
            <a:chExt cx="2427760" cy="5239260"/>
          </a:xfrm>
        </p:grpSpPr>
        <p:pic>
          <p:nvPicPr>
            <p:cNvPr id="198664" name="Picture 1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82639" y="1083165"/>
              <a:ext cx="2186745" cy="503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TextBox 6"/>
            <p:cNvSpPr txBox="1">
              <a:spLocks noChangeArrowheads="1"/>
            </p:cNvSpPr>
            <p:nvPr/>
          </p:nvSpPr>
          <p:spPr bwMode="auto">
            <a:xfrm>
              <a:off x="6538058" y="6045426"/>
              <a:ext cx="13901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Gene categories</a:t>
              </a:r>
            </a:p>
          </p:txBody>
        </p:sp>
        <p:sp>
          <p:nvSpPr>
            <p:cNvPr id="198666" name="TextBox 6"/>
            <p:cNvSpPr txBox="1">
              <a:spLocks noChangeArrowheads="1"/>
            </p:cNvSpPr>
            <p:nvPr/>
          </p:nvSpPr>
          <p:spPr bwMode="auto">
            <a:xfrm rot="-5400000">
              <a:off x="4012453" y="2962670"/>
              <a:ext cx="35353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000000"/>
                  </a:solidFill>
                  <a:latin typeface="Calibri" charset="0"/>
                </a:rPr>
                <a:t>Degree centrality in protein interaction network</a:t>
              </a:r>
            </a:p>
          </p:txBody>
        </p:sp>
      </p:gr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265113" y="63500"/>
            <a:ext cx="8526462" cy="1093788"/>
          </a:xfrm>
        </p:spPr>
        <p:txBody>
          <a:bodyPr/>
          <a:lstStyle/>
          <a:p>
            <a:pPr eaLnBrk="1" hangingPunct="1"/>
            <a:r>
              <a:rPr lang="en-US" sz="2000" b="1">
                <a:latin typeface="Arial" charset="0"/>
                <a:cs typeface="ＭＳ Ｐゴシック" charset="0"/>
              </a:rPr>
              <a:t>Recasting Association of Connectivity with Constraint </a:t>
            </a:r>
            <a:br>
              <a:rPr lang="en-US" sz="2000" b="1">
                <a:latin typeface="Arial" charset="0"/>
                <a:cs typeface="ＭＳ Ｐゴシック" charset="0"/>
              </a:rPr>
            </a:br>
            <a:r>
              <a:rPr lang="en-US" sz="2000" b="1">
                <a:latin typeface="Arial" charset="0"/>
                <a:cs typeface="ＭＳ Ｐゴシック" charset="0"/>
              </a:rPr>
              <a:t>in terms of Gene Essentiality Categories: </a:t>
            </a:r>
            <a:br>
              <a:rPr lang="en-US" sz="2000" b="1">
                <a:latin typeface="Arial" charset="0"/>
                <a:cs typeface="ＭＳ Ｐゴシック" charset="0"/>
              </a:rPr>
            </a:br>
            <a:r>
              <a:rPr lang="en-US" sz="2000" b="1">
                <a:latin typeface="Arial" charset="0"/>
                <a:cs typeface="ＭＳ Ｐゴシック" charset="0"/>
              </a:rPr>
              <a:t>Application to Regulatory &amp; Protein Interaction Networks</a:t>
            </a:r>
          </a:p>
        </p:txBody>
      </p:sp>
      <p:sp>
        <p:nvSpPr>
          <p:cNvPr id="200706" name="TextBox 7"/>
          <p:cNvSpPr txBox="1">
            <a:spLocks noChangeArrowheads="1"/>
          </p:cNvSpPr>
          <p:nvPr/>
        </p:nvSpPr>
        <p:spPr bwMode="auto">
          <a:xfrm>
            <a:off x="4867275" y="1635125"/>
            <a:ext cx="2778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a:solidFill>
                <a:srgbClr val="000000"/>
              </a:solidFill>
            </a:endParaRPr>
          </a:p>
        </p:txBody>
      </p:sp>
      <p:pic>
        <p:nvPicPr>
          <p:cNvPr id="200707" name="Picture 9" descr="net-sel-lof-essntial.pdf"/>
          <p:cNvPicPr>
            <a:picLocks noChangeAspect="1"/>
          </p:cNvPicPr>
          <p:nvPr/>
        </p:nvPicPr>
        <p:blipFill>
          <a:blip r:embed="rId3" cstate="print">
            <a:extLst>
              <a:ext uri="{28A0092B-C50C-407E-A947-70E740481C1C}">
                <a14:useLocalDpi xmlns:a14="http://schemas.microsoft.com/office/drawing/2010/main"/>
              </a:ext>
            </a:extLst>
          </a:blip>
          <a:srcRect l="56950" t="44389" b="7465"/>
          <a:stretch>
            <a:fillRect/>
          </a:stretch>
        </p:blipFill>
        <p:spPr bwMode="auto">
          <a:xfrm>
            <a:off x="4756150" y="2303463"/>
            <a:ext cx="3903663"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Box 10"/>
          <p:cNvSpPr txBox="1">
            <a:spLocks noChangeArrowheads="1"/>
          </p:cNvSpPr>
          <p:nvPr/>
        </p:nvSpPr>
        <p:spPr bwMode="auto">
          <a:xfrm>
            <a:off x="5469392" y="5467804"/>
            <a:ext cx="13366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09" name="TextBox 11"/>
          <p:cNvSpPr txBox="1">
            <a:spLocks noChangeArrowheads="1"/>
          </p:cNvSpPr>
          <p:nvPr/>
        </p:nvSpPr>
        <p:spPr bwMode="auto">
          <a:xfrm>
            <a:off x="7295017" y="5470979"/>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sp>
        <p:nvSpPr>
          <p:cNvPr id="200711" name="TextBox 3"/>
          <p:cNvSpPr txBox="1">
            <a:spLocks noChangeArrowheads="1"/>
          </p:cNvSpPr>
          <p:nvPr/>
        </p:nvSpPr>
        <p:spPr bwMode="auto">
          <a:xfrm rot="-5400000">
            <a:off x="3876676" y="3522662"/>
            <a:ext cx="1441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Num. interfaces</a:t>
            </a:r>
          </a:p>
        </p:txBody>
      </p:sp>
      <p:sp>
        <p:nvSpPr>
          <p:cNvPr id="200712" name="Text Box 6"/>
          <p:cNvSpPr txBox="1">
            <a:spLocks noChangeArrowheads="1"/>
          </p:cNvSpPr>
          <p:nvPr>
            <p:custDataLst>
              <p:tags r:id="rId1"/>
            </p:custDataLst>
          </p:nvPr>
        </p:nvSpPr>
        <p:spPr bwMode="auto">
          <a:xfrm>
            <a:off x="447675" y="6507163"/>
            <a:ext cx="26162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err="1">
                <a:solidFill>
                  <a:srgbClr val="000000"/>
                </a:solidFill>
              </a:rPr>
              <a:t>Khurana</a:t>
            </a:r>
            <a:r>
              <a:rPr lang="en-US" sz="1100" b="0" dirty="0">
                <a:solidFill>
                  <a:srgbClr val="000000"/>
                </a:solidFill>
              </a:rPr>
              <a:t> et al., </a:t>
            </a:r>
            <a:r>
              <a:rPr lang="en-US" sz="1100" b="0" i="1" dirty="0" err="1">
                <a:solidFill>
                  <a:srgbClr val="000000"/>
                </a:solidFill>
              </a:rPr>
              <a:t>PLoS</a:t>
            </a:r>
            <a:r>
              <a:rPr lang="en-US" sz="1100" b="0" i="1" dirty="0">
                <a:solidFill>
                  <a:srgbClr val="000000"/>
                </a:solidFill>
              </a:rPr>
              <a:t> Comp. Bio.</a:t>
            </a:r>
            <a:r>
              <a:rPr lang="en-US" sz="1100" b="0" dirty="0">
                <a:solidFill>
                  <a:srgbClr val="000000"/>
                </a:solidFill>
              </a:rPr>
              <a:t>, 2013</a:t>
            </a:r>
          </a:p>
        </p:txBody>
      </p:sp>
      <p:sp>
        <p:nvSpPr>
          <p:cNvPr id="200713" name="TextBox 28"/>
          <p:cNvSpPr txBox="1">
            <a:spLocks noChangeArrowheads="1"/>
          </p:cNvSpPr>
          <p:nvPr/>
        </p:nvSpPr>
        <p:spPr bwMode="auto">
          <a:xfrm>
            <a:off x="1947863" y="1552433"/>
            <a:ext cx="1481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a:solidFill>
                  <a:srgbClr val="000000"/>
                </a:solidFill>
                <a:cs typeface="Arial" charset="0"/>
              </a:rPr>
              <a:t>Higher</a:t>
            </a:r>
          </a:p>
          <a:p>
            <a:pPr algn="ctr" eaLnBrk="1" hangingPunct="1"/>
            <a:r>
              <a:rPr lang="en-US" sz="1800" dirty="0">
                <a:solidFill>
                  <a:srgbClr val="000000"/>
                </a:solidFill>
                <a:cs typeface="Arial" charset="0"/>
              </a:rPr>
              <a:t>Centrality</a:t>
            </a:r>
          </a:p>
        </p:txBody>
      </p:sp>
      <p:sp>
        <p:nvSpPr>
          <p:cNvPr id="200714" name="TextBox 29"/>
          <p:cNvSpPr txBox="1">
            <a:spLocks noChangeArrowheads="1"/>
          </p:cNvSpPr>
          <p:nvPr/>
        </p:nvSpPr>
        <p:spPr bwMode="auto">
          <a:xfrm>
            <a:off x="6119813" y="1420813"/>
            <a:ext cx="1628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a:solidFill>
                  <a:srgbClr val="000000"/>
                </a:solidFill>
                <a:cs typeface="Arial" charset="0"/>
              </a:rPr>
              <a:t>More interaction interfaces</a:t>
            </a:r>
          </a:p>
        </p:txBody>
      </p:sp>
      <p:grpSp>
        <p:nvGrpSpPr>
          <p:cNvPr id="3" name="Group 2"/>
          <p:cNvGrpSpPr/>
          <p:nvPr/>
        </p:nvGrpSpPr>
        <p:grpSpPr>
          <a:xfrm>
            <a:off x="234950" y="2320636"/>
            <a:ext cx="3952875" cy="3461493"/>
            <a:chOff x="234950" y="2320636"/>
            <a:chExt cx="3952875" cy="3461493"/>
          </a:xfrm>
        </p:grpSpPr>
        <p:sp>
          <p:nvSpPr>
            <p:cNvPr id="200710" name="TextBox 3"/>
            <p:cNvSpPr txBox="1">
              <a:spLocks noChangeArrowheads="1"/>
            </p:cNvSpPr>
            <p:nvPr/>
          </p:nvSpPr>
          <p:spPr bwMode="auto">
            <a:xfrm rot="-5400000">
              <a:off x="-592137" y="3530600"/>
              <a:ext cx="19621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rPr>
                <a:t>PPI degree (log scale)</a:t>
              </a:r>
            </a:p>
          </p:txBody>
        </p:sp>
        <p:sp>
          <p:nvSpPr>
            <p:cNvPr id="200715" name="TextBox 10"/>
            <p:cNvSpPr txBox="1">
              <a:spLocks noChangeArrowheads="1"/>
            </p:cNvSpPr>
            <p:nvPr/>
          </p:nvSpPr>
          <p:spPr bwMode="auto">
            <a:xfrm>
              <a:off x="1179967" y="5469392"/>
              <a:ext cx="13366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cs typeface="Arial" charset="0"/>
                </a:rPr>
                <a:t>LoF-tolerant</a:t>
              </a:r>
            </a:p>
          </p:txBody>
        </p:sp>
        <p:sp>
          <p:nvSpPr>
            <p:cNvPr id="200716" name="TextBox 11"/>
            <p:cNvSpPr txBox="1">
              <a:spLocks noChangeArrowheads="1"/>
            </p:cNvSpPr>
            <p:nvPr/>
          </p:nvSpPr>
          <p:spPr bwMode="auto">
            <a:xfrm>
              <a:off x="2977017" y="5474154"/>
              <a:ext cx="9572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cs typeface="Arial" charset="0"/>
                </a:rPr>
                <a:t>Essential</a:t>
              </a:r>
            </a:p>
          </p:txBody>
        </p:sp>
        <p:grpSp>
          <p:nvGrpSpPr>
            <p:cNvPr id="2" name="Group 1"/>
            <p:cNvGrpSpPr/>
            <p:nvPr/>
          </p:nvGrpSpPr>
          <p:grpSpPr>
            <a:xfrm>
              <a:off x="601739" y="2320636"/>
              <a:ext cx="3586086" cy="3153064"/>
              <a:chOff x="601739" y="2320636"/>
              <a:chExt cx="3586086" cy="3153064"/>
            </a:xfrm>
          </p:grpSpPr>
          <p:pic>
            <p:nvPicPr>
              <p:cNvPr id="200717" name="Picture 15" descr="PPI-boxplot.pdf"/>
              <p:cNvPicPr>
                <a:picLocks noChangeAspect="1"/>
              </p:cNvPicPr>
              <p:nvPr/>
            </p:nvPicPr>
            <p:blipFill rotWithShape="1">
              <a:blip r:embed="rId4" cstate="print">
                <a:extLst>
                  <a:ext uri="{28A0092B-C50C-407E-A947-70E740481C1C}">
                    <a14:useLocalDpi xmlns:a14="http://schemas.microsoft.com/office/drawing/2010/main"/>
                  </a:ext>
                </a:extLst>
              </a:blip>
              <a:srcRect l="5206" t="13169" r="10824" b="12988"/>
              <a:stretch/>
            </p:blipFill>
            <p:spPr bwMode="auto">
              <a:xfrm>
                <a:off x="601739" y="2320636"/>
                <a:ext cx="3554626" cy="31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86489" y="5357344"/>
                <a:ext cx="3301336" cy="1163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spTree>
  </p:cSld>
  <p:clrMapOvr>
    <a:masterClrMapping/>
  </p:clrMapOvr>
  <p:transition xmlns:p14="http://schemas.microsoft.com/office/powerpoint/2010/main" spd="slow" advTm="36212"/>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676275" y="-112713"/>
            <a:ext cx="7813675" cy="692151"/>
          </a:xfrm>
        </p:spPr>
        <p:txBody>
          <a:bodyPr/>
          <a:lstStyle/>
          <a:p>
            <a:pPr algn="ctr" eaLnBrk="1" hangingPunct="1"/>
            <a:r>
              <a:rPr lang="en-US" sz="2400">
                <a:solidFill>
                  <a:srgbClr val="000090"/>
                </a:solidFill>
                <a:latin typeface="Calibri" charset="0"/>
                <a:cs typeface="Calibri" charset="0"/>
              </a:rPr>
              <a:t>Direct Experimental Testing</a:t>
            </a:r>
          </a:p>
        </p:txBody>
      </p:sp>
      <p:sp>
        <p:nvSpPr>
          <p:cNvPr id="201730" name="Text Box 6"/>
          <p:cNvSpPr txBox="1">
            <a:spLocks noChangeArrowheads="1"/>
          </p:cNvSpPr>
          <p:nvPr>
            <p:custDataLst>
              <p:tags r:id="rId1"/>
            </p:custDataLst>
          </p:nvPr>
        </p:nvSpPr>
        <p:spPr bwMode="auto">
          <a:xfrm>
            <a:off x="6470650" y="6294438"/>
            <a:ext cx="2695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Times New Roman" charset="0"/>
                <a:cs typeface="Times New Roman" charset="0"/>
              </a:rPr>
              <a:t>Khurana* and Fu* et al., </a:t>
            </a:r>
            <a:r>
              <a:rPr lang="en-US" sz="1000" b="0" i="1">
                <a:solidFill>
                  <a:srgbClr val="7F7F7F"/>
                </a:solidFill>
                <a:latin typeface="Times New Roman" charset="0"/>
                <a:cs typeface="Times New Roman" charset="0"/>
              </a:rPr>
              <a:t>PLoS Comp. Bio.</a:t>
            </a:r>
            <a:r>
              <a:rPr lang="en-US" sz="1000" b="0">
                <a:solidFill>
                  <a:srgbClr val="7F7F7F"/>
                </a:solidFill>
                <a:latin typeface="Times New Roman" charset="0"/>
                <a:cs typeface="Times New Roman" charset="0"/>
              </a:rPr>
              <a:t>, 2013</a:t>
            </a:r>
          </a:p>
          <a:p>
            <a:pPr eaLnBrk="1" hangingPunct="1"/>
            <a:r>
              <a:rPr lang="en-US" sz="1000" b="0">
                <a:solidFill>
                  <a:srgbClr val="7F7F7F"/>
                </a:solidFill>
                <a:latin typeface="Times New Roman" charset="0"/>
                <a:cs typeface="Times New Roman" charset="0"/>
              </a:rPr>
              <a:t>Khurana*</a:t>
            </a:r>
            <a:r>
              <a:rPr lang="en-US" sz="1000" b="0" i="1">
                <a:solidFill>
                  <a:srgbClr val="7F7F7F"/>
                </a:solidFill>
                <a:latin typeface="Times New Roman" charset="0"/>
                <a:cs typeface="Times New Roman" charset="0"/>
              </a:rPr>
              <a:t>  </a:t>
            </a:r>
            <a:r>
              <a:rPr lang="en-US" sz="1000" b="0">
                <a:solidFill>
                  <a:srgbClr val="7F7F7F"/>
                </a:solidFill>
                <a:latin typeface="Times New Roman" charset="0"/>
                <a:cs typeface="Times New Roman" charset="0"/>
              </a:rPr>
              <a:t>and Fu* et al, </a:t>
            </a:r>
            <a:r>
              <a:rPr lang="en-US" sz="1000" b="0" i="1">
                <a:solidFill>
                  <a:srgbClr val="7F7F7F"/>
                </a:solidFill>
                <a:latin typeface="Times New Roman" charset="0"/>
                <a:cs typeface="Times New Roman" charset="0"/>
              </a:rPr>
              <a:t>Science, </a:t>
            </a:r>
            <a:r>
              <a:rPr lang="en-US" sz="1000" b="0">
                <a:solidFill>
                  <a:srgbClr val="7F7F7F"/>
                </a:solidFill>
                <a:latin typeface="Times New Roman" charset="0"/>
                <a:cs typeface="Times New Roman" charset="0"/>
              </a:rPr>
              <a:t>2013</a:t>
            </a:r>
            <a:endParaRPr lang="en-US" sz="1000" b="0" i="1">
              <a:solidFill>
                <a:srgbClr val="7F7F7F"/>
              </a:solidFill>
              <a:latin typeface="Times New Roman" charset="0"/>
              <a:cs typeface="Times New Roman" charset="0"/>
            </a:endParaRPr>
          </a:p>
          <a:p>
            <a:pPr eaLnBrk="1" hangingPunct="1"/>
            <a:r>
              <a:rPr lang="en-US" altLang="ja-JP" sz="1000" b="0">
                <a:solidFill>
                  <a:srgbClr val="7F7F7F"/>
                </a:solidFill>
                <a:latin typeface="Times New Roman" charset="0"/>
                <a:cs typeface="Times New Roman" charset="0"/>
              </a:rPr>
              <a:t>Wang et al, </a:t>
            </a:r>
            <a:r>
              <a:rPr lang="en-US" altLang="ja-JP" sz="1000" b="0" i="1">
                <a:solidFill>
                  <a:srgbClr val="7F7F7F"/>
                </a:solidFill>
                <a:latin typeface="Times New Roman" charset="0"/>
                <a:cs typeface="Times New Roman" charset="0"/>
              </a:rPr>
              <a:t>Nature Biotech</a:t>
            </a:r>
            <a:r>
              <a:rPr lang="en-US" altLang="ja-JP" sz="1000" b="0">
                <a:solidFill>
                  <a:srgbClr val="7F7F7F"/>
                </a:solidFill>
                <a:latin typeface="Times New Roman" charset="0"/>
                <a:cs typeface="Times New Roman" charset="0"/>
              </a:rPr>
              <a:t>, 2012</a:t>
            </a:r>
            <a:endParaRPr lang="en-US" sz="1000" b="0">
              <a:solidFill>
                <a:srgbClr val="7F7F7F"/>
              </a:solidFill>
              <a:latin typeface="Times New Roman" charset="0"/>
              <a:cs typeface="Times New Roman" charset="0"/>
            </a:endParaRPr>
          </a:p>
        </p:txBody>
      </p:sp>
      <p:pic>
        <p:nvPicPr>
          <p:cNvPr id="201731" name="Picture 4" descr="Khurana.Figure3.23Jan2013.pdf"/>
          <p:cNvPicPr>
            <a:picLocks noChangeAspect="1"/>
          </p:cNvPicPr>
          <p:nvPr/>
        </p:nvPicPr>
        <p:blipFill>
          <a:blip r:embed="rId4" cstate="print">
            <a:extLst>
              <a:ext uri="{28A0092B-C50C-407E-A947-70E740481C1C}">
                <a14:useLocalDpi xmlns:a14="http://schemas.microsoft.com/office/drawing/2010/main"/>
              </a:ext>
            </a:extLst>
          </a:blip>
          <a:srcRect l="48232" t="25385" r="15533" b="31947"/>
          <a:stretch>
            <a:fillRect/>
          </a:stretch>
        </p:blipFill>
        <p:spPr bwMode="auto">
          <a:xfrm>
            <a:off x="3575050" y="561975"/>
            <a:ext cx="3122613"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Box 11"/>
          <p:cNvSpPr txBox="1">
            <a:spLocks noChangeArrowheads="1"/>
          </p:cNvSpPr>
          <p:nvPr/>
        </p:nvSpPr>
        <p:spPr bwMode="auto">
          <a:xfrm>
            <a:off x="3902075" y="5295900"/>
            <a:ext cx="2738438"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i="1">
                <a:solidFill>
                  <a:srgbClr val="000000"/>
                </a:solidFill>
                <a:latin typeface="Calibri" charset="0"/>
                <a:cs typeface="Calibri" charset="0"/>
              </a:rPr>
              <a:t>WASP </a:t>
            </a:r>
            <a:r>
              <a:rPr lang="en-US" sz="1800" b="0">
                <a:solidFill>
                  <a:srgbClr val="000000"/>
                </a:solidFill>
                <a:latin typeface="Calibri" charset="0"/>
                <a:cs typeface="Calibri" charset="0"/>
              </a:rPr>
              <a:t>interactions tested using yeast two-hybrid experiments</a:t>
            </a:r>
          </a:p>
        </p:txBody>
      </p:sp>
      <p:sp>
        <p:nvSpPr>
          <p:cNvPr id="3" name="Rectangle 2"/>
          <p:cNvSpPr/>
          <p:nvPr/>
        </p:nvSpPr>
        <p:spPr>
          <a:xfrm>
            <a:off x="6896100" y="5043488"/>
            <a:ext cx="1825625" cy="246062"/>
          </a:xfrm>
          <a:prstGeom prst="rect">
            <a:avLst/>
          </a:prstGeom>
        </p:spPr>
        <p:txBody>
          <a:bodyPr wrap="none">
            <a:spAutoFit/>
          </a:bodyPr>
          <a:lstStyle/>
          <a:p>
            <a:pPr defTabSz="457200" fontAlgn="auto">
              <a:spcBef>
                <a:spcPts val="0"/>
              </a:spcBef>
              <a:spcAft>
                <a:spcPts val="0"/>
              </a:spcAft>
              <a:defRPr/>
            </a:pPr>
            <a:r>
              <a:rPr lang="en-US" sz="1000" b="0" dirty="0">
                <a:solidFill>
                  <a:prstClr val="black"/>
                </a:solidFill>
                <a:latin typeface="Times New Roman"/>
                <a:ea typeface="+mn-ea"/>
                <a:cs typeface="Times New Roman"/>
              </a:rPr>
              <a:t>Collaborated with H Yu Cornell </a:t>
            </a:r>
          </a:p>
        </p:txBody>
      </p:sp>
      <p:sp>
        <p:nvSpPr>
          <p:cNvPr id="5" name="Rectangle 4"/>
          <p:cNvSpPr/>
          <p:nvPr/>
        </p:nvSpPr>
        <p:spPr>
          <a:xfrm>
            <a:off x="4260850" y="2230438"/>
            <a:ext cx="1533525" cy="946150"/>
          </a:xfrm>
          <a:prstGeom prst="rect">
            <a:avLst/>
          </a:prstGeom>
          <a:noFill/>
          <a:ln w="508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1735" name="Picture 2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8763" y="2144713"/>
            <a:ext cx="30289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5-05-26 at 10.42.26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17369" y="2085471"/>
            <a:ext cx="2192421" cy="296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network-nolof-noess.tiff"/>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a:ext>
            </a:extLst>
          </a:blip>
          <a:srcRect l="19684" t="5776" r="43075" b="63815"/>
          <a:stretch/>
        </p:blipFill>
        <p:spPr>
          <a:xfrm>
            <a:off x="3760631" y="389789"/>
            <a:ext cx="5324909" cy="5626836"/>
          </a:xfrm>
          <a:prstGeom prst="rect">
            <a:avLst/>
          </a:prstGeom>
        </p:spPr>
      </p:pic>
      <p:sp>
        <p:nvSpPr>
          <p:cNvPr id="203778" name="Text Placeholder 5"/>
          <p:cNvSpPr>
            <a:spLocks noGrp="1"/>
          </p:cNvSpPr>
          <p:nvPr>
            <p:ph type="body" sz="half" idx="2"/>
          </p:nvPr>
        </p:nvSpPr>
        <p:spPr>
          <a:xfrm>
            <a:off x="127001" y="993775"/>
            <a:ext cx="4103688" cy="752475"/>
          </a:xfrm>
        </p:spPr>
        <p:txBody>
          <a:bodyPr/>
          <a:lstStyle/>
          <a:p>
            <a:pPr algn="ctr" eaLnBrk="1" hangingPunct="1"/>
            <a:r>
              <a:rPr lang="en-US" dirty="0">
                <a:latin typeface="Calibri" charset="0"/>
                <a:cs typeface="Calibri" charset="0"/>
              </a:rPr>
              <a:t>Combine </a:t>
            </a:r>
            <a:r>
              <a:rPr lang="en-US" b="1" dirty="0">
                <a:latin typeface="Calibri" charset="0"/>
                <a:cs typeface="Calibri" charset="0"/>
              </a:rPr>
              <a:t>regulatory, physical protein-protein, signaling, metabolic, phosphorylation and genetic</a:t>
            </a:r>
            <a:r>
              <a:rPr lang="en-US" dirty="0">
                <a:latin typeface="Calibri" charset="0"/>
                <a:cs typeface="Calibri" charset="0"/>
              </a:rPr>
              <a:t> interactions to create a unified network (</a:t>
            </a:r>
            <a:r>
              <a:rPr lang="en-US" dirty="0" err="1">
                <a:latin typeface="Calibri" charset="0"/>
                <a:cs typeface="Calibri" charset="0"/>
              </a:rPr>
              <a:t>Multinet</a:t>
            </a:r>
            <a:r>
              <a:rPr lang="en-US" dirty="0">
                <a:latin typeface="Calibri" charset="0"/>
                <a:cs typeface="Calibri" charset="0"/>
              </a:rPr>
              <a:t>)</a:t>
            </a:r>
          </a:p>
        </p:txBody>
      </p:sp>
      <p:sp>
        <p:nvSpPr>
          <p:cNvPr id="203779" name="TextBox 8"/>
          <p:cNvSpPr txBox="1">
            <a:spLocks noChangeArrowheads="1"/>
          </p:cNvSpPr>
          <p:nvPr/>
        </p:nvSpPr>
        <p:spPr bwMode="auto">
          <a:xfrm>
            <a:off x="4518025" y="95250"/>
            <a:ext cx="4017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Helvetica" charset="0"/>
                <a:cs typeface="Helvetica" charset="0"/>
              </a:rPr>
              <a:t>Multinet – the ultimate hairball! </a:t>
            </a:r>
          </a:p>
        </p:txBody>
      </p:sp>
      <p:sp>
        <p:nvSpPr>
          <p:cNvPr id="203780" name="TextBox 7"/>
          <p:cNvSpPr txBox="1">
            <a:spLocks noChangeArrowheads="1"/>
          </p:cNvSpPr>
          <p:nvPr/>
        </p:nvSpPr>
        <p:spPr bwMode="auto">
          <a:xfrm>
            <a:off x="5443537" y="5549900"/>
            <a:ext cx="3017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a:solidFill>
                  <a:srgbClr val="000000"/>
                </a:solidFill>
                <a:latin typeface="Calibri" charset="0"/>
                <a:cs typeface="Calibri" charset="0"/>
              </a:rPr>
              <a:t>Nodes: ~15,000 genes</a:t>
            </a:r>
          </a:p>
          <a:p>
            <a:pPr eaLnBrk="1" hangingPunct="1"/>
            <a:r>
              <a:rPr lang="en-US" sz="1800" b="0" dirty="0">
                <a:solidFill>
                  <a:srgbClr val="000000"/>
                </a:solidFill>
                <a:latin typeface="Calibri" charset="0"/>
                <a:cs typeface="Calibri" charset="0"/>
              </a:rPr>
              <a:t>Edges: ~110,000 interactions</a:t>
            </a:r>
          </a:p>
        </p:txBody>
      </p:sp>
      <p:sp>
        <p:nvSpPr>
          <p:cNvPr id="203781" name="Text Box 6"/>
          <p:cNvSpPr txBox="1">
            <a:spLocks noChangeArrowheads="1"/>
          </p:cNvSpPr>
          <p:nvPr>
            <p:custDataLst>
              <p:tags r:id="rId1"/>
            </p:custDataLst>
          </p:nvPr>
        </p:nvSpPr>
        <p:spPr bwMode="auto">
          <a:xfrm>
            <a:off x="5721350" y="654367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latin typeface="Helvetica" charset="0"/>
                <a:cs typeface="Helvetica" charset="0"/>
              </a:rPr>
              <a:t>Khurana* and Fu* et al., </a:t>
            </a:r>
            <a:r>
              <a:rPr lang="en-US" sz="1000" b="0" i="1">
                <a:solidFill>
                  <a:srgbClr val="7F7F7F"/>
                </a:solidFill>
                <a:latin typeface="Helvetica" charset="0"/>
                <a:cs typeface="Helvetica" charset="0"/>
              </a:rPr>
              <a:t>PLOS Comp. Bio. </a:t>
            </a:r>
            <a:r>
              <a:rPr lang="fr-FR" sz="1000" b="0">
                <a:solidFill>
                  <a:srgbClr val="7F7F7F"/>
                </a:solidFill>
                <a:latin typeface="Helvetica" charset="0"/>
                <a:cs typeface="Helvetica" charset="0"/>
              </a:rPr>
              <a:t>’</a:t>
            </a:r>
            <a:r>
              <a:rPr lang="en-US" altLang="ja-JP" sz="1000" b="0">
                <a:solidFill>
                  <a:srgbClr val="7F7F7F"/>
                </a:solidFill>
                <a:latin typeface="Helvetica" charset="0"/>
                <a:cs typeface="Helvetica" charset="0"/>
              </a:rPr>
              <a:t>13</a:t>
            </a:r>
            <a:endParaRPr lang="en-US" sz="1000" b="0">
              <a:solidFill>
                <a:srgbClr val="7F7F7F"/>
              </a:solidFill>
              <a:latin typeface="Helvetica" charset="0"/>
              <a:cs typeface="Helvetica" charset="0"/>
            </a:endParaRPr>
          </a:p>
        </p:txBody>
      </p:sp>
      <p:sp>
        <p:nvSpPr>
          <p:cNvPr id="203782" name="Title 1"/>
          <p:cNvSpPr txBox="1">
            <a:spLocks/>
          </p:cNvSpPr>
          <p:nvPr/>
        </p:nvSpPr>
        <p:spPr bwMode="auto">
          <a:xfrm>
            <a:off x="85725" y="77788"/>
            <a:ext cx="42132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100" dirty="0">
                <a:solidFill>
                  <a:srgbClr val="000090"/>
                </a:solidFill>
                <a:latin typeface="Calibri" charset="0"/>
                <a:cs typeface="Calibri" charset="0"/>
              </a:rPr>
              <a:t>Genes participate in many networks and no single network captures the global picture of gene interactions</a:t>
            </a:r>
          </a:p>
        </p:txBody>
      </p:sp>
      <p:grpSp>
        <p:nvGrpSpPr>
          <p:cNvPr id="203783" name="Group 3"/>
          <p:cNvGrpSpPr>
            <a:grpSpLocks/>
          </p:cNvGrpSpPr>
          <p:nvPr/>
        </p:nvGrpSpPr>
        <p:grpSpPr bwMode="auto">
          <a:xfrm>
            <a:off x="1127125" y="4073006"/>
            <a:ext cx="1874782" cy="2737369"/>
            <a:chOff x="3295651" y="2698461"/>
            <a:chExt cx="2847974" cy="4159539"/>
          </a:xfrm>
        </p:grpSpPr>
        <p:grpSp>
          <p:nvGrpSpPr>
            <p:cNvPr id="203785" name="Group 1"/>
            <p:cNvGrpSpPr>
              <a:grpSpLocks/>
            </p:cNvGrpSpPr>
            <p:nvPr/>
          </p:nvGrpSpPr>
          <p:grpSpPr bwMode="auto">
            <a:xfrm>
              <a:off x="3295651" y="2698461"/>
              <a:ext cx="2336211" cy="4159539"/>
              <a:chOff x="3009900" y="3115733"/>
              <a:chExt cx="1759722" cy="3133121"/>
            </a:xfrm>
          </p:grpSpPr>
          <p:pic>
            <p:nvPicPr>
              <p:cNvPr id="203787" name="Picture 4" descr="Fig1.27Aug2012.notlogmet.pdf"/>
              <p:cNvPicPr>
                <a:picLocks noChangeAspect="1"/>
              </p:cNvPicPr>
              <p:nvPr/>
            </p:nvPicPr>
            <p:blipFill>
              <a:blip r:embed="rId5" cstate="print">
                <a:extLst>
                  <a:ext uri="{28A0092B-C50C-407E-A947-70E740481C1C}">
                    <a14:useLocalDpi xmlns:a14="http://schemas.microsoft.com/office/drawing/2010/main"/>
                  </a:ext>
                </a:extLst>
              </a:blip>
              <a:srcRect l="65216" r="12750" b="55711"/>
              <a:stretch>
                <a:fillRect/>
              </a:stretch>
            </p:blipFill>
            <p:spPr bwMode="auto">
              <a:xfrm>
                <a:off x="3009900" y="3115733"/>
                <a:ext cx="175972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0" descr="Fig1.27Aug2012.notlogmet.pdf"/>
              <p:cNvPicPr>
                <a:picLocks noChangeAspect="1"/>
              </p:cNvPicPr>
              <p:nvPr/>
            </p:nvPicPr>
            <p:blipFill>
              <a:blip r:embed="rId5" cstate="print">
                <a:extLst>
                  <a:ext uri="{28A0092B-C50C-407E-A947-70E740481C1C}">
                    <a14:useLocalDpi xmlns:a14="http://schemas.microsoft.com/office/drawing/2010/main"/>
                  </a:ext>
                </a:extLst>
              </a:blip>
              <a:srcRect l="41093" t="86131" r="46182" b="3148"/>
              <a:stretch>
                <a:fillRect/>
              </a:stretch>
            </p:blipFill>
            <p:spPr bwMode="auto">
              <a:xfrm>
                <a:off x="3749674" y="5618692"/>
                <a:ext cx="1016001" cy="6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3786" name="Picture 4" descr="Fig1.27Aug2012.notlogmet.pdf"/>
            <p:cNvPicPr>
              <a:picLocks noChangeAspect="1"/>
            </p:cNvPicPr>
            <p:nvPr/>
          </p:nvPicPr>
          <p:blipFill>
            <a:blip r:embed="rId5" cstate="print">
              <a:extLst>
                <a:ext uri="{28A0092B-C50C-407E-A947-70E740481C1C}">
                  <a14:useLocalDpi xmlns:a14="http://schemas.microsoft.com/office/drawing/2010/main"/>
                </a:ext>
              </a:extLst>
            </a:blip>
            <a:srcRect l="87315" t="4100" r="2699" b="88438"/>
            <a:stretch>
              <a:fillRect/>
            </a:stretch>
          </p:blipFill>
          <p:spPr bwMode="auto">
            <a:xfrm>
              <a:off x="5084919" y="3835433"/>
              <a:ext cx="1058706" cy="58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stretch>
            <a:fillRect/>
          </a:stretch>
        </p:blipFill>
        <p:spPr>
          <a:xfrm>
            <a:off x="571500" y="1660408"/>
            <a:ext cx="2857500" cy="245533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ultinet_0424-4.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0" y="476250"/>
            <a:ext cx="68151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D9B573EB-C7BA-2D47-BC07-425BC7913B6B}" type="slidenum">
              <a:rPr lang="en-US">
                <a:solidFill>
                  <a:srgbClr val="898989"/>
                </a:solidFill>
                <a:latin typeface="Calibri" charset="0"/>
              </a:rPr>
              <a:pPr eaLnBrk="1" hangingPunct="1"/>
              <a:t>24</a:t>
            </a:fld>
            <a:endParaRPr lang="en-US">
              <a:solidFill>
                <a:srgbClr val="898989"/>
              </a:solidFill>
              <a:latin typeface="Calibri" charset="0"/>
            </a:endParaRPr>
          </a:p>
        </p:txBody>
      </p:sp>
      <p:grpSp>
        <p:nvGrpSpPr>
          <p:cNvPr id="205827" name="Group 6"/>
          <p:cNvGrpSpPr>
            <a:grpSpLocks/>
          </p:cNvGrpSpPr>
          <p:nvPr/>
        </p:nvGrpSpPr>
        <p:grpSpPr bwMode="auto">
          <a:xfrm>
            <a:off x="7224713" y="5211763"/>
            <a:ext cx="1919287" cy="633412"/>
            <a:chOff x="5263321" y="4174424"/>
            <a:chExt cx="1920279" cy="634184"/>
          </a:xfrm>
        </p:grpSpPr>
        <p:sp>
          <p:nvSpPr>
            <p:cNvPr id="11" name="Oval 10"/>
            <p:cNvSpPr>
              <a:spLocks noChangeAspect="1"/>
            </p:cNvSpPr>
            <p:nvPr/>
          </p:nvSpPr>
          <p:spPr>
            <a:xfrm>
              <a:off x="5854176" y="4174424"/>
              <a:ext cx="228718" cy="22887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05843" name="TextBox 11"/>
            <p:cNvSpPr txBox="1">
              <a:spLocks noChangeArrowheads="1"/>
            </p:cNvSpPr>
            <p:nvPr/>
          </p:nvSpPr>
          <p:spPr bwMode="auto">
            <a:xfrm>
              <a:off x="5263321" y="4471928"/>
              <a:ext cx="1920279" cy="3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Essential genes</a:t>
              </a:r>
            </a:p>
          </p:txBody>
        </p:sp>
      </p:grpSp>
      <p:sp>
        <p:nvSpPr>
          <p:cNvPr id="14" name="Oval 13"/>
          <p:cNvSpPr>
            <a:spLocks noChangeAspect="1"/>
          </p:cNvSpPr>
          <p:nvPr/>
        </p:nvSpPr>
        <p:spPr>
          <a:xfrm>
            <a:off x="5970588" y="5232400"/>
            <a:ext cx="255587" cy="2286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prstClr val="white"/>
              </a:solidFill>
              <a:latin typeface="Calibri"/>
            </a:endParaRPr>
          </a:p>
        </p:txBody>
      </p:sp>
      <p:sp>
        <p:nvSpPr>
          <p:cNvPr id="205829" name="TextBox 14"/>
          <p:cNvSpPr txBox="1">
            <a:spLocks noChangeArrowheads="1"/>
          </p:cNvSpPr>
          <p:nvPr/>
        </p:nvSpPr>
        <p:spPr bwMode="auto">
          <a:xfrm>
            <a:off x="5370513" y="5526088"/>
            <a:ext cx="1919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solidFill>
                  <a:srgbClr val="000000"/>
                </a:solidFill>
                <a:latin typeface="Calibri" charset="0"/>
              </a:rPr>
              <a:t>LoF-tolerant genes</a:t>
            </a:r>
          </a:p>
        </p:txBody>
      </p:sp>
      <p:pic>
        <p:nvPicPr>
          <p:cNvPr id="205830" name="Picture 15" descr="net-sel-lof-essntial.pdf"/>
          <p:cNvPicPr>
            <a:picLocks noChangeAspect="1"/>
          </p:cNvPicPr>
          <p:nvPr/>
        </p:nvPicPr>
        <p:blipFill>
          <a:blip r:embed="rId5" cstate="print">
            <a:extLst>
              <a:ext uri="{28A0092B-C50C-407E-A947-70E740481C1C}">
                <a14:useLocalDpi xmlns:a14="http://schemas.microsoft.com/office/drawing/2010/main"/>
              </a:ext>
            </a:extLst>
          </a:blip>
          <a:srcRect l="3" r="48148" b="7407"/>
          <a:stretch>
            <a:fillRect/>
          </a:stretch>
        </p:blipFill>
        <p:spPr bwMode="auto">
          <a:xfrm>
            <a:off x="269875" y="1784350"/>
            <a:ext cx="235585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17"/>
          <p:cNvSpPr txBox="1">
            <a:spLocks noChangeArrowheads="1"/>
          </p:cNvSpPr>
          <p:nvPr/>
        </p:nvSpPr>
        <p:spPr bwMode="auto">
          <a:xfrm rot="-5400000">
            <a:off x="-601663" y="2641600"/>
            <a:ext cx="1692275" cy="523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Unified network</a:t>
            </a:r>
          </a:p>
          <a:p>
            <a:pPr eaLnBrk="1" hangingPunct="1"/>
            <a:r>
              <a:rPr lang="en-US" sz="1400" b="0">
                <a:solidFill>
                  <a:srgbClr val="000000"/>
                </a:solidFill>
                <a:latin typeface="Calibri" charset="0"/>
              </a:rPr>
              <a:t>degree (log scale)</a:t>
            </a:r>
          </a:p>
        </p:txBody>
      </p:sp>
      <p:sp>
        <p:nvSpPr>
          <p:cNvPr id="205832" name="TextBox 18"/>
          <p:cNvSpPr txBox="1">
            <a:spLocks noChangeArrowheads="1"/>
          </p:cNvSpPr>
          <p:nvPr/>
        </p:nvSpPr>
        <p:spPr bwMode="auto">
          <a:xfrm rot="-5400000">
            <a:off x="-269875" y="4675188"/>
            <a:ext cx="14509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Num of networks</a:t>
            </a:r>
          </a:p>
        </p:txBody>
      </p:sp>
      <p:sp>
        <p:nvSpPr>
          <p:cNvPr id="205833" name="TextBox 4"/>
          <p:cNvSpPr txBox="1">
            <a:spLocks noChangeArrowheads="1"/>
          </p:cNvSpPr>
          <p:nvPr/>
        </p:nvSpPr>
        <p:spPr bwMode="auto">
          <a:xfrm>
            <a:off x="5854700" y="6173788"/>
            <a:ext cx="233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Size of nodes scaled by total degree</a:t>
            </a:r>
          </a:p>
        </p:txBody>
      </p:sp>
      <p:sp>
        <p:nvSpPr>
          <p:cNvPr id="205834" name="TextBox 22"/>
          <p:cNvSpPr txBox="1">
            <a:spLocks noChangeArrowheads="1"/>
          </p:cNvSpPr>
          <p:nvPr/>
        </p:nvSpPr>
        <p:spPr bwMode="auto">
          <a:xfrm>
            <a:off x="1671638" y="5907088"/>
            <a:ext cx="9540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Essential</a:t>
            </a:r>
          </a:p>
        </p:txBody>
      </p:sp>
      <p:sp>
        <p:nvSpPr>
          <p:cNvPr id="205835" name="TextBox 23"/>
          <p:cNvSpPr txBox="1">
            <a:spLocks noChangeArrowheads="1"/>
          </p:cNvSpPr>
          <p:nvPr/>
        </p:nvSpPr>
        <p:spPr bwMode="auto">
          <a:xfrm>
            <a:off x="804863" y="5783263"/>
            <a:ext cx="95567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400" b="0">
                <a:solidFill>
                  <a:srgbClr val="000000"/>
                </a:solidFill>
                <a:latin typeface="Calibri" charset="0"/>
              </a:rPr>
              <a:t>LoF-tolerant</a:t>
            </a:r>
          </a:p>
        </p:txBody>
      </p:sp>
      <p:sp>
        <p:nvSpPr>
          <p:cNvPr id="205836" name="Text Box 6"/>
          <p:cNvSpPr txBox="1">
            <a:spLocks noChangeArrowheads="1"/>
          </p:cNvSpPr>
          <p:nvPr>
            <p:custDataLst>
              <p:tags r:id="rId1"/>
            </p:custDataLst>
          </p:nvPr>
        </p:nvSpPr>
        <p:spPr bwMode="auto">
          <a:xfrm>
            <a:off x="82550" y="6530975"/>
            <a:ext cx="287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7F7F7F"/>
                </a:solidFill>
              </a:rPr>
              <a:t>[Khurana et al., </a:t>
            </a:r>
            <a:r>
              <a:rPr lang="en-US" b="0" i="1">
                <a:solidFill>
                  <a:srgbClr val="7F7F7F"/>
                </a:solidFill>
              </a:rPr>
              <a:t>PLOS Comp. Bio. </a:t>
            </a:r>
            <a:r>
              <a:rPr lang="fr-FR" b="0">
                <a:solidFill>
                  <a:srgbClr val="7F7F7F"/>
                </a:solidFill>
              </a:rPr>
              <a:t>’</a:t>
            </a:r>
            <a:r>
              <a:rPr lang="en-US" altLang="ja-JP" b="0">
                <a:solidFill>
                  <a:srgbClr val="7F7F7F"/>
                </a:solidFill>
              </a:rPr>
              <a:t>13]</a:t>
            </a:r>
            <a:endParaRPr lang="en-US" b="0">
              <a:solidFill>
                <a:srgbClr val="7F7F7F"/>
              </a:solidFill>
            </a:endParaRPr>
          </a:p>
        </p:txBody>
      </p:sp>
      <p:sp>
        <p:nvSpPr>
          <p:cNvPr id="205837" name="TextBox 19"/>
          <p:cNvSpPr txBox="1">
            <a:spLocks noChangeArrowheads="1"/>
          </p:cNvSpPr>
          <p:nvPr/>
        </p:nvSpPr>
        <p:spPr bwMode="auto">
          <a:xfrm>
            <a:off x="2384425" y="1730375"/>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Essential genes are</a:t>
            </a:r>
          </a:p>
        </p:txBody>
      </p:sp>
      <p:sp>
        <p:nvSpPr>
          <p:cNvPr id="205838" name="TextBox 20"/>
          <p:cNvSpPr txBox="1">
            <a:spLocks noChangeArrowheads="1"/>
          </p:cNvSpPr>
          <p:nvPr/>
        </p:nvSpPr>
        <p:spPr bwMode="auto">
          <a:xfrm>
            <a:off x="2384425" y="2692400"/>
            <a:ext cx="1922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Connected to more genes</a:t>
            </a:r>
          </a:p>
        </p:txBody>
      </p:sp>
      <p:sp>
        <p:nvSpPr>
          <p:cNvPr id="4" name="Rectangle 3"/>
          <p:cNvSpPr/>
          <p:nvPr/>
        </p:nvSpPr>
        <p:spPr>
          <a:xfrm>
            <a:off x="3681413" y="5999163"/>
            <a:ext cx="1377950" cy="585787"/>
          </a:xfrm>
          <a:prstGeom prst="rect">
            <a:avLst/>
          </a:prstGeom>
          <a:solidFill>
            <a:schemeClr val="bg1">
              <a:lumMod val="85000"/>
            </a:schemeClr>
          </a:solidFill>
          <a:ln>
            <a:solidFill>
              <a:schemeClr val="tx1"/>
            </a:solidFill>
          </a:ln>
        </p:spPr>
        <p:txBody>
          <a:bodyPr wrap="none">
            <a:spAutoFit/>
          </a:bodyPr>
          <a:lstStyle/>
          <a:p>
            <a:pPr algn="ctr">
              <a:defRPr/>
            </a:pPr>
            <a:r>
              <a:rPr lang="en-US" sz="1600" b="0" dirty="0">
                <a:solidFill>
                  <a:prstClr val="black"/>
                </a:solidFill>
              </a:rPr>
              <a:t>Z </a:t>
            </a:r>
            <a:r>
              <a:rPr lang="en-US" sz="1600" b="0" dirty="0" err="1">
                <a:solidFill>
                  <a:prstClr val="black"/>
                </a:solidFill>
              </a:rPr>
              <a:t>Gumus</a:t>
            </a:r>
            <a:r>
              <a:rPr lang="en-US" sz="1600" b="0" dirty="0">
                <a:solidFill>
                  <a:prstClr val="black"/>
                </a:solidFill>
              </a:rPr>
              <a:t/>
            </a:r>
            <a:br>
              <a:rPr lang="en-US" sz="1600" b="0" dirty="0">
                <a:solidFill>
                  <a:prstClr val="black"/>
                </a:solidFill>
              </a:rPr>
            </a:br>
            <a:r>
              <a:rPr lang="en-US" sz="1600" b="0" dirty="0" err="1">
                <a:solidFill>
                  <a:prstClr val="black"/>
                </a:solidFill>
              </a:rPr>
              <a:t>iCAVE</a:t>
            </a:r>
            <a:r>
              <a:rPr lang="en-US" sz="1600" b="0" dirty="0">
                <a:solidFill>
                  <a:prstClr val="black"/>
                </a:solidFill>
              </a:rPr>
              <a:t> movie</a:t>
            </a:r>
          </a:p>
        </p:txBody>
      </p:sp>
      <p:sp>
        <p:nvSpPr>
          <p:cNvPr id="205840" name="TextBox 21"/>
          <p:cNvSpPr txBox="1">
            <a:spLocks noChangeArrowheads="1"/>
          </p:cNvSpPr>
          <p:nvPr/>
        </p:nvSpPr>
        <p:spPr bwMode="auto">
          <a:xfrm>
            <a:off x="2384425" y="4808538"/>
            <a:ext cx="1922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000000"/>
                </a:solidFill>
                <a:latin typeface="Calibri" charset="0"/>
              </a:rPr>
              <a:t> Involved in more networks</a:t>
            </a:r>
          </a:p>
        </p:txBody>
      </p:sp>
      <p:sp>
        <p:nvSpPr>
          <p:cNvPr id="205841" name="Title 1"/>
          <p:cNvSpPr>
            <a:spLocks noGrp="1"/>
          </p:cNvSpPr>
          <p:nvPr>
            <p:ph type="title"/>
          </p:nvPr>
        </p:nvSpPr>
        <p:spPr>
          <a:xfrm>
            <a:off x="457200" y="107950"/>
            <a:ext cx="3008313" cy="1162050"/>
          </a:xfrm>
        </p:spPr>
        <p:txBody>
          <a:bodyPr/>
          <a:lstStyle/>
          <a:p>
            <a:pPr algn="ctr" eaLnBrk="1" hangingPunct="1"/>
            <a:r>
              <a:rPr lang="en-US" sz="2800">
                <a:latin typeface="Calibri" charset="0"/>
              </a:rPr>
              <a:t>Gene properties in Multinet</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txBox="1">
            <a:spLocks/>
          </p:cNvSpPr>
          <p:nvPr/>
        </p:nvSpPr>
        <p:spPr bwMode="auto">
          <a:xfrm>
            <a:off x="631825" y="22225"/>
            <a:ext cx="80645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400">
                <a:solidFill>
                  <a:srgbClr val="000090"/>
                </a:solidFill>
                <a:latin typeface="Calibri" charset="0"/>
                <a:cs typeface="Calibri" charset="0"/>
              </a:rPr>
              <a:t>Integration of network properties to predict systems-level effects of deleterious mutations</a:t>
            </a:r>
          </a:p>
        </p:txBody>
      </p:sp>
      <p:sp>
        <p:nvSpPr>
          <p:cNvPr id="26" name="Rounded Rectangle 25"/>
          <p:cNvSpPr/>
          <p:nvPr/>
        </p:nvSpPr>
        <p:spPr bwMode="auto">
          <a:xfrm>
            <a:off x="6210300" y="1385888"/>
            <a:ext cx="2536825" cy="11049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2" name="Right Arrow 11"/>
          <p:cNvSpPr/>
          <p:nvPr/>
        </p:nvSpPr>
        <p:spPr bwMode="auto">
          <a:xfrm>
            <a:off x="2247001" y="1833563"/>
            <a:ext cx="376238"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4" name="Right Arrow 13"/>
          <p:cNvSpPr/>
          <p:nvPr/>
        </p:nvSpPr>
        <p:spPr bwMode="auto">
          <a:xfrm>
            <a:off x="5534025" y="1833563"/>
            <a:ext cx="377825" cy="228600"/>
          </a:xfrm>
          <a:prstGeom prst="righ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5" name="Rounded Rectangle 24"/>
          <p:cNvSpPr/>
          <p:nvPr/>
        </p:nvSpPr>
        <p:spPr bwMode="auto">
          <a:xfrm>
            <a:off x="3090863" y="1174750"/>
            <a:ext cx="2519362" cy="1528763"/>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4" name="Rounded Rectangle 23"/>
          <p:cNvSpPr/>
          <p:nvPr/>
        </p:nvSpPr>
        <p:spPr bwMode="auto">
          <a:xfrm>
            <a:off x="492814" y="1150938"/>
            <a:ext cx="1844675" cy="1574800"/>
          </a:xfrm>
          <a:prstGeom prst="round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0" name="TextBox 9"/>
          <p:cNvSpPr txBox="1"/>
          <p:nvPr/>
        </p:nvSpPr>
        <p:spPr bwMode="auto">
          <a:xfrm>
            <a:off x="634101" y="1354138"/>
            <a:ext cx="1558925" cy="1169987"/>
          </a:xfrm>
          <a:prstGeom prst="rect">
            <a:avLst/>
          </a:prstGeom>
          <a:solidFill>
            <a:srgbClr val="FFFFFF"/>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Train logistic regression model using network and evolutionary properties</a:t>
            </a:r>
          </a:p>
        </p:txBody>
      </p:sp>
      <p:sp>
        <p:nvSpPr>
          <p:cNvPr id="11" name="TextBox 10"/>
          <p:cNvSpPr txBox="1"/>
          <p:nvPr/>
        </p:nvSpPr>
        <p:spPr bwMode="auto">
          <a:xfrm>
            <a:off x="6367463" y="1692275"/>
            <a:ext cx="2239962" cy="523875"/>
          </a:xfrm>
          <a:prstGeom prst="rect">
            <a:avLst/>
          </a:prstGeom>
          <a:solidFill>
            <a:srgbClr val="FFFFFF"/>
          </a:solidFill>
          <a:ln>
            <a:solidFill>
              <a:srgbClr val="FFFFFF"/>
            </a:solid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Application of the model on all genes</a:t>
            </a:r>
          </a:p>
        </p:txBody>
      </p:sp>
      <p:sp>
        <p:nvSpPr>
          <p:cNvPr id="13" name="TextBox 12"/>
          <p:cNvSpPr txBox="1"/>
          <p:nvPr/>
        </p:nvSpPr>
        <p:spPr bwMode="auto">
          <a:xfrm>
            <a:off x="3246438" y="1462088"/>
            <a:ext cx="2224087" cy="954087"/>
          </a:xfrm>
          <a:prstGeom prst="rect">
            <a:avLst/>
          </a:prstGeom>
          <a:solidFill>
            <a:schemeClr val="bg1"/>
          </a:solidFill>
          <a:ln>
            <a:noFill/>
          </a:ln>
          <a:effectLst/>
        </p:spPr>
        <p:txBody>
          <a:bodyPr>
            <a:spAutoFit/>
          </a:bodyPr>
          <a:lstStyle/>
          <a:p>
            <a:pPr algn="ctr" defTabSz="457200" fontAlgn="auto">
              <a:spcBef>
                <a:spcPts val="0"/>
              </a:spcBef>
              <a:spcAft>
                <a:spcPts val="0"/>
              </a:spcAft>
              <a:defRPr/>
            </a:pPr>
            <a:r>
              <a:rPr lang="en-US" sz="1400" b="0" dirty="0">
                <a:solidFill>
                  <a:prstClr val="black"/>
                </a:solidFill>
                <a:latin typeface="Helvetica"/>
                <a:ea typeface="+mn-ea"/>
                <a:cs typeface="Helvetica"/>
              </a:rPr>
              <a:t>Can distinguish between </a:t>
            </a:r>
            <a:r>
              <a:rPr lang="en-US" sz="1400" b="0" dirty="0" err="1">
                <a:solidFill>
                  <a:prstClr val="black"/>
                </a:solidFill>
                <a:latin typeface="Helvetica"/>
                <a:ea typeface="+mn-ea"/>
                <a:cs typeface="Helvetica"/>
              </a:rPr>
              <a:t>LoF</a:t>
            </a:r>
            <a:r>
              <a:rPr lang="en-US" sz="1400" b="0" dirty="0">
                <a:solidFill>
                  <a:prstClr val="black"/>
                </a:solidFill>
                <a:latin typeface="Helvetica"/>
                <a:ea typeface="+mn-ea"/>
                <a:cs typeface="Helvetica"/>
              </a:rPr>
              <a:t>-tolerant and Essential genes with high accuracy</a:t>
            </a:r>
          </a:p>
        </p:txBody>
      </p:sp>
      <p:grpSp>
        <p:nvGrpSpPr>
          <p:cNvPr id="6" name="Group 5"/>
          <p:cNvGrpSpPr/>
          <p:nvPr/>
        </p:nvGrpSpPr>
        <p:grpSpPr>
          <a:xfrm>
            <a:off x="2857227" y="3290765"/>
            <a:ext cx="2852028" cy="3041257"/>
            <a:chOff x="3091375" y="3290765"/>
            <a:chExt cx="2852028" cy="3041257"/>
          </a:xfrm>
        </p:grpSpPr>
        <p:pic>
          <p:nvPicPr>
            <p:cNvPr id="207884" name="Content Placeholder 8"/>
            <p:cNvPicPr>
              <a:picLocks noChangeAspect="1"/>
            </p:cNvPicPr>
            <p:nvPr/>
          </p:nvPicPr>
          <p:blipFill rotWithShape="1">
            <a:blip r:embed="rId2" cstate="print">
              <a:extLst>
                <a:ext uri="{28A0092B-C50C-407E-A947-70E740481C1C}">
                  <a14:useLocalDpi xmlns:a14="http://schemas.microsoft.com/office/drawing/2010/main"/>
                </a:ext>
              </a:extLst>
            </a:blip>
            <a:srcRect l="6442" t="-11159" r="-242" b="9234"/>
            <a:stretch/>
          </p:blipFill>
          <p:spPr bwMode="auto">
            <a:xfrm>
              <a:off x="3339353" y="3290765"/>
              <a:ext cx="2604050" cy="282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bwMode="auto">
            <a:xfrm rot="16200000">
              <a:off x="2287142" y="4768220"/>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True positive rate</a:t>
              </a:r>
            </a:p>
          </p:txBody>
        </p:sp>
        <p:sp>
          <p:nvSpPr>
            <p:cNvPr id="18" name="TextBox 17"/>
            <p:cNvSpPr txBox="1"/>
            <p:nvPr/>
          </p:nvSpPr>
          <p:spPr bwMode="auto">
            <a:xfrm>
              <a:off x="3689740" y="6070412"/>
              <a:ext cx="1930400"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a:solidFill>
                    <a:prstClr val="black"/>
                  </a:solidFill>
                  <a:latin typeface="Helvetica"/>
                  <a:ea typeface="+mn-ea"/>
                  <a:cs typeface="Helvetica"/>
                </a:rPr>
                <a:t>False positive rate</a:t>
              </a:r>
            </a:p>
          </p:txBody>
        </p:sp>
        <p:sp>
          <p:nvSpPr>
            <p:cNvPr id="19" name="TextBox 18"/>
            <p:cNvSpPr txBox="1"/>
            <p:nvPr/>
          </p:nvSpPr>
          <p:spPr bwMode="auto">
            <a:xfrm>
              <a:off x="4000500" y="3670300"/>
              <a:ext cx="1362075" cy="261610"/>
            </a:xfrm>
            <a:prstGeom prst="rect">
              <a:avLst/>
            </a:prstGeom>
            <a:noFill/>
          </p:spPr>
          <p:txBody>
            <a:bodyPr>
              <a:spAutoFit/>
            </a:bodyPr>
            <a:lstStyle/>
            <a:p>
              <a:pPr algn="ctr" defTabSz="457200" fontAlgn="auto">
                <a:spcBef>
                  <a:spcPts val="0"/>
                </a:spcBef>
                <a:spcAft>
                  <a:spcPts val="0"/>
                </a:spcAft>
                <a:defRPr/>
              </a:pPr>
              <a:r>
                <a:rPr lang="en-US" sz="1100" b="0" dirty="0">
                  <a:solidFill>
                    <a:prstClr val="black"/>
                  </a:solidFill>
                  <a:latin typeface="Helvetica"/>
                  <a:ea typeface="+mn-ea"/>
                  <a:cs typeface="Helvetica"/>
                </a:rPr>
                <a:t>AUC=0.91</a:t>
              </a:r>
            </a:p>
          </p:txBody>
        </p:sp>
      </p:grpSp>
      <p:pic>
        <p:nvPicPr>
          <p:cNvPr id="2" name="Picture 1"/>
          <p:cNvPicPr>
            <a:picLocks noChangeAspect="1"/>
          </p:cNvPicPr>
          <p:nvPr/>
        </p:nvPicPr>
        <p:blipFill>
          <a:blip r:embed="rId3"/>
          <a:stretch>
            <a:fillRect/>
          </a:stretch>
        </p:blipFill>
        <p:spPr>
          <a:xfrm rot="19467337">
            <a:off x="-32551" y="4522265"/>
            <a:ext cx="1292980" cy="628019"/>
          </a:xfrm>
          <a:prstGeom prst="rect">
            <a:avLst/>
          </a:prstGeom>
        </p:spPr>
      </p:pic>
      <p:grpSp>
        <p:nvGrpSpPr>
          <p:cNvPr id="5" name="Group 4"/>
          <p:cNvGrpSpPr/>
          <p:nvPr/>
        </p:nvGrpSpPr>
        <p:grpSpPr>
          <a:xfrm>
            <a:off x="-122912" y="3805238"/>
            <a:ext cx="2578002" cy="2576512"/>
            <a:chOff x="-3376" y="3805238"/>
            <a:chExt cx="2578002" cy="2576512"/>
          </a:xfrm>
        </p:grpSpPr>
        <p:pic>
          <p:nvPicPr>
            <p:cNvPr id="207875" name="Picture 4" descr="Fig1.27Aug2012.notlogmet.pdf"/>
            <p:cNvPicPr>
              <a:picLocks noChangeAspect="1"/>
            </p:cNvPicPr>
            <p:nvPr/>
          </p:nvPicPr>
          <p:blipFill rotWithShape="1">
            <a:blip r:embed="rId4" cstate="print">
              <a:extLst>
                <a:ext uri="{28A0092B-C50C-407E-A947-70E740481C1C}">
                  <a14:useLocalDpi xmlns:a14="http://schemas.microsoft.com/office/drawing/2010/main"/>
                </a:ext>
              </a:extLst>
            </a:blip>
            <a:srcRect l="5325" t="45686" r="76942" b="3708"/>
            <a:stretch/>
          </p:blipFill>
          <p:spPr bwMode="auto">
            <a:xfrm>
              <a:off x="1348083" y="3805238"/>
              <a:ext cx="1226543"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376" y="4132790"/>
              <a:ext cx="2506453" cy="261610"/>
            </a:xfrm>
            <a:prstGeom prst="rect">
              <a:avLst/>
            </a:prstGeom>
            <a:noFill/>
            <a:scene3d>
              <a:camera prst="orthographicFront">
                <a:rot lat="0" lon="0" rev="5400000"/>
              </a:camera>
              <a:lightRig rig="threePt" dir="t"/>
            </a:scene3d>
          </p:spPr>
          <p:txBody>
            <a:bodyPr wrap="square" rtlCol="0">
              <a:spAutoFit/>
            </a:bodyPr>
            <a:lstStyle/>
            <a:p>
              <a:r>
                <a:rPr lang="en-US" sz="1100" dirty="0" err="1" smtClean="0"/>
                <a:t>dN</a:t>
              </a:r>
              <a:r>
                <a:rPr lang="en-US" sz="1100" dirty="0" smtClean="0"/>
                <a:t>/</a:t>
              </a:r>
              <a:r>
                <a:rPr lang="en-US" sz="1100" dirty="0" err="1" smtClean="0"/>
                <a:t>dS</a:t>
              </a:r>
              <a:r>
                <a:rPr lang="en-US" sz="1100" dirty="0" smtClean="0"/>
                <a:t> (log scale)</a:t>
              </a:r>
              <a:endParaRPr lang="en-US" sz="1100" dirty="0"/>
            </a:p>
          </p:txBody>
        </p:sp>
      </p:grpSp>
      <p:grpSp>
        <p:nvGrpSpPr>
          <p:cNvPr id="7" name="Group 6"/>
          <p:cNvGrpSpPr/>
          <p:nvPr/>
        </p:nvGrpSpPr>
        <p:grpSpPr>
          <a:xfrm>
            <a:off x="5861931" y="3545385"/>
            <a:ext cx="2920871" cy="2982415"/>
            <a:chOff x="5861931" y="3545385"/>
            <a:chExt cx="2920871" cy="2982415"/>
          </a:xfrm>
        </p:grpSpPr>
        <p:pic>
          <p:nvPicPr>
            <p:cNvPr id="207888" name="Picture 5" descr="new-fig4d.pdf"/>
            <p:cNvPicPr>
              <a:picLocks noChangeAspect="1"/>
            </p:cNvPicPr>
            <p:nvPr/>
          </p:nvPicPr>
          <p:blipFill rotWithShape="1">
            <a:blip r:embed="rId5" cstate="print">
              <a:extLst>
                <a:ext uri="{28A0092B-C50C-407E-A947-70E740481C1C}">
                  <a14:useLocalDpi xmlns:a14="http://schemas.microsoft.com/office/drawing/2010/main"/>
                </a:ext>
              </a:extLst>
            </a:blip>
            <a:srcRect l="9594"/>
            <a:stretch/>
          </p:blipFill>
          <p:spPr bwMode="auto">
            <a:xfrm>
              <a:off x="6125881" y="3545385"/>
              <a:ext cx="2656921" cy="298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bwMode="auto">
            <a:xfrm rot="16200000">
              <a:off x="5057698" y="4786145"/>
              <a:ext cx="1870075" cy="261610"/>
            </a:xfrm>
            <a:prstGeom prst="rect">
              <a:avLst/>
            </a:prstGeom>
            <a:solidFill>
              <a:schemeClr val="bg1"/>
            </a:solidFill>
          </p:spPr>
          <p:txBody>
            <a:bodyPr>
              <a:spAutoFit/>
            </a:bodyPr>
            <a:lstStyle/>
            <a:p>
              <a:pPr algn="ctr" defTabSz="457200" fontAlgn="auto">
                <a:spcBef>
                  <a:spcPts val="0"/>
                </a:spcBef>
                <a:spcAft>
                  <a:spcPts val="0"/>
                </a:spcAft>
                <a:defRPr/>
              </a:pPr>
              <a:r>
                <a:rPr lang="en-US" sz="1100" dirty="0" smtClean="0">
                  <a:solidFill>
                    <a:prstClr val="black"/>
                  </a:solidFill>
                  <a:latin typeface="Helvetica"/>
                  <a:ea typeface="+mn-ea"/>
                  <a:cs typeface="Helvetica"/>
                </a:rPr>
                <a:t>Predicted score</a:t>
              </a:r>
              <a:endParaRPr lang="en-US" sz="1100" dirty="0">
                <a:solidFill>
                  <a:prstClr val="black"/>
                </a:solidFill>
                <a:latin typeface="Helvetica"/>
                <a:ea typeface="+mn-ea"/>
                <a:cs typeface="Helvetica"/>
              </a:endParaRPr>
            </a:p>
          </p:txBody>
        </p:sp>
      </p:grpSp>
      <p:grpSp>
        <p:nvGrpSpPr>
          <p:cNvPr id="9" name="Group 8"/>
          <p:cNvGrpSpPr/>
          <p:nvPr/>
        </p:nvGrpSpPr>
        <p:grpSpPr>
          <a:xfrm>
            <a:off x="863596" y="2772592"/>
            <a:ext cx="1054100" cy="982979"/>
            <a:chOff x="772886" y="2772592"/>
            <a:chExt cx="1054100" cy="982979"/>
          </a:xfrm>
        </p:grpSpPr>
        <p:pic>
          <p:nvPicPr>
            <p:cNvPr id="8" name="Picture 7"/>
            <p:cNvPicPr>
              <a:picLocks noChangeAspect="1"/>
            </p:cNvPicPr>
            <p:nvPr/>
          </p:nvPicPr>
          <p:blipFill>
            <a:blip r:embed="rId6"/>
            <a:stretch>
              <a:fillRect/>
            </a:stretch>
          </p:blipFill>
          <p:spPr>
            <a:xfrm>
              <a:off x="772886" y="2980871"/>
              <a:ext cx="1054100" cy="774700"/>
            </a:xfrm>
            <a:prstGeom prst="rect">
              <a:avLst/>
            </a:prstGeom>
          </p:spPr>
        </p:pic>
        <p:sp>
          <p:nvSpPr>
            <p:cNvPr id="32" name="Isosceles Triangle 31"/>
            <p:cNvSpPr/>
            <p:nvPr/>
          </p:nvSpPr>
          <p:spPr>
            <a:xfrm>
              <a:off x="1130662" y="2772592"/>
              <a:ext cx="348736" cy="239124"/>
            </a:xfrm>
            <a:prstGeom prst="triangl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3" name="Group 32"/>
          <p:cNvGrpSpPr/>
          <p:nvPr/>
        </p:nvGrpSpPr>
        <p:grpSpPr>
          <a:xfrm>
            <a:off x="3873495" y="2770776"/>
            <a:ext cx="1054100" cy="982979"/>
            <a:chOff x="772886" y="2772592"/>
            <a:chExt cx="1054100" cy="982979"/>
          </a:xfrm>
        </p:grpSpPr>
        <p:pic>
          <p:nvPicPr>
            <p:cNvPr id="34" name="Picture 33"/>
            <p:cNvPicPr>
              <a:picLocks noChangeAspect="1"/>
            </p:cNvPicPr>
            <p:nvPr/>
          </p:nvPicPr>
          <p:blipFill>
            <a:blip r:embed="rId6"/>
            <a:stretch>
              <a:fillRect/>
            </a:stretch>
          </p:blipFill>
          <p:spPr>
            <a:xfrm>
              <a:off x="772886" y="2980871"/>
              <a:ext cx="1054100" cy="774700"/>
            </a:xfrm>
            <a:prstGeom prst="rect">
              <a:avLst/>
            </a:prstGeom>
          </p:spPr>
        </p:pic>
        <p:sp>
          <p:nvSpPr>
            <p:cNvPr id="35" name="Isosceles Triangle 34"/>
            <p:cNvSpPr/>
            <p:nvPr/>
          </p:nvSpPr>
          <p:spPr>
            <a:xfrm>
              <a:off x="1130662" y="2772592"/>
              <a:ext cx="348736" cy="239124"/>
            </a:xfrm>
            <a:prstGeom prst="triangl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6" name="Group 35"/>
          <p:cNvGrpSpPr/>
          <p:nvPr/>
        </p:nvGrpSpPr>
        <p:grpSpPr>
          <a:xfrm>
            <a:off x="6992257" y="2768955"/>
            <a:ext cx="1054100" cy="982979"/>
            <a:chOff x="772886" y="2772592"/>
            <a:chExt cx="1054100" cy="982979"/>
          </a:xfrm>
        </p:grpSpPr>
        <p:pic>
          <p:nvPicPr>
            <p:cNvPr id="37" name="Picture 36"/>
            <p:cNvPicPr>
              <a:picLocks noChangeAspect="1"/>
            </p:cNvPicPr>
            <p:nvPr/>
          </p:nvPicPr>
          <p:blipFill>
            <a:blip r:embed="rId6"/>
            <a:stretch>
              <a:fillRect/>
            </a:stretch>
          </p:blipFill>
          <p:spPr>
            <a:xfrm>
              <a:off x="772886" y="2980871"/>
              <a:ext cx="1054100" cy="774700"/>
            </a:xfrm>
            <a:prstGeom prst="rect">
              <a:avLst/>
            </a:prstGeom>
          </p:spPr>
        </p:pic>
        <p:sp>
          <p:nvSpPr>
            <p:cNvPr id="38" name="Isosceles Triangle 37"/>
            <p:cNvSpPr/>
            <p:nvPr/>
          </p:nvSpPr>
          <p:spPr>
            <a:xfrm>
              <a:off x="1130662" y="2772592"/>
              <a:ext cx="348736" cy="239124"/>
            </a:xfrm>
            <a:prstGeom prst="triangle">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2375" y="76691"/>
            <a:ext cx="6111875" cy="830997"/>
          </a:xfrm>
          <a:prstGeom prst="rect">
            <a:avLst/>
          </a:prstGeom>
        </p:spPr>
        <p:txBody>
          <a:bodyPr wrap="square">
            <a:spAutoFit/>
          </a:bodyPr>
          <a:lstStyle/>
          <a:p>
            <a:pPr marL="342900" lvl="1" algn="ctr"/>
            <a:r>
              <a:rPr lang="en-US" sz="2400" dirty="0">
                <a:solidFill>
                  <a:srgbClr val="000000"/>
                </a:solidFill>
                <a:sym typeface="Wingdings" charset="0"/>
              </a:rPr>
              <a:t>Deleterious variants in regions predicted to be </a:t>
            </a:r>
            <a:r>
              <a:rPr lang="en-US" sz="2400" dirty="0" smtClean="0">
                <a:solidFill>
                  <a:srgbClr val="000000"/>
                </a:solidFill>
                <a:sym typeface="Wingdings" charset="0"/>
              </a:rPr>
              <a:t>important for </a:t>
            </a:r>
            <a:r>
              <a:rPr lang="en-US" sz="2400" dirty="0" err="1">
                <a:solidFill>
                  <a:srgbClr val="000000"/>
                </a:solidFill>
                <a:sym typeface="Wingdings" charset="0"/>
              </a:rPr>
              <a:t>allostery</a:t>
            </a:r>
            <a:endParaRPr lang="en-US" sz="2400" dirty="0">
              <a:solidFill>
                <a:srgbClr val="000000"/>
              </a:solidFill>
              <a:sym typeface="Wingdings" charset="0"/>
            </a:endParaRPr>
          </a:p>
        </p:txBody>
      </p:sp>
      <p:grpSp>
        <p:nvGrpSpPr>
          <p:cNvPr id="14" name="Group 13"/>
          <p:cNvGrpSpPr/>
          <p:nvPr/>
        </p:nvGrpSpPr>
        <p:grpSpPr>
          <a:xfrm>
            <a:off x="1088149" y="2447986"/>
            <a:ext cx="3108193" cy="2575851"/>
            <a:chOff x="5800138" y="1517134"/>
            <a:chExt cx="2931112" cy="2429099"/>
          </a:xfrm>
        </p:grpSpPr>
        <p:pic>
          <p:nvPicPr>
            <p:cNvPr id="3" name="Picture 2" descr="Screen Shot 2015-05-26 at 7.04.00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84875" y="1517134"/>
              <a:ext cx="2746375" cy="2429099"/>
            </a:xfrm>
            <a:prstGeom prst="rect">
              <a:avLst/>
            </a:prstGeom>
          </p:spPr>
        </p:pic>
        <p:sp>
          <p:nvSpPr>
            <p:cNvPr id="9" name="Rectangle 8"/>
            <p:cNvSpPr/>
            <p:nvPr/>
          </p:nvSpPr>
          <p:spPr>
            <a:xfrm>
              <a:off x="5944972" y="1705920"/>
              <a:ext cx="284893" cy="140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5800138" y="2944575"/>
              <a:ext cx="284893" cy="140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8340138" y="3493215"/>
              <a:ext cx="284893" cy="1407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8190973" y="1630105"/>
              <a:ext cx="238951" cy="229366"/>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5" name="Rectangle 14"/>
          <p:cNvSpPr/>
          <p:nvPr/>
        </p:nvSpPr>
        <p:spPr>
          <a:xfrm>
            <a:off x="1245473" y="5127626"/>
            <a:ext cx="1993027" cy="246221"/>
          </a:xfrm>
          <a:prstGeom prst="rect">
            <a:avLst/>
          </a:prstGeom>
        </p:spPr>
        <p:txBody>
          <a:bodyPr wrap="square">
            <a:spAutoFit/>
          </a:bodyPr>
          <a:lstStyle/>
          <a:p>
            <a:r>
              <a:rPr lang="en-US" sz="1000" b="0" dirty="0" err="1"/>
              <a:t>Mitternacht</a:t>
            </a:r>
            <a:r>
              <a:rPr lang="en-US" sz="1000" b="0" dirty="0"/>
              <a:t>, S. et al. </a:t>
            </a:r>
            <a:r>
              <a:rPr lang="en-US" sz="1000" b="0" dirty="0" smtClean="0"/>
              <a:t>(</a:t>
            </a:r>
            <a:r>
              <a:rPr lang="en-US" sz="1000" b="0" dirty="0"/>
              <a:t>2011)</a:t>
            </a:r>
          </a:p>
        </p:txBody>
      </p:sp>
      <p:grpSp>
        <p:nvGrpSpPr>
          <p:cNvPr id="17" name="Group 16"/>
          <p:cNvGrpSpPr/>
          <p:nvPr/>
        </p:nvGrpSpPr>
        <p:grpSpPr>
          <a:xfrm>
            <a:off x="5032725" y="2541555"/>
            <a:ext cx="2775697" cy="2363820"/>
            <a:chOff x="1185333" y="1320800"/>
            <a:chExt cx="5249334" cy="4470400"/>
          </a:xfrm>
        </p:grpSpPr>
        <p:pic>
          <p:nvPicPr>
            <p:cNvPr id="18" name="Picture 17" descr="Screen Shot 2015-05-26 at 4.43.21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85333" y="1320800"/>
              <a:ext cx="5249334" cy="4470400"/>
            </a:xfrm>
            <a:prstGeom prst="rect">
              <a:avLst/>
            </a:prstGeom>
          </p:spPr>
        </p:pic>
        <p:sp>
          <p:nvSpPr>
            <p:cNvPr id="19" name="Oval 18"/>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20" name="Rectangle 19"/>
          <p:cNvSpPr/>
          <p:nvPr/>
        </p:nvSpPr>
        <p:spPr>
          <a:xfrm>
            <a:off x="1229949" y="1782376"/>
            <a:ext cx="2488081" cy="584776"/>
          </a:xfrm>
          <a:prstGeom prst="rect">
            <a:avLst/>
          </a:prstGeom>
        </p:spPr>
        <p:txBody>
          <a:bodyPr wrap="none">
            <a:spAutoFit/>
          </a:bodyPr>
          <a:lstStyle/>
          <a:p>
            <a:r>
              <a:rPr lang="en-US" sz="1600" dirty="0" smtClean="0">
                <a:solidFill>
                  <a:srgbClr val="000000"/>
                </a:solidFill>
                <a:sym typeface="Wingdings" charset="0"/>
              </a:rPr>
              <a:t>Predicting allosteric </a:t>
            </a:r>
          </a:p>
          <a:p>
            <a:r>
              <a:rPr lang="en-US" sz="1600" dirty="0" smtClean="0">
                <a:solidFill>
                  <a:srgbClr val="000000"/>
                </a:solidFill>
                <a:sym typeface="Wingdings" charset="0"/>
              </a:rPr>
              <a:t>residues on the surface</a:t>
            </a:r>
            <a:endParaRPr lang="en-US" sz="1600" dirty="0"/>
          </a:p>
        </p:txBody>
      </p:sp>
      <p:sp>
        <p:nvSpPr>
          <p:cNvPr id="22" name="Rectangle 21"/>
          <p:cNvSpPr/>
          <p:nvPr/>
        </p:nvSpPr>
        <p:spPr>
          <a:xfrm>
            <a:off x="4970099" y="1776026"/>
            <a:ext cx="2396610" cy="584776"/>
          </a:xfrm>
          <a:prstGeom prst="rect">
            <a:avLst/>
          </a:prstGeom>
        </p:spPr>
        <p:txBody>
          <a:bodyPr wrap="none">
            <a:spAutoFit/>
          </a:bodyPr>
          <a:lstStyle/>
          <a:p>
            <a:r>
              <a:rPr lang="en-US" sz="1600" dirty="0" smtClean="0">
                <a:solidFill>
                  <a:srgbClr val="000000"/>
                </a:solidFill>
                <a:sym typeface="Wingdings" charset="0"/>
              </a:rPr>
              <a:t>Predicting allosteric </a:t>
            </a:r>
          </a:p>
          <a:p>
            <a:r>
              <a:rPr lang="en-US" sz="1600" dirty="0" smtClean="0">
                <a:solidFill>
                  <a:srgbClr val="000000"/>
                </a:solidFill>
                <a:sym typeface="Wingdings" charset="0"/>
              </a:rPr>
              <a:t>residues in the interior</a:t>
            </a:r>
            <a:endParaRPr lang="en-US" sz="1600" dirty="0"/>
          </a:p>
        </p:txBody>
      </p:sp>
    </p:spTree>
    <p:custDataLst>
      <p:tags r:id="rId1"/>
    </p:custDataLst>
  </p:cSld>
  <p:clrMapOvr>
    <a:masterClrMapping/>
  </p:clrMapOvr>
  <p:transition xmlns:p14="http://schemas.microsoft.com/office/powerpoint/2010/main" spd="slow" advTm="45058"/>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03713" y="-39688"/>
            <a:ext cx="39290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Rectangle 2"/>
          <p:cNvSpPr>
            <a:spLocks noChangeArrowheads="1"/>
          </p:cNvSpPr>
          <p:nvPr/>
        </p:nvSpPr>
        <p:spPr bwMode="auto">
          <a:xfrm>
            <a:off x="42863" y="1082675"/>
            <a:ext cx="4306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000090"/>
                </a:solidFill>
                <a:latin typeface="Calibri" charset="0"/>
                <a:cs typeface="Calibri" charset="0"/>
              </a:rPr>
              <a:t>Pipeline for culling alternative </a:t>
            </a:r>
          </a:p>
          <a:p>
            <a:r>
              <a:rPr lang="en-US" sz="2400">
                <a:solidFill>
                  <a:srgbClr val="000090"/>
                </a:solidFill>
                <a:latin typeface="Calibri" charset="0"/>
                <a:cs typeface="Calibri" charset="0"/>
              </a:rPr>
              <a:t>conformations and predicting </a:t>
            </a:r>
          </a:p>
          <a:p>
            <a:r>
              <a:rPr lang="en-US" sz="2400">
                <a:solidFill>
                  <a:srgbClr val="000090"/>
                </a:solidFill>
                <a:latin typeface="Calibri" charset="0"/>
                <a:cs typeface="Calibri" charset="0"/>
              </a:rPr>
              <a:t>allosterically important residues</a:t>
            </a:r>
          </a:p>
        </p:txBody>
      </p:sp>
      <p:pic>
        <p:nvPicPr>
          <p:cNvPr id="210947" name="Picture 2" descr="3pfk_net_3.tga"/>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3475" y="3248025"/>
            <a:ext cx="24971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grpSp>
        <p:nvGrpSpPr>
          <p:cNvPr id="3" name="Group 2"/>
          <p:cNvGrpSpPr/>
          <p:nvPr/>
        </p:nvGrpSpPr>
        <p:grpSpPr>
          <a:xfrm>
            <a:off x="1604645" y="704675"/>
            <a:ext cx="5793105" cy="6150713"/>
            <a:chOff x="1604645" y="704675"/>
            <a:chExt cx="5793105" cy="6150713"/>
          </a:xfrm>
        </p:grpSpPr>
        <p:pic>
          <p:nvPicPr>
            <p:cNvPr id="7" name="Picture 6" descr="Screen Shot 2015-05-26 at 12.06.5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65625" y="720172"/>
              <a:ext cx="3025250" cy="3022640"/>
            </a:xfrm>
            <a:prstGeom prst="rect">
              <a:avLst/>
            </a:prstGeom>
          </p:spPr>
        </p:pic>
        <p:pic>
          <p:nvPicPr>
            <p:cNvPr id="8" name="Picture 7" descr="Screen Shot 2015-05-26 at 12.07.17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1001" y="3857625"/>
              <a:ext cx="5746749" cy="2997763"/>
            </a:xfrm>
            <a:prstGeom prst="rect">
              <a:avLst/>
            </a:prstGeom>
          </p:spPr>
        </p:pic>
        <p:pic>
          <p:nvPicPr>
            <p:cNvPr id="2" name="Picture 1" descr="3pfk_bl.tga"/>
            <p:cNvPicPr>
              <a:picLocks noChangeAspect="1"/>
            </p:cNvPicPr>
            <p:nvPr/>
          </p:nvPicPr>
          <p:blipFill rotWithShape="1">
            <a:blip r:embed="rId4" cstate="print">
              <a:extLst>
                <a:ext uri="{28A0092B-C50C-407E-A947-70E740481C1C}">
                  <a14:useLocalDpi xmlns:a14="http://schemas.microsoft.com/office/drawing/2010/main"/>
                </a:ext>
              </a:extLst>
            </a:blip>
            <a:srcRect l="30729" t="8864" r="31945" b="10243"/>
            <a:stretch/>
          </p:blipFill>
          <p:spPr>
            <a:xfrm>
              <a:off x="1736478" y="762001"/>
              <a:ext cx="2576190" cy="3127374"/>
            </a:xfrm>
            <a:prstGeom prst="rect">
              <a:avLst/>
            </a:prstGeom>
          </p:spPr>
        </p:pic>
        <p:sp>
          <p:nvSpPr>
            <p:cNvPr id="6" name="Oval 5"/>
            <p:cNvSpPr/>
            <p:nvPr/>
          </p:nvSpPr>
          <p:spPr bwMode="auto">
            <a:xfrm>
              <a:off x="1604645" y="385889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9" name="Oval 8"/>
            <p:cNvSpPr/>
            <p:nvPr/>
          </p:nvSpPr>
          <p:spPr bwMode="auto">
            <a:xfrm>
              <a:off x="4354773" y="38496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Oval 9"/>
            <p:cNvSpPr/>
            <p:nvPr/>
          </p:nvSpPr>
          <p:spPr bwMode="auto">
            <a:xfrm>
              <a:off x="5973446" y="3875059"/>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1" name="Oval 10"/>
            <p:cNvSpPr/>
            <p:nvPr/>
          </p:nvSpPr>
          <p:spPr bwMode="auto">
            <a:xfrm>
              <a:off x="5918028" y="737004"/>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2" name="Oval 11"/>
            <p:cNvSpPr/>
            <p:nvPr/>
          </p:nvSpPr>
          <p:spPr bwMode="auto">
            <a:xfrm>
              <a:off x="4338609" y="704675"/>
              <a:ext cx="255905" cy="249555"/>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Picture 7"/>
          <p:cNvSpPr>
            <a:spLocks noChangeAspect="1"/>
          </p:cNvSpPr>
          <p:nvPr/>
        </p:nvSpPr>
        <p:spPr bwMode="auto">
          <a:xfrm>
            <a:off x="84138" y="1858963"/>
            <a:ext cx="88233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descr="Screen Shot 2015-05-26 at 6.28.30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68009">
            <a:off x="2422179" y="873210"/>
            <a:ext cx="4141915" cy="2575645"/>
          </a:xfrm>
          <a:prstGeom prst="rect">
            <a:avLst/>
          </a:prstGeom>
        </p:spPr>
      </p:pic>
      <p:pic>
        <p:nvPicPr>
          <p:cNvPr id="7" name="Picture 6" descr="1IIL_A_E_HGMD_hghl.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5868" y="3454419"/>
            <a:ext cx="7571677" cy="3285068"/>
          </a:xfrm>
          <a:prstGeom prst="rect">
            <a:avLst/>
          </a:prstGeom>
        </p:spPr>
      </p:pic>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4" name="Rectangle 3"/>
          <p:cNvSpPr/>
          <p:nvPr/>
        </p:nvSpPr>
        <p:spPr>
          <a:xfrm>
            <a:off x="118534" y="1021433"/>
            <a:ext cx="2390536" cy="646331"/>
          </a:xfrm>
          <a:prstGeom prst="rect">
            <a:avLst/>
          </a:prstGeom>
        </p:spPr>
        <p:txBody>
          <a:bodyPr wrap="none">
            <a:spAutoFit/>
          </a:bodyPr>
          <a:lstStyle/>
          <a:p>
            <a:r>
              <a:rPr lang="en-US" sz="1800" dirty="0" smtClean="0"/>
              <a:t>Sites of HGMD </a:t>
            </a:r>
          </a:p>
          <a:p>
            <a:r>
              <a:rPr lang="en-US" sz="1800" dirty="0" smtClean="0"/>
              <a:t>mutations in </a:t>
            </a:r>
            <a:r>
              <a:rPr lang="en-US" sz="1800" dirty="0" smtClean="0">
                <a:solidFill>
                  <a:srgbClr val="FF9933"/>
                </a:solidFill>
              </a:rPr>
              <a:t>orange</a:t>
            </a:r>
            <a:endParaRPr lang="en-US" sz="1800" dirty="0">
              <a:solidFill>
                <a:srgbClr val="FF9933"/>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grpSp>
        <p:nvGrpSpPr>
          <p:cNvPr id="4" name="Group 3"/>
          <p:cNvGrpSpPr/>
          <p:nvPr/>
        </p:nvGrpSpPr>
        <p:grpSpPr>
          <a:xfrm>
            <a:off x="-2312720" y="1385295"/>
            <a:ext cx="13721355" cy="4944448"/>
            <a:chOff x="-2312720" y="1163053"/>
            <a:chExt cx="13721355" cy="4944448"/>
          </a:xfrm>
        </p:grpSpPr>
        <p:pic>
          <p:nvPicPr>
            <p:cNvPr id="6" name="Picture 5" descr="years_vs_exome_and_stct.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1472" y="1163053"/>
              <a:ext cx="8007680" cy="4759158"/>
            </a:xfrm>
            <a:prstGeom prst="rect">
              <a:avLst/>
            </a:prstGeom>
          </p:spPr>
        </p:pic>
        <p:sp>
          <p:nvSpPr>
            <p:cNvPr id="5" name="TextBox 4"/>
            <p:cNvSpPr txBox="1"/>
            <p:nvPr/>
          </p:nvSpPr>
          <p:spPr>
            <a:xfrm>
              <a:off x="-2312720" y="2834122"/>
              <a:ext cx="5347368" cy="338554"/>
            </a:xfrm>
            <a:prstGeom prst="rect">
              <a:avLst/>
            </a:prstGeom>
            <a:noFill/>
            <a:scene3d>
              <a:camera prst="orthographicFront">
                <a:rot lat="0" lon="0" rev="5400000"/>
              </a:camera>
              <a:lightRig rig="threePt" dir="t"/>
            </a:scene3d>
          </p:spPr>
          <p:txBody>
            <a:bodyPr wrap="square" rtlCol="0">
              <a:spAutoFit/>
            </a:bodyPr>
            <a:lstStyle/>
            <a:p>
              <a:r>
                <a:rPr lang="en-US" sz="1400" dirty="0" smtClean="0"/>
                <a:t>Cumulative </a:t>
              </a:r>
              <a:r>
                <a:rPr lang="en-US" sz="1600" dirty="0" smtClean="0">
                  <a:solidFill>
                    <a:srgbClr val="4BAB50"/>
                  </a:solidFill>
                </a:rPr>
                <a:t># of X-ray structures</a:t>
              </a:r>
              <a:r>
                <a:rPr lang="en-US" sz="1400" dirty="0" smtClean="0"/>
                <a:t> and </a:t>
              </a:r>
              <a:r>
                <a:rPr lang="en-US" sz="1600" dirty="0" smtClean="0">
                  <a:solidFill>
                    <a:srgbClr val="0000FF"/>
                  </a:solidFill>
                </a:rPr>
                <a:t># </a:t>
              </a:r>
              <a:r>
                <a:rPr lang="en-US" sz="1600" dirty="0" err="1" smtClean="0">
                  <a:solidFill>
                    <a:srgbClr val="0000FF"/>
                  </a:solidFill>
                </a:rPr>
                <a:t>exomes</a:t>
              </a:r>
              <a:endParaRPr lang="en-US" sz="1600" dirty="0">
                <a:solidFill>
                  <a:srgbClr val="0000FF"/>
                </a:solidFill>
              </a:endParaRPr>
            </a:p>
          </p:txBody>
        </p:sp>
        <p:sp>
          <p:nvSpPr>
            <p:cNvPr id="8" name="TextBox 7"/>
            <p:cNvSpPr txBox="1"/>
            <p:nvPr/>
          </p:nvSpPr>
          <p:spPr>
            <a:xfrm>
              <a:off x="6061267" y="3828713"/>
              <a:ext cx="5347368" cy="323165"/>
            </a:xfrm>
            <a:prstGeom prst="rect">
              <a:avLst/>
            </a:prstGeom>
            <a:noFill/>
            <a:scene3d>
              <a:camera prst="orthographicFront">
                <a:rot lat="0" lon="0" rev="16200000"/>
              </a:camera>
              <a:lightRig rig="threePt" dir="t"/>
            </a:scene3d>
          </p:spPr>
          <p:txBody>
            <a:bodyPr wrap="square" rtlCol="0">
              <a:spAutoFit/>
            </a:bodyPr>
            <a:lstStyle/>
            <a:p>
              <a:r>
                <a:rPr lang="en-US" sz="1500" dirty="0" err="1" smtClean="0">
                  <a:solidFill>
                    <a:srgbClr val="FF0000"/>
                  </a:solidFill>
                </a:rPr>
                <a:t>Avg</a:t>
              </a:r>
              <a:r>
                <a:rPr lang="en-US" sz="1500" dirty="0" smtClean="0">
                  <a:solidFill>
                    <a:srgbClr val="FF0000"/>
                  </a:solidFill>
                </a:rPr>
                <a:t> # chains per PDB (top 10% for each year)</a:t>
              </a:r>
              <a:endParaRPr lang="en-US" sz="1500" dirty="0">
                <a:solidFill>
                  <a:srgbClr val="FF0000"/>
                </a:solidFill>
              </a:endParaRPr>
            </a:p>
          </p:txBody>
        </p:sp>
        <p:sp>
          <p:nvSpPr>
            <p:cNvPr id="11" name="Rectangle 10"/>
            <p:cNvSpPr/>
            <p:nvPr/>
          </p:nvSpPr>
          <p:spPr>
            <a:xfrm>
              <a:off x="4488366" y="5830502"/>
              <a:ext cx="535523" cy="276999"/>
            </a:xfrm>
            <a:prstGeom prst="rect">
              <a:avLst/>
            </a:prstGeom>
          </p:spPr>
          <p:txBody>
            <a:bodyPr wrap="none">
              <a:spAutoFit/>
            </a:bodyPr>
            <a:lstStyle/>
            <a:p>
              <a:r>
                <a:rPr lang="en-US" dirty="0" smtClean="0"/>
                <a:t>Year</a:t>
              </a:r>
              <a:endParaRPr lang="en-US" dirty="0"/>
            </a:p>
          </p:txBody>
        </p:sp>
      </p:grpSp>
      <p:sp>
        <p:nvSpPr>
          <p:cNvPr id="2" name="TextBox 1"/>
          <p:cNvSpPr txBox="1"/>
          <p:nvPr/>
        </p:nvSpPr>
        <p:spPr>
          <a:xfrm>
            <a:off x="786230" y="6395943"/>
            <a:ext cx="4879474" cy="276999"/>
          </a:xfrm>
          <a:prstGeom prst="rect">
            <a:avLst/>
          </a:prstGeom>
          <a:noFill/>
        </p:spPr>
        <p:txBody>
          <a:bodyPr wrap="square" rtlCol="0">
            <a:spAutoFit/>
          </a:bodyPr>
          <a:lstStyle/>
          <a:p>
            <a:r>
              <a:rPr lang="en-US" b="0" i="1" dirty="0" err="1" smtClean="0"/>
              <a:t>Exome</a:t>
            </a:r>
            <a:r>
              <a:rPr lang="en-US" b="0" i="1" dirty="0" smtClean="0"/>
              <a:t> </a:t>
            </a:r>
            <a:r>
              <a:rPr lang="en-US" b="0" i="1" dirty="0"/>
              <a:t>data </a:t>
            </a:r>
            <a:r>
              <a:rPr lang="en-US" b="0" i="1" dirty="0" smtClean="0"/>
              <a:t>hosted on NCBI Sequence </a:t>
            </a:r>
            <a:r>
              <a:rPr lang="en-US" b="0" i="1" dirty="0"/>
              <a:t>Read Archive (SRA)</a:t>
            </a:r>
          </a:p>
        </p:txBody>
      </p:sp>
      <p:sp>
        <p:nvSpPr>
          <p:cNvPr id="9" name="TextBox 8"/>
          <p:cNvSpPr txBox="1"/>
          <p:nvPr/>
        </p:nvSpPr>
        <p:spPr>
          <a:xfrm>
            <a:off x="555625" y="95588"/>
            <a:ext cx="8096250" cy="707886"/>
          </a:xfrm>
          <a:prstGeom prst="rect">
            <a:avLst/>
          </a:prstGeom>
          <a:noFill/>
        </p:spPr>
        <p:txBody>
          <a:bodyPr wrap="square" rtlCol="0">
            <a:spAutoFit/>
          </a:bodyPr>
          <a:lstStyle/>
          <a:p>
            <a:pPr algn="ctr"/>
            <a:r>
              <a:rPr lang="en-US" sz="2000" dirty="0" smtClean="0"/>
              <a:t>Trends in data generation point to growing opportunities for leveraging sequence variants to study structure (and vice versa)</a:t>
            </a:r>
            <a:endParaRPr lang="en-US" sz="2000" dirty="0"/>
          </a:p>
        </p:txBody>
      </p:sp>
      <p:sp>
        <p:nvSpPr>
          <p:cNvPr id="13" name="Rectangle 12"/>
          <p:cNvSpPr/>
          <p:nvPr/>
        </p:nvSpPr>
        <p:spPr>
          <a:xfrm>
            <a:off x="1047749" y="851585"/>
            <a:ext cx="6810375" cy="584776"/>
          </a:xfrm>
          <a:prstGeom prst="rect">
            <a:avLst/>
          </a:prstGeom>
        </p:spPr>
        <p:txBody>
          <a:bodyPr wrap="square">
            <a:spAutoFit/>
          </a:bodyPr>
          <a:lstStyle/>
          <a:p>
            <a:pPr algn="ctr"/>
            <a:r>
              <a:rPr lang="en-US" sz="1600" b="0" dirty="0"/>
              <a:t>The volume of sequenced </a:t>
            </a:r>
            <a:r>
              <a:rPr lang="en-US" sz="1600" b="0" dirty="0" err="1"/>
              <a:t>exomes</a:t>
            </a:r>
            <a:r>
              <a:rPr lang="en-US" sz="1600" b="0" dirty="0"/>
              <a:t> is outpacing that of structures, while solved structures have become more complex in nature.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5-26 at 6.18.22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72732">
            <a:off x="2523067" y="948270"/>
            <a:ext cx="3996266" cy="2440298"/>
          </a:xfrm>
          <a:prstGeom prst="rect">
            <a:avLst/>
          </a:prstGeom>
        </p:spPr>
      </p:pic>
      <p:sp>
        <p:nvSpPr>
          <p:cNvPr id="212993" name="Picture 7"/>
          <p:cNvSpPr>
            <a:spLocks noChangeAspect="1"/>
          </p:cNvSpPr>
          <p:nvPr/>
        </p:nvSpPr>
        <p:spPr bwMode="auto">
          <a:xfrm>
            <a:off x="84138" y="1858963"/>
            <a:ext cx="882332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8"/>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pic>
        <p:nvPicPr>
          <p:cNvPr id="212995"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6560" y="3106211"/>
            <a:ext cx="7105436" cy="363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Tree>
    <p:extLst>
      <p:ext uri="{BB962C8B-B14F-4D97-AF65-F5344CB8AC3E}">
        <p14:creationId xmlns:p14="http://schemas.microsoft.com/office/powerpoint/2010/main" val="40767140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89642" y="952500"/>
            <a:ext cx="8838959" cy="4714875"/>
          </a:xfrm>
          <a:prstGeom prst="rect">
            <a:avLst/>
          </a:prstGeom>
        </p:spPr>
      </p:pic>
      <p:sp>
        <p:nvSpPr>
          <p:cNvPr id="5" name="TextBox 4"/>
          <p:cNvSpPr txBox="1"/>
          <p:nvPr/>
        </p:nvSpPr>
        <p:spPr>
          <a:xfrm>
            <a:off x="-1206500" y="2746375"/>
            <a:ext cx="2730500" cy="338554"/>
          </a:xfrm>
          <a:prstGeom prst="rect">
            <a:avLst/>
          </a:prstGeom>
          <a:noFill/>
          <a:scene3d>
            <a:camera prst="orthographicFront">
              <a:rot lat="0" lon="0" rev="5400000"/>
            </a:camera>
            <a:lightRig rig="threePt" dir="t"/>
          </a:scene3d>
        </p:spPr>
        <p:txBody>
          <a:bodyPr wrap="square" rtlCol="0">
            <a:spAutoFit/>
          </a:bodyPr>
          <a:lstStyle/>
          <a:p>
            <a:r>
              <a:rPr lang="en-US" sz="1600" dirty="0" err="1" smtClean="0"/>
              <a:t>ConSurf</a:t>
            </a:r>
            <a:r>
              <a:rPr lang="en-US" sz="1600" dirty="0" smtClean="0"/>
              <a:t> Score</a:t>
            </a:r>
            <a:endParaRPr lang="en-US" sz="1600" dirty="0"/>
          </a:p>
        </p:txBody>
      </p:sp>
      <p:sp>
        <p:nvSpPr>
          <p:cNvPr id="6" name="TextBox 5"/>
          <p:cNvSpPr txBox="1"/>
          <p:nvPr/>
        </p:nvSpPr>
        <p:spPr>
          <a:xfrm>
            <a:off x="4629151" y="5667375"/>
            <a:ext cx="1054100" cy="338554"/>
          </a:xfrm>
          <a:prstGeom prst="rect">
            <a:avLst/>
          </a:prstGeom>
          <a:noFill/>
        </p:spPr>
        <p:txBody>
          <a:bodyPr wrap="square" rtlCol="0">
            <a:spAutoFit/>
          </a:bodyPr>
          <a:lstStyle/>
          <a:p>
            <a:r>
              <a:rPr lang="en-US" sz="1600" dirty="0" smtClean="0"/>
              <a:t>Res ID</a:t>
            </a:r>
            <a:endParaRPr lang="en-US" sz="1600" dirty="0"/>
          </a:p>
        </p:txBody>
      </p:sp>
    </p:spTree>
    <p:extLst>
      <p:ext uri="{BB962C8B-B14F-4D97-AF65-F5344CB8AC3E}">
        <p14:creationId xmlns:p14="http://schemas.microsoft.com/office/powerpoint/2010/main" val="198955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846844"/>
            <a:ext cx="9144000" cy="3358638"/>
          </a:xfrm>
          <a:prstGeom prst="rect">
            <a:avLst/>
          </a:prstGeom>
        </p:spPr>
      </p:pic>
      <p:sp>
        <p:nvSpPr>
          <p:cNvPr id="9" name="Rectangle 8"/>
          <p:cNvSpPr/>
          <p:nvPr/>
        </p:nvSpPr>
        <p:spPr bwMode="auto">
          <a:xfrm>
            <a:off x="7493000" y="1992259"/>
            <a:ext cx="52070" cy="616585"/>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10" name="Rectangle 9"/>
          <p:cNvSpPr/>
          <p:nvPr/>
        </p:nvSpPr>
        <p:spPr>
          <a:xfrm>
            <a:off x="-152401" y="22231"/>
            <a:ext cx="9364133" cy="400110"/>
          </a:xfrm>
          <a:prstGeom prst="rect">
            <a:avLst/>
          </a:prstGeom>
        </p:spPr>
        <p:txBody>
          <a:bodyPr wrap="square">
            <a:spAutoFit/>
          </a:bodyPr>
          <a:lstStyle/>
          <a:p>
            <a:pPr algn="ctr">
              <a:defRPr/>
            </a:pPr>
            <a:r>
              <a:rPr lang="en-US" sz="2000" dirty="0">
                <a:solidFill>
                  <a:schemeClr val="accent6">
                    <a:lumMod val="75000"/>
                  </a:schemeClr>
                </a:solidFill>
              </a:rPr>
              <a:t>Conservation, allosteric hotspots, and disease variants in sequence </a:t>
            </a:r>
            <a:r>
              <a:rPr lang="en-US" sz="2000" dirty="0" smtClean="0">
                <a:solidFill>
                  <a:schemeClr val="accent6">
                    <a:lumMod val="75000"/>
                  </a:schemeClr>
                </a:solidFill>
              </a:rPr>
              <a:t>space</a:t>
            </a:r>
            <a:endParaRPr lang="en-US" sz="2000" dirty="0">
              <a:solidFill>
                <a:schemeClr val="accent6">
                  <a:lumMod val="75000"/>
                </a:schemeClr>
              </a:solidFill>
            </a:endParaRPr>
          </a:p>
        </p:txBody>
      </p:sp>
      <p:sp>
        <p:nvSpPr>
          <p:cNvPr id="11" name="Rectangle 10"/>
          <p:cNvSpPr/>
          <p:nvPr/>
        </p:nvSpPr>
        <p:spPr>
          <a:xfrm>
            <a:off x="0" y="462631"/>
            <a:ext cx="9143999" cy="307777"/>
          </a:xfrm>
          <a:prstGeom prst="rect">
            <a:avLst/>
          </a:prstGeom>
        </p:spPr>
        <p:txBody>
          <a:bodyPr wrap="square">
            <a:spAutoFit/>
          </a:bodyPr>
          <a:lstStyle/>
          <a:p>
            <a:pPr algn="ctr">
              <a:defRPr/>
            </a:pPr>
            <a:r>
              <a:rPr lang="en-US" sz="1400" dirty="0">
                <a:solidFill>
                  <a:schemeClr val="accent6">
                    <a:lumMod val="75000"/>
                  </a:schemeClr>
                </a:solidFill>
              </a:rPr>
              <a:t>Fibroblast </a:t>
            </a:r>
            <a:r>
              <a:rPr lang="en-US" sz="1400" dirty="0" smtClean="0">
                <a:solidFill>
                  <a:schemeClr val="accent6">
                    <a:lumMod val="75000"/>
                  </a:schemeClr>
                </a:solidFill>
              </a:rPr>
              <a:t>growth factor </a:t>
            </a:r>
            <a:r>
              <a:rPr lang="en-US" sz="1400" dirty="0">
                <a:solidFill>
                  <a:schemeClr val="accent6">
                    <a:lumMod val="75000"/>
                  </a:schemeClr>
                </a:solidFill>
              </a:rPr>
              <a:t>receptor  </a:t>
            </a:r>
            <a:r>
              <a:rPr lang="en-US" sz="1400" dirty="0" smtClean="0">
                <a:solidFill>
                  <a:schemeClr val="accent6">
                    <a:lumMod val="75000"/>
                  </a:schemeClr>
                </a:solidFill>
              </a:rPr>
              <a:t>(</a:t>
            </a:r>
            <a:r>
              <a:rPr lang="en-US" sz="1400" dirty="0" err="1">
                <a:solidFill>
                  <a:schemeClr val="accent6">
                    <a:lumMod val="75000"/>
                  </a:schemeClr>
                </a:solidFill>
              </a:rPr>
              <a:t>pdb</a:t>
            </a:r>
            <a:r>
              <a:rPr lang="en-US" sz="1400" dirty="0">
                <a:solidFill>
                  <a:schemeClr val="accent6">
                    <a:lumMod val="75000"/>
                  </a:schemeClr>
                </a:solidFill>
              </a:rPr>
              <a:t> 1IIL)</a:t>
            </a:r>
          </a:p>
        </p:txBody>
      </p:sp>
      <p:sp>
        <p:nvSpPr>
          <p:cNvPr id="12" name="TextBox 11"/>
          <p:cNvSpPr txBox="1"/>
          <p:nvPr/>
        </p:nvSpPr>
        <p:spPr>
          <a:xfrm>
            <a:off x="0" y="1015999"/>
            <a:ext cx="6604000" cy="523220"/>
          </a:xfrm>
          <a:prstGeom prst="rect">
            <a:avLst/>
          </a:prstGeom>
          <a:noFill/>
        </p:spPr>
        <p:txBody>
          <a:bodyPr wrap="square" rtlCol="0">
            <a:spAutoFit/>
          </a:bodyPr>
          <a:lstStyle/>
          <a:p>
            <a:r>
              <a:rPr lang="en-US" sz="1400" dirty="0" smtClean="0"/>
              <a:t>Dotted lines designate HGMD sites without clear biophysical mechanisms of pathogenicity, but which are nevertheless captured by our pipeline.</a:t>
            </a:r>
            <a:endParaRPr lang="en-US" sz="1400" dirty="0"/>
          </a:p>
        </p:txBody>
      </p:sp>
    </p:spTree>
    <p:extLst>
      <p:ext uri="{BB962C8B-B14F-4D97-AF65-F5344CB8AC3E}">
        <p14:creationId xmlns:p14="http://schemas.microsoft.com/office/powerpoint/2010/main" val="2858151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701675" y="0"/>
            <a:ext cx="7772400" cy="1143000"/>
          </a:xfrm>
        </p:spPr>
        <p:txBody>
          <a:bodyPr/>
          <a:lstStyle/>
          <a:p>
            <a:r>
              <a:rPr lang="en-US" dirty="0">
                <a:latin typeface="Arial" charset="0"/>
              </a:rPr>
              <a:t>DynaSIN Summary</a:t>
            </a:r>
          </a:p>
        </p:txBody>
      </p:sp>
      <p:sp>
        <p:nvSpPr>
          <p:cNvPr id="215042" name="Rectangle 3"/>
          <p:cNvSpPr>
            <a:spLocks noGrp="1" noChangeArrowheads="1"/>
          </p:cNvSpPr>
          <p:nvPr>
            <p:ph type="body" idx="1"/>
          </p:nvPr>
        </p:nvSpPr>
        <p:spPr>
          <a:xfrm>
            <a:off x="457200" y="1600200"/>
            <a:ext cx="8229600" cy="4940300"/>
          </a:xfrm>
        </p:spPr>
        <p:txBody>
          <a:bodyPr/>
          <a:lstStyle/>
          <a:p>
            <a:r>
              <a:rPr lang="en-US" dirty="0">
                <a:latin typeface="Arial" charset="0"/>
              </a:rPr>
              <a:t>Molecular interaction networks can be integrated with structure and motions, giving more realistic connectivity patterns</a:t>
            </a:r>
          </a:p>
          <a:p>
            <a:r>
              <a:rPr lang="en-US" dirty="0" smtClean="0">
                <a:latin typeface="Arial" charset="0"/>
              </a:rPr>
              <a:t>Hubs (particularly </a:t>
            </a:r>
            <a:r>
              <a:rPr lang="en-US" dirty="0">
                <a:latin typeface="Arial" charset="0"/>
              </a:rPr>
              <a:t>multi-interface </a:t>
            </a:r>
            <a:r>
              <a:rPr lang="en-US" dirty="0" smtClean="0">
                <a:latin typeface="Arial" charset="0"/>
              </a:rPr>
              <a:t>hubs) are </a:t>
            </a:r>
            <a:r>
              <a:rPr lang="en-US" dirty="0">
                <a:latin typeface="Arial" charset="0"/>
              </a:rPr>
              <a:t>more mobile</a:t>
            </a:r>
          </a:p>
          <a:p>
            <a:r>
              <a:rPr lang="en-US" dirty="0" smtClean="0">
                <a:latin typeface="Arial" charset="0"/>
              </a:rPr>
              <a:t>“Permanent” </a:t>
            </a:r>
            <a:r>
              <a:rPr lang="en-US" dirty="0">
                <a:latin typeface="Arial" charset="0"/>
              </a:rPr>
              <a:t>interactions (which tend to occur in multi-interface hubs) more often involve conflicting motions than </a:t>
            </a:r>
            <a:r>
              <a:rPr lang="en-US" dirty="0" smtClean="0">
                <a:latin typeface="Arial" charset="0"/>
              </a:rPr>
              <a:t>“transient” </a:t>
            </a:r>
            <a:r>
              <a:rPr lang="en-US" dirty="0">
                <a:latin typeface="Arial" charset="0"/>
              </a:rPr>
              <a:t>ones</a:t>
            </a:r>
          </a:p>
        </p:txBody>
      </p:sp>
    </p:spTree>
    <p:extLst>
      <p:ext uri="{BB962C8B-B14F-4D97-AF65-F5344CB8AC3E}">
        <p14:creationId xmlns:p14="http://schemas.microsoft.com/office/powerpoint/2010/main" val="263664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717550" y="0"/>
            <a:ext cx="7772400" cy="1143000"/>
          </a:xfrm>
        </p:spPr>
        <p:txBody>
          <a:bodyPr/>
          <a:lstStyle/>
          <a:p>
            <a:pPr lvl="1"/>
            <a:r>
              <a:rPr lang="en-US" dirty="0" smtClean="0">
                <a:solidFill>
                  <a:schemeClr val="accent6">
                    <a:lumMod val="75000"/>
                  </a:schemeClr>
                </a:solidFill>
                <a:sym typeface="Wingdings" charset="0"/>
              </a:rPr>
              <a:t>Summarizing variation </a:t>
            </a:r>
            <a:r>
              <a:rPr lang="en-US" dirty="0">
                <a:solidFill>
                  <a:schemeClr val="accent6">
                    <a:lumMod val="75000"/>
                  </a:schemeClr>
                </a:solidFill>
                <a:sym typeface="Wingdings" charset="0"/>
              </a:rPr>
              <a:t>at PPI interfaces </a:t>
            </a:r>
            <a:r>
              <a:rPr lang="en-US" dirty="0" smtClean="0">
                <a:solidFill>
                  <a:schemeClr val="accent6">
                    <a:lumMod val="75000"/>
                  </a:schemeClr>
                </a:solidFill>
                <a:sym typeface="Wingdings" charset="0"/>
              </a:rPr>
              <a:t>&amp; in network topology</a:t>
            </a:r>
            <a:endParaRPr lang="en-US" dirty="0">
              <a:latin typeface="Arial" charset="0"/>
            </a:endParaRPr>
          </a:p>
        </p:txBody>
      </p:sp>
      <p:sp>
        <p:nvSpPr>
          <p:cNvPr id="215042" name="Rectangle 3"/>
          <p:cNvSpPr>
            <a:spLocks noGrp="1" noChangeArrowheads="1"/>
          </p:cNvSpPr>
          <p:nvPr>
            <p:ph type="body" idx="1"/>
          </p:nvPr>
        </p:nvSpPr>
        <p:spPr>
          <a:xfrm>
            <a:off x="457200" y="1234234"/>
            <a:ext cx="8229600" cy="5528516"/>
          </a:xfrm>
        </p:spPr>
        <p:txBody>
          <a:bodyPr/>
          <a:lstStyle/>
          <a:p>
            <a:r>
              <a:rPr lang="en-US" sz="2000" dirty="0">
                <a:latin typeface="Arial" charset="0"/>
              </a:rPr>
              <a:t>Greater network connectivity is strongly correlated with selective </a:t>
            </a:r>
            <a:r>
              <a:rPr lang="en-US" sz="2000" dirty="0" smtClean="0">
                <a:latin typeface="Arial" charset="0"/>
              </a:rPr>
              <a:t>constraints</a:t>
            </a:r>
            <a:endParaRPr lang="en-US" sz="2000" dirty="0">
              <a:latin typeface="Arial" charset="0"/>
            </a:endParaRPr>
          </a:p>
          <a:p>
            <a:r>
              <a:rPr lang="en-US" sz="2000" dirty="0">
                <a:latin typeface="Arial" charset="0"/>
              </a:rPr>
              <a:t>Negative selection restricts allele frequency of deleterious variants -- enrichment of rare alleles is indicative of negative </a:t>
            </a:r>
            <a:r>
              <a:rPr lang="en-US" sz="2000" dirty="0" smtClean="0">
                <a:latin typeface="Arial" charset="0"/>
              </a:rPr>
              <a:t>selection</a:t>
            </a:r>
            <a:endParaRPr lang="en-US" sz="2000" dirty="0">
              <a:latin typeface="Arial" charset="0"/>
            </a:endParaRPr>
          </a:p>
          <a:p>
            <a:r>
              <a:rPr lang="en-US" sz="2000" dirty="0">
                <a:latin typeface="Arial" charset="0"/>
              </a:rPr>
              <a:t>Essential genes in PPIs exhibit higher centrality than do </a:t>
            </a:r>
            <a:r>
              <a:rPr lang="en-US" sz="2000" dirty="0" err="1">
                <a:latin typeface="Arial" charset="0"/>
              </a:rPr>
              <a:t>LoF</a:t>
            </a:r>
            <a:r>
              <a:rPr lang="en-US" sz="2000" dirty="0">
                <a:latin typeface="Arial" charset="0"/>
              </a:rPr>
              <a:t>-tolerant </a:t>
            </a:r>
            <a:r>
              <a:rPr lang="en-US" sz="2000" dirty="0" smtClean="0">
                <a:latin typeface="Arial" charset="0"/>
              </a:rPr>
              <a:t>genes</a:t>
            </a:r>
            <a:endParaRPr lang="en-US" sz="2000" dirty="0">
              <a:latin typeface="Arial" charset="0"/>
            </a:endParaRPr>
          </a:p>
          <a:p>
            <a:r>
              <a:rPr lang="en-US" sz="2000" dirty="0">
                <a:latin typeface="Arial" charset="0"/>
              </a:rPr>
              <a:t>Essential proteins in PPIs tend to have more interaction interfaces than do </a:t>
            </a:r>
            <a:r>
              <a:rPr lang="en-US" sz="2000" dirty="0" err="1">
                <a:latin typeface="Arial" charset="0"/>
              </a:rPr>
              <a:t>LoF</a:t>
            </a:r>
            <a:r>
              <a:rPr lang="en-US" sz="2000" dirty="0">
                <a:latin typeface="Arial" charset="0"/>
              </a:rPr>
              <a:t>-tolerant </a:t>
            </a:r>
            <a:r>
              <a:rPr lang="en-US" sz="2000" dirty="0" smtClean="0">
                <a:latin typeface="Arial" charset="0"/>
              </a:rPr>
              <a:t>genes</a:t>
            </a:r>
            <a:endParaRPr lang="en-US" sz="2000" dirty="0">
              <a:latin typeface="Arial" charset="0"/>
            </a:endParaRPr>
          </a:p>
          <a:p>
            <a:r>
              <a:rPr lang="en-US" sz="2000" dirty="0">
                <a:latin typeface="Arial" charset="0"/>
              </a:rPr>
              <a:t>No single network captures the global picture of gene interactions. Our </a:t>
            </a:r>
            <a:r>
              <a:rPr lang="en-US" sz="2000" dirty="0" err="1">
                <a:latin typeface="Arial" charset="0"/>
              </a:rPr>
              <a:t>multinet</a:t>
            </a:r>
            <a:r>
              <a:rPr lang="en-US" sz="2000" dirty="0">
                <a:latin typeface="Arial" charset="0"/>
              </a:rPr>
              <a:t> integrates the various types of interactions between genes (regulatory, physical, metabolic, </a:t>
            </a:r>
            <a:r>
              <a:rPr lang="en-US" sz="2000" dirty="0" err="1">
                <a:latin typeface="Arial" charset="0"/>
              </a:rPr>
              <a:t>etc</a:t>
            </a:r>
            <a:r>
              <a:rPr lang="en-US" sz="2000" dirty="0">
                <a:latin typeface="Arial" charset="0"/>
              </a:rPr>
              <a:t>), and it recapitulates the result that higher network centrality correlates with selective </a:t>
            </a:r>
            <a:r>
              <a:rPr lang="en-US" sz="2000" dirty="0" smtClean="0">
                <a:latin typeface="Arial" charset="0"/>
              </a:rPr>
              <a:t>pressures</a:t>
            </a:r>
            <a:endParaRPr lang="en-US" sz="2000" dirty="0">
              <a:latin typeface="Arial" charset="0"/>
            </a:endParaRPr>
          </a:p>
          <a:p>
            <a:r>
              <a:rPr lang="en-US" sz="2000" dirty="0">
                <a:latin typeface="Arial" charset="0"/>
              </a:rPr>
              <a:t>Using the network and evolutionary properties studied here, we train a logistic regression model to discriminate between </a:t>
            </a:r>
            <a:r>
              <a:rPr lang="en-US" sz="2000" dirty="0" err="1">
                <a:latin typeface="Arial" charset="0"/>
              </a:rPr>
              <a:t>LoF</a:t>
            </a:r>
            <a:r>
              <a:rPr lang="en-US" sz="2000" dirty="0">
                <a:latin typeface="Arial" charset="0"/>
              </a:rPr>
              <a:t>-tolerant and essential genes with high accuracy</a:t>
            </a:r>
            <a:r>
              <a:rPr lang="en-US" sz="2000" dirty="0" smtClean="0">
                <a:latin typeface="Arial" charset="0"/>
              </a:rPr>
              <a:t>.</a:t>
            </a:r>
            <a:endParaRPr lang="en-US" sz="2000" dirty="0">
              <a:latin typeface="Arial" charset="0"/>
            </a:endParaRPr>
          </a:p>
        </p:txBody>
      </p:sp>
    </p:spTree>
    <p:extLst>
      <p:ext uri="{BB962C8B-B14F-4D97-AF65-F5344CB8AC3E}">
        <p14:creationId xmlns:p14="http://schemas.microsoft.com/office/powerpoint/2010/main" val="284124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a:xfrm>
            <a:off x="0" y="0"/>
            <a:ext cx="9144000" cy="1143000"/>
          </a:xfrm>
        </p:spPr>
        <p:txBody>
          <a:bodyPr/>
          <a:lstStyle/>
          <a:p>
            <a:pPr marL="342900" lvl="1"/>
            <a:r>
              <a:rPr lang="en-US" dirty="0" smtClean="0">
                <a:sym typeface="Wingdings" charset="0"/>
              </a:rPr>
              <a:t>Summarizing deleterious </a:t>
            </a:r>
            <a:r>
              <a:rPr lang="en-US" dirty="0">
                <a:sym typeface="Wingdings" charset="0"/>
              </a:rPr>
              <a:t>variants in regions predicted to be important for </a:t>
            </a:r>
            <a:r>
              <a:rPr lang="en-US" dirty="0" err="1">
                <a:sym typeface="Wingdings" charset="0"/>
              </a:rPr>
              <a:t>allostery</a:t>
            </a:r>
            <a:endParaRPr lang="en-US" dirty="0">
              <a:sym typeface="Wingdings" charset="0"/>
            </a:endParaRPr>
          </a:p>
        </p:txBody>
      </p:sp>
      <p:sp>
        <p:nvSpPr>
          <p:cNvPr id="215042" name="Rectangle 3"/>
          <p:cNvSpPr>
            <a:spLocks noGrp="1" noChangeArrowheads="1"/>
          </p:cNvSpPr>
          <p:nvPr>
            <p:ph type="body" idx="1"/>
          </p:nvPr>
        </p:nvSpPr>
        <p:spPr>
          <a:xfrm>
            <a:off x="457200" y="1297734"/>
            <a:ext cx="8229600" cy="5036391"/>
          </a:xfrm>
        </p:spPr>
        <p:txBody>
          <a:bodyPr/>
          <a:lstStyle/>
          <a:p>
            <a:r>
              <a:rPr lang="en-US" sz="2200" dirty="0">
                <a:latin typeface="Arial" charset="0"/>
              </a:rPr>
              <a:t>An automated approach for collecting instances of alternative conformations in the PDB is developed and applied to study systems that may be allosteric in nature</a:t>
            </a:r>
          </a:p>
          <a:p>
            <a:r>
              <a:rPr lang="en-US" sz="2200" dirty="0">
                <a:latin typeface="Arial" charset="0"/>
              </a:rPr>
              <a:t>We search for residues within protein structures (both on the surface and the interior) which may be important for coordinating allosteric behavior</a:t>
            </a:r>
          </a:p>
          <a:p>
            <a:r>
              <a:rPr lang="en-US" sz="2200" dirty="0">
                <a:latin typeface="Arial" charset="0"/>
              </a:rPr>
              <a:t>The residues we predict to be allosteric are generally shown to be more conserved than are other residues. This conservation manifests in both cross-species and human-specific measures for selection.</a:t>
            </a:r>
          </a:p>
          <a:p>
            <a:r>
              <a:rPr lang="en-US" sz="2200" dirty="0">
                <a:latin typeface="Arial" charset="0"/>
              </a:rPr>
              <a:t>Using these methods, we identify residues in several key proteins of biomedical interest which coincide with disease loci. Notably, no known or plausible mechanism for pathogenicity for the disease-associated mutations has been described</a:t>
            </a:r>
            <a:r>
              <a:rPr lang="en-US" sz="2200" dirty="0" smtClean="0">
                <a:latin typeface="Arial" charset="0"/>
              </a:rPr>
              <a:t>.</a:t>
            </a:r>
            <a:endParaRPr lang="en-US" sz="2200" dirty="0">
              <a:latin typeface="Arial" charset="0"/>
            </a:endParaRPr>
          </a:p>
        </p:txBody>
      </p:sp>
    </p:spTree>
    <p:extLst>
      <p:ext uri="{BB962C8B-B14F-4D97-AF65-F5344CB8AC3E}">
        <p14:creationId xmlns:p14="http://schemas.microsoft.com/office/powerpoint/2010/main" val="280528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306388" y="1088648"/>
            <a:ext cx="8432800" cy="513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a:buChar char="•"/>
            </a:pPr>
            <a:r>
              <a:rPr lang="en-US" dirty="0" err="1">
                <a:solidFill>
                  <a:srgbClr val="000000"/>
                </a:solidFill>
              </a:rPr>
              <a:t>archive.gersteinlab.org</a:t>
            </a:r>
            <a:r>
              <a:rPr lang="en-US" dirty="0">
                <a:solidFill>
                  <a:srgbClr val="000000"/>
                </a:solidFill>
              </a:rPr>
              <a:t>/</a:t>
            </a:r>
            <a:r>
              <a:rPr lang="en-US" dirty="0" err="1">
                <a:solidFill>
                  <a:srgbClr val="000000"/>
                </a:solidFill>
              </a:rPr>
              <a:t>proj</a:t>
            </a:r>
            <a:r>
              <a:rPr lang="en-US" dirty="0">
                <a:solidFill>
                  <a:srgbClr val="000000"/>
                </a:solidFill>
              </a:rPr>
              <a:t>/</a:t>
            </a:r>
            <a:r>
              <a:rPr lang="en-US" sz="2400" dirty="0" smtClean="0">
                <a:solidFill>
                  <a:srgbClr val="FF0000"/>
                </a:solidFill>
              </a:rPr>
              <a:t>DynaSIN</a:t>
            </a:r>
            <a:endParaRPr lang="en-US" dirty="0">
              <a:solidFill>
                <a:srgbClr val="000000"/>
              </a:solidFill>
            </a:endParaRPr>
          </a:p>
          <a:p>
            <a:r>
              <a:rPr lang="en-US" sz="2000" dirty="0">
                <a:solidFill>
                  <a:srgbClr val="3366FF"/>
                </a:solidFill>
              </a:rPr>
              <a:t>	</a:t>
            </a:r>
            <a:r>
              <a:rPr lang="en-US" sz="2000" dirty="0" smtClean="0"/>
              <a:t>- </a:t>
            </a:r>
            <a:r>
              <a:rPr lang="en-US" dirty="0" smtClean="0"/>
              <a:t>N </a:t>
            </a:r>
            <a:r>
              <a:rPr lang="en-US" sz="2000" dirty="0" err="1" smtClean="0">
                <a:solidFill>
                  <a:srgbClr val="3366FF"/>
                </a:solidFill>
              </a:rPr>
              <a:t>Bhardwaj</a:t>
            </a:r>
            <a:r>
              <a:rPr lang="en-US" sz="1800" dirty="0"/>
              <a:t>, </a:t>
            </a:r>
            <a:r>
              <a:rPr lang="en-US" dirty="0" smtClean="0"/>
              <a:t>A </a:t>
            </a:r>
            <a:r>
              <a:rPr lang="en-US" dirty="0" err="1"/>
              <a:t>Abyzov</a:t>
            </a:r>
            <a:r>
              <a:rPr lang="en-US" dirty="0"/>
              <a:t>, </a:t>
            </a:r>
            <a:r>
              <a:rPr lang="en-US" dirty="0" smtClean="0"/>
              <a:t>D </a:t>
            </a:r>
            <a:r>
              <a:rPr lang="en-US" dirty="0"/>
              <a:t>Clarke, </a:t>
            </a:r>
            <a:r>
              <a:rPr lang="en-US" dirty="0" smtClean="0"/>
              <a:t>C </a:t>
            </a:r>
            <a:r>
              <a:rPr lang="en-US" dirty="0" err="1"/>
              <a:t>Shou</a:t>
            </a:r>
            <a:endParaRPr lang="en-US" dirty="0"/>
          </a:p>
          <a:p>
            <a:endParaRPr lang="en-US" sz="1800" dirty="0">
              <a:solidFill>
                <a:srgbClr val="FF0000"/>
              </a:solidFill>
            </a:endParaRPr>
          </a:p>
          <a:p>
            <a:pPr marL="342900" indent="-342900">
              <a:buFont typeface="Arial"/>
              <a:buChar char="•"/>
            </a:pPr>
            <a:r>
              <a:rPr lang="en-US" dirty="0">
                <a:solidFill>
                  <a:srgbClr val="000000"/>
                </a:solidFill>
              </a:rPr>
              <a:t>http://</a:t>
            </a:r>
            <a:r>
              <a:rPr lang="en-US" dirty="0" err="1">
                <a:solidFill>
                  <a:srgbClr val="000000"/>
                </a:solidFill>
              </a:rPr>
              <a:t>archive.gersteinlab.org</a:t>
            </a:r>
            <a:r>
              <a:rPr lang="en-US" dirty="0">
                <a:solidFill>
                  <a:srgbClr val="000000"/>
                </a:solidFill>
              </a:rPr>
              <a:t>/</a:t>
            </a:r>
            <a:r>
              <a:rPr lang="en-US" dirty="0" err="1">
                <a:solidFill>
                  <a:srgbClr val="000000"/>
                </a:solidFill>
              </a:rPr>
              <a:t>proj</a:t>
            </a:r>
            <a:r>
              <a:rPr lang="en-US" dirty="0" smtClean="0">
                <a:solidFill>
                  <a:srgbClr val="000000"/>
                </a:solidFill>
              </a:rPr>
              <a:t>/</a:t>
            </a:r>
            <a:r>
              <a:rPr lang="en-US" sz="2400" dirty="0">
                <a:solidFill>
                  <a:srgbClr val="FF0000"/>
                </a:solidFill>
              </a:rPr>
              <a:t>NetSNP</a:t>
            </a:r>
          </a:p>
          <a:p>
            <a:r>
              <a:rPr lang="en-US" sz="2000" dirty="0" smtClean="0">
                <a:solidFill>
                  <a:srgbClr val="3366FF"/>
                </a:solidFill>
              </a:rPr>
              <a:t>	</a:t>
            </a:r>
            <a:r>
              <a:rPr lang="en-US" sz="2000" dirty="0" smtClean="0">
                <a:solidFill>
                  <a:srgbClr val="000000"/>
                </a:solidFill>
              </a:rPr>
              <a:t>-</a:t>
            </a:r>
            <a:r>
              <a:rPr lang="en-US" sz="2000" dirty="0" smtClean="0">
                <a:solidFill>
                  <a:srgbClr val="3366FF"/>
                </a:solidFill>
              </a:rPr>
              <a:t> </a:t>
            </a:r>
            <a:r>
              <a:rPr lang="en-US" dirty="0" smtClean="0">
                <a:solidFill>
                  <a:srgbClr val="000000"/>
                </a:solidFill>
              </a:rPr>
              <a:t>E </a:t>
            </a:r>
            <a:r>
              <a:rPr lang="en-US" sz="2000" dirty="0" err="1">
                <a:solidFill>
                  <a:srgbClr val="3366FF"/>
                </a:solidFill>
              </a:rPr>
              <a:t>Khurana</a:t>
            </a:r>
            <a:r>
              <a:rPr lang="en-US" sz="2000" dirty="0">
                <a:solidFill>
                  <a:srgbClr val="3366FF"/>
                </a:solidFill>
              </a:rPr>
              <a:t>, </a:t>
            </a:r>
            <a:r>
              <a:rPr lang="en-US" dirty="0" smtClean="0">
                <a:solidFill>
                  <a:srgbClr val="000000"/>
                </a:solidFill>
              </a:rPr>
              <a:t>Y</a:t>
            </a:r>
            <a:r>
              <a:rPr lang="en-US" sz="2000" dirty="0" smtClean="0">
                <a:solidFill>
                  <a:srgbClr val="3366FF"/>
                </a:solidFill>
              </a:rPr>
              <a:t> </a:t>
            </a:r>
            <a:r>
              <a:rPr lang="en-US" sz="2000" dirty="0">
                <a:solidFill>
                  <a:srgbClr val="3366FF"/>
                </a:solidFill>
              </a:rPr>
              <a:t>Fu</a:t>
            </a:r>
            <a:r>
              <a:rPr lang="en-US" sz="2000" dirty="0" smtClean="0"/>
              <a:t>,</a:t>
            </a:r>
            <a:r>
              <a:rPr lang="en-US" dirty="0" smtClean="0"/>
              <a:t> J Chen</a:t>
            </a:r>
          </a:p>
          <a:p>
            <a:endParaRPr lang="en-US" sz="2400" dirty="0" smtClean="0">
              <a:solidFill>
                <a:srgbClr val="FF0000"/>
              </a:solidFill>
            </a:endParaRPr>
          </a:p>
          <a:p>
            <a:pPr marL="342900" indent="-342900">
              <a:buFont typeface="Arial"/>
              <a:buChar char="•"/>
            </a:pPr>
            <a:r>
              <a:rPr lang="en-US" sz="2400" dirty="0" err="1">
                <a:solidFill>
                  <a:srgbClr val="FF0000"/>
                </a:solidFill>
              </a:rPr>
              <a:t>FunSEQ</a:t>
            </a:r>
            <a:r>
              <a:rPr lang="en-US" dirty="0" err="1"/>
              <a:t>.gersteinlab.org</a:t>
            </a:r>
            <a:endParaRPr lang="en-US" dirty="0" smtClean="0"/>
          </a:p>
          <a:p>
            <a:r>
              <a:rPr lang="en-US" sz="2000" dirty="0" smtClean="0">
                <a:solidFill>
                  <a:srgbClr val="3366FF"/>
                </a:solidFill>
              </a:rPr>
              <a:t>	</a:t>
            </a:r>
            <a:r>
              <a:rPr lang="en-US" sz="2000" dirty="0" smtClean="0">
                <a:solidFill>
                  <a:srgbClr val="000000"/>
                </a:solidFill>
              </a:rPr>
              <a:t>- </a:t>
            </a:r>
            <a:r>
              <a:rPr lang="en-US" dirty="0" smtClean="0">
                <a:solidFill>
                  <a:srgbClr val="000000"/>
                </a:solidFill>
              </a:rPr>
              <a:t>E </a:t>
            </a:r>
            <a:r>
              <a:rPr lang="en-US" sz="2000" dirty="0" err="1">
                <a:solidFill>
                  <a:srgbClr val="3366FF"/>
                </a:solidFill>
              </a:rPr>
              <a:t>Khurana</a:t>
            </a:r>
            <a:r>
              <a:rPr lang="en-US" sz="2000" dirty="0">
                <a:solidFill>
                  <a:srgbClr val="3366FF"/>
                </a:solidFill>
              </a:rPr>
              <a:t>, </a:t>
            </a:r>
            <a:r>
              <a:rPr lang="en-US" dirty="0">
                <a:solidFill>
                  <a:srgbClr val="000000"/>
                </a:solidFill>
              </a:rPr>
              <a:t>Y</a:t>
            </a:r>
            <a:r>
              <a:rPr lang="en-US" sz="2000" dirty="0">
                <a:solidFill>
                  <a:srgbClr val="3366FF"/>
                </a:solidFill>
              </a:rPr>
              <a:t> Fu, </a:t>
            </a:r>
            <a:r>
              <a:rPr lang="en-US" dirty="0">
                <a:solidFill>
                  <a:srgbClr val="000000"/>
                </a:solidFill>
              </a:rPr>
              <a:t>V</a:t>
            </a:r>
            <a:r>
              <a:rPr lang="en-US" sz="2000" dirty="0">
                <a:solidFill>
                  <a:srgbClr val="3366FF"/>
                </a:solidFill>
              </a:rPr>
              <a:t> Colonna, </a:t>
            </a:r>
            <a:r>
              <a:rPr lang="en-US" dirty="0">
                <a:solidFill>
                  <a:srgbClr val="000000"/>
                </a:solidFill>
              </a:rPr>
              <a:t>XJ</a:t>
            </a:r>
            <a:r>
              <a:rPr lang="en-US" sz="2000" dirty="0">
                <a:solidFill>
                  <a:srgbClr val="3366FF"/>
                </a:solidFill>
              </a:rPr>
              <a:t> Mu</a:t>
            </a:r>
            <a:r>
              <a:rPr lang="en-US" sz="2000" dirty="0">
                <a:solidFill>
                  <a:srgbClr val="000000"/>
                </a:solidFill>
              </a:rPr>
              <a:t>,</a:t>
            </a:r>
            <a:r>
              <a:rPr lang="en-US" dirty="0">
                <a:solidFill>
                  <a:srgbClr val="000000"/>
                </a:solidFill>
              </a:rPr>
              <a:t> HM Kang, T </a:t>
            </a:r>
            <a:r>
              <a:rPr lang="en-US" dirty="0" err="1">
                <a:solidFill>
                  <a:srgbClr val="000000"/>
                </a:solidFill>
              </a:rPr>
              <a:t>Lappalainen</a:t>
            </a:r>
            <a:r>
              <a:rPr lang="en-US" dirty="0">
                <a:solidFill>
                  <a:srgbClr val="000000"/>
                </a:solidFill>
              </a:rPr>
              <a:t>, A </a:t>
            </a:r>
            <a:r>
              <a:rPr lang="en-US" dirty="0" err="1">
                <a:solidFill>
                  <a:srgbClr val="000000"/>
                </a:solidFill>
              </a:rPr>
              <a:t>Sboner</a:t>
            </a:r>
            <a:r>
              <a:rPr lang="en-US" dirty="0">
                <a:solidFill>
                  <a:srgbClr val="000000"/>
                </a:solidFill>
              </a:rPr>
              <a:t>, L </a:t>
            </a:r>
            <a:r>
              <a:rPr lang="en-US" dirty="0" err="1">
                <a:solidFill>
                  <a:srgbClr val="000000"/>
                </a:solidFill>
              </a:rPr>
              <a:t>Lochovsky</a:t>
            </a:r>
            <a:r>
              <a:rPr lang="en-US" dirty="0">
                <a:solidFill>
                  <a:srgbClr val="000000"/>
                </a:solidFill>
              </a:rPr>
              <a:t>,</a:t>
            </a:r>
            <a:r>
              <a:rPr lang="en-US" sz="2400" dirty="0">
                <a:solidFill>
                  <a:srgbClr val="000000"/>
                </a:solidFill>
              </a:rPr>
              <a:t> </a:t>
            </a:r>
            <a:r>
              <a:rPr lang="en-US" dirty="0">
                <a:solidFill>
                  <a:srgbClr val="000000"/>
                </a:solidFill>
              </a:rPr>
              <a:t>J </a:t>
            </a:r>
            <a:r>
              <a:rPr lang="en-US" sz="2000" dirty="0">
                <a:solidFill>
                  <a:srgbClr val="3366FF"/>
                </a:solidFill>
              </a:rPr>
              <a:t>Chen, </a:t>
            </a:r>
            <a:r>
              <a:rPr lang="en-US" dirty="0">
                <a:solidFill>
                  <a:srgbClr val="000000"/>
                </a:solidFill>
              </a:rPr>
              <a:t>A </a:t>
            </a:r>
            <a:r>
              <a:rPr lang="en-US" dirty="0" err="1">
                <a:solidFill>
                  <a:srgbClr val="000000"/>
                </a:solidFill>
              </a:rPr>
              <a:t>Harmanci</a:t>
            </a:r>
            <a:r>
              <a:rPr lang="en-US" dirty="0">
                <a:solidFill>
                  <a:srgbClr val="000000"/>
                </a:solidFill>
              </a:rPr>
              <a:t>, J Das, A </a:t>
            </a:r>
            <a:r>
              <a:rPr lang="en-US" dirty="0" err="1">
                <a:solidFill>
                  <a:srgbClr val="000000"/>
                </a:solidFill>
              </a:rPr>
              <a:t>Abyzov</a:t>
            </a:r>
            <a:r>
              <a:rPr lang="en-US" dirty="0">
                <a:solidFill>
                  <a:srgbClr val="000000"/>
                </a:solidFill>
              </a:rPr>
              <a:t>, S </a:t>
            </a:r>
            <a:r>
              <a:rPr lang="en-US" dirty="0" err="1">
                <a:solidFill>
                  <a:srgbClr val="000000"/>
                </a:solidFill>
              </a:rPr>
              <a:t>Balasubramanian</a:t>
            </a:r>
            <a:r>
              <a:rPr lang="en-US" dirty="0">
                <a:solidFill>
                  <a:srgbClr val="000000"/>
                </a:solidFill>
              </a:rPr>
              <a:t>, K Beal, D </a:t>
            </a:r>
            <a:r>
              <a:rPr lang="en-US" dirty="0" err="1">
                <a:solidFill>
                  <a:srgbClr val="000000"/>
                </a:solidFill>
              </a:rPr>
              <a:t>Chakravarty</a:t>
            </a:r>
            <a:r>
              <a:rPr lang="en-US" dirty="0">
                <a:solidFill>
                  <a:srgbClr val="000000"/>
                </a:solidFill>
              </a:rPr>
              <a:t>, D Challis, Y Chen, D Clarke, L Clarke, F Cunningham, US </a:t>
            </a:r>
            <a:r>
              <a:rPr lang="en-US" dirty="0" err="1">
                <a:solidFill>
                  <a:srgbClr val="000000"/>
                </a:solidFill>
              </a:rPr>
              <a:t>Evani</a:t>
            </a:r>
            <a:r>
              <a:rPr lang="en-US" dirty="0">
                <a:solidFill>
                  <a:srgbClr val="000000"/>
                </a:solidFill>
              </a:rPr>
              <a:t>, P </a:t>
            </a:r>
            <a:r>
              <a:rPr lang="en-US" dirty="0" err="1">
                <a:solidFill>
                  <a:srgbClr val="000000"/>
                </a:solidFill>
              </a:rPr>
              <a:t>Flicek</a:t>
            </a:r>
            <a:r>
              <a:rPr lang="en-US" dirty="0">
                <a:solidFill>
                  <a:srgbClr val="000000"/>
                </a:solidFill>
              </a:rPr>
              <a:t>, R </a:t>
            </a:r>
            <a:r>
              <a:rPr lang="en-US" dirty="0" err="1">
                <a:solidFill>
                  <a:srgbClr val="000000"/>
                </a:solidFill>
              </a:rPr>
              <a:t>Fragoza</a:t>
            </a:r>
            <a:r>
              <a:rPr lang="en-US" dirty="0">
                <a:solidFill>
                  <a:srgbClr val="000000"/>
                </a:solidFill>
              </a:rPr>
              <a:t>, E Garrison, R Gibbs, ZH </a:t>
            </a:r>
            <a:r>
              <a:rPr lang="en-US" dirty="0" err="1">
                <a:solidFill>
                  <a:srgbClr val="000000"/>
                </a:solidFill>
              </a:rPr>
              <a:t>Gumus</a:t>
            </a:r>
            <a:r>
              <a:rPr lang="en-US" dirty="0">
                <a:solidFill>
                  <a:srgbClr val="000000"/>
                </a:solidFill>
              </a:rPr>
              <a:t>, J </a:t>
            </a:r>
            <a:r>
              <a:rPr lang="en-US" dirty="0" err="1">
                <a:solidFill>
                  <a:srgbClr val="000000"/>
                </a:solidFill>
              </a:rPr>
              <a:t>Herrero</a:t>
            </a:r>
            <a:r>
              <a:rPr lang="en-US" dirty="0">
                <a:solidFill>
                  <a:srgbClr val="000000"/>
                </a:solidFill>
              </a:rPr>
              <a:t>, N </a:t>
            </a:r>
            <a:r>
              <a:rPr lang="en-US" dirty="0" err="1">
                <a:solidFill>
                  <a:srgbClr val="000000"/>
                </a:solidFill>
              </a:rPr>
              <a:t>Kitabayashi</a:t>
            </a:r>
            <a:r>
              <a:rPr lang="en-US" dirty="0">
                <a:solidFill>
                  <a:srgbClr val="000000"/>
                </a:solidFill>
              </a:rPr>
              <a:t>, Y Kong, K </a:t>
            </a:r>
            <a:r>
              <a:rPr lang="en-US" dirty="0" err="1">
                <a:solidFill>
                  <a:srgbClr val="000000"/>
                </a:solidFill>
              </a:rPr>
              <a:t>Lage</a:t>
            </a:r>
            <a:r>
              <a:rPr lang="en-US" dirty="0">
                <a:solidFill>
                  <a:srgbClr val="000000"/>
                </a:solidFill>
              </a:rPr>
              <a:t>, V </a:t>
            </a:r>
            <a:r>
              <a:rPr lang="en-US" dirty="0" err="1">
                <a:solidFill>
                  <a:srgbClr val="000000"/>
                </a:solidFill>
              </a:rPr>
              <a:t>Liluashvili</a:t>
            </a:r>
            <a:r>
              <a:rPr lang="en-US" dirty="0">
                <a:solidFill>
                  <a:srgbClr val="000000"/>
                </a:solidFill>
              </a:rPr>
              <a:t>, SM </a:t>
            </a:r>
            <a:r>
              <a:rPr lang="en-US" dirty="0" err="1">
                <a:solidFill>
                  <a:srgbClr val="000000"/>
                </a:solidFill>
              </a:rPr>
              <a:t>Lipkin</a:t>
            </a:r>
            <a:r>
              <a:rPr lang="en-US" dirty="0">
                <a:solidFill>
                  <a:srgbClr val="000000"/>
                </a:solidFill>
              </a:rPr>
              <a:t>, DG MacArthur, G </a:t>
            </a:r>
            <a:r>
              <a:rPr lang="en-US" dirty="0" err="1">
                <a:solidFill>
                  <a:srgbClr val="000000"/>
                </a:solidFill>
              </a:rPr>
              <a:t>Marth</a:t>
            </a:r>
            <a:r>
              <a:rPr lang="en-US" dirty="0">
                <a:solidFill>
                  <a:srgbClr val="000000"/>
                </a:solidFill>
              </a:rPr>
              <a:t>, D </a:t>
            </a:r>
            <a:r>
              <a:rPr lang="en-US" dirty="0" err="1">
                <a:solidFill>
                  <a:srgbClr val="000000"/>
                </a:solidFill>
              </a:rPr>
              <a:t>Muzny</a:t>
            </a:r>
            <a:r>
              <a:rPr lang="en-US" dirty="0">
                <a:solidFill>
                  <a:srgbClr val="000000"/>
                </a:solidFill>
              </a:rPr>
              <a:t>, TH </a:t>
            </a:r>
            <a:r>
              <a:rPr lang="en-US" dirty="0" err="1">
                <a:solidFill>
                  <a:srgbClr val="000000"/>
                </a:solidFill>
              </a:rPr>
              <a:t>Pers</a:t>
            </a:r>
            <a:r>
              <a:rPr lang="en-US" dirty="0">
                <a:solidFill>
                  <a:srgbClr val="000000"/>
                </a:solidFill>
              </a:rPr>
              <a:t>, GR Ritchie, JA Rosenfeld, C </a:t>
            </a:r>
            <a:r>
              <a:rPr lang="en-US" dirty="0" err="1">
                <a:solidFill>
                  <a:srgbClr val="000000"/>
                </a:solidFill>
              </a:rPr>
              <a:t>Sisu</a:t>
            </a:r>
            <a:r>
              <a:rPr lang="en-US" dirty="0">
                <a:solidFill>
                  <a:srgbClr val="000000"/>
                </a:solidFill>
              </a:rPr>
              <a:t>, X Wei, M Wilson, Y </a:t>
            </a:r>
            <a:r>
              <a:rPr lang="en-US" dirty="0" err="1">
                <a:solidFill>
                  <a:srgbClr val="000000"/>
                </a:solidFill>
              </a:rPr>
              <a:t>Xue</a:t>
            </a:r>
            <a:r>
              <a:rPr lang="en-US" dirty="0">
                <a:solidFill>
                  <a:srgbClr val="000000"/>
                </a:solidFill>
              </a:rPr>
              <a:t>, F Yu, </a:t>
            </a:r>
            <a:r>
              <a:rPr lang="en-US" sz="2000" dirty="0">
                <a:solidFill>
                  <a:srgbClr val="3366FF"/>
                </a:solidFill>
              </a:rPr>
              <a:t>1000 Genomes Project Consortium</a:t>
            </a:r>
            <a:r>
              <a:rPr lang="en-US" dirty="0">
                <a:solidFill>
                  <a:srgbClr val="000000"/>
                </a:solidFill>
              </a:rPr>
              <a:t>, ET </a:t>
            </a:r>
            <a:r>
              <a:rPr lang="en-US" dirty="0" err="1">
                <a:solidFill>
                  <a:srgbClr val="000000"/>
                </a:solidFill>
              </a:rPr>
              <a:t>Dermitzakis</a:t>
            </a:r>
            <a:r>
              <a:rPr lang="en-US" dirty="0">
                <a:solidFill>
                  <a:srgbClr val="000000"/>
                </a:solidFill>
              </a:rPr>
              <a:t>, H </a:t>
            </a:r>
            <a:r>
              <a:rPr lang="en-US" sz="2000" dirty="0">
                <a:solidFill>
                  <a:srgbClr val="3366FF"/>
                </a:solidFill>
              </a:rPr>
              <a:t>Yu, </a:t>
            </a:r>
            <a:r>
              <a:rPr lang="en-US" dirty="0">
                <a:solidFill>
                  <a:srgbClr val="000000"/>
                </a:solidFill>
              </a:rPr>
              <a:t>MA </a:t>
            </a:r>
            <a:r>
              <a:rPr lang="en-US" sz="2000" dirty="0">
                <a:solidFill>
                  <a:srgbClr val="3366FF"/>
                </a:solidFill>
              </a:rPr>
              <a:t>Rubin</a:t>
            </a:r>
            <a:r>
              <a:rPr lang="en-US" dirty="0">
                <a:solidFill>
                  <a:srgbClr val="000000"/>
                </a:solidFill>
              </a:rPr>
              <a:t>, C Tyler-Smith</a:t>
            </a:r>
          </a:p>
          <a:p>
            <a:endParaRPr lang="en-US" sz="2400" dirty="0"/>
          </a:p>
          <a:p>
            <a:pPr marL="342900" indent="-342900">
              <a:buFont typeface="Arial"/>
              <a:buChar char="•"/>
            </a:pPr>
            <a:r>
              <a:rPr lang="en-US" sz="2400" dirty="0" smtClean="0">
                <a:solidFill>
                  <a:srgbClr val="FF0000"/>
                </a:solidFill>
              </a:rPr>
              <a:t>STRESS</a:t>
            </a:r>
            <a:endParaRPr lang="en-US" sz="2400" dirty="0">
              <a:solidFill>
                <a:srgbClr val="FF0000"/>
              </a:solidFill>
            </a:endParaRPr>
          </a:p>
          <a:p>
            <a:r>
              <a:rPr lang="en-US" sz="2000" dirty="0" smtClean="0">
                <a:solidFill>
                  <a:srgbClr val="3366FF"/>
                </a:solidFill>
              </a:rPr>
              <a:t>	</a:t>
            </a:r>
            <a:r>
              <a:rPr lang="en-US" sz="2000" dirty="0" smtClean="0">
                <a:solidFill>
                  <a:srgbClr val="000000"/>
                </a:solidFill>
              </a:rPr>
              <a:t>- </a:t>
            </a:r>
            <a:r>
              <a:rPr lang="en-US" dirty="0" smtClean="0">
                <a:solidFill>
                  <a:srgbClr val="000000"/>
                </a:solidFill>
              </a:rPr>
              <a:t>A </a:t>
            </a:r>
            <a:r>
              <a:rPr lang="en-US" sz="2000" dirty="0" err="1" smtClean="0">
                <a:solidFill>
                  <a:srgbClr val="3366FF"/>
                </a:solidFill>
              </a:rPr>
              <a:t>Sethi</a:t>
            </a:r>
            <a:r>
              <a:rPr lang="en-US" sz="2000" dirty="0" smtClean="0">
                <a:solidFill>
                  <a:srgbClr val="3366FF"/>
                </a:solidFill>
              </a:rPr>
              <a:t>, </a:t>
            </a:r>
            <a:r>
              <a:rPr lang="en-US" dirty="0" smtClean="0">
                <a:solidFill>
                  <a:srgbClr val="000000"/>
                </a:solidFill>
              </a:rPr>
              <a:t>D </a:t>
            </a:r>
            <a:r>
              <a:rPr lang="en-US" sz="2000" dirty="0" smtClean="0">
                <a:solidFill>
                  <a:srgbClr val="3366FF"/>
                </a:solidFill>
              </a:rPr>
              <a:t>Clarke</a:t>
            </a:r>
            <a:r>
              <a:rPr lang="en-US" dirty="0" smtClean="0"/>
              <a:t>, S Kumar, S Li, R Chang, KK Yan, J Chen</a:t>
            </a:r>
            <a:endParaRPr lang="en-US" dirty="0"/>
          </a:p>
        </p:txBody>
      </p:sp>
      <p:sp>
        <p:nvSpPr>
          <p:cNvPr id="3" name="Rectangle 2"/>
          <p:cNvSpPr/>
          <p:nvPr/>
        </p:nvSpPr>
        <p:spPr>
          <a:xfrm>
            <a:off x="0" y="258376"/>
            <a:ext cx="9144000" cy="523220"/>
          </a:xfrm>
          <a:prstGeom prst="rect">
            <a:avLst/>
          </a:prstGeom>
        </p:spPr>
        <p:txBody>
          <a:bodyPr wrap="square">
            <a:spAutoFit/>
          </a:bodyPr>
          <a:lstStyle/>
          <a:p>
            <a:pPr algn="ctr"/>
            <a:r>
              <a:rPr lang="en-US" sz="2800" dirty="0" smtClean="0"/>
              <a:t>Acknowledgments</a:t>
            </a:r>
            <a:endParaRPr lang="en-US" sz="2800" dirty="0"/>
          </a:p>
        </p:txBody>
      </p:sp>
    </p:spTree>
    <p:extLst>
      <p:ext uri="{BB962C8B-B14F-4D97-AF65-F5344CB8AC3E}">
        <p14:creationId xmlns:p14="http://schemas.microsoft.com/office/powerpoint/2010/main" val="3888923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Picture 8"/>
          <p:cNvSpPr>
            <a:spLocks noChangeAspect="1"/>
          </p:cNvSpPr>
          <p:nvPr/>
        </p:nvSpPr>
        <p:spPr bwMode="auto">
          <a:xfrm>
            <a:off x="4324350" y="508000"/>
            <a:ext cx="4284663"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Rectangle 6"/>
          <p:cNvSpPr/>
          <p:nvPr/>
        </p:nvSpPr>
        <p:spPr>
          <a:xfrm>
            <a:off x="0" y="2465001"/>
            <a:ext cx="9144000" cy="523220"/>
          </a:xfrm>
          <a:prstGeom prst="rect">
            <a:avLst/>
          </a:prstGeom>
        </p:spPr>
        <p:txBody>
          <a:bodyPr wrap="square">
            <a:spAutoFit/>
          </a:bodyPr>
          <a:lstStyle/>
          <a:p>
            <a:pPr algn="ctr"/>
            <a:r>
              <a:rPr lang="en-US" sz="2800" dirty="0" smtClean="0"/>
              <a:t>[[Misc. extra slides]]</a:t>
            </a:r>
            <a:endParaRPr lang="en-US" sz="2800" dirty="0"/>
          </a:p>
        </p:txBody>
      </p:sp>
    </p:spTree>
    <p:extLst>
      <p:ext uri="{BB962C8B-B14F-4D97-AF65-F5344CB8AC3E}">
        <p14:creationId xmlns:p14="http://schemas.microsoft.com/office/powerpoint/2010/main" val="1764898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9" name="Text Box 14"/>
          <p:cNvSpPr txBox="1">
            <a:spLocks noChangeArrowheads="1"/>
          </p:cNvSpPr>
          <p:nvPr/>
        </p:nvSpPr>
        <p:spPr bwMode="auto">
          <a:xfrm>
            <a:off x="312738" y="4241800"/>
            <a:ext cx="2278062" cy="2370138"/>
          </a:xfrm>
          <a:prstGeom prst="rect">
            <a:avLst/>
          </a:prstGeom>
          <a:noFill/>
          <a:ln w="9525">
            <a:noFill/>
            <a:miter lim="800000"/>
            <a:headEnd/>
            <a:tailEnd/>
          </a:ln>
        </p:spPr>
        <p:txBody>
          <a:bodyPr>
            <a:spAutoFit/>
          </a:bodyPr>
          <a:lstStyle/>
          <a:p>
            <a:pPr algn="ctr">
              <a:defRPr/>
            </a:pPr>
            <a:r>
              <a:rPr lang="en-US" sz="2800" dirty="0">
                <a:ea typeface="ＭＳ Ｐゴシック" charset="-128"/>
                <a:cs typeface="+mn-cs"/>
              </a:rPr>
              <a:t>N </a:t>
            </a:r>
            <a:r>
              <a:rPr lang="en-US" sz="2800" dirty="0" err="1">
                <a:ea typeface="ＭＳ Ｐゴシック" charset="-128"/>
                <a:cs typeface="+mn-cs"/>
              </a:rPr>
              <a:t>Bhardwaj</a:t>
            </a:r>
            <a:endParaRPr lang="en-US" sz="2800" dirty="0">
              <a:ea typeface="ＭＳ Ｐゴシック" charset="-128"/>
              <a:cs typeface="+mn-cs"/>
            </a:endParaRPr>
          </a:p>
          <a:p>
            <a:pPr algn="ctr">
              <a:defRPr/>
            </a:pPr>
            <a:r>
              <a:rPr lang="en-US" sz="2800" dirty="0">
                <a:ea typeface="ＭＳ Ｐゴシック" charset="-128"/>
                <a:cs typeface="+mn-cs"/>
              </a:rPr>
              <a:t>D Clarke</a:t>
            </a:r>
          </a:p>
          <a:p>
            <a:pPr algn="ctr">
              <a:defRPr/>
            </a:pPr>
            <a:endParaRPr lang="en-US" sz="2800" dirty="0">
              <a:ea typeface="ＭＳ Ｐゴシック" charset="-128"/>
              <a:cs typeface="+mn-cs"/>
            </a:endParaRPr>
          </a:p>
          <a:p>
            <a:pPr algn="ctr">
              <a:defRPr/>
            </a:pPr>
            <a:r>
              <a:rPr lang="en-US" sz="2400" dirty="0">
                <a:ea typeface="ＭＳ Ｐゴシック" charset="-128"/>
              </a:rPr>
              <a:t>C </a:t>
            </a:r>
            <a:r>
              <a:rPr lang="en-US" sz="2400" dirty="0" err="1">
                <a:ea typeface="ＭＳ Ｐゴシック" charset="-128"/>
              </a:rPr>
              <a:t>Shou</a:t>
            </a:r>
            <a:endParaRPr lang="en-US" sz="2400" dirty="0">
              <a:latin typeface="Arial" pitchFamily="-110" charset="0"/>
              <a:ea typeface="ＭＳ Ｐゴシック" pitchFamily="-110" charset="-128"/>
              <a:cs typeface="ＭＳ Ｐゴシック" pitchFamily="-110" charset="-128"/>
            </a:endParaRPr>
          </a:p>
          <a:p>
            <a:pPr algn="ctr">
              <a:defRPr/>
            </a:pPr>
            <a:r>
              <a:rPr lang="en-US" sz="2400" dirty="0">
                <a:ea typeface="ＭＳ Ｐゴシック" charset="-128"/>
                <a:cs typeface="+mn-cs"/>
              </a:rPr>
              <a:t>P Kim</a:t>
            </a:r>
          </a:p>
          <a:p>
            <a:pPr algn="ctr">
              <a:defRPr/>
            </a:pPr>
            <a:endParaRPr lang="en-US" sz="1600" dirty="0">
              <a:ea typeface="ＭＳ Ｐゴシック" charset="-128"/>
              <a:cs typeface="+mn-cs"/>
            </a:endParaRPr>
          </a:p>
        </p:txBody>
      </p:sp>
      <p:sp>
        <p:nvSpPr>
          <p:cNvPr id="124930" name="TextBox 10"/>
          <p:cNvSpPr txBox="1">
            <a:spLocks noChangeArrowheads="1"/>
          </p:cNvSpPr>
          <p:nvPr/>
        </p:nvSpPr>
        <p:spPr bwMode="auto">
          <a:xfrm>
            <a:off x="4732338" y="852488"/>
            <a:ext cx="396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defRPr/>
            </a:pPr>
            <a:r>
              <a:rPr lang="en-US" sz="1800" dirty="0" err="1" smtClean="0">
                <a:solidFill>
                  <a:schemeClr val="bg1">
                    <a:lumMod val="65000"/>
                  </a:schemeClr>
                </a:solidFill>
              </a:rPr>
              <a:t>Molmovdb.GersteinLab.org</a:t>
            </a:r>
            <a:endParaRPr lang="en-US" sz="1800" dirty="0" smtClean="0">
              <a:solidFill>
                <a:schemeClr val="bg1">
                  <a:lumMod val="65000"/>
                </a:schemeClr>
              </a:solidFill>
            </a:endParaRPr>
          </a:p>
        </p:txBody>
      </p:sp>
      <p:sp>
        <p:nvSpPr>
          <p:cNvPr id="302082" name="Rectangle 9"/>
          <p:cNvSpPr>
            <a:spLocks noGrp="1" noChangeArrowheads="1"/>
          </p:cNvSpPr>
          <p:nvPr>
            <p:ph type="title"/>
          </p:nvPr>
        </p:nvSpPr>
        <p:spPr>
          <a:xfrm>
            <a:off x="525463" y="465138"/>
            <a:ext cx="1854200" cy="1143000"/>
          </a:xfrm>
        </p:spPr>
        <p:txBody>
          <a:bodyPr/>
          <a:lstStyle/>
          <a:p>
            <a:pPr>
              <a:defRPr/>
            </a:pPr>
            <a:r>
              <a:rPr lang="en-US" sz="1400" b="0" dirty="0" smtClean="0">
                <a:solidFill>
                  <a:schemeClr val="tx1">
                    <a:lumMod val="50000"/>
                    <a:lumOff val="50000"/>
                  </a:schemeClr>
                </a:solidFill>
                <a:ea typeface="ＭＳ Ｐゴシック" pitchFamily="-110" charset="-128"/>
                <a:cs typeface="ＭＳ Ｐゴシック" pitchFamily="-110" charset="-128"/>
              </a:rPr>
              <a:t>Acknowledgements</a:t>
            </a:r>
            <a:br>
              <a:rPr lang="en-US" sz="1400" b="0" dirty="0" smtClean="0">
                <a:solidFill>
                  <a:schemeClr val="tx1">
                    <a:lumMod val="50000"/>
                    <a:lumOff val="50000"/>
                  </a:schemeClr>
                </a:solidFill>
                <a:ea typeface="ＭＳ Ｐゴシック" pitchFamily="-110" charset="-128"/>
                <a:cs typeface="ＭＳ Ｐゴシック" pitchFamily="-110" charset="-128"/>
              </a:rPr>
            </a:br>
            <a:r>
              <a:rPr lang="en-US" sz="1400" b="0" dirty="0" smtClean="0">
                <a:solidFill>
                  <a:srgbClr val="7F7F7F"/>
                </a:solidFill>
                <a:latin typeface="Arial" charset="0"/>
                <a:ea typeface="ＭＳ Ｐゴシック" charset="0"/>
                <a:cs typeface="ＭＳ Ｐゴシック" charset="0"/>
              </a:rPr>
              <a:t/>
            </a:r>
            <a:br>
              <a:rPr lang="en-US" sz="1400" b="0" dirty="0" smtClean="0">
                <a:solidFill>
                  <a:srgbClr val="7F7F7F"/>
                </a:solidFill>
                <a:latin typeface="Arial" charset="0"/>
                <a:ea typeface="ＭＳ Ｐゴシック" charset="0"/>
                <a:cs typeface="ＭＳ Ｐゴシック" charset="0"/>
              </a:rPr>
            </a:br>
            <a:r>
              <a:rPr lang="en-US" sz="1400" b="0" dirty="0" smtClean="0">
                <a:solidFill>
                  <a:srgbClr val="7F7F7F"/>
                </a:solidFill>
                <a:latin typeface="Arial" charset="0"/>
                <a:ea typeface="ＭＳ Ｐゴシック" charset="0"/>
                <a:cs typeface="ＭＳ Ｐゴシック" charset="0"/>
              </a:rPr>
              <a:t>(Job opportunities currently for postdocs &amp; students)</a:t>
            </a:r>
            <a:r>
              <a:rPr lang="en-US" sz="2000" b="0" dirty="0" smtClean="0">
                <a:solidFill>
                  <a:srgbClr val="7F7F7F"/>
                </a:solidFill>
                <a:latin typeface="Arial" charset="0"/>
                <a:ea typeface="ＭＳ Ｐゴシック" charset="0"/>
                <a:cs typeface="ＭＳ Ｐゴシック" charset="0"/>
              </a:rPr>
              <a:t/>
            </a:r>
            <a:br>
              <a:rPr lang="en-US" sz="2000" b="0" dirty="0" smtClean="0">
                <a:solidFill>
                  <a:srgbClr val="7F7F7F"/>
                </a:solidFill>
                <a:latin typeface="Arial" charset="0"/>
                <a:ea typeface="ＭＳ Ｐゴシック" charset="0"/>
                <a:cs typeface="ＭＳ Ｐゴシック" charset="0"/>
              </a:rPr>
            </a:br>
            <a:endParaRPr lang="en-US" sz="1400" b="0" dirty="0">
              <a:solidFill>
                <a:schemeClr val="tx1">
                  <a:lumMod val="50000"/>
                  <a:lumOff val="50000"/>
                </a:schemeClr>
              </a:solidFill>
              <a:ea typeface="ＭＳ Ｐゴシック" pitchFamily="-110" charset="-128"/>
              <a:cs typeface="ＭＳ Ｐゴシック" pitchFamily="-110" charset="-128"/>
            </a:endParaRPr>
          </a:p>
        </p:txBody>
      </p:sp>
      <p:pic>
        <p:nvPicPr>
          <p:cNvPr id="218116" name="Picture 1" descr="FORPPT-i0hupo12--tricolortimelapse-pool-w-static-fe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6263" y="2351088"/>
            <a:ext cx="5646737" cy="3940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Number Placehold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5A8A7FD-4CCB-3047-87DB-1029449AE0FA}" type="slidenum">
              <a:rPr lang="en-US"/>
              <a:pPr eaLnBrk="1" hangingPunct="1"/>
              <a:t>39</a:t>
            </a:fld>
            <a:endParaRPr lang="en-US"/>
          </a:p>
        </p:txBody>
      </p:sp>
      <p:pic>
        <p:nvPicPr>
          <p:cNvPr id="220162" name="Picture 6" descr="tmp.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41375" y="2335213"/>
            <a:ext cx="12938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03275" y="2335213"/>
            <a:ext cx="1331913" cy="14065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11" name="Straight Connector 10"/>
          <p:cNvCxnSpPr/>
          <p:nvPr/>
        </p:nvCxnSpPr>
        <p:spPr>
          <a:xfrm flipV="1">
            <a:off x="2135188" y="952500"/>
            <a:ext cx="1690687" cy="138271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135188" y="3743325"/>
            <a:ext cx="1690687" cy="18288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0166" name="Rectangle 15"/>
          <p:cNvSpPr>
            <a:spLocks noChangeArrowheads="1"/>
          </p:cNvSpPr>
          <p:nvPr/>
        </p:nvSpPr>
        <p:spPr bwMode="auto">
          <a:xfrm>
            <a:off x="1573213" y="250825"/>
            <a:ext cx="610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00"/>
                </a:solidFill>
              </a:rPr>
              <a:t>Processing Raw Data: Sequence &amp; Structure Alignments</a:t>
            </a:r>
            <a:endParaRPr lang="en-US" sz="2000"/>
          </a:p>
        </p:txBody>
      </p:sp>
      <p:pic>
        <p:nvPicPr>
          <p:cNvPr id="3" name="Picture 2" descr="Screen Shot 2014-10-02 at 10.44.47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2363" y="1055688"/>
            <a:ext cx="4706937" cy="4359275"/>
          </a:xfrm>
          <a:prstGeom prst="rect">
            <a:avLst/>
          </a:prstGeom>
          <a:scene3d>
            <a:camera prst="orthographicFront">
              <a:rot lat="0" lon="0" rev="16200000"/>
            </a:camera>
            <a:lightRig rig="threePt" dir="t"/>
          </a:scene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7158" y="5133474"/>
            <a:ext cx="184666" cy="276999"/>
          </a:xfrm>
          <a:prstGeom prst="rect">
            <a:avLst/>
          </a:prstGeom>
          <a:noFill/>
        </p:spPr>
        <p:txBody>
          <a:bodyPr wrap="none" rtlCol="0">
            <a:spAutoFit/>
          </a:bodyPr>
          <a:lstStyle/>
          <a:p>
            <a:endParaRPr lang="en-US" dirty="0"/>
          </a:p>
        </p:txBody>
      </p:sp>
      <p:sp>
        <p:nvSpPr>
          <p:cNvPr id="18" name="Rectangle 17"/>
          <p:cNvSpPr/>
          <p:nvPr/>
        </p:nvSpPr>
        <p:spPr>
          <a:xfrm>
            <a:off x="766232" y="151483"/>
            <a:ext cx="7810499" cy="830997"/>
          </a:xfrm>
          <a:prstGeom prst="rect">
            <a:avLst/>
          </a:prstGeom>
        </p:spPr>
        <p:txBody>
          <a:bodyPr wrap="square">
            <a:spAutoFit/>
          </a:bodyPr>
          <a:lstStyle/>
          <a:p>
            <a:pPr algn="ctr"/>
            <a:r>
              <a:rPr lang="en-US" sz="1600" dirty="0" smtClean="0">
                <a:solidFill>
                  <a:srgbClr val="000000"/>
                </a:solidFill>
                <a:sym typeface="Wingdings" charset="0"/>
              </a:rPr>
              <a:t>Growing sequence redundancy in the PDB (as evidenced by a reduced pace of novel fold discovery) offers a more comprehensive view of how such sequences occupy conformational landscapes</a:t>
            </a:r>
            <a:endParaRPr lang="en-US" sz="1600" dirty="0"/>
          </a:p>
        </p:txBody>
      </p:sp>
      <p:grpSp>
        <p:nvGrpSpPr>
          <p:cNvPr id="4" name="Group 3"/>
          <p:cNvGrpSpPr/>
          <p:nvPr/>
        </p:nvGrpSpPr>
        <p:grpSpPr>
          <a:xfrm>
            <a:off x="-1063626" y="1086908"/>
            <a:ext cx="9477376" cy="5264949"/>
            <a:chOff x="-1063626" y="968377"/>
            <a:chExt cx="9477376" cy="5264949"/>
          </a:xfrm>
        </p:grpSpPr>
        <p:sp>
          <p:nvSpPr>
            <p:cNvPr id="16" name="Rectangle 15"/>
            <p:cNvSpPr/>
            <p:nvPr/>
          </p:nvSpPr>
          <p:spPr>
            <a:xfrm>
              <a:off x="4450949" y="5894772"/>
              <a:ext cx="756052" cy="338554"/>
            </a:xfrm>
            <a:prstGeom prst="rect">
              <a:avLst/>
            </a:prstGeom>
          </p:spPr>
          <p:txBody>
            <a:bodyPr wrap="square">
              <a:spAutoFit/>
            </a:bodyPr>
            <a:lstStyle/>
            <a:p>
              <a:r>
                <a:rPr lang="en-US" sz="1600" dirty="0" smtClean="0"/>
                <a:t>Year</a:t>
              </a:r>
              <a:endParaRPr lang="en-US" sz="1600" dirty="0"/>
            </a:p>
          </p:txBody>
        </p:sp>
        <p:sp>
          <p:nvSpPr>
            <p:cNvPr id="17" name="TextBox 16"/>
            <p:cNvSpPr txBox="1"/>
            <p:nvPr/>
          </p:nvSpPr>
          <p:spPr>
            <a:xfrm>
              <a:off x="-1063626" y="3261117"/>
              <a:ext cx="3186375" cy="338554"/>
            </a:xfrm>
            <a:prstGeom prst="rect">
              <a:avLst/>
            </a:prstGeom>
            <a:noFill/>
            <a:scene3d>
              <a:camera prst="orthographicFront">
                <a:rot lat="0" lon="0" rev="5400000"/>
              </a:camera>
              <a:lightRig rig="threePt" dir="t"/>
            </a:scene3d>
          </p:spPr>
          <p:txBody>
            <a:bodyPr wrap="square" rtlCol="0">
              <a:spAutoFit/>
            </a:bodyPr>
            <a:lstStyle/>
            <a:p>
              <a:pPr algn="ctr"/>
              <a:r>
                <a:rPr lang="en-US" sz="1600" dirty="0" smtClean="0"/>
                <a:t>% Increase</a:t>
              </a:r>
              <a:endParaRPr lang="en-US" sz="1600" dirty="0">
                <a:solidFill>
                  <a:srgbClr val="0000FF"/>
                </a:solidFill>
              </a:endParaRPr>
            </a:p>
          </p:txBody>
        </p:sp>
        <p:pic>
          <p:nvPicPr>
            <p:cNvPr id="8" name="Picture 7" descr="trends_v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3751" y="968377"/>
              <a:ext cx="7619999" cy="4859768"/>
            </a:xfrm>
            <a:prstGeom prst="rect">
              <a:avLst/>
            </a:prstGeom>
          </p:spPr>
        </p:pic>
      </p:grpSp>
      <p:sp>
        <p:nvSpPr>
          <p:cNvPr id="3" name="Rectangle 2"/>
          <p:cNvSpPr/>
          <p:nvPr/>
        </p:nvSpPr>
        <p:spPr>
          <a:xfrm>
            <a:off x="5988322" y="6207037"/>
            <a:ext cx="2744308" cy="600164"/>
          </a:xfrm>
          <a:prstGeom prst="rect">
            <a:avLst/>
          </a:prstGeom>
        </p:spPr>
        <p:txBody>
          <a:bodyPr wrap="none">
            <a:spAutoFit/>
          </a:bodyPr>
          <a:lstStyle/>
          <a:p>
            <a:r>
              <a:rPr lang="en-US" sz="1100" b="0" i="1" dirty="0" smtClean="0"/>
              <a:t>PDB:     </a:t>
            </a:r>
            <a:r>
              <a:rPr lang="fr-FR" sz="1100" b="0" i="1" dirty="0" err="1"/>
              <a:t>Berman</a:t>
            </a:r>
            <a:r>
              <a:rPr lang="fr-FR" sz="1100" b="0" i="1" dirty="0"/>
              <a:t> </a:t>
            </a:r>
            <a:r>
              <a:rPr lang="fr-FR" sz="1100" b="0" i="1" dirty="0" smtClean="0"/>
              <a:t>HM, et </a:t>
            </a:r>
            <a:r>
              <a:rPr lang="fr-FR" sz="1100" b="0" i="1" dirty="0"/>
              <a:t>al. NAR. (</a:t>
            </a:r>
            <a:r>
              <a:rPr lang="fr-FR" sz="1100" b="0" i="1" dirty="0" smtClean="0"/>
              <a:t>2000)</a:t>
            </a:r>
            <a:endParaRPr lang="en-US" sz="1100" b="0" i="1" dirty="0"/>
          </a:p>
          <a:p>
            <a:r>
              <a:rPr lang="en-US" sz="1100" b="0" i="1" dirty="0"/>
              <a:t>CATH: </a:t>
            </a:r>
            <a:r>
              <a:rPr lang="en-US" sz="1100" b="0" i="1" dirty="0" smtClean="0"/>
              <a:t> </a:t>
            </a:r>
            <a:r>
              <a:rPr lang="en-US" sz="1100" b="0" i="1" dirty="0" err="1" smtClean="0"/>
              <a:t>Sillitoe</a:t>
            </a:r>
            <a:r>
              <a:rPr lang="en-US" sz="1100" b="0" i="1" dirty="0" smtClean="0"/>
              <a:t> I, </a:t>
            </a:r>
            <a:r>
              <a:rPr lang="en-US" sz="1100" b="0" i="1" dirty="0"/>
              <a:t>et al. NAR. (2015</a:t>
            </a:r>
            <a:r>
              <a:rPr lang="en-US" sz="1100" b="0" i="1" dirty="0" smtClean="0"/>
              <a:t>)</a:t>
            </a:r>
          </a:p>
          <a:p>
            <a:r>
              <a:rPr lang="en-US" sz="1100" b="0" i="1" dirty="0" smtClean="0"/>
              <a:t>SCOP:  Fox NK et al. </a:t>
            </a:r>
            <a:r>
              <a:rPr lang="en-US" sz="1100" b="0" i="1" dirty="0"/>
              <a:t>NAR. (2014</a:t>
            </a:r>
            <a:r>
              <a:rPr lang="en-US" sz="1100" b="0" i="1" dirty="0" smtClean="0"/>
              <a:t>)</a:t>
            </a:r>
          </a:p>
        </p:txBody>
      </p:sp>
    </p:spTree>
    <p:extLst>
      <p:ext uri="{BB962C8B-B14F-4D97-AF65-F5344CB8AC3E}">
        <p14:creationId xmlns:p14="http://schemas.microsoft.com/office/powerpoint/2010/main" val="2704448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Number Placehold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F1A96AC5-1F9B-5E4D-BB92-C29B5F660F98}" type="slidenum">
              <a:rPr lang="en-US"/>
              <a:pPr eaLnBrk="1" hangingPunct="1"/>
              <a:t>40</a:t>
            </a:fld>
            <a:endParaRPr lang="en-US"/>
          </a:p>
        </p:txBody>
      </p:sp>
      <p:pic>
        <p:nvPicPr>
          <p:cNvPr id="221186" name="Picture 6" descr="tmp.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9400" y="2017713"/>
            <a:ext cx="12938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58763" y="3368675"/>
            <a:ext cx="1331912" cy="6619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11" name="Straight Connector 10"/>
          <p:cNvCxnSpPr/>
          <p:nvPr/>
        </p:nvCxnSpPr>
        <p:spPr>
          <a:xfrm flipV="1">
            <a:off x="1590675" y="1841500"/>
            <a:ext cx="1143000" cy="152717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590675" y="4030663"/>
            <a:ext cx="1143000" cy="85883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1190" name="Rectangle 15"/>
          <p:cNvSpPr>
            <a:spLocks noChangeArrowheads="1"/>
          </p:cNvSpPr>
          <p:nvPr/>
        </p:nvSpPr>
        <p:spPr bwMode="auto">
          <a:xfrm>
            <a:off x="1573213" y="250825"/>
            <a:ext cx="6224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000000"/>
                </a:solidFill>
              </a:rPr>
              <a:t>Automated Identification of Alternative Biological States</a:t>
            </a:r>
            <a:endParaRPr lang="en-US" sz="2000"/>
          </a:p>
        </p:txBody>
      </p:sp>
      <p:pic>
        <p:nvPicPr>
          <p:cNvPr id="221191" name="Picture 3" descr="Screen Shot 2014-10-02 at 11.03.06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33675" y="1841500"/>
            <a:ext cx="6108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Number Placehold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5FACB231-7EF3-A242-9E7D-6FCBDBD9765A}" type="slidenum">
              <a:rPr lang="en-US"/>
              <a:pPr eaLnBrk="1" hangingPunct="1"/>
              <a:t>41</a:t>
            </a:fld>
            <a:endParaRPr lang="en-US"/>
          </a:p>
        </p:txBody>
      </p:sp>
      <p:pic>
        <p:nvPicPr>
          <p:cNvPr id="222210" name="Picture 6" descr="tmp.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4763" y="2017713"/>
            <a:ext cx="12954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843088" y="4030663"/>
            <a:ext cx="706437" cy="70167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cxnSp>
        <p:nvCxnSpPr>
          <p:cNvPr id="13" name="Straight Connector 12"/>
          <p:cNvCxnSpPr/>
          <p:nvPr/>
        </p:nvCxnSpPr>
        <p:spPr>
          <a:xfrm flipV="1">
            <a:off x="2549525" y="1622425"/>
            <a:ext cx="1165225" cy="240823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49525" y="4732338"/>
            <a:ext cx="1163638" cy="11191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22214" name="Picture 3" descr="Screen Shot 2014-10-02 at 11.37.2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54438" y="1597025"/>
            <a:ext cx="3733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Rectangle 10"/>
          <p:cNvSpPr>
            <a:spLocks noChangeArrowheads="1"/>
          </p:cNvSpPr>
          <p:nvPr/>
        </p:nvSpPr>
        <p:spPr bwMode="auto">
          <a:xfrm>
            <a:off x="0" y="2508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0000"/>
                </a:solidFill>
              </a:rPr>
              <a:t>Identification of Allosteric Hotspots: Networks</a:t>
            </a:r>
            <a:endParaRPr lang="en-US" sz="20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3" name="TextBox 8"/>
          <p:cNvSpPr txBox="1">
            <a:spLocks noChangeArrowheads="1"/>
          </p:cNvSpPr>
          <p:nvPr/>
        </p:nvSpPr>
        <p:spPr bwMode="auto">
          <a:xfrm>
            <a:off x="1406525" y="34925"/>
            <a:ext cx="634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defRPr/>
            </a:pPr>
            <a:r>
              <a:rPr lang="en-US" sz="2000" dirty="0" smtClean="0">
                <a:solidFill>
                  <a:schemeClr val="accent6">
                    <a:lumMod val="75000"/>
                  </a:schemeClr>
                </a:solidFill>
              </a:rPr>
              <a:t>Conservation of network-identified residues implicated in allosteric signal transmission</a:t>
            </a:r>
          </a:p>
        </p:txBody>
      </p:sp>
      <p:pic>
        <p:nvPicPr>
          <p:cNvPr id="7" name="Picture 6" descr="Screen Shot 2015-05-26 at 12.06.5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19250" y="720172"/>
            <a:ext cx="5771625" cy="3022640"/>
          </a:xfrm>
          <a:prstGeom prst="rect">
            <a:avLst/>
          </a:prstGeom>
        </p:spPr>
      </p:pic>
      <p:pic>
        <p:nvPicPr>
          <p:cNvPr id="8" name="Picture 7" descr="Screen Shot 2015-05-26 at 12.07.17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51001" y="3857625"/>
            <a:ext cx="5746749" cy="2997763"/>
          </a:xfrm>
          <a:prstGeom prst="rect">
            <a:avLst/>
          </a:prstGeom>
        </p:spPr>
      </p:pic>
    </p:spTree>
    <p:extLst>
      <p:ext uri="{BB962C8B-B14F-4D97-AF65-F5344CB8AC3E}">
        <p14:creationId xmlns:p14="http://schemas.microsoft.com/office/powerpoint/2010/main" val="198419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6" descr="3pfk_wo_lig.tga"/>
          <p:cNvPicPr>
            <a:picLocks noChangeAspect="1"/>
          </p:cNvPicPr>
          <p:nvPr/>
        </p:nvPicPr>
        <p:blipFill>
          <a:blip r:embed="rId2" cstate="print">
            <a:extLst>
              <a:ext uri="{28A0092B-C50C-407E-A947-70E740481C1C}">
                <a14:useLocalDpi xmlns:a14="http://schemas.microsoft.com/office/drawing/2010/main"/>
              </a:ext>
            </a:extLst>
          </a:blip>
          <a:srcRect t="5765" r="30904" b="8694"/>
          <a:stretch>
            <a:fillRect/>
          </a:stretch>
        </p:blipFill>
        <p:spPr bwMode="auto">
          <a:xfrm>
            <a:off x="1317625" y="1190625"/>
            <a:ext cx="63182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7"/>
          <p:cNvSpPr txBox="1">
            <a:spLocks noChangeArrowheads="1"/>
          </p:cNvSpPr>
          <p:nvPr/>
        </p:nvSpPr>
        <p:spPr bwMode="auto">
          <a:xfrm>
            <a:off x="1412875" y="2301875"/>
            <a:ext cx="2889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FF0000"/>
                </a:solidFill>
              </a:rPr>
              <a:t>Note: this slide is for our internal use only – we will discuss in person why I included it here.</a:t>
            </a:r>
          </a:p>
        </p:txBody>
      </p:sp>
    </p:spTree>
    <p:extLst>
      <p:ext uri="{BB962C8B-B14F-4D97-AF65-F5344CB8AC3E}">
        <p14:creationId xmlns:p14="http://schemas.microsoft.com/office/powerpoint/2010/main" val="2378612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3"/>
          <p:cNvSpPr>
            <a:spLocks noGrp="1" noChangeArrowheads="1"/>
          </p:cNvSpPr>
          <p:nvPr>
            <p:ph type="title"/>
          </p:nvPr>
        </p:nvSpPr>
        <p:spPr/>
        <p:txBody>
          <a:bodyPr/>
          <a:lstStyle/>
          <a:p>
            <a:r>
              <a:rPr lang="en-US">
                <a:latin typeface="Arial" charset="0"/>
                <a:ea typeface="ＭＳ Ｐゴシック" charset="0"/>
                <a:cs typeface="ＭＳ Ｐゴシック" charset="0"/>
              </a:rPr>
              <a:t>Betweenness</a:t>
            </a:r>
          </a:p>
        </p:txBody>
      </p:sp>
      <p:sp>
        <p:nvSpPr>
          <p:cNvPr id="223234" name="AutoShape 2"/>
          <p:cNvSpPr>
            <a:spLocks noChangeArrowheads="1"/>
          </p:cNvSpPr>
          <p:nvPr/>
        </p:nvSpPr>
        <p:spPr bwMode="auto">
          <a:xfrm>
            <a:off x="3559175" y="2806700"/>
            <a:ext cx="2500313" cy="850900"/>
          </a:xfrm>
          <a:prstGeom prst="leftRightArrow">
            <a:avLst>
              <a:gd name="adj1" fmla="val 50000"/>
              <a:gd name="adj2" fmla="val 587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3235" name="Oval 4"/>
          <p:cNvSpPr>
            <a:spLocks noChangeAspect="1" noChangeArrowheads="1"/>
          </p:cNvSpPr>
          <p:nvPr/>
        </p:nvSpPr>
        <p:spPr bwMode="auto">
          <a:xfrm rot="5400000">
            <a:off x="4572794" y="3020219"/>
            <a:ext cx="428625" cy="439737"/>
          </a:xfrm>
          <a:prstGeom prst="ellipse">
            <a:avLst/>
          </a:prstGeom>
          <a:gradFill rotWithShape="0">
            <a:gsLst>
              <a:gs pos="0">
                <a:srgbClr val="CCECFF"/>
              </a:gs>
              <a:gs pos="100000">
                <a:srgbClr val="3333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36" name="Oval 5"/>
          <p:cNvSpPr>
            <a:spLocks noChangeAspect="1" noChangeArrowheads="1"/>
          </p:cNvSpPr>
          <p:nvPr/>
        </p:nvSpPr>
        <p:spPr bwMode="auto">
          <a:xfrm rot="5400000">
            <a:off x="1888331" y="2447132"/>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37" name="Oval 6"/>
          <p:cNvSpPr>
            <a:spLocks noChangeAspect="1" noChangeArrowheads="1"/>
          </p:cNvSpPr>
          <p:nvPr/>
        </p:nvSpPr>
        <p:spPr bwMode="auto">
          <a:xfrm rot="5400000">
            <a:off x="2666206" y="2958307"/>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38" name="Oval 7"/>
          <p:cNvSpPr>
            <a:spLocks noChangeAspect="1" noChangeArrowheads="1"/>
          </p:cNvSpPr>
          <p:nvPr/>
        </p:nvSpPr>
        <p:spPr bwMode="auto">
          <a:xfrm rot="5400000">
            <a:off x="1219994" y="3028157"/>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39" name="Oval 8"/>
          <p:cNvSpPr>
            <a:spLocks noChangeAspect="1" noChangeArrowheads="1"/>
          </p:cNvSpPr>
          <p:nvPr/>
        </p:nvSpPr>
        <p:spPr bwMode="auto">
          <a:xfrm rot="5400000">
            <a:off x="1872456" y="3755232"/>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0" name="Oval 9"/>
          <p:cNvSpPr>
            <a:spLocks noChangeAspect="1" noChangeArrowheads="1"/>
          </p:cNvSpPr>
          <p:nvPr/>
        </p:nvSpPr>
        <p:spPr bwMode="auto">
          <a:xfrm rot="5400000">
            <a:off x="7209631" y="2515394"/>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1" name="Oval 10"/>
          <p:cNvSpPr>
            <a:spLocks noChangeAspect="1" noChangeArrowheads="1"/>
          </p:cNvSpPr>
          <p:nvPr/>
        </p:nvSpPr>
        <p:spPr bwMode="auto">
          <a:xfrm rot="5400000">
            <a:off x="7563644" y="3786982"/>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2" name="Oval 11"/>
          <p:cNvSpPr>
            <a:spLocks noChangeAspect="1" noChangeArrowheads="1"/>
          </p:cNvSpPr>
          <p:nvPr/>
        </p:nvSpPr>
        <p:spPr bwMode="auto">
          <a:xfrm rot="5400000">
            <a:off x="6866731" y="3809207"/>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3" name="Oval 12"/>
          <p:cNvSpPr>
            <a:spLocks noChangeAspect="1" noChangeArrowheads="1"/>
          </p:cNvSpPr>
          <p:nvPr/>
        </p:nvSpPr>
        <p:spPr bwMode="auto">
          <a:xfrm rot="5400000">
            <a:off x="7947819" y="3088482"/>
            <a:ext cx="428625" cy="439737"/>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4" name="Oval 13"/>
          <p:cNvSpPr>
            <a:spLocks noChangeAspect="1" noChangeArrowheads="1"/>
          </p:cNvSpPr>
          <p:nvPr/>
        </p:nvSpPr>
        <p:spPr bwMode="auto">
          <a:xfrm rot="5400000">
            <a:off x="6453981" y="3056732"/>
            <a:ext cx="428625" cy="439738"/>
          </a:xfrm>
          <a:prstGeom prst="ellipse">
            <a:avLst/>
          </a:prstGeom>
          <a:gradFill rotWithShape="1">
            <a:gsLst>
              <a:gs pos="0">
                <a:srgbClr val="DDDDDD"/>
              </a:gs>
              <a:gs pos="100000">
                <a:srgbClr val="6666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3245" name="Oval 14"/>
          <p:cNvSpPr>
            <a:spLocks noChangeArrowheads="1"/>
          </p:cNvSpPr>
          <p:nvPr/>
        </p:nvSpPr>
        <p:spPr bwMode="auto">
          <a:xfrm>
            <a:off x="6365875" y="2284413"/>
            <a:ext cx="2141538"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cs typeface="Arial" charset="0"/>
            </a:endParaRPr>
          </a:p>
        </p:txBody>
      </p:sp>
      <p:sp>
        <p:nvSpPr>
          <p:cNvPr id="223246" name="Oval 15"/>
          <p:cNvSpPr>
            <a:spLocks noChangeArrowheads="1"/>
          </p:cNvSpPr>
          <p:nvPr/>
        </p:nvSpPr>
        <p:spPr bwMode="auto">
          <a:xfrm>
            <a:off x="1058863" y="2232025"/>
            <a:ext cx="2141537" cy="2162175"/>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3247" name="Line 16"/>
          <p:cNvSpPr>
            <a:spLocks noChangeShapeType="1"/>
          </p:cNvSpPr>
          <p:nvPr/>
        </p:nvSpPr>
        <p:spPr bwMode="auto">
          <a:xfrm>
            <a:off x="3097213" y="2695575"/>
            <a:ext cx="1444625" cy="484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48" name="Line 17"/>
          <p:cNvSpPr>
            <a:spLocks noChangeShapeType="1"/>
          </p:cNvSpPr>
          <p:nvPr/>
        </p:nvSpPr>
        <p:spPr bwMode="auto">
          <a:xfrm>
            <a:off x="3190875" y="3216275"/>
            <a:ext cx="1362075" cy="111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49" name="Line 18"/>
          <p:cNvSpPr>
            <a:spLocks noChangeShapeType="1"/>
          </p:cNvSpPr>
          <p:nvPr/>
        </p:nvSpPr>
        <p:spPr bwMode="auto">
          <a:xfrm flipV="1">
            <a:off x="3170238" y="3309938"/>
            <a:ext cx="1382712" cy="43973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0" name="Line 19"/>
          <p:cNvSpPr>
            <a:spLocks noChangeShapeType="1"/>
          </p:cNvSpPr>
          <p:nvPr/>
        </p:nvSpPr>
        <p:spPr bwMode="auto">
          <a:xfrm flipV="1">
            <a:off x="5003800" y="2520950"/>
            <a:ext cx="1670050" cy="5730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1" name="Line 20"/>
          <p:cNvSpPr>
            <a:spLocks noChangeShapeType="1"/>
          </p:cNvSpPr>
          <p:nvPr/>
        </p:nvSpPr>
        <p:spPr bwMode="auto">
          <a:xfrm flipV="1">
            <a:off x="4994275" y="2909888"/>
            <a:ext cx="1433513" cy="266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2" name="Line 21"/>
          <p:cNvSpPr>
            <a:spLocks noChangeShapeType="1"/>
          </p:cNvSpPr>
          <p:nvPr/>
        </p:nvSpPr>
        <p:spPr bwMode="auto">
          <a:xfrm flipV="1">
            <a:off x="5013325" y="3257550"/>
            <a:ext cx="1343025" cy="206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3" name="Line 22"/>
          <p:cNvSpPr>
            <a:spLocks noChangeShapeType="1"/>
          </p:cNvSpPr>
          <p:nvPr/>
        </p:nvSpPr>
        <p:spPr bwMode="auto">
          <a:xfrm>
            <a:off x="5003800" y="3319463"/>
            <a:ext cx="1474788" cy="5730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4" name="Rectangle 25"/>
          <p:cNvSpPr>
            <a:spLocks noChangeArrowheads="1"/>
          </p:cNvSpPr>
          <p:nvPr/>
        </p:nvSpPr>
        <p:spPr bwMode="auto">
          <a:xfrm>
            <a:off x="385763" y="1331913"/>
            <a:ext cx="5994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p>
            <a:pPr eaLnBrk="0" hangingPunct="0"/>
            <a:r>
              <a:rPr lang="en-US" sz="1400" b="0"/>
              <a:t>Freeman LC (1977) Set of measures of centrality based on betweenness. </a:t>
            </a:r>
            <a:br>
              <a:rPr lang="en-US" sz="1400" b="0"/>
            </a:br>
            <a:r>
              <a:rPr lang="en-US" sz="1400" b="0"/>
              <a:t>Sociometry 40: 35–41.</a:t>
            </a:r>
            <a:r>
              <a:rPr lang="en-US" sz="1400"/>
              <a:t> </a:t>
            </a:r>
          </a:p>
        </p:txBody>
      </p:sp>
      <p:sp>
        <p:nvSpPr>
          <p:cNvPr id="223255" name="Text Box 26"/>
          <p:cNvSpPr txBox="1">
            <a:spLocks noChangeArrowheads="1"/>
          </p:cNvSpPr>
          <p:nvPr/>
        </p:nvSpPr>
        <p:spPr bwMode="auto">
          <a:xfrm>
            <a:off x="4441825" y="1808163"/>
            <a:ext cx="4103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t>Girvan &amp; Newman (2002) PNAS 99: 7821.</a:t>
            </a:r>
          </a:p>
        </p:txBody>
      </p:sp>
    </p:spTree>
  </p:cSld>
  <p:clrMapOvr>
    <a:masterClrMapping/>
  </p:clrMapOvr>
  <p:transition xmlns:p14="http://schemas.microsoft.com/office/powerpoint/2010/main" spd="slow" advTm="7986"/>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5722938" y="609600"/>
            <a:ext cx="3175000" cy="1143000"/>
          </a:xfrm>
        </p:spPr>
        <p:txBody>
          <a:bodyPr/>
          <a:lstStyle/>
          <a:p>
            <a:r>
              <a:rPr lang="en-US">
                <a:latin typeface="Arial" charset="0"/>
                <a:ea typeface="ＭＳ Ｐゴシック" charset="0"/>
                <a:cs typeface="ＭＳ Ｐゴシック" charset="0"/>
              </a:rPr>
              <a:t>Bottlenecks &amp; Hubs</a:t>
            </a:r>
          </a:p>
        </p:txBody>
      </p:sp>
      <p:pic>
        <p:nvPicPr>
          <p:cNvPr id="225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641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5283" name="Text Box 4"/>
          <p:cNvSpPr txBox="1">
            <a:spLocks noChangeArrowheads="1"/>
          </p:cNvSpPr>
          <p:nvPr/>
        </p:nvSpPr>
        <p:spPr bwMode="auto">
          <a:xfrm>
            <a:off x="6532563" y="6440488"/>
            <a:ext cx="20558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[Yu et al., PLOS CB (2007)]</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1092200"/>
            <a:ext cx="41211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7"/>
          <p:cNvSpPr>
            <a:spLocks noChangeArrowheads="1"/>
          </p:cNvSpPr>
          <p:nvPr/>
        </p:nvSpPr>
        <p:spPr bwMode="auto">
          <a:xfrm>
            <a:off x="171450" y="2762250"/>
            <a:ext cx="20526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Girvan and Newman, PNAS 2002</a:t>
            </a:r>
          </a:p>
        </p:txBody>
      </p:sp>
      <p:sp>
        <p:nvSpPr>
          <p:cNvPr id="227331" name="Picture 8"/>
          <p:cNvSpPr>
            <a:spLocks noChangeAspect="1"/>
          </p:cNvSpPr>
          <p:nvPr/>
        </p:nvSpPr>
        <p:spPr bwMode="auto">
          <a:xfrm>
            <a:off x="4324350" y="508000"/>
            <a:ext cx="4284663"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7332" name="TextBox 9"/>
          <p:cNvSpPr txBox="1">
            <a:spLocks noChangeArrowheads="1"/>
          </p:cNvSpPr>
          <p:nvPr/>
        </p:nvSpPr>
        <p:spPr bwMode="auto">
          <a:xfrm>
            <a:off x="301625" y="2984500"/>
            <a:ext cx="3502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Edge Betweenness: Number of shortest paths passing through a pair of nodes</a:t>
            </a:r>
          </a:p>
          <a:p>
            <a:pPr eaLnBrk="1" hangingPunct="1"/>
            <a:endParaRPr lang="en-US"/>
          </a:p>
          <a:p>
            <a:pPr eaLnBrk="1" hangingPunct="1"/>
            <a:r>
              <a:rPr lang="en-US"/>
              <a:t>Define essential residues as those which connect communities (identified through GN) and exhibit the greatest edge betweenness.</a:t>
            </a:r>
          </a:p>
        </p:txBody>
      </p:sp>
      <p:sp>
        <p:nvSpPr>
          <p:cNvPr id="227333" name="Rectangle 10"/>
          <p:cNvSpPr>
            <a:spLocks noChangeArrowheads="1"/>
          </p:cNvSpPr>
          <p:nvPr/>
        </p:nvSpPr>
        <p:spPr bwMode="auto">
          <a:xfrm>
            <a:off x="7500938" y="6505575"/>
            <a:ext cx="11080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Sethi et al, 2009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5" descr="human_cys_toy_colore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216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4"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32400" y="5638800"/>
            <a:ext cx="391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4" descr="zoome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07000" y="0"/>
            <a:ext cx="3937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11" descr="tmp.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18113" y="3336925"/>
            <a:ext cx="392588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a:xfrm>
            <a:off x="541338" y="233363"/>
            <a:ext cx="8061325" cy="1020762"/>
          </a:xfrm>
        </p:spPr>
        <p:txBody>
          <a:bodyPr/>
          <a:lstStyle/>
          <a:p>
            <a:r>
              <a:rPr lang="en-US" sz="2800">
                <a:latin typeface="Arial" charset="0"/>
                <a:ea typeface="ＭＳ Ｐゴシック" charset="0"/>
                <a:cs typeface="ＭＳ Ｐゴシック" charset="0"/>
              </a:rPr>
              <a:t>The degree of conformational change correlates with hub properties </a:t>
            </a:r>
          </a:p>
        </p:txBody>
      </p:sp>
      <p:sp>
        <p:nvSpPr>
          <p:cNvPr id="22937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3" name="Rectangle 2"/>
          <p:cNvSpPr/>
          <p:nvPr/>
        </p:nvSpPr>
        <p:spPr>
          <a:xfrm>
            <a:off x="503238" y="1801813"/>
            <a:ext cx="2455862" cy="522287"/>
          </a:xfrm>
          <a:prstGeom prst="rect">
            <a:avLst/>
          </a:prstGeom>
        </p:spPr>
        <p:txBody>
          <a:bodyPr>
            <a:spAutoFit/>
          </a:bodyPr>
          <a:lstStyle/>
          <a:p>
            <a:pPr algn="ctr">
              <a:defRPr/>
            </a:pPr>
            <a:r>
              <a:rPr lang="en-US" sz="1400" dirty="0">
                <a:solidFill>
                  <a:schemeClr val="accent6">
                    <a:lumMod val="75000"/>
                  </a:schemeClr>
                </a:solidFill>
              </a:rPr>
              <a:t>Hubs show more motion </a:t>
            </a:r>
            <a:br>
              <a:rPr lang="en-US" sz="1400" dirty="0">
                <a:solidFill>
                  <a:schemeClr val="accent6">
                    <a:lumMod val="75000"/>
                  </a:schemeClr>
                </a:solidFill>
              </a:rPr>
            </a:br>
            <a:r>
              <a:rPr lang="en-US" sz="1400" dirty="0">
                <a:solidFill>
                  <a:schemeClr val="accent6">
                    <a:lumMod val="75000"/>
                  </a:schemeClr>
                </a:solidFill>
              </a:rPr>
              <a:t>than non-hubs</a:t>
            </a:r>
          </a:p>
        </p:txBody>
      </p:sp>
      <p:sp>
        <p:nvSpPr>
          <p:cNvPr id="4" name="Rectangle 3"/>
          <p:cNvSpPr/>
          <p:nvPr/>
        </p:nvSpPr>
        <p:spPr>
          <a:xfrm>
            <a:off x="3074988" y="1808163"/>
            <a:ext cx="3246437" cy="523875"/>
          </a:xfrm>
          <a:prstGeom prst="rect">
            <a:avLst/>
          </a:prstGeom>
        </p:spPr>
        <p:txBody>
          <a:bodyPr wrap="none">
            <a:spAutoFit/>
          </a:bodyPr>
          <a:lstStyle/>
          <a:p>
            <a:pPr algn="ctr">
              <a:defRPr/>
            </a:pPr>
            <a:r>
              <a:rPr lang="en-US" sz="1400" dirty="0">
                <a:solidFill>
                  <a:schemeClr val="accent6">
                    <a:lumMod val="75000"/>
                  </a:schemeClr>
                </a:solidFill>
              </a:rPr>
              <a:t>Multi-interface hubs show more </a:t>
            </a:r>
          </a:p>
          <a:p>
            <a:pPr algn="ctr">
              <a:defRPr/>
            </a:pPr>
            <a:r>
              <a:rPr lang="en-US" sz="1400" dirty="0">
                <a:solidFill>
                  <a:schemeClr val="accent6">
                    <a:lumMod val="75000"/>
                  </a:schemeClr>
                </a:solidFill>
              </a:rPr>
              <a:t>motion than singlish-interface hubs</a:t>
            </a:r>
          </a:p>
        </p:txBody>
      </p:sp>
      <p:sp>
        <p:nvSpPr>
          <p:cNvPr id="5" name="Rectangle 4"/>
          <p:cNvSpPr/>
          <p:nvPr/>
        </p:nvSpPr>
        <p:spPr>
          <a:xfrm>
            <a:off x="6573838" y="1808163"/>
            <a:ext cx="2170112" cy="523875"/>
          </a:xfrm>
          <a:prstGeom prst="rect">
            <a:avLst/>
          </a:prstGeom>
        </p:spPr>
        <p:txBody>
          <a:bodyPr wrap="none">
            <a:spAutoFit/>
          </a:bodyPr>
          <a:lstStyle/>
          <a:p>
            <a:pPr algn="ctr">
              <a:defRPr/>
            </a:pPr>
            <a:r>
              <a:rPr lang="en-US" sz="1400" dirty="0">
                <a:solidFill>
                  <a:schemeClr val="accent6">
                    <a:lumMod val="75000"/>
                  </a:schemeClr>
                </a:solidFill>
              </a:rPr>
              <a:t>More unique interfaces </a:t>
            </a:r>
          </a:p>
          <a:p>
            <a:pPr algn="ctr">
              <a:defRPr/>
            </a:pPr>
            <a:r>
              <a:rPr lang="en-US" sz="1400" dirty="0">
                <a:solidFill>
                  <a:schemeClr val="accent6">
                    <a:lumMod val="75000"/>
                  </a:schemeClr>
                </a:solidFill>
              </a:rPr>
              <a:t>result in higher RMSD</a:t>
            </a:r>
          </a:p>
        </p:txBody>
      </p:sp>
      <p:grpSp>
        <p:nvGrpSpPr>
          <p:cNvPr id="229382" name="Group 29"/>
          <p:cNvGrpSpPr>
            <a:grpSpLocks/>
          </p:cNvGrpSpPr>
          <p:nvPr/>
        </p:nvGrpSpPr>
        <p:grpSpPr bwMode="auto">
          <a:xfrm>
            <a:off x="-55563" y="2470150"/>
            <a:ext cx="3194051" cy="2592388"/>
            <a:chOff x="-218056" y="2359742"/>
            <a:chExt cx="3248439" cy="2636206"/>
          </a:xfrm>
        </p:grpSpPr>
        <p:grpSp>
          <p:nvGrpSpPr>
            <p:cNvPr id="229397" name="Group 1"/>
            <p:cNvGrpSpPr>
              <a:grpSpLocks/>
            </p:cNvGrpSpPr>
            <p:nvPr/>
          </p:nvGrpSpPr>
          <p:grpSpPr bwMode="auto">
            <a:xfrm>
              <a:off x="-218056" y="2359742"/>
              <a:ext cx="3248439" cy="2339259"/>
              <a:chOff x="515780" y="2667501"/>
              <a:chExt cx="3800334" cy="2736689"/>
            </a:xfrm>
          </p:grpSpPr>
          <p:pic>
            <p:nvPicPr>
              <p:cNvPr id="229400" name="Picture 7" descr="nonHubs_Hubs_both"/>
              <p:cNvPicPr>
                <a:picLocks noChangeAspect="1" noChangeArrowheads="1"/>
              </p:cNvPicPr>
              <p:nvPr/>
            </p:nvPicPr>
            <p:blipFill>
              <a:blip r:embed="rId3" cstate="print">
                <a:extLst>
                  <a:ext uri="{28A0092B-C50C-407E-A947-70E740481C1C}">
                    <a14:useLocalDpi xmlns:a14="http://schemas.microsoft.com/office/drawing/2010/main"/>
                  </a:ext>
                </a:extLst>
              </a:blip>
              <a:srcRect l="2036" t="2660" r="51161" b="13593"/>
              <a:stretch>
                <a:fillRect/>
              </a:stretch>
            </p:blipFill>
            <p:spPr bwMode="auto">
              <a:xfrm>
                <a:off x="647224" y="2677346"/>
                <a:ext cx="3668890" cy="27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401" name="Rectangle 6"/>
              <p:cNvSpPr>
                <a:spLocks noChangeArrowheads="1"/>
              </p:cNvSpPr>
              <p:nvPr/>
            </p:nvSpPr>
            <p:spPr bwMode="auto">
              <a:xfrm>
                <a:off x="515780" y="2667501"/>
                <a:ext cx="488050" cy="382656"/>
              </a:xfrm>
              <a:prstGeom prst="rect">
                <a:avLst/>
              </a:prstGeom>
              <a:solidFill>
                <a:schemeClr val="bg1"/>
              </a:solidFill>
              <a:ln w="12700">
                <a:solidFill>
                  <a:schemeClr val="bg1"/>
                </a:solidFill>
                <a:round/>
                <a:headEnd type="none" w="sm" len="sm"/>
                <a:tailEnd type="none" w="sm" len="sm"/>
              </a:ln>
            </p:spPr>
            <p:txBody>
              <a:bodyPr/>
              <a:lstStyle/>
              <a:p>
                <a:endParaRPr lang="en-US"/>
              </a:p>
            </p:txBody>
          </p:sp>
        </p:grpSp>
        <p:sp>
          <p:nvSpPr>
            <p:cNvPr id="229398" name="Rectangle 17"/>
            <p:cNvSpPr>
              <a:spLocks noChangeArrowheads="1"/>
            </p:cNvSpPr>
            <p:nvPr/>
          </p:nvSpPr>
          <p:spPr bwMode="auto">
            <a:xfrm>
              <a:off x="863133" y="4718546"/>
              <a:ext cx="9026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non-hubs</a:t>
              </a:r>
            </a:p>
          </p:txBody>
        </p:sp>
        <p:sp>
          <p:nvSpPr>
            <p:cNvPr id="229399" name="Rectangle 25"/>
            <p:cNvSpPr>
              <a:spLocks noChangeArrowheads="1"/>
            </p:cNvSpPr>
            <p:nvPr/>
          </p:nvSpPr>
          <p:spPr bwMode="auto">
            <a:xfrm>
              <a:off x="2428053" y="4718949"/>
              <a:ext cx="55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hubs</a:t>
              </a:r>
            </a:p>
          </p:txBody>
        </p:sp>
      </p:grpSp>
      <p:grpSp>
        <p:nvGrpSpPr>
          <p:cNvPr id="229383" name="Group 28"/>
          <p:cNvGrpSpPr>
            <a:grpSpLocks/>
          </p:cNvGrpSpPr>
          <p:nvPr/>
        </p:nvGrpSpPr>
        <p:grpSpPr bwMode="auto">
          <a:xfrm>
            <a:off x="3105150" y="2493963"/>
            <a:ext cx="3125788" cy="2568575"/>
            <a:chOff x="3011079" y="2383492"/>
            <a:chExt cx="3179588" cy="2611248"/>
          </a:xfrm>
        </p:grpSpPr>
        <p:grpSp>
          <p:nvGrpSpPr>
            <p:cNvPr id="229392" name="Group 16"/>
            <p:cNvGrpSpPr>
              <a:grpSpLocks/>
            </p:cNvGrpSpPr>
            <p:nvPr/>
          </p:nvGrpSpPr>
          <p:grpSpPr bwMode="auto">
            <a:xfrm>
              <a:off x="3011079" y="2383492"/>
              <a:ext cx="2831780" cy="2357841"/>
              <a:chOff x="3771515" y="2863273"/>
              <a:chExt cx="3332788" cy="2774998"/>
            </a:xfrm>
          </p:grpSpPr>
          <p:pic>
            <p:nvPicPr>
              <p:cNvPr id="229395" name="Picture 10" descr="Singli_multi_both"/>
              <p:cNvPicPr>
                <a:picLocks noChangeAspect="1" noChangeArrowheads="1"/>
              </p:cNvPicPr>
              <p:nvPr/>
            </p:nvPicPr>
            <p:blipFill>
              <a:blip r:embed="rId4" cstate="print">
                <a:extLst>
                  <a:ext uri="{28A0092B-C50C-407E-A947-70E740481C1C}">
                    <a14:useLocalDpi xmlns:a14="http://schemas.microsoft.com/office/drawing/2010/main"/>
                  </a:ext>
                </a:extLst>
              </a:blip>
              <a:srcRect l="6996" t="826" r="50754" b="14154"/>
              <a:stretch>
                <a:fillRect/>
              </a:stretch>
            </p:blipFill>
            <p:spPr bwMode="auto">
              <a:xfrm>
                <a:off x="3771515" y="2863273"/>
                <a:ext cx="3332788" cy="277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9396" name="Straight Connector 20"/>
              <p:cNvCxnSpPr>
                <a:cxnSpLocks noChangeShapeType="1"/>
              </p:cNvCxnSpPr>
              <p:nvPr/>
            </p:nvCxnSpPr>
            <p:spPr bwMode="auto">
              <a:xfrm flipH="1">
                <a:off x="3771515" y="3244581"/>
                <a:ext cx="19552" cy="1981661"/>
              </a:xfrm>
              <a:prstGeom prst="line">
                <a:avLst/>
              </a:prstGeom>
              <a:noFill/>
              <a:ln w="47625">
                <a:solidFill>
                  <a:schemeClr val="bg1"/>
                </a:solidFill>
                <a:round/>
                <a:headEnd type="none" w="sm" len="sm"/>
                <a:tailEnd type="none" w="sm" len="sm"/>
              </a:ln>
              <a:extLst>
                <a:ext uri="{909E8E84-426E-40dd-AFC4-6F175D3DCCD1}">
                  <a14:hiddenFill xmlns:a14="http://schemas.microsoft.com/office/drawing/2010/main">
                    <a:noFill/>
                  </a14:hiddenFill>
                </a:ext>
              </a:extLst>
            </p:spPr>
          </p:cxnSp>
        </p:grpSp>
        <p:sp>
          <p:nvSpPr>
            <p:cNvPr id="229393" name="Rectangle 18"/>
            <p:cNvSpPr>
              <a:spLocks noChangeArrowheads="1"/>
            </p:cNvSpPr>
            <p:nvPr/>
          </p:nvSpPr>
          <p:spPr bwMode="auto">
            <a:xfrm>
              <a:off x="3649778" y="4717741"/>
              <a:ext cx="7661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singlish</a:t>
              </a:r>
            </a:p>
          </p:txBody>
        </p:sp>
        <p:sp>
          <p:nvSpPr>
            <p:cNvPr id="229394" name="Rectangle 27"/>
            <p:cNvSpPr>
              <a:spLocks noChangeArrowheads="1"/>
            </p:cNvSpPr>
            <p:nvPr/>
          </p:nvSpPr>
          <p:spPr bwMode="auto">
            <a:xfrm>
              <a:off x="4945690" y="4716934"/>
              <a:ext cx="1244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multi-interface</a:t>
              </a:r>
            </a:p>
          </p:txBody>
        </p:sp>
      </p:grpSp>
      <p:grpSp>
        <p:nvGrpSpPr>
          <p:cNvPr id="229384" name="Group 12"/>
          <p:cNvGrpSpPr>
            <a:grpSpLocks/>
          </p:cNvGrpSpPr>
          <p:nvPr/>
        </p:nvGrpSpPr>
        <p:grpSpPr bwMode="auto">
          <a:xfrm>
            <a:off x="5969000" y="2471738"/>
            <a:ext cx="3233738" cy="2592387"/>
            <a:chOff x="5910263" y="2471738"/>
            <a:chExt cx="3233737" cy="2592387"/>
          </a:xfrm>
        </p:grpSpPr>
        <p:grpSp>
          <p:nvGrpSpPr>
            <p:cNvPr id="229386" name="Group 26"/>
            <p:cNvGrpSpPr>
              <a:grpSpLocks/>
            </p:cNvGrpSpPr>
            <p:nvPr/>
          </p:nvGrpSpPr>
          <p:grpSpPr bwMode="auto">
            <a:xfrm>
              <a:off x="5910263" y="2471738"/>
              <a:ext cx="3214687" cy="2592387"/>
              <a:chOff x="5875524" y="2361057"/>
              <a:chExt cx="3268476" cy="2635690"/>
            </a:xfrm>
          </p:grpSpPr>
          <p:grpSp>
            <p:nvGrpSpPr>
              <p:cNvPr id="229388" name="Group 8"/>
              <p:cNvGrpSpPr>
                <a:grpSpLocks/>
              </p:cNvGrpSpPr>
              <p:nvPr/>
            </p:nvGrpSpPr>
            <p:grpSpPr bwMode="auto">
              <a:xfrm>
                <a:off x="5875524" y="2361057"/>
                <a:ext cx="3268476" cy="2450832"/>
                <a:chOff x="7080249" y="2096566"/>
                <a:chExt cx="3979333" cy="2983861"/>
              </a:xfrm>
            </p:grpSpPr>
            <p:pic>
              <p:nvPicPr>
                <p:cNvPr id="229390" name="Picture 5" descr="Figure4-new"/>
                <p:cNvPicPr>
                  <a:picLocks noChangeAspect="1" noChangeArrowheads="1"/>
                </p:cNvPicPr>
                <p:nvPr/>
              </p:nvPicPr>
              <p:blipFill>
                <a:blip r:embed="rId5" cstate="print">
                  <a:extLst>
                    <a:ext uri="{28A0092B-C50C-407E-A947-70E740481C1C}">
                      <a14:useLocalDpi xmlns:a14="http://schemas.microsoft.com/office/drawing/2010/main"/>
                    </a:ext>
                  </a:extLst>
                </a:blip>
                <a:srcRect l="6111" r="50371" b="11255"/>
                <a:stretch>
                  <a:fillRect/>
                </a:stretch>
              </p:blipFill>
              <p:spPr bwMode="auto">
                <a:xfrm>
                  <a:off x="7080249" y="2096566"/>
                  <a:ext cx="3979333" cy="298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9391" name="Straight Connector 15"/>
                <p:cNvCxnSpPr>
                  <a:cxnSpLocks noChangeShapeType="1"/>
                </p:cNvCxnSpPr>
                <p:nvPr/>
              </p:nvCxnSpPr>
              <p:spPr bwMode="auto">
                <a:xfrm>
                  <a:off x="7081532" y="2580088"/>
                  <a:ext cx="9301" cy="2041301"/>
                </a:xfrm>
                <a:prstGeom prst="line">
                  <a:avLst/>
                </a:prstGeom>
                <a:noFill/>
                <a:ln w="44450">
                  <a:solidFill>
                    <a:schemeClr val="bg1"/>
                  </a:solidFill>
                  <a:round/>
                  <a:headEnd type="none" w="sm" len="sm"/>
                  <a:tailEnd type="none" w="sm" len="sm"/>
                </a:ln>
                <a:extLst>
                  <a:ext uri="{909E8E84-426E-40dd-AFC4-6F175D3DCCD1}">
                    <a14:hiddenFill xmlns:a14="http://schemas.microsoft.com/office/drawing/2010/main">
                      <a:noFill/>
                    </a14:hiddenFill>
                  </a:ext>
                </a:extLst>
              </p:spPr>
            </p:cxnSp>
          </p:grpSp>
          <p:sp>
            <p:nvSpPr>
              <p:cNvPr id="229389" name="Rectangle 22"/>
              <p:cNvSpPr>
                <a:spLocks noChangeArrowheads="1"/>
              </p:cNvSpPr>
              <p:nvPr/>
            </p:nvSpPr>
            <p:spPr bwMode="auto">
              <a:xfrm>
                <a:off x="6517280" y="4719748"/>
                <a:ext cx="2271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Number of unique interfaces</a:t>
                </a:r>
              </a:p>
            </p:txBody>
          </p:sp>
        </p:grpSp>
        <p:cxnSp>
          <p:nvCxnSpPr>
            <p:cNvPr id="229387" name="Straight Connector 23"/>
            <p:cNvCxnSpPr>
              <a:cxnSpLocks noChangeShapeType="1"/>
            </p:cNvCxnSpPr>
            <p:nvPr/>
          </p:nvCxnSpPr>
          <p:spPr bwMode="auto">
            <a:xfrm flipV="1">
              <a:off x="6154182" y="4638993"/>
              <a:ext cx="2989818" cy="207"/>
            </a:xfrm>
            <a:prstGeom prst="line">
              <a:avLst/>
            </a:prstGeom>
            <a:noFill/>
            <a:ln w="69850">
              <a:solidFill>
                <a:schemeClr val="bg1"/>
              </a:solidFill>
              <a:round/>
              <a:headEnd type="none" w="sm" len="sm"/>
              <a:tailEnd type="none" w="sm" len="sm"/>
            </a:ln>
            <a:extLst>
              <a:ext uri="{909E8E84-426E-40dd-AFC4-6F175D3DCCD1}">
                <a14:hiddenFill xmlns:a14="http://schemas.microsoft.com/office/drawing/2010/main">
                  <a:noFill/>
                </a14:hiddenFill>
              </a:ext>
            </a:extLst>
          </p:spPr>
        </p:cxnSp>
      </p:grpSp>
      <p:sp>
        <p:nvSpPr>
          <p:cNvPr id="229385" name="TextBox 1"/>
          <p:cNvSpPr txBox="1">
            <a:spLocks noChangeArrowheads="1"/>
          </p:cNvSpPr>
          <p:nvPr/>
        </p:nvSpPr>
        <p:spPr bwMode="auto">
          <a:xfrm>
            <a:off x="-2555875" y="2092325"/>
            <a:ext cx="23495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FF9933"/>
                </a:solidFill>
              </a:rPr>
              <a:t>Color the y axis (Motion)…. Make pvalue smaller </a:t>
            </a:r>
          </a:p>
          <a:p>
            <a:pPr eaLnBrk="1" hangingPunct="1"/>
            <a:endParaRPr lang="en-US" sz="1800">
              <a:solidFill>
                <a:srgbClr val="FF9933"/>
              </a:solidFill>
            </a:endParaRPr>
          </a:p>
          <a:p>
            <a:pPr eaLnBrk="1" hangingPunct="1"/>
            <a:endParaRPr lang="en-US" sz="1800">
              <a:solidFill>
                <a:srgbClr val="FF9933"/>
              </a:solidFill>
            </a:endParaRPr>
          </a:p>
          <a:p>
            <a:pPr eaLnBrk="1" hangingPunct="1"/>
            <a:r>
              <a:rPr lang="en-US" sz="1800">
                <a:solidFill>
                  <a:srgbClr val="FF9933"/>
                </a:solidFill>
              </a:rPr>
              <a:t>Motion hubs nonhub</a:t>
            </a:r>
          </a:p>
          <a:p>
            <a:pPr eaLnBrk="1" hangingPunct="1"/>
            <a:endParaRPr lang="en-US" sz="1800">
              <a:solidFill>
                <a:srgbClr val="FF9933"/>
              </a:solidFill>
            </a:endParaRPr>
          </a:p>
          <a:p>
            <a:pPr eaLnBrk="1" hangingPunct="1"/>
            <a:r>
              <a:rPr lang="en-US" sz="1800">
                <a:solidFill>
                  <a:srgbClr val="FF9933"/>
                </a:solidFill>
              </a:rPr>
              <a:t>Motion single mult</a:t>
            </a:r>
          </a:p>
          <a:p>
            <a:pPr eaLnBrk="1" hangingPunct="1"/>
            <a:r>
              <a:rPr lang="en-US" sz="1800">
                <a:solidFill>
                  <a:srgbClr val="FF9933"/>
                </a:solidFill>
              </a:rPr>
              <a:t>Motion more multi v less multi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title"/>
          </p:nvPr>
        </p:nvSpPr>
        <p:spPr>
          <a:xfrm>
            <a:off x="541338" y="233363"/>
            <a:ext cx="8061325" cy="1020762"/>
          </a:xfrm>
        </p:spPr>
        <p:txBody>
          <a:bodyPr/>
          <a:lstStyle/>
          <a:p>
            <a:r>
              <a:rPr lang="en-US" sz="2800">
                <a:latin typeface="Arial" charset="0"/>
                <a:ea typeface="ＭＳ Ｐゴシック" charset="0"/>
                <a:cs typeface="ＭＳ Ｐゴシック" charset="0"/>
              </a:rPr>
              <a:t>The degree of conformational change correlates with hub properties </a:t>
            </a:r>
          </a:p>
        </p:txBody>
      </p:sp>
      <p:sp>
        <p:nvSpPr>
          <p:cNvPr id="188418" name="TextBox 5"/>
          <p:cNvSpPr txBox="1">
            <a:spLocks noChangeArrowheads="1"/>
          </p:cNvSpPr>
          <p:nvPr/>
        </p:nvSpPr>
        <p:spPr bwMode="auto">
          <a:xfrm>
            <a:off x="490220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188419" name="Rectangle 2"/>
          <p:cNvSpPr>
            <a:spLocks noChangeArrowheads="1"/>
          </p:cNvSpPr>
          <p:nvPr/>
        </p:nvSpPr>
        <p:spPr bwMode="auto">
          <a:xfrm>
            <a:off x="798513" y="2001838"/>
            <a:ext cx="2455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08000"/>
                </a:solidFill>
              </a:rPr>
              <a:t>hubs &gt; </a:t>
            </a:r>
          </a:p>
          <a:p>
            <a:pPr algn="ctr"/>
            <a:r>
              <a:rPr lang="en-US" sz="1500">
                <a:solidFill>
                  <a:srgbClr val="008000"/>
                </a:solidFill>
              </a:rPr>
              <a:t>non-hubs</a:t>
            </a:r>
          </a:p>
        </p:txBody>
      </p:sp>
      <p:sp>
        <p:nvSpPr>
          <p:cNvPr id="188420" name="Rectangle 3"/>
          <p:cNvSpPr>
            <a:spLocks noChangeArrowheads="1"/>
          </p:cNvSpPr>
          <p:nvPr/>
        </p:nvSpPr>
        <p:spPr bwMode="auto">
          <a:xfrm>
            <a:off x="3370263" y="2001838"/>
            <a:ext cx="1776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solidFill>
                  <a:srgbClr val="3366FF"/>
                </a:solidFill>
              </a:rPr>
              <a:t>multi-interface  &gt;  </a:t>
            </a:r>
          </a:p>
          <a:p>
            <a:pPr algn="ctr"/>
            <a:r>
              <a:rPr lang="en-US" sz="1500">
                <a:solidFill>
                  <a:srgbClr val="3366FF"/>
                </a:solidFill>
              </a:rPr>
              <a:t>singlish-interface</a:t>
            </a:r>
          </a:p>
        </p:txBody>
      </p:sp>
      <p:sp>
        <p:nvSpPr>
          <p:cNvPr id="188421" name="Rectangle 4"/>
          <p:cNvSpPr>
            <a:spLocks noChangeArrowheads="1"/>
          </p:cNvSpPr>
          <p:nvPr/>
        </p:nvSpPr>
        <p:spPr bwMode="auto">
          <a:xfrm>
            <a:off x="5991225" y="2005013"/>
            <a:ext cx="2584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solidFill>
                  <a:srgbClr val="FF0000"/>
                </a:solidFill>
              </a:rPr>
              <a:t>many-interface proteins &gt;  </a:t>
            </a:r>
          </a:p>
          <a:p>
            <a:pPr algn="ctr"/>
            <a:r>
              <a:rPr lang="en-US" sz="1500">
                <a:solidFill>
                  <a:srgbClr val="FF0000"/>
                </a:solidFill>
              </a:rPr>
              <a:t>few-interface proteins</a:t>
            </a:r>
          </a:p>
        </p:txBody>
      </p:sp>
      <p:sp>
        <p:nvSpPr>
          <p:cNvPr id="188422" name="Rectangle 17"/>
          <p:cNvSpPr>
            <a:spLocks noChangeArrowheads="1"/>
          </p:cNvSpPr>
          <p:nvPr/>
        </p:nvSpPr>
        <p:spPr bwMode="auto">
          <a:xfrm>
            <a:off x="1017588" y="5137150"/>
            <a:ext cx="1001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non-hubs</a:t>
            </a:r>
          </a:p>
        </p:txBody>
      </p:sp>
      <p:sp>
        <p:nvSpPr>
          <p:cNvPr id="188423" name="Rectangle 25"/>
          <p:cNvSpPr>
            <a:spLocks noChangeArrowheads="1"/>
          </p:cNvSpPr>
          <p:nvPr/>
        </p:nvSpPr>
        <p:spPr bwMode="auto">
          <a:xfrm>
            <a:off x="2219325" y="5143500"/>
            <a:ext cx="61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hubs</a:t>
            </a:r>
          </a:p>
        </p:txBody>
      </p:sp>
      <p:sp>
        <p:nvSpPr>
          <p:cNvPr id="188424" name="Rectangle 18"/>
          <p:cNvSpPr>
            <a:spLocks noChangeArrowheads="1"/>
          </p:cNvSpPr>
          <p:nvPr/>
        </p:nvSpPr>
        <p:spPr bwMode="auto">
          <a:xfrm>
            <a:off x="3292475" y="5106988"/>
            <a:ext cx="9413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t>singlish-</a:t>
            </a:r>
          </a:p>
          <a:p>
            <a:pPr algn="ctr"/>
            <a:r>
              <a:rPr lang="en-US" sz="1400"/>
              <a:t>interface</a:t>
            </a:r>
          </a:p>
        </p:txBody>
      </p:sp>
      <p:sp>
        <p:nvSpPr>
          <p:cNvPr id="188425" name="Rectangle 18"/>
          <p:cNvSpPr>
            <a:spLocks noChangeArrowheads="1"/>
          </p:cNvSpPr>
          <p:nvPr/>
        </p:nvSpPr>
        <p:spPr bwMode="auto">
          <a:xfrm>
            <a:off x="4249738" y="5100638"/>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t>multi-</a:t>
            </a:r>
          </a:p>
          <a:p>
            <a:pPr algn="ctr"/>
            <a:r>
              <a:rPr lang="en-US" sz="1400"/>
              <a:t>interface</a:t>
            </a:r>
          </a:p>
        </p:txBody>
      </p:sp>
      <p:sp>
        <p:nvSpPr>
          <p:cNvPr id="188426" name="Rectangle 7"/>
          <p:cNvSpPr>
            <a:spLocks noChangeArrowheads="1"/>
          </p:cNvSpPr>
          <p:nvPr/>
        </p:nvSpPr>
        <p:spPr bwMode="auto">
          <a:xfrm>
            <a:off x="5694363" y="5156200"/>
            <a:ext cx="3173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3            5            7            9            11</a:t>
            </a:r>
          </a:p>
        </p:txBody>
      </p:sp>
      <p:sp>
        <p:nvSpPr>
          <p:cNvPr id="188427" name="TextBox 12"/>
          <p:cNvSpPr txBox="1">
            <a:spLocks noChangeArrowheads="1"/>
          </p:cNvSpPr>
          <p:nvPr/>
        </p:nvSpPr>
        <p:spPr bwMode="auto">
          <a:xfrm>
            <a:off x="6794500" y="5778500"/>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 Note: All p-values &lt; 4E-3</a:t>
            </a:r>
          </a:p>
        </p:txBody>
      </p:sp>
      <p:pic>
        <p:nvPicPr>
          <p:cNvPr id="18842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638" y="2616200"/>
            <a:ext cx="4914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9" name="Picture 2"/>
          <p:cNvPicPr>
            <a:picLocks noChangeAspect="1"/>
          </p:cNvPicPr>
          <p:nvPr/>
        </p:nvPicPr>
        <p:blipFill>
          <a:blip r:embed="rId4" cstate="print">
            <a:extLst>
              <a:ext uri="{28A0092B-C50C-407E-A947-70E740481C1C}">
                <a14:useLocalDpi xmlns:a14="http://schemas.microsoft.com/office/drawing/2010/main"/>
              </a:ext>
            </a:extLst>
          </a:blip>
          <a:srcRect b="6857"/>
          <a:stretch>
            <a:fillRect/>
          </a:stretch>
        </p:blipFill>
        <p:spPr bwMode="auto">
          <a:xfrm>
            <a:off x="5184775" y="2605088"/>
            <a:ext cx="36322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88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0" y="2646"/>
            <a:ext cx="9144000" cy="556155"/>
          </a:xfrm>
        </p:spPr>
        <p:txBody>
          <a:bodyPr/>
          <a:lstStyle/>
          <a:p>
            <a:r>
              <a:rPr lang="en-US" sz="2000" dirty="0" smtClean="0">
                <a:solidFill>
                  <a:srgbClr val="000000"/>
                </a:solidFill>
                <a:latin typeface="Arial" charset="0"/>
                <a:ea typeface="ＭＳ Ｐゴシック" charset="0"/>
                <a:cs typeface="ＭＳ Ｐゴシック" charset="0"/>
              </a:rPr>
              <a:t>Using Structure to Interpret Human Disease-Associated Mutations &amp; PPIs</a:t>
            </a:r>
            <a:endParaRPr lang="en-US" sz="2000" dirty="0">
              <a:solidFill>
                <a:srgbClr val="000000"/>
              </a:solidFill>
              <a:latin typeface="Arial" charset="0"/>
              <a:ea typeface="ＭＳ Ｐゴシック" charset="0"/>
              <a:cs typeface="ＭＳ Ｐゴシック" charset="0"/>
            </a:endParaRPr>
          </a:p>
        </p:txBody>
      </p:sp>
      <p:sp>
        <p:nvSpPr>
          <p:cNvPr id="173058" name="Content Placeholder 2"/>
          <p:cNvSpPr>
            <a:spLocks noGrp="1"/>
          </p:cNvSpPr>
          <p:nvPr>
            <p:ph idx="1"/>
          </p:nvPr>
        </p:nvSpPr>
        <p:spPr>
          <a:xfrm>
            <a:off x="0" y="550341"/>
            <a:ext cx="9144000" cy="668859"/>
          </a:xfrm>
        </p:spPr>
        <p:txBody>
          <a:bodyPr/>
          <a:lstStyle/>
          <a:p>
            <a:pPr marL="0" indent="0" algn="ctr">
              <a:buFontTx/>
              <a:buNone/>
            </a:pPr>
            <a:r>
              <a:rPr lang="en-US" sz="1600" b="1" dirty="0" smtClean="0">
                <a:solidFill>
                  <a:srgbClr val="000000"/>
                </a:solidFill>
                <a:latin typeface="Arial" charset="0"/>
                <a:ea typeface="ＭＳ Ｐゴシック" charset="0"/>
                <a:cs typeface="ＭＳ Ｐゴシック" charset="0"/>
                <a:sym typeface="Wingdings" charset="0"/>
              </a:rPr>
              <a:t>Networks-based strategies provide a natural means of merging structure, function, and selective pressures in the context of regulation and protein conformational changes</a:t>
            </a:r>
          </a:p>
        </p:txBody>
      </p:sp>
      <p:sp>
        <p:nvSpPr>
          <p:cNvPr id="2" name="Rectangle 1"/>
          <p:cNvSpPr/>
          <p:nvPr/>
        </p:nvSpPr>
        <p:spPr>
          <a:xfrm>
            <a:off x="2487799" y="5268835"/>
            <a:ext cx="6540501" cy="830997"/>
          </a:xfrm>
          <a:prstGeom prst="rect">
            <a:avLst/>
          </a:prstGeom>
        </p:spPr>
        <p:txBody>
          <a:bodyPr wrap="square">
            <a:spAutoFit/>
          </a:bodyPr>
          <a:lstStyle/>
          <a:p>
            <a:pPr marL="342900" lvl="1"/>
            <a:r>
              <a:rPr lang="en-US" sz="2400" dirty="0" smtClean="0">
                <a:solidFill>
                  <a:srgbClr val="000000"/>
                </a:solidFill>
                <a:sym typeface="Wingdings" charset="0"/>
              </a:rPr>
              <a:t>3)  Deleterious </a:t>
            </a:r>
            <a:r>
              <a:rPr lang="en-US" sz="2400" dirty="0">
                <a:solidFill>
                  <a:srgbClr val="000000"/>
                </a:solidFill>
                <a:sym typeface="Wingdings" charset="0"/>
              </a:rPr>
              <a:t>variants in regions predicted to be important </a:t>
            </a:r>
            <a:r>
              <a:rPr lang="en-US" sz="2400" dirty="0" smtClean="0">
                <a:solidFill>
                  <a:srgbClr val="000000"/>
                </a:solidFill>
                <a:sym typeface="Wingdings" charset="0"/>
              </a:rPr>
              <a:t>for </a:t>
            </a:r>
            <a:r>
              <a:rPr lang="en-US" sz="2400" dirty="0" err="1">
                <a:solidFill>
                  <a:srgbClr val="000000"/>
                </a:solidFill>
                <a:sym typeface="Wingdings" charset="0"/>
              </a:rPr>
              <a:t>allostery</a:t>
            </a:r>
            <a:endParaRPr lang="en-US" sz="2400" dirty="0">
              <a:solidFill>
                <a:srgbClr val="000000"/>
              </a:solidFill>
              <a:sym typeface="Wingdings" charset="0"/>
            </a:endParaRPr>
          </a:p>
        </p:txBody>
      </p:sp>
      <p:pic>
        <p:nvPicPr>
          <p:cNvPr id="3" name="Picture 2"/>
          <p:cNvPicPr>
            <a:picLocks noChangeAspect="1"/>
          </p:cNvPicPr>
          <p:nvPr/>
        </p:nvPicPr>
        <p:blipFill>
          <a:blip r:embed="rId3"/>
          <a:stretch>
            <a:fillRect/>
          </a:stretch>
        </p:blipFill>
        <p:spPr>
          <a:xfrm>
            <a:off x="336195" y="1263657"/>
            <a:ext cx="2445095" cy="1517645"/>
          </a:xfrm>
          <a:prstGeom prst="rect">
            <a:avLst/>
          </a:prstGeom>
        </p:spPr>
      </p:pic>
      <p:grpSp>
        <p:nvGrpSpPr>
          <p:cNvPr id="10" name="Group 9"/>
          <p:cNvGrpSpPr/>
          <p:nvPr/>
        </p:nvGrpSpPr>
        <p:grpSpPr>
          <a:xfrm>
            <a:off x="555975" y="4795805"/>
            <a:ext cx="2240849" cy="1908336"/>
            <a:chOff x="1185333" y="1320800"/>
            <a:chExt cx="5249334" cy="4470400"/>
          </a:xfrm>
        </p:grpSpPr>
        <p:pic>
          <p:nvPicPr>
            <p:cNvPr id="11" name="Picture 10" descr="Screen Shot 2015-05-26 at 4.43.21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85333" y="1320800"/>
              <a:ext cx="5249334" cy="4470400"/>
            </a:xfrm>
            <a:prstGeom prst="rect">
              <a:avLst/>
            </a:prstGeom>
          </p:spPr>
        </p:pic>
        <p:sp>
          <p:nvSpPr>
            <p:cNvPr id="12" name="Oval 11"/>
            <p:cNvSpPr/>
            <p:nvPr/>
          </p:nvSpPr>
          <p:spPr bwMode="auto">
            <a:xfrm rot="18632350">
              <a:off x="1640328" y="1139611"/>
              <a:ext cx="555326" cy="1049493"/>
            </a:xfrm>
            <a:prstGeom prst="ellipse">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grpSp>
        <p:nvGrpSpPr>
          <p:cNvPr id="4" name="Group 3"/>
          <p:cNvGrpSpPr/>
          <p:nvPr/>
        </p:nvGrpSpPr>
        <p:grpSpPr>
          <a:xfrm rot="2602538">
            <a:off x="360395" y="3026155"/>
            <a:ext cx="2083812" cy="1976603"/>
            <a:chOff x="378494" y="3873499"/>
            <a:chExt cx="2192421" cy="2079625"/>
          </a:xfrm>
        </p:grpSpPr>
        <p:pic>
          <p:nvPicPr>
            <p:cNvPr id="6" name="Picture 5" descr="Screen Shot 2015-05-26 at 10.42.26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8494" y="3873499"/>
              <a:ext cx="2192421" cy="2079625"/>
            </a:xfrm>
            <a:prstGeom prst="rect">
              <a:avLst/>
            </a:prstGeom>
          </p:spPr>
        </p:pic>
        <p:sp>
          <p:nvSpPr>
            <p:cNvPr id="7" name="Rectangle 6"/>
            <p:cNvSpPr/>
            <p:nvPr/>
          </p:nvSpPr>
          <p:spPr bwMode="auto">
            <a:xfrm>
              <a:off x="1368791" y="3964121"/>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sp>
          <p:nvSpPr>
            <p:cNvPr id="8" name="Rectangle 7"/>
            <p:cNvSpPr/>
            <p:nvPr/>
          </p:nvSpPr>
          <p:spPr bwMode="auto">
            <a:xfrm>
              <a:off x="999865" y="4887378"/>
              <a:ext cx="450303" cy="211821"/>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endParaRPr lang="en-US"/>
            </a:p>
          </p:txBody>
        </p:sp>
      </p:grpSp>
      <p:sp>
        <p:nvSpPr>
          <p:cNvPr id="13" name="Rectangle 12"/>
          <p:cNvSpPr/>
          <p:nvPr/>
        </p:nvSpPr>
        <p:spPr>
          <a:xfrm>
            <a:off x="2488038" y="1790471"/>
            <a:ext cx="6540501" cy="461665"/>
          </a:xfrm>
          <a:prstGeom prst="rect">
            <a:avLst/>
          </a:prstGeom>
        </p:spPr>
        <p:txBody>
          <a:bodyPr wrap="square">
            <a:spAutoFit/>
          </a:bodyPr>
          <a:lstStyle/>
          <a:p>
            <a:pPr marL="685800" lvl="1" indent="-342900">
              <a:buAutoNum type="arabicParenR"/>
            </a:pPr>
            <a:r>
              <a:rPr lang="en-US" sz="2400" dirty="0" smtClean="0">
                <a:solidFill>
                  <a:srgbClr val="000000"/>
                </a:solidFill>
                <a:sym typeface="Wingdings" charset="0"/>
              </a:rPr>
              <a:t>Networks </a:t>
            </a:r>
            <a:r>
              <a:rPr lang="en-US" sz="2400" dirty="0">
                <a:solidFill>
                  <a:srgbClr val="000000"/>
                </a:solidFill>
                <a:sym typeface="Wingdings" charset="0"/>
              </a:rPr>
              <a:t>&amp; protein motions (</a:t>
            </a:r>
            <a:r>
              <a:rPr lang="en-US" sz="2400" dirty="0" smtClean="0">
                <a:solidFill>
                  <a:srgbClr val="000000"/>
                </a:solidFill>
                <a:sym typeface="Wingdings" charset="0"/>
              </a:rPr>
              <a:t>DynaSIN)</a:t>
            </a:r>
            <a:endParaRPr lang="en-US" sz="2400" dirty="0">
              <a:solidFill>
                <a:srgbClr val="000000"/>
              </a:solidFill>
              <a:sym typeface="Wingdings" charset="0"/>
            </a:endParaRPr>
          </a:p>
        </p:txBody>
      </p:sp>
      <p:sp>
        <p:nvSpPr>
          <p:cNvPr id="14" name="Rectangle 13"/>
          <p:cNvSpPr/>
          <p:nvPr/>
        </p:nvSpPr>
        <p:spPr>
          <a:xfrm>
            <a:off x="2502849" y="3338432"/>
            <a:ext cx="6540501" cy="830997"/>
          </a:xfrm>
          <a:prstGeom prst="rect">
            <a:avLst/>
          </a:prstGeom>
        </p:spPr>
        <p:txBody>
          <a:bodyPr wrap="square">
            <a:spAutoFit/>
          </a:bodyPr>
          <a:lstStyle/>
          <a:p>
            <a:pPr marL="342900" lvl="1"/>
            <a:r>
              <a:rPr lang="en-US" sz="2400" dirty="0" smtClean="0">
                <a:solidFill>
                  <a:srgbClr val="000000"/>
                </a:solidFill>
                <a:sym typeface="Wingdings" charset="0"/>
              </a:rPr>
              <a:t>2</a:t>
            </a:r>
            <a:r>
              <a:rPr lang="en-US" sz="2400" dirty="0">
                <a:solidFill>
                  <a:srgbClr val="000000"/>
                </a:solidFill>
                <a:sym typeface="Wingdings" charset="0"/>
              </a:rPr>
              <a:t>) Variation at PPI interfaces and in the context of network topology</a:t>
            </a:r>
          </a:p>
        </p:txBody>
      </p:sp>
    </p:spTree>
    <p:extLst>
      <p:ext uri="{BB962C8B-B14F-4D97-AF65-F5344CB8AC3E}">
        <p14:creationId xmlns:p14="http://schemas.microsoft.com/office/powerpoint/2010/main" val="2621223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Number Placeholder 5"/>
          <p:cNvSpPr>
            <a:spLocks noGrp="1"/>
          </p:cNvSpPr>
          <p:nvPr>
            <p:ph type="sldNum" sz="quarter" idx="4294967295"/>
          </p:nvPr>
        </p:nvSpPr>
        <p:spPr bwMode="auto">
          <a:xfrm>
            <a:off x="6553200" y="64008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0BA01047-076C-134D-B0AA-D5EA6DD6EC93}" type="slidenum">
              <a:rPr lang="en-US"/>
              <a:pPr eaLnBrk="1" hangingPunct="1"/>
              <a:t>50</a:t>
            </a:fld>
            <a:endParaRPr lang="en-US"/>
          </a:p>
        </p:txBody>
      </p:sp>
      <p:sp>
        <p:nvSpPr>
          <p:cNvPr id="231426" name="Rectangle 2"/>
          <p:cNvSpPr>
            <a:spLocks noGrp="1" noChangeArrowheads="1"/>
          </p:cNvSpPr>
          <p:nvPr>
            <p:ph type="title"/>
          </p:nvPr>
        </p:nvSpPr>
        <p:spPr>
          <a:xfrm>
            <a:off x="533400" y="0"/>
            <a:ext cx="8229600" cy="762000"/>
          </a:xfrm>
        </p:spPr>
        <p:txBody>
          <a:bodyPr/>
          <a:lstStyle/>
          <a:p>
            <a:r>
              <a:rPr lang="en-US" sz="2400">
                <a:latin typeface="Arial" charset="0"/>
                <a:ea typeface="ＭＳ Ｐゴシック" charset="0"/>
                <a:cs typeface="ＭＳ Ｐゴシック" charset="0"/>
              </a:rPr>
              <a:t>Rationalization: Permanent vs Transient Interactions</a:t>
            </a:r>
          </a:p>
        </p:txBody>
      </p:sp>
      <p:pic>
        <p:nvPicPr>
          <p:cNvPr id="231427" name="Picture 123" descr="Figure6-Gerste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809625"/>
            <a:ext cx="82296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TextBox 4"/>
          <p:cNvSpPr txBox="1">
            <a:spLocks noChangeArrowheads="1"/>
          </p:cNvSpPr>
          <p:nvPr/>
        </p:nvSpPr>
        <p:spPr bwMode="auto">
          <a:xfrm>
            <a:off x="0" y="6581775"/>
            <a:ext cx="392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t>[</a:t>
            </a:r>
            <a:r>
              <a:rPr lang="en-US" b="0" dirty="0" err="1"/>
              <a:t>Bhardwaj</a:t>
            </a:r>
            <a:r>
              <a:rPr lang="en-US" b="0" dirty="0"/>
              <a:t> et al. (</a:t>
            </a:r>
            <a:r>
              <a:rPr lang="fr-FR" b="0" dirty="0"/>
              <a:t>’</a:t>
            </a:r>
            <a:r>
              <a:rPr lang="en-US" altLang="ja-JP" b="0" dirty="0"/>
              <a:t>11) </a:t>
            </a:r>
            <a:r>
              <a:rPr lang="en-US" altLang="ja-JP" b="0" dirty="0" err="1"/>
              <a:t>Prot</a:t>
            </a:r>
            <a:r>
              <a:rPr lang="en-US" altLang="ja-JP" b="0" dirty="0"/>
              <a:t> </a:t>
            </a:r>
            <a:r>
              <a:rPr lang="en-US" altLang="ja-JP" b="0" dirty="0" err="1"/>
              <a:t>Sci</a:t>
            </a:r>
            <a:r>
              <a:rPr lang="en-US" altLang="ja-JP" b="0" dirty="0"/>
              <a:t>]   </a:t>
            </a:r>
            <a:r>
              <a:rPr lang="en-US" altLang="ja-JP" b="0" dirty="0" err="1"/>
              <a:t>dynasin.gersteinlab.org</a:t>
            </a:r>
            <a:endParaRPr lang="en-US" b="0" dirty="0"/>
          </a:p>
        </p:txBody>
      </p:sp>
      <p:sp>
        <p:nvSpPr>
          <p:cNvPr id="231429" name="Rectangle 1"/>
          <p:cNvSpPr>
            <a:spLocks noChangeArrowheads="1"/>
          </p:cNvSpPr>
          <p:nvPr/>
        </p:nvSpPr>
        <p:spPr bwMode="auto">
          <a:xfrm>
            <a:off x="4140200" y="762000"/>
            <a:ext cx="5816600" cy="3695700"/>
          </a:xfrm>
          <a:prstGeom prst="rect">
            <a:avLst/>
          </a:prstGeom>
          <a:solidFill>
            <a:srgbClr val="3333CC"/>
          </a:solidFill>
          <a:ln w="12700">
            <a:solidFill>
              <a:schemeClr val="tx1"/>
            </a:solidFill>
            <a:round/>
            <a:headEnd type="none" w="sm" len="sm"/>
            <a:tailEnd type="none" w="sm" len="sm"/>
          </a:ln>
        </p:spPr>
        <p:txBody>
          <a:bodyPr wrap="none" anchor="ctr"/>
          <a:lstStyle/>
          <a:p>
            <a:pPr algn="ctr" defTabSz="912813"/>
            <a:r>
              <a:rPr lang="en-US"/>
              <a:t>i0isgc-draft-13may_ORIG.p</a:t>
            </a:r>
          </a:p>
        </p:txBody>
      </p:sp>
      <p:sp>
        <p:nvSpPr>
          <p:cNvPr id="231430" name="Rectangle 7"/>
          <p:cNvSpPr>
            <a:spLocks noChangeArrowheads="1"/>
          </p:cNvSpPr>
          <p:nvPr/>
        </p:nvSpPr>
        <p:spPr bwMode="auto">
          <a:xfrm>
            <a:off x="-1384300" y="5219700"/>
            <a:ext cx="3098800" cy="2082800"/>
          </a:xfrm>
          <a:prstGeom prst="rect">
            <a:avLst/>
          </a:prstGeom>
          <a:solidFill>
            <a:srgbClr val="3333CC"/>
          </a:solidFill>
          <a:ln w="12700">
            <a:solidFill>
              <a:schemeClr val="tx1"/>
            </a:solidFill>
            <a:round/>
            <a:headEnd type="none" w="sm" len="sm"/>
            <a:tailEnd type="none" w="sm" len="sm"/>
          </a:ln>
        </p:spPr>
        <p:txBody>
          <a:bodyPr wrap="none" anchor="ctr"/>
          <a:lstStyle/>
          <a:p>
            <a:pPr algn="ctr" defTabSz="912813"/>
            <a:r>
              <a:rPr lang="en-US"/>
              <a:t>i0isgc-draft-13may_ORIG.p</a:t>
            </a:r>
          </a:p>
        </p:txBody>
      </p:sp>
      <p:sp>
        <p:nvSpPr>
          <p:cNvPr id="231431" name="TextBox 3"/>
          <p:cNvSpPr txBox="1">
            <a:spLocks noChangeArrowheads="1"/>
          </p:cNvSpPr>
          <p:nvPr/>
        </p:nvSpPr>
        <p:spPr bwMode="auto">
          <a:xfrm>
            <a:off x="-927100" y="2171700"/>
            <a:ext cx="24511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t>Interface modifcation for perm interactiosn</a:t>
            </a:r>
          </a:p>
          <a:p>
            <a:pPr eaLnBrk="1" hangingPunct="1"/>
            <a:endParaRPr lang="en-US"/>
          </a:p>
          <a:p>
            <a:pPr eaLnBrk="1" hangingPunct="1"/>
            <a:endParaRPr lang="en-US"/>
          </a:p>
          <a:p>
            <a:pPr eaLnBrk="1" hangingPunct="1"/>
            <a:r>
              <a:rPr lang="en-US"/>
              <a:t>Less interface modification (ergo lower energy ) for rapid trans. interactiosn</a:t>
            </a:r>
          </a:p>
          <a:p>
            <a:pPr eaLnBrk="1" hangingPunct="1"/>
            <a:endParaRPr lang="en-US"/>
          </a:p>
          <a:p>
            <a:pPr eaLnBrk="1" hangingPunct="1"/>
            <a:r>
              <a:rPr lang="en-US"/>
              <a:t>Simplified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233474"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233475" name="Text Box 5"/>
          <p:cNvSpPr txBox="1">
            <a:spLocks noChangeArrowheads="1"/>
          </p:cNvSpPr>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p>
        </p:txBody>
      </p:sp>
      <p:sp>
        <p:nvSpPr>
          <p:cNvPr id="233476" name="Isosceles Triangle 4"/>
          <p:cNvSpPr>
            <a:spLocks noChangeArrowheads="1"/>
          </p:cNvSpPr>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eaLnBrk="1" hangingPunct="1">
              <a:defRPr/>
            </a:pPr>
            <a:r>
              <a:rPr lang="en-US">
                <a:latin typeface="+mn-lt"/>
                <a:ea typeface="ＭＳ Ｐゴシック" pitchFamily="-107" charset="-128"/>
                <a:cs typeface="ＭＳ Ｐゴシック" pitchFamily="-107" charset="-128"/>
              </a:rPr>
              <a:t>More Information on this Talk</a:t>
            </a:r>
          </a:p>
        </p:txBody>
      </p:sp>
      <p:sp>
        <p:nvSpPr>
          <p:cNvPr id="235523" name="Rectangle 3"/>
          <p:cNvSpPr>
            <a:spLocks noGrp="1" noChangeArrowheads="1"/>
          </p:cNvSpPr>
          <p:nvPr>
            <p:ph idx="1"/>
          </p:nvPr>
        </p:nvSpPr>
        <p:spPr>
          <a:xfrm>
            <a:off x="317500" y="568325"/>
            <a:ext cx="8475663" cy="6065838"/>
          </a:xfrm>
        </p:spPr>
        <p:txBody>
          <a:bodyPr/>
          <a:lstStyle/>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SUBJECT: Networks</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DESCRIPTION: </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FontTx/>
              <a:buNone/>
            </a:pPr>
            <a:endParaRPr lang="en-US" sz="1400">
              <a:latin typeface="Arial" charset="0"/>
              <a:ea typeface="ＭＳ Ｐゴシック" charset="0"/>
              <a:cs typeface="ＭＳ Ｐゴシック" charset="0"/>
            </a:endParaRPr>
          </a:p>
          <a:p>
            <a:pPr marL="0" indent="0" eaLnBrk="1" hangingPunct="1">
              <a:buFontTx/>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9" descr="Screen Shot 2014-07-07 at 5.39.25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63" y="-15875"/>
            <a:ext cx="914876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082" name="Group 33"/>
          <p:cNvGrpSpPr>
            <a:grpSpLocks/>
          </p:cNvGrpSpPr>
          <p:nvPr/>
        </p:nvGrpSpPr>
        <p:grpSpPr bwMode="auto">
          <a:xfrm>
            <a:off x="555625" y="2151063"/>
            <a:ext cx="3471863" cy="1974850"/>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7" name="Picture 7" descr="Screen Shot 2014-07-03 at 10.27.53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955" y="2585312"/>
              <a:ext cx="2733261" cy="95383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08" name="Picture 6" descr="Screen Shot 2014-07-03 at 10.31.03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9389" y="3447845"/>
              <a:ext cx="2901861" cy="60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74083" name="Group 31"/>
          <p:cNvGrpSpPr>
            <a:grpSpLocks/>
          </p:cNvGrpSpPr>
          <p:nvPr/>
        </p:nvGrpSpPr>
        <p:grpSpPr bwMode="auto">
          <a:xfrm>
            <a:off x="5011738" y="4589463"/>
            <a:ext cx="3475037" cy="1974850"/>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100" name="Group 19"/>
            <p:cNvGrpSpPr>
              <a:grpSpLocks/>
            </p:cNvGrpSpPr>
            <p:nvPr/>
          </p:nvGrpSpPr>
          <p:grpSpPr bwMode="auto">
            <a:xfrm>
              <a:off x="5446774" y="4762499"/>
              <a:ext cx="3114798" cy="1769125"/>
              <a:chOff x="5446774" y="4762499"/>
              <a:chExt cx="3114798" cy="1769125"/>
            </a:xfrm>
          </p:grpSpPr>
          <p:sp>
            <p:nvSpPr>
              <p:cNvPr id="19" name="Rectangle 18"/>
              <p:cNvSpPr/>
              <p:nvPr/>
            </p:nvSpPr>
            <p:spPr>
              <a:xfrm>
                <a:off x="5446712" y="4768432"/>
                <a:ext cx="3114407" cy="1762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102" name="Picture 5" descr="Screen Shot 2014-07-03 at 10.39.3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46774" y="4762499"/>
                <a:ext cx="3114798" cy="7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3" name="Picture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446775" y="5510239"/>
                <a:ext cx="1757220" cy="102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74104" name="Picture 16"/>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851570" y="5572775"/>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5" name="Picture 17"/>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697972" y="5571996"/>
                <a:ext cx="863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74084" name="Group 32"/>
          <p:cNvGrpSpPr>
            <a:grpSpLocks/>
          </p:cNvGrpSpPr>
          <p:nvPr/>
        </p:nvGrpSpPr>
        <p:grpSpPr bwMode="auto">
          <a:xfrm>
            <a:off x="555625" y="4587875"/>
            <a:ext cx="3471863" cy="1976438"/>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grpSp>
          <p:nvGrpSpPr>
            <p:cNvPr id="174093" name="Group 15"/>
            <p:cNvGrpSpPr>
              <a:grpSpLocks/>
            </p:cNvGrpSpPr>
            <p:nvPr/>
          </p:nvGrpSpPr>
          <p:grpSpPr bwMode="auto">
            <a:xfrm>
              <a:off x="413579" y="4762499"/>
              <a:ext cx="3319480" cy="1807753"/>
              <a:chOff x="413579" y="4762499"/>
              <a:chExt cx="3319480" cy="1807753"/>
            </a:xfrm>
          </p:grpSpPr>
          <p:sp>
            <p:nvSpPr>
              <p:cNvPr id="15" name="Rectangle 14"/>
              <p:cNvSpPr/>
              <p:nvPr/>
            </p:nvSpPr>
            <p:spPr>
              <a:xfrm>
                <a:off x="414340" y="4762068"/>
                <a:ext cx="3311627" cy="1808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a:p>
            </p:txBody>
          </p:sp>
          <p:pic>
            <p:nvPicPr>
              <p:cNvPr id="174095" name="Picture 9" descr="voronoi.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13580" y="4762500"/>
                <a:ext cx="3312391" cy="91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2" descr="Figure-3.pdf"/>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13579" y="5675248"/>
                <a:ext cx="958065" cy="89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7" name="Picture 2" descr="Figure-3.pdf"/>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62083" y="5675248"/>
                <a:ext cx="936667" cy="8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8" name="Picture 2" descr="Figure-3.pdf"/>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15617" y="5639077"/>
                <a:ext cx="1117442" cy="89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085" name="Picture 8" descr="Screen Shot 2014-07-03 at 10.47.08 AM.png"/>
          <p:cNvPicPr>
            <a:picLocks/>
          </p:cNvPicPr>
          <p:nvPr/>
        </p:nvPicPr>
        <p:blipFill>
          <a:blip r:embed="rId14" cstate="print">
            <a:extLst>
              <a:ext uri="{28A0092B-C50C-407E-A947-70E740481C1C}">
                <a14:useLocalDpi xmlns:a14="http://schemas.microsoft.com/office/drawing/2010/main"/>
              </a:ext>
            </a:extLst>
          </a:blip>
          <a:srcRect/>
          <a:stretch>
            <a:fillRect/>
          </a:stretch>
        </p:blipFill>
        <p:spPr bwMode="auto">
          <a:xfrm>
            <a:off x="5027613" y="2178050"/>
            <a:ext cx="3443287" cy="1920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Rectangle 35"/>
          <p:cNvSpPr>
            <a:spLocks noChangeArrowheads="1"/>
          </p:cNvSpPr>
          <p:nvPr/>
        </p:nvSpPr>
        <p:spPr bwMode="auto">
          <a:xfrm>
            <a:off x="460375" y="1835150"/>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Movies of Conformational Changes</a:t>
            </a:r>
          </a:p>
        </p:txBody>
      </p:sp>
      <p:sp>
        <p:nvSpPr>
          <p:cNvPr id="174087" name="Rectangle 36"/>
          <p:cNvSpPr>
            <a:spLocks noChangeArrowheads="1"/>
          </p:cNvSpPr>
          <p:nvPr/>
        </p:nvSpPr>
        <p:spPr bwMode="auto">
          <a:xfrm>
            <a:off x="466725" y="4281488"/>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Quantifying Internal Packing of Residues</a:t>
            </a:r>
          </a:p>
        </p:txBody>
      </p:sp>
      <p:sp>
        <p:nvSpPr>
          <p:cNvPr id="174088" name="Rectangle 37"/>
          <p:cNvSpPr>
            <a:spLocks noChangeArrowheads="1"/>
          </p:cNvSpPr>
          <p:nvPr/>
        </p:nvSpPr>
        <p:spPr bwMode="auto">
          <a:xfrm>
            <a:off x="4927600" y="4279900"/>
            <a:ext cx="293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Identification of Protein Cavities</a:t>
            </a:r>
          </a:p>
        </p:txBody>
      </p:sp>
      <p:sp>
        <p:nvSpPr>
          <p:cNvPr id="174089" name="Rectangle 38"/>
          <p:cNvSpPr>
            <a:spLocks noChangeArrowheads="1"/>
          </p:cNvSpPr>
          <p:nvPr/>
        </p:nvSpPr>
        <p:spPr bwMode="auto">
          <a:xfrm>
            <a:off x="4927600" y="1843088"/>
            <a:ext cx="350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Helvetica" charset="0"/>
                <a:cs typeface="Helvetica" charset="0"/>
              </a:rPr>
              <a:t>Database of Alternative Conformations</a:t>
            </a:r>
          </a:p>
        </p:txBody>
      </p:sp>
      <p:pic>
        <p:nvPicPr>
          <p:cNvPr id="174090" name="Picture 3" descr="Screen Shot 2014-07-07 at 5.39.25 PM.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588" y="0"/>
            <a:ext cx="9144001"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40" descr="Screen Shot 2014-07-07 at 5.39.25 PM.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402263" y="1485900"/>
            <a:ext cx="17891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10D32B9A-AD77-2D4D-A5FE-93EFDF109303}" type="slidenum">
              <a:rPr lang="en-US"/>
              <a:pPr>
                <a:defRPr/>
              </a:pPr>
              <a:t>7</a:t>
            </a:fld>
            <a:endParaRPr lang="en-US"/>
          </a:p>
        </p:txBody>
      </p:sp>
      <p:pic>
        <p:nvPicPr>
          <p:cNvPr id="176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27663"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yclin_cd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9163" y="3273425"/>
            <a:ext cx="3343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5" descr="rna_po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72088" y="3351213"/>
            <a:ext cx="2876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6" name="Rectangle 6"/>
          <p:cNvSpPr>
            <a:spLocks noChangeArrowheads="1"/>
          </p:cNvSpPr>
          <p:nvPr/>
        </p:nvSpPr>
        <p:spPr bwMode="auto">
          <a:xfrm>
            <a:off x="1074738" y="5761038"/>
            <a:ext cx="542925"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sp>
        <p:nvSpPr>
          <p:cNvPr id="5795847" name="Rectangle 7"/>
          <p:cNvSpPr>
            <a:spLocks noChangeArrowheads="1"/>
          </p:cNvSpPr>
          <p:nvPr/>
        </p:nvSpPr>
        <p:spPr bwMode="auto">
          <a:xfrm>
            <a:off x="5583238" y="5527675"/>
            <a:ext cx="544512" cy="777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000">
              <a:solidFill>
                <a:srgbClr val="000000"/>
              </a:solidFill>
              <a:cs typeface="+mn-cs"/>
            </a:endParaRPr>
          </a:p>
        </p:txBody>
      </p:sp>
      <p:pic>
        <p:nvPicPr>
          <p:cNvPr id="17613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4300" y="1096963"/>
            <a:ext cx="23336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49" name="Text Box 9"/>
          <p:cNvSpPr txBox="1">
            <a:spLocks noChangeArrowheads="1"/>
          </p:cNvSpPr>
          <p:nvPr/>
        </p:nvSpPr>
        <p:spPr bwMode="auto">
          <a:xfrm>
            <a:off x="4340225" y="4640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50" name="Text Box 10"/>
          <p:cNvSpPr txBox="1">
            <a:spLocks noChangeArrowheads="1"/>
          </p:cNvSpPr>
          <p:nvPr/>
        </p:nvSpPr>
        <p:spPr bwMode="auto">
          <a:xfrm>
            <a:off x="1695450" y="3817938"/>
            <a:ext cx="3889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1" name="Text Box 11"/>
          <p:cNvSpPr txBox="1">
            <a:spLocks noChangeArrowheads="1"/>
          </p:cNvSpPr>
          <p:nvPr/>
        </p:nvSpPr>
        <p:spPr bwMode="auto">
          <a:xfrm>
            <a:off x="2551113" y="3662363"/>
            <a:ext cx="8556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B1-4</a:t>
            </a:r>
          </a:p>
        </p:txBody>
      </p:sp>
      <p:sp>
        <p:nvSpPr>
          <p:cNvPr id="5795852" name="Text Box 12"/>
          <p:cNvSpPr txBox="1">
            <a:spLocks noChangeArrowheads="1"/>
          </p:cNvSpPr>
          <p:nvPr/>
        </p:nvSpPr>
        <p:spPr bwMode="auto">
          <a:xfrm>
            <a:off x="1617663" y="5994400"/>
            <a:ext cx="178911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Cdk/cyclin complex</a:t>
            </a:r>
          </a:p>
        </p:txBody>
      </p:sp>
      <p:sp>
        <p:nvSpPr>
          <p:cNvPr id="5795853" name="Text Box 13"/>
          <p:cNvSpPr txBox="1">
            <a:spLocks noChangeArrowheads="1"/>
          </p:cNvSpPr>
          <p:nvPr/>
        </p:nvSpPr>
        <p:spPr bwMode="auto">
          <a:xfrm>
            <a:off x="5894388" y="5916613"/>
            <a:ext cx="264318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Part of the RNA-pol complex</a:t>
            </a:r>
          </a:p>
        </p:txBody>
      </p:sp>
      <p:sp>
        <p:nvSpPr>
          <p:cNvPr id="5795854" name="AutoShape 14"/>
          <p:cNvSpPr>
            <a:spLocks noChangeArrowheads="1"/>
          </p:cNvSpPr>
          <p:nvPr/>
        </p:nvSpPr>
        <p:spPr bwMode="auto">
          <a:xfrm>
            <a:off x="7605713" y="396875"/>
            <a:ext cx="1276350" cy="22383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592" tIns="6478" rIns="2592" bIns="0">
            <a:spAutoFit/>
          </a:bodyPr>
          <a:lstStyle/>
          <a:p>
            <a:pPr algn="r" defTabSz="912813">
              <a:buSzPct val="120000"/>
              <a:defRPr/>
            </a:pPr>
            <a:r>
              <a:rPr lang="en-US" sz="1400" b="0">
                <a:solidFill>
                  <a:srgbClr val="000000"/>
                </a:solidFill>
                <a:cs typeface="+mn-cs"/>
              </a:rPr>
              <a:t>ILLUSTRATIVE</a:t>
            </a:r>
          </a:p>
        </p:txBody>
      </p:sp>
      <p:cxnSp>
        <p:nvCxnSpPr>
          <p:cNvPr id="176143" name="AutoShape 15"/>
          <p:cNvCxnSpPr>
            <a:cxnSpLocks noChangeShapeType="1"/>
            <a:stCxn id="5795854" idx="2"/>
            <a:endCxn id="5795854" idx="0"/>
          </p:cNvCxnSpPr>
          <p:nvPr/>
        </p:nvCxnSpPr>
        <p:spPr bwMode="auto">
          <a:xfrm>
            <a:off x="7453313" y="388938"/>
            <a:ext cx="125095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6144" name="AutoShape 16"/>
          <p:cNvCxnSpPr>
            <a:cxnSpLocks noChangeShapeType="1"/>
            <a:stCxn id="5795854" idx="4"/>
            <a:endCxn id="5795854" idx="6"/>
          </p:cNvCxnSpPr>
          <p:nvPr/>
        </p:nvCxnSpPr>
        <p:spPr bwMode="auto">
          <a:xfrm>
            <a:off x="7453313" y="608013"/>
            <a:ext cx="125095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795857" name="Text Box 17"/>
          <p:cNvSpPr txBox="1">
            <a:spLocks noChangeArrowheads="1"/>
          </p:cNvSpPr>
          <p:nvPr/>
        </p:nvSpPr>
        <p:spPr bwMode="auto">
          <a:xfrm>
            <a:off x="6049963" y="5605463"/>
            <a:ext cx="3889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A</a:t>
            </a:r>
          </a:p>
        </p:txBody>
      </p:sp>
      <p:sp>
        <p:nvSpPr>
          <p:cNvPr id="5795858" name="Text Box 18"/>
          <p:cNvSpPr txBox="1">
            <a:spLocks noChangeArrowheads="1"/>
          </p:cNvSpPr>
          <p:nvPr/>
        </p:nvSpPr>
        <p:spPr bwMode="auto">
          <a:xfrm>
            <a:off x="5116513" y="506095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B1</a:t>
            </a:r>
          </a:p>
        </p:txBody>
      </p:sp>
      <p:sp>
        <p:nvSpPr>
          <p:cNvPr id="5795859" name="Text Box 19"/>
          <p:cNvSpPr txBox="1">
            <a:spLocks noChangeArrowheads="1"/>
          </p:cNvSpPr>
          <p:nvPr/>
        </p:nvSpPr>
        <p:spPr bwMode="auto">
          <a:xfrm>
            <a:off x="7994650" y="5527675"/>
            <a:ext cx="4651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B2</a:t>
            </a:r>
          </a:p>
        </p:txBody>
      </p:sp>
      <p:sp>
        <p:nvSpPr>
          <p:cNvPr id="5795860" name="Text Box 20"/>
          <p:cNvSpPr txBox="1">
            <a:spLocks noChangeArrowheads="1"/>
          </p:cNvSpPr>
          <p:nvPr/>
        </p:nvSpPr>
        <p:spPr bwMode="auto">
          <a:xfrm>
            <a:off x="8148638" y="3895725"/>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B3</a:t>
            </a:r>
          </a:p>
        </p:txBody>
      </p:sp>
      <p:sp>
        <p:nvSpPr>
          <p:cNvPr id="5795861" name="Text Box 21"/>
          <p:cNvSpPr txBox="1">
            <a:spLocks noChangeArrowheads="1"/>
          </p:cNvSpPr>
          <p:nvPr/>
        </p:nvSpPr>
        <p:spPr bwMode="auto">
          <a:xfrm>
            <a:off x="6516688" y="3429000"/>
            <a:ext cx="46672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B4</a:t>
            </a:r>
          </a:p>
        </p:txBody>
      </p:sp>
      <p:sp>
        <p:nvSpPr>
          <p:cNvPr id="5795862" name="Text Box 22"/>
          <p:cNvSpPr txBox="1">
            <a:spLocks noChangeArrowheads="1"/>
          </p:cNvSpPr>
          <p:nvPr/>
        </p:nvSpPr>
        <p:spPr bwMode="auto">
          <a:xfrm>
            <a:off x="1074738" y="723900"/>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Network perspective:</a:t>
            </a:r>
          </a:p>
        </p:txBody>
      </p:sp>
      <p:sp>
        <p:nvSpPr>
          <p:cNvPr id="5795863" name="Text Box 23"/>
          <p:cNvSpPr txBox="1">
            <a:spLocks noChangeArrowheads="1"/>
          </p:cNvSpPr>
          <p:nvPr/>
        </p:nvSpPr>
        <p:spPr bwMode="auto">
          <a:xfrm>
            <a:off x="1074738" y="3273425"/>
            <a:ext cx="17875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400" b="0" smtClean="0">
                <a:solidFill>
                  <a:srgbClr val="000000"/>
                </a:solidFill>
                <a:latin typeface="Arial" charset="0"/>
                <a:cs typeface="+mn-cs"/>
              </a:rPr>
              <a:t>Structural biology perspective:</a:t>
            </a:r>
          </a:p>
        </p:txBody>
      </p:sp>
      <p:sp>
        <p:nvSpPr>
          <p:cNvPr id="5795864" name="AutoShape 24"/>
          <p:cNvSpPr>
            <a:spLocks noChangeArrowheads="1"/>
          </p:cNvSpPr>
          <p:nvPr/>
        </p:nvSpPr>
        <p:spPr bwMode="gray">
          <a:xfrm>
            <a:off x="685800" y="708025"/>
            <a:ext cx="7929563" cy="24098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5" name="Text Box 25"/>
          <p:cNvSpPr txBox="1">
            <a:spLocks noChangeArrowheads="1"/>
          </p:cNvSpPr>
          <p:nvPr/>
        </p:nvSpPr>
        <p:spPr bwMode="auto">
          <a:xfrm>
            <a:off x="4340225" y="1719263"/>
            <a:ext cx="309563"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286" tIns="46643" rIns="93286" bIns="46643">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700" b="0" smtClean="0">
                <a:solidFill>
                  <a:srgbClr val="000000"/>
                </a:solidFill>
                <a:latin typeface="Arial" charset="0"/>
                <a:cs typeface="Arial" charset="0"/>
              </a:rPr>
              <a:t>=</a:t>
            </a:r>
          </a:p>
        </p:txBody>
      </p:sp>
      <p:sp>
        <p:nvSpPr>
          <p:cNvPr id="5795866" name="AutoShape 26"/>
          <p:cNvSpPr>
            <a:spLocks noChangeArrowheads="1"/>
          </p:cNvSpPr>
          <p:nvPr/>
        </p:nvSpPr>
        <p:spPr bwMode="gray">
          <a:xfrm>
            <a:off x="685800" y="3273425"/>
            <a:ext cx="7929563" cy="3032125"/>
          </a:xfrm>
          <a:prstGeom prst="roundRect">
            <a:avLst>
              <a:gd name="adj" fmla="val 251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defRPr/>
            </a:pPr>
            <a:endParaRPr lang="de-DE" sz="1600" b="0">
              <a:solidFill>
                <a:srgbClr val="0066CC"/>
              </a:solidFill>
              <a:cs typeface="+mn-cs"/>
            </a:endParaRPr>
          </a:p>
        </p:txBody>
      </p:sp>
      <p:sp>
        <p:nvSpPr>
          <p:cNvPr id="5795867" name="Oval 27"/>
          <p:cNvSpPr>
            <a:spLocks noChangeArrowheads="1"/>
          </p:cNvSpPr>
          <p:nvPr/>
        </p:nvSpPr>
        <p:spPr bwMode="gray">
          <a:xfrm>
            <a:off x="2862263" y="2495550"/>
            <a:ext cx="3265487" cy="13223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3286" tIns="46643" rIns="93286" bIns="46643" anchor="ctr"/>
          <a:lstStyle/>
          <a:p>
            <a:pPr algn="ctr" defTabSz="933450">
              <a:lnSpc>
                <a:spcPct val="90000"/>
              </a:lnSpc>
              <a:defRPr/>
            </a:pPr>
            <a:r>
              <a:rPr lang="en-US" sz="1400">
                <a:solidFill>
                  <a:srgbClr val="000000"/>
                </a:solidFill>
                <a:cs typeface="+mn-cs"/>
              </a:rPr>
              <a:t>There remains a rich source</a:t>
            </a:r>
          </a:p>
          <a:p>
            <a:pPr algn="ctr" defTabSz="933450">
              <a:lnSpc>
                <a:spcPct val="90000"/>
              </a:lnSpc>
              <a:defRPr/>
            </a:pPr>
            <a:r>
              <a:rPr lang="en-US" sz="1400">
                <a:solidFill>
                  <a:srgbClr val="000000"/>
                </a:solidFill>
                <a:cs typeface="+mn-cs"/>
              </a:rPr>
              <a:t>of knowledge unmined by network</a:t>
            </a:r>
          </a:p>
          <a:p>
            <a:pPr algn="ctr" defTabSz="933450">
              <a:lnSpc>
                <a:spcPct val="90000"/>
              </a:lnSpc>
              <a:defRPr/>
            </a:pPr>
            <a:r>
              <a:rPr lang="en-US" sz="1400">
                <a:solidFill>
                  <a:srgbClr val="000000"/>
                </a:solidFill>
                <a:cs typeface="+mn-cs"/>
              </a:rPr>
              <a:t>theorists!</a:t>
            </a:r>
          </a:p>
        </p:txBody>
      </p:sp>
      <p:sp>
        <p:nvSpPr>
          <p:cNvPr id="5795868" name="Rectangle 28"/>
          <p:cNvSpPr>
            <a:spLocks noChangeArrowheads="1"/>
          </p:cNvSpPr>
          <p:nvPr/>
        </p:nvSpPr>
        <p:spPr bwMode="auto">
          <a:xfrm>
            <a:off x="0" y="6613525"/>
            <a:ext cx="20653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20000"/>
              </a:spcBef>
              <a:defRPr/>
            </a:pPr>
            <a:r>
              <a:rPr lang="en-US" sz="1000" b="0">
                <a:solidFill>
                  <a:srgbClr val="000000"/>
                </a:solidFill>
                <a:cs typeface="+mn-cs"/>
              </a:rPr>
              <a:t>Source: Kim et al. </a:t>
            </a:r>
            <a:r>
              <a:rPr lang="en-US" sz="1000" b="0" i="1">
                <a:solidFill>
                  <a:srgbClr val="000000"/>
                </a:solidFill>
                <a:cs typeface="+mn-cs"/>
              </a:rPr>
              <a:t>Science</a:t>
            </a:r>
            <a:r>
              <a:rPr lang="en-US" sz="1000" b="0">
                <a:solidFill>
                  <a:srgbClr val="000000"/>
                </a:solidFill>
                <a:cs typeface="+mn-cs"/>
              </a:rPr>
              <a:t> (2006)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78178" name="TextBox 5"/>
          <p:cNvSpPr txBox="1">
            <a:spLocks noChangeArrowheads="1"/>
          </p:cNvSpPr>
          <p:nvPr/>
        </p:nvSpPr>
        <p:spPr bwMode="auto">
          <a:xfrm>
            <a:off x="5591175" y="5399088"/>
            <a:ext cx="28273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altLang="ja-JP" sz="1800" dirty="0"/>
          </a:p>
          <a:p>
            <a:pPr eaLnBrk="1" hangingPunct="1"/>
            <a:endParaRPr lang="en-US" sz="1800" dirty="0"/>
          </a:p>
          <a:p>
            <a:pPr eaLnBrk="1" hangingPunct="1"/>
            <a:endParaRPr lang="en-US" sz="1800" dirty="0"/>
          </a:p>
          <a:p>
            <a:pPr eaLnBrk="1" hangingPunct="1"/>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pic>
        <p:nvPicPr>
          <p:cNvPr id="2" name="Picture 1"/>
          <p:cNvPicPr>
            <a:picLocks noChangeAspect="1"/>
          </p:cNvPicPr>
          <p:nvPr/>
        </p:nvPicPr>
        <p:blipFill>
          <a:blip r:embed="rId3"/>
          <a:stretch>
            <a:fillRect/>
          </a:stretch>
        </p:blipFill>
        <p:spPr>
          <a:xfrm>
            <a:off x="67732" y="245534"/>
            <a:ext cx="4809314" cy="6239933"/>
          </a:xfrm>
          <a:prstGeom prst="rect">
            <a:avLst/>
          </a:prstGeom>
          <a:ln w="25400">
            <a:noFill/>
          </a:ln>
        </p:spPr>
      </p:pic>
    </p:spTree>
    <p:extLst>
      <p:ext uri="{BB962C8B-B14F-4D97-AF65-F5344CB8AC3E}">
        <p14:creationId xmlns:p14="http://schemas.microsoft.com/office/powerpoint/2010/main" val="4143866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7732" y="245534"/>
            <a:ext cx="4809314" cy="6239933"/>
          </a:xfrm>
          <a:prstGeom prst="rect">
            <a:avLst/>
          </a:prstGeom>
          <a:ln w="25400">
            <a:noFill/>
          </a:ln>
        </p:spPr>
      </p:pic>
      <p:sp>
        <p:nvSpPr>
          <p:cNvPr id="180225" name="Rectangle 2"/>
          <p:cNvSpPr>
            <a:spLocks noGrp="1" noChangeArrowheads="1"/>
          </p:cNvSpPr>
          <p:nvPr>
            <p:ph type="title"/>
          </p:nvPr>
        </p:nvSpPr>
        <p:spPr>
          <a:xfrm>
            <a:off x="5719763" y="242888"/>
            <a:ext cx="2725737" cy="914400"/>
          </a:xfrm>
        </p:spPr>
        <p:txBody>
          <a:bodyPr/>
          <a:lstStyle/>
          <a:p>
            <a:r>
              <a:rPr lang="en-US" dirty="0">
                <a:latin typeface="Arial" charset="0"/>
                <a:ea typeface="ＭＳ Ｐゴシック" charset="0"/>
                <a:cs typeface="ＭＳ Ｐゴシック" charset="0"/>
              </a:rPr>
              <a:t>Overview</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of DynaSIN</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Construction</a:t>
            </a:r>
          </a:p>
        </p:txBody>
      </p:sp>
      <p:sp>
        <p:nvSpPr>
          <p:cNvPr id="180226" name="TextBox 5"/>
          <p:cNvSpPr txBox="1">
            <a:spLocks noChangeArrowheads="1"/>
          </p:cNvSpPr>
          <p:nvPr/>
        </p:nvSpPr>
        <p:spPr bwMode="auto">
          <a:xfrm>
            <a:off x="5591175" y="6235700"/>
            <a:ext cx="282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ltLang="ja-JP" sz="1800" dirty="0" err="1"/>
              <a:t>DynaSIN.MolMovDB.org</a:t>
            </a:r>
            <a:endParaRPr lang="en-US" sz="1800" dirty="0"/>
          </a:p>
          <a:p>
            <a:pPr eaLnBrk="1" hangingPunct="1"/>
            <a:r>
              <a:rPr lang="en-US" sz="1400" b="0" dirty="0"/>
              <a:t>[</a:t>
            </a:r>
            <a:r>
              <a:rPr lang="en-US" sz="1400" b="0" dirty="0" err="1"/>
              <a:t>Bhardwaj</a:t>
            </a:r>
            <a:r>
              <a:rPr lang="en-US" sz="1400" b="0" dirty="0"/>
              <a:t> et al. (</a:t>
            </a:r>
            <a:r>
              <a:rPr lang="fr-FR" sz="1400" b="0" dirty="0"/>
              <a:t>’</a:t>
            </a:r>
            <a:r>
              <a:rPr lang="en-US" altLang="ja-JP" sz="1400" b="0" dirty="0"/>
              <a:t>11) </a:t>
            </a:r>
            <a:r>
              <a:rPr lang="en-US" altLang="ja-JP" sz="1400" b="0" dirty="0" err="1"/>
              <a:t>Prot</a:t>
            </a:r>
            <a:r>
              <a:rPr lang="en-US" altLang="ja-JP" sz="1400" b="0" dirty="0"/>
              <a:t> </a:t>
            </a:r>
            <a:r>
              <a:rPr lang="en-US" altLang="ja-JP" sz="1400" b="0" dirty="0" err="1"/>
              <a:t>Sci</a:t>
            </a:r>
            <a:r>
              <a:rPr lang="en-US" altLang="ja-JP" sz="1400" b="0" dirty="0"/>
              <a:t>]</a:t>
            </a:r>
            <a:endParaRPr lang="en-US" sz="1400" dirty="0"/>
          </a:p>
        </p:txBody>
      </p:sp>
      <p:sp>
        <p:nvSpPr>
          <p:cNvPr id="180228" name="Rectangle 17"/>
          <p:cNvSpPr>
            <a:spLocks noChangeArrowheads="1"/>
          </p:cNvSpPr>
          <p:nvPr/>
        </p:nvSpPr>
        <p:spPr bwMode="auto">
          <a:xfrm>
            <a:off x="2938463" y="1889125"/>
            <a:ext cx="1919287" cy="1374775"/>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Bent Arrow 18"/>
          <p:cNvSpPr/>
          <p:nvPr/>
        </p:nvSpPr>
        <p:spPr bwMode="auto">
          <a:xfrm rot="16200000" flipH="1" flipV="1">
            <a:off x="5053807" y="1908968"/>
            <a:ext cx="590550" cy="735013"/>
          </a:xfrm>
          <a:prstGeom prst="bentArrow">
            <a:avLst>
              <a:gd name="adj1" fmla="val 10788"/>
              <a:gd name="adj2" fmla="val 25000"/>
              <a:gd name="adj3" fmla="val 17001"/>
              <a:gd name="adj4" fmla="val 75745"/>
            </a:avLst>
          </a:prstGeom>
          <a:solidFill>
            <a:schemeClr val="tx1"/>
          </a:solidFill>
          <a:ln w="12700" cap="flat" cmpd="sng" algn="ctr">
            <a:noFill/>
            <a:prstDash val="solid"/>
            <a:round/>
            <a:headEnd type="none" w="sm" len="sm"/>
            <a:tailEnd type="none" w="sm" len="sm"/>
          </a:ln>
          <a:effectLst/>
        </p:spPr>
        <p:txBody>
          <a:bodyPr/>
          <a:lstStyle/>
          <a:p>
            <a:pPr>
              <a:defRPr/>
            </a:pPr>
            <a:endParaRPr lang="en-US"/>
          </a:p>
        </p:txBody>
      </p:sp>
      <p:sp>
        <p:nvSpPr>
          <p:cNvPr id="180230" name="Rectangle 20"/>
          <p:cNvSpPr>
            <a:spLocks noChangeArrowheads="1"/>
          </p:cNvSpPr>
          <p:nvPr/>
        </p:nvSpPr>
        <p:spPr bwMode="auto">
          <a:xfrm>
            <a:off x="4953000" y="2627313"/>
            <a:ext cx="3971925" cy="3602037"/>
          </a:xfrm>
          <a:prstGeom prst="rect">
            <a:avLst/>
          </a:prstGeom>
          <a:noFill/>
          <a:ln w="76200">
            <a:solidFill>
              <a:srgbClr val="FF99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80231" name="Group 2"/>
          <p:cNvGrpSpPr>
            <a:grpSpLocks/>
          </p:cNvGrpSpPr>
          <p:nvPr/>
        </p:nvGrpSpPr>
        <p:grpSpPr bwMode="auto">
          <a:xfrm>
            <a:off x="5256789" y="2713038"/>
            <a:ext cx="3577648" cy="3529015"/>
            <a:chOff x="5257033" y="2592051"/>
            <a:chExt cx="3577560" cy="3529030"/>
          </a:xfrm>
        </p:grpSpPr>
        <p:grpSp>
          <p:nvGrpSpPr>
            <p:cNvPr id="180232" name="Group 38"/>
            <p:cNvGrpSpPr>
              <a:grpSpLocks/>
            </p:cNvGrpSpPr>
            <p:nvPr/>
          </p:nvGrpSpPr>
          <p:grpSpPr bwMode="auto">
            <a:xfrm>
              <a:off x="5418113" y="2592051"/>
              <a:ext cx="2889196" cy="1303409"/>
              <a:chOff x="3478386" y="1987281"/>
              <a:chExt cx="2655795" cy="1198563"/>
            </a:xfrm>
          </p:grpSpPr>
          <p:pic>
            <p:nvPicPr>
              <p:cNvPr id="27" name="Picture 1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41514"/>
              <a:stretch/>
            </p:blipFill>
            <p:spPr bwMode="auto">
              <a:xfrm>
                <a:off x="3478629" y="1987281"/>
                <a:ext cx="1507373" cy="119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9783" t="19486" b="40623"/>
              <a:stretch/>
            </p:blipFill>
            <p:spPr bwMode="auto">
              <a:xfrm>
                <a:off x="5096903" y="2238368"/>
                <a:ext cx="1037505" cy="47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40812" y="3995407"/>
              <a:ext cx="1108048" cy="15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67568" y="4009694"/>
              <a:ext cx="1684296" cy="166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 name="Line 14"/>
            <p:cNvSpPr>
              <a:spLocks noChangeShapeType="1"/>
            </p:cNvSpPr>
            <p:nvPr/>
          </p:nvSpPr>
          <p:spPr bwMode="auto">
            <a:xfrm flipH="1">
              <a:off x="6643897" y="3782681"/>
              <a:ext cx="193670" cy="2905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26" name="Line 15"/>
            <p:cNvSpPr>
              <a:spLocks noChangeShapeType="1"/>
            </p:cNvSpPr>
            <p:nvPr/>
          </p:nvSpPr>
          <p:spPr bwMode="auto">
            <a:xfrm>
              <a:off x="7405878" y="3782681"/>
              <a:ext cx="136522" cy="315913"/>
            </a:xfrm>
            <a:prstGeom prst="line">
              <a:avLst/>
            </a:prstGeom>
            <a:noFill/>
            <a:ln w="7620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180237" name="TextBox 1"/>
            <p:cNvSpPr txBox="1">
              <a:spLocks noChangeArrowheads="1"/>
            </p:cNvSpPr>
            <p:nvPr/>
          </p:nvSpPr>
          <p:spPr bwMode="auto">
            <a:xfrm>
              <a:off x="5257033" y="5474747"/>
              <a:ext cx="1719703" cy="64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FBE203"/>
                  </a:solidFill>
                </a:rPr>
                <a:t>“Permanent”</a:t>
              </a:r>
              <a:endParaRPr lang="en-US" sz="1800" dirty="0">
                <a:solidFill>
                  <a:srgbClr val="FBE203"/>
                </a:solidFill>
              </a:endParaRPr>
            </a:p>
            <a:p>
              <a:pPr algn="ctr" eaLnBrk="1" hangingPunct="1"/>
              <a:r>
                <a:rPr lang="en-US" sz="1800" dirty="0">
                  <a:solidFill>
                    <a:srgbClr val="FBE203"/>
                  </a:solidFill>
                </a:rPr>
                <a:t>interactions</a:t>
              </a:r>
            </a:p>
          </p:txBody>
        </p:sp>
        <p:sp>
          <p:nvSpPr>
            <p:cNvPr id="180238" name="TextBox 19"/>
            <p:cNvSpPr txBox="1">
              <a:spLocks noChangeArrowheads="1"/>
            </p:cNvSpPr>
            <p:nvPr/>
          </p:nvSpPr>
          <p:spPr bwMode="auto">
            <a:xfrm>
              <a:off x="7341382" y="5473208"/>
              <a:ext cx="14932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dirty="0" smtClean="0">
                  <a:solidFill>
                    <a:srgbClr val="3366FF"/>
                  </a:solidFill>
                </a:rPr>
                <a:t>“Transient”</a:t>
              </a:r>
              <a:endParaRPr lang="en-US" sz="1800" dirty="0">
                <a:solidFill>
                  <a:srgbClr val="3366FF"/>
                </a:solidFill>
              </a:endParaRPr>
            </a:p>
            <a:p>
              <a:pPr algn="ctr" eaLnBrk="1" hangingPunct="1"/>
              <a:r>
                <a:rPr lang="en-US" sz="1800" dirty="0">
                  <a:solidFill>
                    <a:srgbClr val="3366FF"/>
                  </a:solidFill>
                </a:rPr>
                <a:t>interactions</a:t>
              </a:r>
            </a:p>
          </p:txBody>
        </p:sp>
      </p:grpSp>
    </p:spTree>
    <p:extLst>
      <p:ext uri="{BB962C8B-B14F-4D97-AF65-F5344CB8AC3E}">
        <p14:creationId xmlns:p14="http://schemas.microsoft.com/office/powerpoint/2010/main" val="3703892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0.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11.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2.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13.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14.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15.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6.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17.xml><?xml version="1.0" encoding="utf-8"?>
<p:tagLst xmlns:a="http://schemas.openxmlformats.org/drawingml/2006/main" xmlns:r="http://schemas.openxmlformats.org/officeDocument/2006/relationships" xmlns:p="http://schemas.openxmlformats.org/presentationml/2006/main">
  <p:tag name="DVSHAPEID" val="jJrGcvthYsIdXZDXTcmYwJ"/>
</p:tagLst>
</file>

<file path=ppt/tags/tag18.xml><?xml version="1.0" encoding="utf-8"?>
<p:tagLst xmlns:a="http://schemas.openxmlformats.org/drawingml/2006/main" xmlns:r="http://schemas.openxmlformats.org/officeDocument/2006/relationships" xmlns:p="http://schemas.openxmlformats.org/presentationml/2006/main">
  <p:tag name="DVSHAPEID" val="OY5IlxMySHFcSQ35M8lNhP"/>
</p:tagLst>
</file>

<file path=ppt/tags/tag19.xml><?xml version="1.0" encoding="utf-8"?>
<p:tagLst xmlns:a="http://schemas.openxmlformats.org/drawingml/2006/main" xmlns:r="http://schemas.openxmlformats.org/officeDocument/2006/relationships" xmlns:p="http://schemas.openxmlformats.org/presentationml/2006/main">
  <p:tag name="DVSHAPEID" val="S8DDZ3d4sfdzUsAtaWvqA0"/>
</p:tagLst>
</file>

<file path=ppt/tags/tag2.xml><?xml version="1.0" encoding="utf-8"?>
<p:tagLst xmlns:a="http://schemas.openxmlformats.org/drawingml/2006/main" xmlns:r="http://schemas.openxmlformats.org/officeDocument/2006/relationships" xmlns:p="http://schemas.openxmlformats.org/presentationml/2006/main">
  <p:tag name="NAME" val="Moon"/>
</p:tagLst>
</file>

<file path=ppt/tags/tag20.xml><?xml version="1.0" encoding="utf-8"?>
<p:tagLst xmlns:a="http://schemas.openxmlformats.org/drawingml/2006/main" xmlns:r="http://schemas.openxmlformats.org/officeDocument/2006/relationships" xmlns:p="http://schemas.openxmlformats.org/presentationml/2006/main">
  <p:tag name="RESIZE" val="Yes"/>
  <p:tag name="DVSHAPEID" val="ZiVBviYoiReRASwb9qEeBu"/>
</p:tagLst>
</file>

<file path=ppt/tags/tag21.xml><?xml version="1.0" encoding="utf-8"?>
<p:tagLst xmlns:a="http://schemas.openxmlformats.org/drawingml/2006/main" xmlns:r="http://schemas.openxmlformats.org/officeDocument/2006/relationships" xmlns:p="http://schemas.openxmlformats.org/presentationml/2006/main">
  <p:tag name="DVSHAPEID" val="7VmEosnM6ML8LNSji7feqA"/>
</p:tagLst>
</file>

<file path=ppt/tags/tag22.xml><?xml version="1.0" encoding="utf-8"?>
<p:tagLst xmlns:a="http://schemas.openxmlformats.org/drawingml/2006/main" xmlns:r="http://schemas.openxmlformats.org/officeDocument/2006/relationships" xmlns:p="http://schemas.openxmlformats.org/presentationml/2006/main">
  <p:tag name="DVSHAPEID" val="KfmcbmzU90OubZeQTv0vLs"/>
</p:tagLst>
</file>

<file path=ppt/tags/tag23.xml><?xml version="1.0" encoding="utf-8"?>
<p:tagLst xmlns:a="http://schemas.openxmlformats.org/drawingml/2006/main" xmlns:r="http://schemas.openxmlformats.org/officeDocument/2006/relationships" xmlns:p="http://schemas.openxmlformats.org/presentationml/2006/main">
  <p:tag name="DVSHAPEID" val="5r7IjQ7wZm4xb7hbg1dcCL"/>
</p:tagLst>
</file>

<file path=ppt/tags/tag24.xml><?xml version="1.0" encoding="utf-8"?>
<p:tagLst xmlns:a="http://schemas.openxmlformats.org/drawingml/2006/main" xmlns:r="http://schemas.openxmlformats.org/officeDocument/2006/relationships" xmlns:p="http://schemas.openxmlformats.org/presentationml/2006/main">
  <p:tag name="DVSHAPEID" val="kgCS4reJdUPi9U5t2JMD0r"/>
</p:tagLst>
</file>

<file path=ppt/tags/tag25.xml><?xml version="1.0" encoding="utf-8"?>
<p:tagLst xmlns:a="http://schemas.openxmlformats.org/drawingml/2006/main" xmlns:r="http://schemas.openxmlformats.org/officeDocument/2006/relationships" xmlns:p="http://schemas.openxmlformats.org/presentationml/2006/main">
  <p:tag name="DVSHAPEID" val="qDN7zHfZiyPj7Q5rLFif89"/>
</p:tagLst>
</file>

<file path=ppt/tags/tag26.xml><?xml version="1.0" encoding="utf-8"?>
<p:tagLst xmlns:a="http://schemas.openxmlformats.org/drawingml/2006/main" xmlns:r="http://schemas.openxmlformats.org/officeDocument/2006/relationships" xmlns:p="http://schemas.openxmlformats.org/presentationml/2006/main">
  <p:tag name="DVSHAPEID" val="HTXm6MYupZKSQZ5XSwueCg"/>
</p:tagLst>
</file>

<file path=ppt/tags/tag27.xml><?xml version="1.0" encoding="utf-8"?>
<p:tagLst xmlns:a="http://schemas.openxmlformats.org/drawingml/2006/main" xmlns:r="http://schemas.openxmlformats.org/officeDocument/2006/relationships" xmlns:p="http://schemas.openxmlformats.org/presentationml/2006/main">
  <p:tag name="DVSHAPEID" val="sQMeoBX6lLigVU9dBs0O9P"/>
</p:tagLst>
</file>

<file path=ppt/tags/tag28.xml><?xml version="1.0" encoding="utf-8"?>
<p:tagLst xmlns:a="http://schemas.openxmlformats.org/drawingml/2006/main" xmlns:r="http://schemas.openxmlformats.org/officeDocument/2006/relationships" xmlns:p="http://schemas.openxmlformats.org/presentationml/2006/main">
  <p:tag name="DVSHAPEID" val="yf06lONLKUxrq6zSonwiEZ"/>
</p:tagLst>
</file>

<file path=ppt/tags/tag29.xml><?xml version="1.0" encoding="utf-8"?>
<p:tagLst xmlns:a="http://schemas.openxmlformats.org/drawingml/2006/main" xmlns:r="http://schemas.openxmlformats.org/officeDocument/2006/relationships" xmlns:p="http://schemas.openxmlformats.org/presentationml/2006/main">
  <p:tag name="DVSHAPEID" val="Az3aNEV1dN7Cixdhf9jz0o"/>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DVSHAPEID" val="Jut2DI3DhQbzFr3a08QJGJ"/>
</p:tagLst>
</file>

<file path=ppt/tags/tag31.xml><?xml version="1.0" encoding="utf-8"?>
<p:tagLst xmlns:a="http://schemas.openxmlformats.org/drawingml/2006/main" xmlns:r="http://schemas.openxmlformats.org/officeDocument/2006/relationships" xmlns:p="http://schemas.openxmlformats.org/presentationml/2006/main">
  <p:tag name="DVSHAPEID" val="kNO2E77nZ4YbQyHK1cYAwg"/>
</p:tagLst>
</file>

<file path=ppt/tags/tag32.xml><?xml version="1.0" encoding="utf-8"?>
<p:tagLst xmlns:a="http://schemas.openxmlformats.org/drawingml/2006/main" xmlns:r="http://schemas.openxmlformats.org/officeDocument/2006/relationships" xmlns:p="http://schemas.openxmlformats.org/presentationml/2006/main">
  <p:tag name="DVSHAPEID" val="rJSMe48aJhIZaFdB3WvUR6"/>
</p:tagLst>
</file>

<file path=ppt/tags/tag33.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5.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6.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7.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38.xml><?xml version="1.0" encoding="utf-8"?>
<p:tagLst xmlns:a="http://schemas.openxmlformats.org/drawingml/2006/main" xmlns:r="http://schemas.openxmlformats.org/officeDocument/2006/relationships" xmlns:p="http://schemas.openxmlformats.org/presentationml/2006/main">
  <p:tag name="DVSECTIONID" val="dRa7UxXoeh8O2pVieMKJki"/>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Shape"/>
</p:tagLst>
</file>

<file path=ppt/tags/tag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7.xml><?xml version="1.0" encoding="utf-8"?>
<p:tagLst xmlns:a="http://schemas.openxmlformats.org/drawingml/2006/main" xmlns:r="http://schemas.openxmlformats.org/officeDocument/2006/relationships" xmlns:p="http://schemas.openxmlformats.org/presentationml/2006/main">
  <p:tag name="NAME" val="MoonShape"/>
</p:tagLst>
</file>

<file path=ppt/tags/tag8.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9.xml><?xml version="1.0" encoding="utf-8"?>
<p:tagLst xmlns:a="http://schemas.openxmlformats.org/drawingml/2006/main" xmlns:r="http://schemas.openxmlformats.org/officeDocument/2006/relationships" xmlns:p="http://schemas.openxmlformats.org/presentationml/2006/main">
  <p:tag name="NAME" val="MoonShape"/>
</p:tagLst>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109229</TotalTime>
  <Words>2109</Words>
  <Application>Microsoft Macintosh PowerPoint</Application>
  <PresentationFormat>Letter Paper (8.5x11 in)</PresentationFormat>
  <Paragraphs>383</Paragraphs>
  <Slides>52</Slides>
  <Notes>31</Notes>
  <HiddenSlides>0</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52</vt:i4>
      </vt:variant>
    </vt:vector>
  </HeadingPairs>
  <TitlesOfParts>
    <vt:vector size="74" baseType="lpstr">
      <vt:lpstr>2_Default Design</vt:lpstr>
      <vt:lpstr>Custom Design</vt:lpstr>
      <vt:lpstr>3_Default Design</vt:lpstr>
      <vt:lpstr>4_Default Design</vt:lpstr>
      <vt:lpstr>5_Default Design</vt:lpstr>
      <vt:lpstr>2_U_Template 2003v5_engl</vt:lpstr>
      <vt:lpstr>2_Textured</vt:lpstr>
      <vt:lpstr>6_Default Design</vt:lpstr>
      <vt:lpstr>1_new</vt:lpstr>
      <vt:lpstr>template</vt:lpstr>
      <vt:lpstr>3_cbb752_11apr10</vt:lpstr>
      <vt:lpstr>7_Default Design</vt:lpstr>
      <vt:lpstr>1_U_Template 2003v5_engl</vt:lpstr>
      <vt:lpstr>10_Default Design</vt:lpstr>
      <vt:lpstr>Office Theme</vt:lpstr>
      <vt:lpstr>1_Office Theme</vt:lpstr>
      <vt:lpstr>1_template</vt:lpstr>
      <vt:lpstr>2_Office Theme</vt:lpstr>
      <vt:lpstr>3_Office Theme</vt:lpstr>
      <vt:lpstr>4_Office Theme</vt:lpstr>
      <vt:lpstr>5_Office Theme</vt:lpstr>
      <vt:lpstr>Image</vt:lpstr>
      <vt:lpstr>PowerPoint Presentation</vt:lpstr>
      <vt:lpstr>Objective: Use Structure to Interpret Human Disease-Associated Mutations and Protein-Protein Interactions</vt:lpstr>
      <vt:lpstr>PowerPoint Presentation</vt:lpstr>
      <vt:lpstr>PowerPoint Presentation</vt:lpstr>
      <vt:lpstr>Using Structure to Interpret Human Disease-Associated Mutations &amp; PPIs</vt:lpstr>
      <vt:lpstr>PowerPoint Presentation</vt:lpstr>
      <vt:lpstr>PowerPoint Presentation</vt:lpstr>
      <vt:lpstr>Overview of DynaSIN Construction</vt:lpstr>
      <vt:lpstr>Overview of DynaSIN Construction</vt:lpstr>
      <vt:lpstr>Overview of DynaSIN Construction</vt:lpstr>
      <vt:lpstr>Conflicting and compatible interactions</vt:lpstr>
      <vt:lpstr>Structural Interaction Network  (v2.0, ‘11, available for yeast, human, E coli)</vt:lpstr>
      <vt:lpstr>The degree of conformational change correlates with hub properties </vt:lpstr>
      <vt:lpstr>Rationalization: “Permanent” vs “Transient” Interactions</vt:lpstr>
      <vt:lpstr>PowerPoint Presentation</vt:lpstr>
      <vt:lpstr>PowerPoint Presentation</vt:lpstr>
      <vt:lpstr>More Connectivity, More Constraint : A theme borne out in many studies</vt:lpstr>
      <vt:lpstr>PowerPoint Presentation</vt:lpstr>
      <vt:lpstr>PowerPoint Presentation</vt:lpstr>
      <vt:lpstr>Enrichment of rare SNPs as a metric for Negative Selection</vt:lpstr>
      <vt:lpstr>Recasting Association of Connectivity with Constraint  in terms of Gene Essentiality Categories:  Application to Regulatory &amp; Protein Interaction Networks</vt:lpstr>
      <vt:lpstr>Direct Experimental Testing</vt:lpstr>
      <vt:lpstr>PowerPoint Presentation</vt:lpstr>
      <vt:lpstr>Gene properties in Multinet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DynaSIN Summary</vt:lpstr>
      <vt:lpstr>Summarizing variation at PPI interfaces &amp; in network topology</vt:lpstr>
      <vt:lpstr>Summarizing deleterious variants in regions predicted to be important for allostery</vt:lpstr>
      <vt:lpstr>PowerPoint Presentation</vt:lpstr>
      <vt:lpstr>PowerPoint Presentation</vt:lpstr>
      <vt:lpstr>Acknowledgements  (Job opportunities currently for postdocs &amp; students) </vt:lpstr>
      <vt:lpstr>PowerPoint Presentation</vt:lpstr>
      <vt:lpstr>PowerPoint Presentation</vt:lpstr>
      <vt:lpstr>PowerPoint Presentation</vt:lpstr>
      <vt:lpstr>PowerPoint Presentation</vt:lpstr>
      <vt:lpstr>PowerPoint Presentation</vt:lpstr>
      <vt:lpstr>Betweenness</vt:lpstr>
      <vt:lpstr>Bottlenecks &amp; Hubs</vt:lpstr>
      <vt:lpstr>PowerPoint Presentation</vt:lpstr>
      <vt:lpstr>PowerPoint Presentation</vt:lpstr>
      <vt:lpstr>The degree of conformational change correlates with hub properties </vt:lpstr>
      <vt:lpstr>The degree of conformational change correlates with hub properties </vt:lpstr>
      <vt:lpstr>Rationalization: Permanent vs Transient Interactions</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DECLAN CLARKE</cp:lastModifiedBy>
  <cp:revision>1600</cp:revision>
  <cp:lastPrinted>2011-09-11T06:19:05Z</cp:lastPrinted>
  <dcterms:created xsi:type="dcterms:W3CDTF">2010-09-06T09:08:38Z</dcterms:created>
  <dcterms:modified xsi:type="dcterms:W3CDTF">2015-05-30T01:04:29Z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ies>
</file>