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7" r:id="rId9"/>
    <p:sldId id="266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200" d="100"/>
          <a:sy n="200" d="100"/>
        </p:scale>
        <p:origin x="-544" y="-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F5A29F-2B6D-6445-9A54-7BA4E5FB1619}" type="datetimeFigureOut">
              <a:rPr lang="en-US" smtClean="0"/>
              <a:t>5/27/15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B05D3-886B-C549-A4B7-16FCFB1A0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1449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57E7F-1467-2641-BD44-45B774E24DEC}" type="datetimeFigureOut">
              <a:rPr lang="en-US" smtClean="0"/>
              <a:t>5/27/15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F88AAE-0D1B-D64B-851E-1FDFC0DF4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8461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6984-3977-5F40-AFB5-9158FD350C96}" type="datetime1">
              <a:rPr lang="en-US" smtClean="0"/>
              <a:t>5/27/15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654F-2DF5-D64E-8DF8-F413EBB2D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842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A75E-117B-FB48-8B7C-EB0DCD9B44CA}" type="datetime1">
              <a:rPr lang="en-US" smtClean="0"/>
              <a:t>5/27/15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654F-2DF5-D64E-8DF8-F413EBB2D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90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8ED89-517A-2B4D-8770-B5818E317BAF}" type="datetime1">
              <a:rPr lang="en-US" smtClean="0"/>
              <a:t>5/27/15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654F-2DF5-D64E-8DF8-F413EBB2D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85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75F0-6259-B046-85B1-77E47D02C858}" type="datetime1">
              <a:rPr lang="en-US" smtClean="0"/>
              <a:t>5/27/15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654F-2DF5-D64E-8DF8-F413EBB2D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535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1967-1172-1E47-B00B-A3F5A5C49041}" type="datetime1">
              <a:rPr lang="en-US" smtClean="0"/>
              <a:t>5/27/15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654F-2DF5-D64E-8DF8-F413EBB2D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53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9240F-ABC9-C54F-9ADC-4C0D76094ECA}" type="datetime1">
              <a:rPr lang="en-US" smtClean="0"/>
              <a:t>5/27/15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654F-2DF5-D64E-8DF8-F413EBB2D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28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A0BE0-1FC0-B143-B606-2567DED0F64A}" type="datetime1">
              <a:rPr lang="en-US" smtClean="0"/>
              <a:t>5/27/15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654F-2DF5-D64E-8DF8-F413EBB2D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364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3E91D-1BB6-C04B-B462-7A20DC268326}" type="datetime1">
              <a:rPr lang="en-US" smtClean="0"/>
              <a:t>5/27/15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654F-2DF5-D64E-8DF8-F413EBB2D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287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A309-DDA5-F64C-A28A-0FAAD834797E}" type="datetime1">
              <a:rPr lang="en-US" smtClean="0"/>
              <a:t>5/27/15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654F-2DF5-D64E-8DF8-F413EBB2D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26C78-FCE5-4945-8DEF-E65E8CC8BD93}" type="datetime1">
              <a:rPr lang="en-US" smtClean="0"/>
              <a:t>5/27/15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654F-2DF5-D64E-8DF8-F413EBB2D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200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55BDE-FC93-194D-BB40-410634EFEEAE}" type="datetime1">
              <a:rPr lang="en-US" smtClean="0"/>
              <a:t>5/27/15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654F-2DF5-D64E-8DF8-F413EBB2D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887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91AA7-A109-504B-97D7-77DFA13212F1}" type="datetime1">
              <a:rPr lang="en-US" smtClean="0"/>
              <a:t>5/27/15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2654F-2DF5-D64E-8DF8-F413EBB2D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160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Relationship Id="rId3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4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LARVA2 results on PCAWG variants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JZ</a:t>
            </a:r>
          </a:p>
          <a:p>
            <a:r>
              <a:rPr lang="en-US" smtClean="0"/>
              <a:t>05/27/2015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D60E6-35CF-C642-B382-2263B9FE4554}" type="datetime1">
              <a:rPr lang="en-US" smtClean="0"/>
              <a:t>5/27/15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654F-2DF5-D64E-8DF8-F413EBB2D4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354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1: numerical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 value calculation in R for beta-binomial gives negative values</a:t>
            </a:r>
          </a:p>
          <a:p>
            <a:r>
              <a:rPr lang="en-US" dirty="0" smtClean="0"/>
              <a:t>When coding needs to use </a:t>
            </a:r>
            <a:r>
              <a:rPr lang="en-US" dirty="0" err="1" smtClean="0"/>
              <a:t>lchoose</a:t>
            </a:r>
            <a:r>
              <a:rPr lang="en-US" dirty="0" smtClean="0"/>
              <a:t>, </a:t>
            </a:r>
            <a:r>
              <a:rPr lang="en-US" dirty="0" err="1" smtClean="0"/>
              <a:t>lbeta</a:t>
            </a:r>
            <a:r>
              <a:rPr lang="en-US" dirty="0" smtClean="0"/>
              <a:t> and then take the exponential, otherwise of out of range</a:t>
            </a:r>
          </a:p>
          <a:p>
            <a:r>
              <a:rPr lang="en-US" dirty="0" smtClean="0"/>
              <a:t>Sum(p(0:n)) &gt; 1 due to numerical problems, although its usually &lt; 2.2e-16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75F0-6259-B046-85B1-77E47D02C858}" type="datetime1">
              <a:rPr lang="en-US" smtClean="0"/>
              <a:t>5/27/15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654F-2DF5-D64E-8DF8-F413EBB2D444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2209800"/>
            <a:ext cx="2641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192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 2: larger effect of heavily mutation genomes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mentioned, P values will be dominated by cancers with larger sample size or higher mutation rate</a:t>
            </a:r>
          </a:p>
          <a:p>
            <a:r>
              <a:rPr lang="en-US" dirty="0" smtClean="0"/>
              <a:t>Don’t have to time to finish the analysis and need the original variant file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75F0-6259-B046-85B1-77E47D02C858}" type="datetime1">
              <a:rPr lang="en-US" smtClean="0"/>
              <a:t>5/27/15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654F-2DF5-D64E-8DF8-F413EBB2D44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462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Problem3: BRCA and GBM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have the matched tissue variants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75F0-6259-B046-85B1-77E47D02C858}" type="datetime1">
              <a:rPr lang="en-US" smtClean="0"/>
              <a:t>5/27/15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654F-2DF5-D64E-8DF8-F413EBB2D44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561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samples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2F0EB-F65A-8840-AD46-6ED55FDF9C93}" type="datetime1">
              <a:rPr lang="en-US" smtClean="0"/>
              <a:t>5/27/15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654F-2DF5-D64E-8DF8-F413EBB2D444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 descr="boxplot.sample.per.cancer.type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00" t="15009" r="24268" b="19652"/>
          <a:stretch/>
        </p:blipFill>
        <p:spPr>
          <a:xfrm rot="5400000">
            <a:off x="1012834" y="2776892"/>
            <a:ext cx="2677900" cy="44810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72930" y="1756221"/>
            <a:ext cx="49295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Courier New"/>
              <a:buChar char="o"/>
            </a:pPr>
            <a:r>
              <a:rPr lang="en-US" dirty="0" smtClean="0"/>
              <a:t>1981 samples in total</a:t>
            </a:r>
          </a:p>
          <a:p>
            <a:pPr marL="342900" indent="-342900">
              <a:buFont typeface="Courier New"/>
              <a:buChar char="o"/>
            </a:pPr>
            <a:r>
              <a:rPr lang="en-US" dirty="0" smtClean="0"/>
              <a:t>Some donors were removed due to duplication</a:t>
            </a:r>
          </a:p>
          <a:p>
            <a:pPr marL="342900" indent="-342900">
              <a:buFont typeface="Courier New"/>
              <a:buChar char="o"/>
            </a:pPr>
            <a:r>
              <a:rPr lang="en-US" dirty="0" smtClean="0"/>
              <a:t>33838166 variants in all these samples</a:t>
            </a:r>
            <a:endParaRPr lang="en-US" dirty="0"/>
          </a:p>
        </p:txBody>
      </p:sp>
      <p:pic>
        <p:nvPicPr>
          <p:cNvPr id="8" name="Picture 7" descr="boxplot.variant.per.cancer.type.eps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37" t="12631" r="25008" b="20878"/>
          <a:stretch/>
        </p:blipFill>
        <p:spPr>
          <a:xfrm rot="5400000">
            <a:off x="5150322" y="2519065"/>
            <a:ext cx="2896358" cy="4559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543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Annotation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CDS: </a:t>
            </a:r>
          </a:p>
          <a:p>
            <a:pPr lvl="1"/>
            <a:r>
              <a:rPr lang="en-US" dirty="0" smtClean="0"/>
              <a:t>extracted from </a:t>
            </a:r>
            <a:r>
              <a:rPr lang="en-US" dirty="0" err="1" smtClean="0"/>
              <a:t>gencode</a:t>
            </a:r>
            <a:endParaRPr lang="en-US" dirty="0" smtClean="0"/>
          </a:p>
          <a:p>
            <a:pPr lvl="1"/>
            <a:r>
              <a:rPr lang="en-US" dirty="0" smtClean="0"/>
              <a:t>One ‘transcript like’ annotation per gene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Don’t know how to handle alternative splicing</a:t>
            </a:r>
          </a:p>
          <a:p>
            <a:r>
              <a:rPr lang="en-US" dirty="0" err="1" smtClean="0"/>
              <a:t>lincRNA</a:t>
            </a:r>
            <a:endParaRPr lang="en-US" dirty="0" smtClean="0"/>
          </a:p>
          <a:p>
            <a:pPr lvl="1"/>
            <a:r>
              <a:rPr lang="en-US" dirty="0" smtClean="0"/>
              <a:t>Similar to </a:t>
            </a:r>
            <a:r>
              <a:rPr lang="en-US" dirty="0" err="1" smtClean="0"/>
              <a:t>cds</a:t>
            </a:r>
            <a:r>
              <a:rPr lang="en-US" dirty="0" smtClean="0"/>
              <a:t>, some </a:t>
            </a:r>
            <a:r>
              <a:rPr lang="en-US" dirty="0" err="1" smtClean="0"/>
              <a:t>lincRNA</a:t>
            </a:r>
            <a:r>
              <a:rPr lang="en-US" dirty="0" smtClean="0"/>
              <a:t> has length 1</a:t>
            </a:r>
          </a:p>
          <a:p>
            <a:r>
              <a:rPr lang="en-US" dirty="0" smtClean="0"/>
              <a:t>Promoter</a:t>
            </a:r>
          </a:p>
          <a:p>
            <a:pPr lvl="1"/>
            <a:r>
              <a:rPr lang="en-US" dirty="0" smtClean="0"/>
              <a:t>Provide all promoters associated with a gene,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not sure how to provide p values of the promoter region</a:t>
            </a:r>
          </a:p>
          <a:p>
            <a:r>
              <a:rPr lang="en-US" dirty="0" smtClean="0"/>
              <a:t>Enhancer</a:t>
            </a:r>
          </a:p>
          <a:p>
            <a:pPr lvl="1"/>
            <a:r>
              <a:rPr lang="en-US" dirty="0" smtClean="0"/>
              <a:t>From the roadmap data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75F0-6259-B046-85B1-77E47D02C858}" type="datetime1">
              <a:rPr lang="en-US" smtClean="0"/>
              <a:t>5/27/15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654F-2DF5-D64E-8DF8-F413EBB2D4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721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Covariant Overview –(1)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75F0-6259-B046-85B1-77E47D02C858}" type="datetime1">
              <a:rPr lang="en-US" smtClean="0"/>
              <a:t>5/27/15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654F-2DF5-D64E-8DF8-F413EBB2D444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6" descr="covariants.per.annotation.typ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917700" y="403475"/>
            <a:ext cx="5299364" cy="6858000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1635451" y="1371900"/>
            <a:ext cx="2006873" cy="1629505"/>
          </a:xfrm>
          <a:prstGeom prst="roundRect">
            <a:avLst/>
          </a:prstGeom>
          <a:solidFill>
            <a:srgbClr val="0000FF">
              <a:alpha val="1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825559" y="1272685"/>
            <a:ext cx="2006873" cy="1629505"/>
          </a:xfrm>
          <a:prstGeom prst="roundRect">
            <a:avLst/>
          </a:prstGeom>
          <a:solidFill>
            <a:schemeClr val="accent6">
              <a:lumMod val="75000"/>
              <a:alpha val="1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3794724" y="3001405"/>
            <a:ext cx="2006873" cy="1629505"/>
          </a:xfrm>
          <a:prstGeom prst="roundRect">
            <a:avLst/>
          </a:prstGeom>
          <a:solidFill>
            <a:schemeClr val="accent3">
              <a:lumMod val="75000"/>
              <a:alpha val="1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177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Covariant Overview –(2)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75F0-6259-B046-85B1-77E47D02C858}" type="datetime1">
              <a:rPr lang="en-US" smtClean="0"/>
              <a:t>5/27/15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654F-2DF5-D64E-8DF8-F413EBB2D444}" type="slidenum">
              <a:rPr lang="en-US" smtClean="0"/>
              <a:t>5</a:t>
            </a:fld>
            <a:endParaRPr lang="en-US"/>
          </a:p>
        </p:txBody>
      </p:sp>
      <p:pic>
        <p:nvPicPr>
          <p:cNvPr id="9" name="Picture 8" descr="Screen Shot 2015-05-27 at 12.00.1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783750" y="539173"/>
            <a:ext cx="5380383" cy="6858000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1377852" y="1371900"/>
            <a:ext cx="2006873" cy="1629505"/>
          </a:xfrm>
          <a:prstGeom prst="roundRect">
            <a:avLst/>
          </a:prstGeom>
          <a:solidFill>
            <a:srgbClr val="0000FF">
              <a:alpha val="1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896069" y="1371900"/>
            <a:ext cx="2006873" cy="1629505"/>
          </a:xfrm>
          <a:prstGeom prst="roundRect">
            <a:avLst/>
          </a:prstGeom>
          <a:solidFill>
            <a:schemeClr val="accent6">
              <a:lumMod val="75000"/>
              <a:alpha val="1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642324" y="3055322"/>
            <a:ext cx="2006873" cy="1629505"/>
          </a:xfrm>
          <a:prstGeom prst="roundRect">
            <a:avLst/>
          </a:prstGeom>
          <a:solidFill>
            <a:schemeClr val="accent3">
              <a:lumMod val="75000"/>
              <a:alpha val="1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330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Mutation density overview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75F0-6259-B046-85B1-77E47D02C858}" type="datetime1">
              <a:rPr lang="en-US" smtClean="0"/>
              <a:t>5/27/15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654F-2DF5-D64E-8DF8-F413EBB2D444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 descr="density.per.annotation.type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36" t="26531" r="27747" b="33169"/>
          <a:stretch/>
        </p:blipFill>
        <p:spPr>
          <a:xfrm rot="5400000">
            <a:off x="593270" y="1357693"/>
            <a:ext cx="2491622" cy="2763762"/>
          </a:xfrm>
          <a:prstGeom prst="rect">
            <a:avLst/>
          </a:prstGeom>
        </p:spPr>
      </p:pic>
      <p:pic>
        <p:nvPicPr>
          <p:cNvPr id="8" name="Picture 7" descr="regression.perform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209" y="1345066"/>
            <a:ext cx="5399466" cy="269973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56380" y="4111777"/>
            <a:ext cx="83844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/>
              <a:buChar char="o"/>
            </a:pPr>
            <a:r>
              <a:rPr lang="en-US" dirty="0" smtClean="0"/>
              <a:t>10% of data for training</a:t>
            </a:r>
          </a:p>
          <a:p>
            <a:pPr marL="285750" indent="-285750">
              <a:buFont typeface="Courier New"/>
              <a:buChar char="o"/>
            </a:pPr>
            <a:r>
              <a:rPr lang="en-US" dirty="0" smtClean="0"/>
              <a:t>Best way is to use all data for training, but it takes time</a:t>
            </a:r>
          </a:p>
          <a:p>
            <a:pPr marL="285750" indent="-285750">
              <a:buFont typeface="Courier New"/>
              <a:buChar char="o"/>
            </a:pPr>
            <a:r>
              <a:rPr lang="en-US" dirty="0" smtClean="0"/>
              <a:t>Use 42 </a:t>
            </a:r>
            <a:r>
              <a:rPr lang="en-US" dirty="0" err="1" smtClean="0"/>
              <a:t>covariants</a:t>
            </a:r>
            <a:r>
              <a:rPr lang="en-US" dirty="0" smtClean="0"/>
              <a:t> for background mutation rate correction</a:t>
            </a:r>
          </a:p>
          <a:p>
            <a:pPr marL="285750" indent="-285750">
              <a:buFont typeface="Courier New"/>
              <a:buChar char="o"/>
            </a:pPr>
            <a:r>
              <a:rPr lang="en-US" dirty="0" smtClean="0"/>
              <a:t>Model performance is moderate, not as well as the bin processing</a:t>
            </a:r>
          </a:p>
          <a:p>
            <a:pPr marL="285750" indent="-285750">
              <a:buFont typeface="Courier New"/>
              <a:buChar char="o"/>
            </a:pPr>
            <a:r>
              <a:rPr lang="en-US" dirty="0" smtClean="0"/>
              <a:t>Still large among of variation of mutation counts data can be explained (up ~0.6)</a:t>
            </a:r>
          </a:p>
          <a:p>
            <a:pPr marL="285750" indent="-285750">
              <a:buFont typeface="Courier New"/>
              <a:buChar char="o"/>
            </a:pPr>
            <a:r>
              <a:rPr lang="en-US" dirty="0" smtClean="0"/>
              <a:t>Correlation of remaining prediction and observation is around 0.3</a:t>
            </a:r>
          </a:p>
          <a:p>
            <a:pPr marL="285750" indent="-285750">
              <a:buFont typeface="Courier New"/>
              <a:buChar char="o"/>
            </a:pPr>
            <a:r>
              <a:rPr lang="en-US" dirty="0" smtClean="0">
                <a:solidFill>
                  <a:srgbClr val="0000FF"/>
                </a:solidFill>
              </a:rPr>
              <a:t>Problem: not enough correction for the high mutation rate regions, subject to more false positives</a:t>
            </a:r>
          </a:p>
        </p:txBody>
      </p:sp>
    </p:spTree>
    <p:extLst>
      <p:ext uri="{BB962C8B-B14F-4D97-AF65-F5344CB8AC3E}">
        <p14:creationId xmlns:p14="http://schemas.microsoft.com/office/powerpoint/2010/main" val="4185852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Q-Q plots for P values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75F0-6259-B046-85B1-77E47D02C858}" type="datetime1">
              <a:rPr lang="en-US" smtClean="0"/>
              <a:t>5/27/15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654F-2DF5-D64E-8DF8-F413EBB2D444}" type="slidenum">
              <a:rPr lang="en-US" smtClean="0"/>
              <a:t>7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57046" y="1176338"/>
            <a:ext cx="8951384" cy="5180012"/>
            <a:chOff x="57046" y="1176338"/>
            <a:chExt cx="8951384" cy="5180012"/>
          </a:xfrm>
        </p:grpSpPr>
        <p:pic>
          <p:nvPicPr>
            <p:cNvPr id="7" name="Picture 6" descr="merge.binomial.no.correction.pval.jpe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09" t="7222" r="17778"/>
            <a:stretch/>
          </p:blipFill>
          <p:spPr>
            <a:xfrm>
              <a:off x="5842000" y="1176338"/>
              <a:ext cx="3166430" cy="3727450"/>
            </a:xfrm>
            <a:prstGeom prst="rect">
              <a:avLst/>
            </a:prstGeom>
          </p:spPr>
        </p:pic>
        <p:pic>
          <p:nvPicPr>
            <p:cNvPr id="8" name="Picture 7" descr="merge.binomial.with.correction.pval.jpe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51" r="18148" b="1991"/>
            <a:stretch/>
          </p:blipFill>
          <p:spPr>
            <a:xfrm>
              <a:off x="2900154" y="2797175"/>
              <a:ext cx="3195846" cy="3559175"/>
            </a:xfrm>
            <a:prstGeom prst="rect">
              <a:avLst/>
            </a:prstGeom>
          </p:spPr>
        </p:pic>
        <p:pic>
          <p:nvPicPr>
            <p:cNvPr id="6" name="Picture 5" descr="merge.beta.binomial.with.correction.pval.jpeg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48" t="7037" r="17037"/>
            <a:stretch/>
          </p:blipFill>
          <p:spPr>
            <a:xfrm>
              <a:off x="57046" y="1417638"/>
              <a:ext cx="3084408" cy="35925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2058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Zoom-in Q-Q plots for P values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75F0-6259-B046-85B1-77E47D02C858}" type="datetime1">
              <a:rPr lang="en-US" smtClean="0"/>
              <a:t>5/27/15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654F-2DF5-D64E-8DF8-F413EBB2D444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 descr="zoom.in.merge.beta.binomial.with.correction.pval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9" t="19075" r="18611" b="4166"/>
          <a:stretch/>
        </p:blipFill>
        <p:spPr>
          <a:xfrm>
            <a:off x="70448" y="1562100"/>
            <a:ext cx="2520352" cy="2508250"/>
          </a:xfrm>
          <a:prstGeom prst="rect">
            <a:avLst/>
          </a:prstGeom>
        </p:spPr>
      </p:pic>
      <p:pic>
        <p:nvPicPr>
          <p:cNvPr id="7" name="Picture 6" descr="zoom.in.merge.binomial.no.correction.pval.jpe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5" t="18797" r="18704" b="4352"/>
          <a:stretch/>
        </p:blipFill>
        <p:spPr>
          <a:xfrm>
            <a:off x="5738812" y="1504950"/>
            <a:ext cx="2687638" cy="2687638"/>
          </a:xfrm>
          <a:prstGeom prst="rect">
            <a:avLst/>
          </a:prstGeom>
        </p:spPr>
      </p:pic>
      <p:pic>
        <p:nvPicPr>
          <p:cNvPr id="8" name="Picture 7" descr="zoom.in.merge.binomial.with.correction.pval.jpe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8" t="18703" r="18611" b="2964"/>
          <a:stretch/>
        </p:blipFill>
        <p:spPr>
          <a:xfrm>
            <a:off x="2952930" y="1504950"/>
            <a:ext cx="2520770" cy="283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598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75F0-6259-B046-85B1-77E47D02C858}" type="datetime1">
              <a:rPr lang="en-US" smtClean="0"/>
              <a:t>5/27/15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654F-2DF5-D64E-8DF8-F413EBB2D444}" type="slidenum">
              <a:rPr lang="en-US" smtClean="0"/>
              <a:t>9</a:t>
            </a:fld>
            <a:endParaRPr lang="en-US" dirty="0"/>
          </a:p>
        </p:txBody>
      </p:sp>
      <p:pic>
        <p:nvPicPr>
          <p:cNvPr id="6" name="Picture 5" descr="merge.significant.elements.summary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49" t="9814" r="7582" b="8519"/>
          <a:stretch/>
        </p:blipFill>
        <p:spPr>
          <a:xfrm rot="5400000">
            <a:off x="865543" y="766407"/>
            <a:ext cx="3873500" cy="538868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9400" y="782082"/>
            <a:ext cx="5110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Number of significant elements in different methods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657850" y="1151414"/>
            <a:ext cx="3225800" cy="5069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Courier New"/>
              <a:buChar char="o"/>
            </a:pPr>
            <a:r>
              <a:rPr lang="en-US" dirty="0" smtClean="0">
                <a:solidFill>
                  <a:srgbClr val="FF0000"/>
                </a:solidFill>
              </a:rPr>
              <a:t>12393</a:t>
            </a:r>
            <a:r>
              <a:rPr lang="en-US" dirty="0" smtClean="0"/>
              <a:t>: binomial w/o covariant correction</a:t>
            </a:r>
          </a:p>
          <a:p>
            <a:pPr marL="285750" indent="-285750">
              <a:lnSpc>
                <a:spcPct val="120000"/>
              </a:lnSpc>
              <a:buFont typeface="Courier New"/>
              <a:buChar char="o"/>
            </a:pPr>
            <a:r>
              <a:rPr lang="en-US" dirty="0" smtClean="0">
                <a:solidFill>
                  <a:srgbClr val="FF0000"/>
                </a:solidFill>
              </a:rPr>
              <a:t>3526</a:t>
            </a:r>
            <a:r>
              <a:rPr lang="en-US" dirty="0" smtClean="0"/>
              <a:t> binomial w/ covariant correction</a:t>
            </a:r>
          </a:p>
          <a:p>
            <a:pPr marL="285750" indent="-285750">
              <a:lnSpc>
                <a:spcPct val="120000"/>
              </a:lnSpc>
              <a:buFont typeface="Courier New"/>
              <a:buChar char="o"/>
            </a:pPr>
            <a:r>
              <a:rPr lang="en-US" dirty="0" smtClean="0">
                <a:solidFill>
                  <a:srgbClr val="FF0000"/>
                </a:solidFill>
              </a:rPr>
              <a:t>387</a:t>
            </a:r>
            <a:r>
              <a:rPr lang="en-US" dirty="0" smtClean="0"/>
              <a:t> beta-</a:t>
            </a:r>
            <a:r>
              <a:rPr lang="en-US" dirty="0" smtClean="0"/>
              <a:t>binomial w/ covariant correction</a:t>
            </a:r>
            <a:endParaRPr lang="en-US" dirty="0" smtClean="0"/>
          </a:p>
          <a:p>
            <a:pPr marL="285750" indent="-285750">
              <a:lnSpc>
                <a:spcPct val="120000"/>
              </a:lnSpc>
              <a:buFont typeface="Courier New"/>
              <a:buChar char="o"/>
            </a:pPr>
            <a:r>
              <a:rPr lang="en-US" dirty="0" smtClean="0"/>
              <a:t>Covariant correction helped binomial to decrease more than 70% of positives</a:t>
            </a:r>
          </a:p>
          <a:p>
            <a:pPr marL="285750" indent="-285750">
              <a:lnSpc>
                <a:spcPct val="120000"/>
              </a:lnSpc>
              <a:buFont typeface="Courier New"/>
              <a:buChar char="o"/>
            </a:pPr>
            <a:r>
              <a:rPr lang="en-US" dirty="0" smtClean="0"/>
              <a:t>387 positives from LARVA2</a:t>
            </a:r>
          </a:p>
          <a:p>
            <a:pPr marL="742950" lvl="1" indent="-285750">
              <a:lnSpc>
                <a:spcPct val="120000"/>
              </a:lnSpc>
              <a:buFont typeface="Arial"/>
              <a:buChar char="•"/>
            </a:pPr>
            <a:r>
              <a:rPr lang="en-US" dirty="0" smtClean="0"/>
              <a:t>Famous </a:t>
            </a:r>
            <a:r>
              <a:rPr lang="en-US" dirty="0" err="1" smtClean="0"/>
              <a:t>onco</a:t>
            </a:r>
            <a:r>
              <a:rPr lang="en-US" dirty="0" smtClean="0"/>
              <a:t> genes: TP53 and others</a:t>
            </a:r>
          </a:p>
          <a:p>
            <a:pPr marL="742950" lvl="1" indent="-285750">
              <a:lnSpc>
                <a:spcPct val="120000"/>
              </a:lnSpc>
              <a:buFont typeface="Arial"/>
              <a:buChar char="•"/>
            </a:pPr>
            <a:r>
              <a:rPr lang="en-US" dirty="0" smtClean="0"/>
              <a:t>Some enhancers are heavily mutated</a:t>
            </a:r>
          </a:p>
          <a:p>
            <a:pPr lvl="1">
              <a:lnSpc>
                <a:spcPct val="12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3765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396</Words>
  <Application>Microsoft Macintosh PowerPoint</Application>
  <PresentationFormat>On-screen Show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LARVA2 results on PCAWG variants</vt:lpstr>
      <vt:lpstr>Summary of samples</vt:lpstr>
      <vt:lpstr>Annotation files</vt:lpstr>
      <vt:lpstr>Covariant Overview –(1)</vt:lpstr>
      <vt:lpstr>Covariant Overview –(2)</vt:lpstr>
      <vt:lpstr>Mutation density overview</vt:lpstr>
      <vt:lpstr>Q-Q plots for P values</vt:lpstr>
      <vt:lpstr>Zoom-in Q-Q plots for P values</vt:lpstr>
      <vt:lpstr>PowerPoint Presentation</vt:lpstr>
      <vt:lpstr>Problem 1: numerical problem</vt:lpstr>
      <vt:lpstr>Problem 2: larger effect of heavily mutation genomes</vt:lpstr>
      <vt:lpstr>Problem3: BRCA and GBM analysis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LARVA results on PCAWG variants</dc:title>
  <dc:creator>Jing Zhang</dc:creator>
  <cp:lastModifiedBy>Jing Zhang</cp:lastModifiedBy>
  <cp:revision>58</cp:revision>
  <dcterms:created xsi:type="dcterms:W3CDTF">2015-05-27T15:45:41Z</dcterms:created>
  <dcterms:modified xsi:type="dcterms:W3CDTF">2015-05-27T20:56:57Z</dcterms:modified>
</cp:coreProperties>
</file>