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4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88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32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76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20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64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09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952" algn="l" defTabSz="4567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8E20-4F01-4E40-BC85-D4E2FB9A787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F499-BF5B-5548-AD90-DFDD8B13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4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88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32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76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20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64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09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52" algn="l" defTabSz="45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F499-BF5B-5548-AD90-DFDD8B13D4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similarity network fusion, nature methods, 2014,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SNFtool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CRAN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networks in each data source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networks by fusion, random walks across networks -&gt; fused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F499-BF5B-5548-AD90-DFDD8B13D4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A1C6-5DC4-F24C-A5D8-5722E00F414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F1FB-5F1B-974A-BF00-5438B06998F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60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99EA-4D20-7E40-912E-FEA363C519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9573-ACC7-2140-B9F9-5AA2382996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71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43D4-1A17-BE4B-9FDF-77AB825CC82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448F-8558-0C46-A781-89D530B2F66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54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C86D-4038-9147-89D9-4F8513F7A3A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EC98-E494-B349-B064-9919CF13F5D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77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5" indent="0">
              <a:buNone/>
              <a:defRPr sz="1700" b="1"/>
            </a:lvl3pPr>
            <a:lvl4pPr marL="1371218" indent="0">
              <a:buNone/>
              <a:defRPr sz="1600" b="1"/>
            </a:lvl4pPr>
            <a:lvl5pPr marL="1828290" indent="0">
              <a:buNone/>
              <a:defRPr sz="1600" b="1"/>
            </a:lvl5pPr>
            <a:lvl6pPr marL="2285364" indent="0">
              <a:buNone/>
              <a:defRPr sz="1600" b="1"/>
            </a:lvl6pPr>
            <a:lvl7pPr marL="2742436" indent="0">
              <a:buNone/>
              <a:defRPr sz="1600" b="1"/>
            </a:lvl7pPr>
            <a:lvl8pPr marL="3199509" indent="0">
              <a:buNone/>
              <a:defRPr sz="1600" b="1"/>
            </a:lvl8pPr>
            <a:lvl9pPr marL="3656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3" indent="0">
              <a:buNone/>
              <a:defRPr sz="2000" b="1"/>
            </a:lvl2pPr>
            <a:lvl3pPr marL="914145" indent="0">
              <a:buNone/>
              <a:defRPr sz="1700" b="1"/>
            </a:lvl3pPr>
            <a:lvl4pPr marL="1371218" indent="0">
              <a:buNone/>
              <a:defRPr sz="1600" b="1"/>
            </a:lvl4pPr>
            <a:lvl5pPr marL="1828290" indent="0">
              <a:buNone/>
              <a:defRPr sz="1600" b="1"/>
            </a:lvl5pPr>
            <a:lvl6pPr marL="2285364" indent="0">
              <a:buNone/>
              <a:defRPr sz="1600" b="1"/>
            </a:lvl6pPr>
            <a:lvl7pPr marL="2742436" indent="0">
              <a:buNone/>
              <a:defRPr sz="1600" b="1"/>
            </a:lvl7pPr>
            <a:lvl8pPr marL="3199509" indent="0">
              <a:buNone/>
              <a:defRPr sz="1600" b="1"/>
            </a:lvl8pPr>
            <a:lvl9pPr marL="3656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A7CE-85ED-EA41-9A80-2591451CE85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0546-C391-FD4F-88F2-C527C96360C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1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9F6E-42AE-2E45-87D8-F60CB809B1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B160-B5C4-3D45-838B-B84605B451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708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4B2B-12EA-3941-A6C3-6B4667092A9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C703-5198-6F40-A88B-858F536259E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11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5" indent="0">
              <a:buNone/>
              <a:defRPr sz="1000"/>
            </a:lvl3pPr>
            <a:lvl4pPr marL="1371218" indent="0">
              <a:buNone/>
              <a:defRPr sz="900"/>
            </a:lvl4pPr>
            <a:lvl5pPr marL="1828290" indent="0">
              <a:buNone/>
              <a:defRPr sz="900"/>
            </a:lvl5pPr>
            <a:lvl6pPr marL="2285364" indent="0">
              <a:buNone/>
              <a:defRPr sz="900"/>
            </a:lvl6pPr>
            <a:lvl7pPr marL="2742436" indent="0">
              <a:buNone/>
              <a:defRPr sz="900"/>
            </a:lvl7pPr>
            <a:lvl8pPr marL="3199509" indent="0">
              <a:buNone/>
              <a:defRPr sz="900"/>
            </a:lvl8pPr>
            <a:lvl9pPr marL="36565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001D-E41E-D541-ADED-D8C261882EB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4821-DF0A-6A4E-A524-4213BFD1DF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2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73" indent="0">
              <a:buNone/>
              <a:defRPr sz="2800"/>
            </a:lvl2pPr>
            <a:lvl3pPr marL="914145" indent="0">
              <a:buNone/>
              <a:defRPr sz="2400"/>
            </a:lvl3pPr>
            <a:lvl4pPr marL="1371218" indent="0">
              <a:buNone/>
              <a:defRPr sz="2000"/>
            </a:lvl4pPr>
            <a:lvl5pPr marL="1828290" indent="0">
              <a:buNone/>
              <a:defRPr sz="2000"/>
            </a:lvl5pPr>
            <a:lvl6pPr marL="2285364" indent="0">
              <a:buNone/>
              <a:defRPr sz="2000"/>
            </a:lvl6pPr>
            <a:lvl7pPr marL="2742436" indent="0">
              <a:buNone/>
              <a:defRPr sz="2000"/>
            </a:lvl7pPr>
            <a:lvl8pPr marL="3199509" indent="0">
              <a:buNone/>
              <a:defRPr sz="2000"/>
            </a:lvl8pPr>
            <a:lvl9pPr marL="365658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45" indent="0">
              <a:buNone/>
              <a:defRPr sz="1000"/>
            </a:lvl3pPr>
            <a:lvl4pPr marL="1371218" indent="0">
              <a:buNone/>
              <a:defRPr sz="900"/>
            </a:lvl4pPr>
            <a:lvl5pPr marL="1828290" indent="0">
              <a:buNone/>
              <a:defRPr sz="900"/>
            </a:lvl5pPr>
            <a:lvl6pPr marL="2285364" indent="0">
              <a:buNone/>
              <a:defRPr sz="900"/>
            </a:lvl6pPr>
            <a:lvl7pPr marL="2742436" indent="0">
              <a:buNone/>
              <a:defRPr sz="900"/>
            </a:lvl7pPr>
            <a:lvl8pPr marL="3199509" indent="0">
              <a:buNone/>
              <a:defRPr sz="900"/>
            </a:lvl8pPr>
            <a:lvl9pPr marL="36565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C52B-64A2-8447-B4B4-3F6C35C8C96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8CFB-4611-704B-910C-3F1486A16AF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09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8B1E-0681-8B4D-B1C8-7201DDBDDDA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B450-D7EE-1F42-9CE7-5A25A4C4EC8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88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0E08-797B-6B4B-9D56-96064C97149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0833-4EE6-B348-B7FC-8540B68C3F9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52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4" indent="0">
              <a:buNone/>
              <a:defRPr sz="2000" b="1"/>
            </a:lvl2pPr>
            <a:lvl3pPr marL="913488" indent="0">
              <a:buNone/>
              <a:defRPr sz="1800" b="1"/>
            </a:lvl3pPr>
            <a:lvl4pPr marL="1370232" indent="0">
              <a:buNone/>
              <a:defRPr sz="1600" b="1"/>
            </a:lvl4pPr>
            <a:lvl5pPr marL="1826976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64" indent="0">
              <a:buNone/>
              <a:defRPr sz="1600" b="1"/>
            </a:lvl7pPr>
            <a:lvl8pPr marL="3197209" indent="0">
              <a:buNone/>
              <a:defRPr sz="1600" b="1"/>
            </a:lvl8pPr>
            <a:lvl9pPr marL="36539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44" indent="0">
              <a:buNone/>
              <a:defRPr sz="2000" b="1"/>
            </a:lvl2pPr>
            <a:lvl3pPr marL="913488" indent="0">
              <a:buNone/>
              <a:defRPr sz="1800" b="1"/>
            </a:lvl3pPr>
            <a:lvl4pPr marL="1370232" indent="0">
              <a:buNone/>
              <a:defRPr sz="1600" b="1"/>
            </a:lvl4pPr>
            <a:lvl5pPr marL="1826976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64" indent="0">
              <a:buNone/>
              <a:defRPr sz="1600" b="1"/>
            </a:lvl7pPr>
            <a:lvl8pPr marL="3197209" indent="0">
              <a:buNone/>
              <a:defRPr sz="1600" b="1"/>
            </a:lvl8pPr>
            <a:lvl9pPr marL="36539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44" indent="0">
              <a:buNone/>
              <a:defRPr sz="1200"/>
            </a:lvl2pPr>
            <a:lvl3pPr marL="913488" indent="0">
              <a:buNone/>
              <a:defRPr sz="1000"/>
            </a:lvl3pPr>
            <a:lvl4pPr marL="1370232" indent="0">
              <a:buNone/>
              <a:defRPr sz="900"/>
            </a:lvl4pPr>
            <a:lvl5pPr marL="1826976" indent="0">
              <a:buNone/>
              <a:defRPr sz="900"/>
            </a:lvl5pPr>
            <a:lvl6pPr marL="2283720" indent="0">
              <a:buNone/>
              <a:defRPr sz="900"/>
            </a:lvl6pPr>
            <a:lvl7pPr marL="2740464" indent="0">
              <a:buNone/>
              <a:defRPr sz="900"/>
            </a:lvl7pPr>
            <a:lvl8pPr marL="3197209" indent="0">
              <a:buNone/>
              <a:defRPr sz="900"/>
            </a:lvl8pPr>
            <a:lvl9pPr marL="36539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44" indent="0">
              <a:buNone/>
              <a:defRPr sz="2800"/>
            </a:lvl2pPr>
            <a:lvl3pPr marL="913488" indent="0">
              <a:buNone/>
              <a:defRPr sz="2400"/>
            </a:lvl3pPr>
            <a:lvl4pPr marL="1370232" indent="0">
              <a:buNone/>
              <a:defRPr sz="2000"/>
            </a:lvl4pPr>
            <a:lvl5pPr marL="1826976" indent="0">
              <a:buNone/>
              <a:defRPr sz="2000"/>
            </a:lvl5pPr>
            <a:lvl6pPr marL="2283720" indent="0">
              <a:buNone/>
              <a:defRPr sz="2000"/>
            </a:lvl6pPr>
            <a:lvl7pPr marL="2740464" indent="0">
              <a:buNone/>
              <a:defRPr sz="2000"/>
            </a:lvl7pPr>
            <a:lvl8pPr marL="3197209" indent="0">
              <a:buNone/>
              <a:defRPr sz="2000"/>
            </a:lvl8pPr>
            <a:lvl9pPr marL="36539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44" indent="0">
              <a:buNone/>
              <a:defRPr sz="1200"/>
            </a:lvl2pPr>
            <a:lvl3pPr marL="913488" indent="0">
              <a:buNone/>
              <a:defRPr sz="1000"/>
            </a:lvl3pPr>
            <a:lvl4pPr marL="1370232" indent="0">
              <a:buNone/>
              <a:defRPr sz="900"/>
            </a:lvl4pPr>
            <a:lvl5pPr marL="1826976" indent="0">
              <a:buNone/>
              <a:defRPr sz="900"/>
            </a:lvl5pPr>
            <a:lvl6pPr marL="2283720" indent="0">
              <a:buNone/>
              <a:defRPr sz="900"/>
            </a:lvl6pPr>
            <a:lvl7pPr marL="2740464" indent="0">
              <a:buNone/>
              <a:defRPr sz="900"/>
            </a:lvl7pPr>
            <a:lvl8pPr marL="3197209" indent="0">
              <a:buNone/>
              <a:defRPr sz="900"/>
            </a:lvl8pPr>
            <a:lvl9pPr marL="36539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8" tIns="45676" rIns="91348" bIns="456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48" tIns="45676" rIns="91348" bIns="45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8327-357D-FB43-87A6-2AFEDC102937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99E3-2B68-0240-9714-B3253D82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7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8" indent="-342558" algn="l" defTabSz="4567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466" algn="l" defTabSz="4567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0" indent="-228372" algn="l" defTabSz="4567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4" indent="-228372" algn="l" defTabSz="4567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8" indent="-228372" algn="l" defTabSz="4567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92" indent="-228372" algn="l" defTabSz="4567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6" indent="-228372" algn="l" defTabSz="4567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0" indent="-228372" algn="l" defTabSz="4567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4" indent="-228372" algn="l" defTabSz="4567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4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8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2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6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0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4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9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2" algn="l" defTabSz="456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88" y="274836"/>
            <a:ext cx="8229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88" y="1600399"/>
            <a:ext cx="8229424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8" y="6356449"/>
            <a:ext cx="2133424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defTabSz="45707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ED546B-3E30-7540-8144-D081759B981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5/27/15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88" y="6356449"/>
            <a:ext cx="2895424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defTabSz="45707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88" y="6356449"/>
            <a:ext cx="2133424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defTabSz="45707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BA0232-5475-6144-9D7E-D0A63622E11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689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689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689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689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689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33320" algn="ctr" defTabSz="4568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266639" algn="ctr" defTabSz="4568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399959" algn="ctr" defTabSz="4568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533278" algn="ctr" defTabSz="45689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557" indent="-342557" algn="l" defTabSz="4568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516" indent="-285619" algn="l" defTabSz="4568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474" indent="-228217" algn="l" defTabSz="4568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371" indent="-228217" algn="l" defTabSz="4568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731" indent="-228217" algn="l" defTabSz="4568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900" indent="-228536" algn="l" defTabSz="4570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4570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5" indent="-228536" algn="l" defTabSz="4570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7" indent="-228536" algn="l" defTabSz="4570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5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8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0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4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6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9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1" algn="l" defTabSz="4570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.f1000.com/posters/docs/26144484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biology.com/2013/14/3/R23" TargetMode="Externa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bpease/mvftool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cs.toronto.edu/SNF/SNF/Software.html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pralab.org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courses/archive/fall11/cos597C/lectures/mixed-membership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Debrief 2015 Great Lakes Bioinformatics Conference (GLBIO)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</a:p>
          <a:p>
            <a:r>
              <a:rPr lang="en-US" dirty="0" smtClean="0"/>
              <a:t>DW</a:t>
            </a:r>
          </a:p>
          <a:p>
            <a:r>
              <a:rPr lang="en-US" dirty="0" smtClean="0"/>
              <a:t>May 27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1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RNA structural motifs via </a:t>
            </a:r>
            <a:r>
              <a:rPr lang="en-US" dirty="0" err="1" smtClean="0"/>
              <a:t>subgraph</a:t>
            </a:r>
            <a:r>
              <a:rPr lang="en-US" dirty="0" smtClean="0"/>
              <a:t>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211377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Jiajie</a:t>
            </a:r>
            <a:r>
              <a:rPr lang="en-US" dirty="0" smtClean="0"/>
              <a:t> Huang, Michael </a:t>
            </a:r>
            <a:r>
              <a:rPr lang="en-US" dirty="0" err="1" smtClean="0"/>
              <a:t>Gribskov’s</a:t>
            </a:r>
            <a:r>
              <a:rPr lang="en-US" dirty="0" smtClean="0"/>
              <a:t> Lab, Purdue, </a:t>
            </a:r>
            <a:r>
              <a:rPr lang="en-US" dirty="0" smtClean="0">
                <a:hlinkClick r:id="rId2"/>
              </a:rPr>
              <a:t>http://cdn.f1000.com/posters/docs/261444849</a:t>
            </a:r>
            <a:r>
              <a:rPr lang="en-US" dirty="0" smtClean="0"/>
              <a:t> </a:t>
            </a:r>
          </a:p>
          <a:p>
            <a:r>
              <a:rPr lang="en-US" dirty="0" smtClean="0"/>
              <a:t>RNA XIOS graph, http://</a:t>
            </a:r>
            <a:r>
              <a:rPr lang="en-US" dirty="0" err="1" smtClean="0"/>
              <a:t>xios.genomics.purdue.edu</a:t>
            </a:r>
            <a:r>
              <a:rPr lang="en-US" dirty="0" smtClean="0"/>
              <a:t>/html/</a:t>
            </a:r>
            <a:r>
              <a:rPr lang="en-US" dirty="0" err="1" smtClean="0"/>
              <a:t>index.html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02" y="4826000"/>
            <a:ext cx="1511300" cy="203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356" y="4221876"/>
            <a:ext cx="2670644" cy="646242"/>
          </a:xfrm>
          <a:prstGeom prst="rect">
            <a:avLst/>
          </a:prstGeom>
          <a:noFill/>
        </p:spPr>
        <p:txBody>
          <a:bodyPr wrap="square" lIns="91348" tIns="45676" rIns="91348" bIns="45676" rtlCol="0">
            <a:spAutoFit/>
          </a:bodyPr>
          <a:lstStyle/>
          <a:p>
            <a:pPr algn="r"/>
            <a:r>
              <a:rPr lang="en-US" dirty="0" smtClean="0"/>
              <a:t>Michael </a:t>
            </a:r>
            <a:r>
              <a:rPr lang="en-US" dirty="0" err="1" smtClean="0"/>
              <a:t>Griskov</a:t>
            </a:r>
            <a:r>
              <a:rPr lang="en-US" dirty="0" smtClean="0"/>
              <a:t>, former ISCB president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3983"/>
            <a:ext cx="6684618" cy="22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PPI missing link prediction via </a:t>
            </a:r>
            <a:r>
              <a:rPr lang="en-US" dirty="0" err="1" smtClean="0"/>
              <a:t>graphlets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369"/>
            <a:ext cx="8229600" cy="4525963"/>
          </a:xfrm>
        </p:spPr>
        <p:txBody>
          <a:bodyPr/>
          <a:lstStyle/>
          <a:p>
            <a:r>
              <a:rPr lang="en-US" dirty="0" err="1" smtClean="0"/>
              <a:t>Yuriy</a:t>
            </a:r>
            <a:r>
              <a:rPr lang="en-US" dirty="0" smtClean="0"/>
              <a:t> </a:t>
            </a:r>
            <a:r>
              <a:rPr lang="en-US" dirty="0" err="1" smtClean="0"/>
              <a:t>Hulovatyy</a:t>
            </a:r>
            <a:r>
              <a:rPr lang="en-US" dirty="0" smtClean="0"/>
              <a:t>, </a:t>
            </a:r>
            <a:r>
              <a:rPr lang="en-US" dirty="0" err="1" smtClean="0"/>
              <a:t>Tijana</a:t>
            </a:r>
            <a:r>
              <a:rPr lang="en-US" dirty="0" smtClean="0"/>
              <a:t> </a:t>
            </a:r>
            <a:r>
              <a:rPr lang="en-US" dirty="0" err="1" smtClean="0"/>
              <a:t>Milenkovic’s</a:t>
            </a:r>
            <a:r>
              <a:rPr lang="en-US" dirty="0" smtClean="0"/>
              <a:t> group, University of Notre Dame, </a:t>
            </a:r>
            <a:r>
              <a:rPr lang="en-US" dirty="0" err="1" smtClean="0"/>
              <a:t>PLoS</a:t>
            </a:r>
            <a:r>
              <a:rPr lang="en-US" dirty="0" smtClean="0"/>
              <a:t> One,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9" y="2438934"/>
            <a:ext cx="4773742" cy="4419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52" y="1417638"/>
            <a:ext cx="1122748" cy="15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Integrative Reconstruction of the Regulatory Network Controlling Host Response to Influenza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8229600" cy="50850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Deborah </a:t>
            </a:r>
            <a:r>
              <a:rPr lang="en-US" dirty="0" err="1" smtClean="0"/>
              <a:t>Chasman</a:t>
            </a:r>
            <a:r>
              <a:rPr lang="en-US" dirty="0" smtClean="0"/>
              <a:t>, </a:t>
            </a:r>
            <a:r>
              <a:rPr lang="en-US" dirty="0" err="1" smtClean="0"/>
              <a:t>Sushmita</a:t>
            </a:r>
            <a:r>
              <a:rPr lang="en-US" dirty="0" smtClean="0"/>
              <a:t> Roy’s lab, </a:t>
            </a:r>
            <a:r>
              <a:rPr lang="en-US" dirty="0" err="1" smtClean="0"/>
              <a:t>UWisconsin</a:t>
            </a:r>
            <a:r>
              <a:rPr lang="en-US" dirty="0" smtClean="0"/>
              <a:t>-Madison</a:t>
            </a:r>
          </a:p>
          <a:p>
            <a:r>
              <a:rPr lang="en-US" dirty="0" smtClean="0"/>
              <a:t>Step 1 – learn host regulatory networks using MERLIN (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cb</a:t>
            </a:r>
            <a:r>
              <a:rPr lang="en-US" dirty="0" smtClean="0"/>
              <a:t> 2013) </a:t>
            </a:r>
          </a:p>
          <a:p>
            <a:r>
              <a:rPr lang="en-US" dirty="0" smtClean="0"/>
              <a:t>Step 2 – Identify protein regulators in each network module</a:t>
            </a:r>
          </a:p>
          <a:p>
            <a:r>
              <a:rPr lang="en-US" dirty="0" smtClean="0"/>
              <a:t>Step 3 – Predict physical regulatory </a:t>
            </a:r>
            <a:r>
              <a:rPr lang="en-US" dirty="0" err="1" smtClean="0"/>
              <a:t>subnetworks</a:t>
            </a:r>
            <a:r>
              <a:rPr lang="en-US" dirty="0" smtClean="0"/>
              <a:t> connecting mRNA and protein based on the modules enriched for immune response genes and known influenza host factors</a:t>
            </a:r>
          </a:p>
          <a:p>
            <a:r>
              <a:rPr lang="en-US" dirty="0" smtClean="0"/>
              <a:t>Core regulatory networks conserved in two host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86" y="1417638"/>
            <a:ext cx="1345617" cy="13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958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of Regulatory Variants in Complex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8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Yunlong</a:t>
            </a:r>
            <a:r>
              <a:rPr lang="en-US" dirty="0" smtClean="0"/>
              <a:t> Liu, Indiana University School of Medicine</a:t>
            </a:r>
          </a:p>
          <a:p>
            <a:r>
              <a:rPr lang="en-US" dirty="0" smtClean="0"/>
              <a:t>Prioritizing disease causing non-</a:t>
            </a:r>
            <a:r>
              <a:rPr lang="en-US" dirty="0" err="1" smtClean="0"/>
              <a:t>frameshift</a:t>
            </a:r>
            <a:r>
              <a:rPr lang="en-US" dirty="0" smtClean="0"/>
              <a:t> INDELs, Genome Biology 2013,</a:t>
            </a:r>
            <a:r>
              <a:rPr lang="en-US" dirty="0" smtClean="0">
                <a:hlinkClick r:id="rId2"/>
              </a:rPr>
              <a:t>genomebiology.com/2013/14/3/R23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positive 2833 </a:t>
            </a:r>
            <a:r>
              <a:rPr lang="en-US" dirty="0" err="1" smtClean="0"/>
              <a:t>indels</a:t>
            </a:r>
            <a:r>
              <a:rPr lang="en-US" dirty="0" smtClean="0"/>
              <a:t> causing diseases in Human Gene Mutation Database (HGMD)</a:t>
            </a:r>
          </a:p>
          <a:p>
            <a:pPr lvl="1"/>
            <a:r>
              <a:rPr lang="en-US" dirty="0" smtClean="0"/>
              <a:t>negative from 1000 Genomes</a:t>
            </a:r>
          </a:p>
          <a:p>
            <a:pPr lvl="1"/>
            <a:r>
              <a:rPr lang="en-US" dirty="0" smtClean="0"/>
              <a:t>SVM</a:t>
            </a:r>
          </a:p>
          <a:p>
            <a:r>
              <a:rPr lang="en-US" dirty="0" smtClean="0"/>
              <a:t>http://sparks-</a:t>
            </a:r>
            <a:r>
              <a:rPr lang="en-US" dirty="0" err="1" smtClean="0"/>
              <a:t>lab.org</a:t>
            </a:r>
            <a:r>
              <a:rPr lang="en-US" dirty="0" smtClean="0"/>
              <a:t>/</a:t>
            </a:r>
            <a:r>
              <a:rPr lang="en-US" dirty="0" err="1" smtClean="0"/>
              <a:t>ddig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Multisample</a:t>
            </a:r>
            <a:r>
              <a:rPr lang="en-US" dirty="0" smtClean="0"/>
              <a:t> Variant Format </a:t>
            </a:r>
            <a:r>
              <a:rPr lang="en-US" dirty="0" err="1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mvftools</a:t>
            </a:r>
            <a:r>
              <a:rPr lang="en-US" dirty="0"/>
              <a:t> </a:t>
            </a:r>
            <a:r>
              <a:rPr lang="en-US" dirty="0" smtClean="0"/>
              <a:t>for compact storage and efficient analysis of multi-genome and multi-</a:t>
            </a:r>
            <a:r>
              <a:rPr lang="en-US" dirty="0" err="1" smtClean="0"/>
              <a:t>transcriptome</a:t>
            </a:r>
            <a:r>
              <a:rPr lang="en-US" dirty="0" smtClean="0"/>
              <a:t> </a:t>
            </a:r>
            <a:r>
              <a:rPr lang="en-US" dirty="0" err="1" smtClean="0"/>
              <a:t>datasets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://github.com/jbpease/mvftools</a:t>
            </a:r>
            <a:endParaRPr lang="en-US" dirty="0" smtClean="0"/>
          </a:p>
          <a:p>
            <a:r>
              <a:rPr lang="en-US" dirty="0" smtClean="0"/>
              <a:t>With conversion utilities, filtering and transformation programs, and data analysis and visualization modules.</a:t>
            </a:r>
          </a:p>
          <a:p>
            <a:r>
              <a:rPr lang="en-US" dirty="0" smtClean="0"/>
              <a:t>MVF vs. VCF</a:t>
            </a:r>
          </a:p>
          <a:p>
            <a:pPr lvl="1"/>
            <a:r>
              <a:rPr lang="en-US" dirty="0" err="1" smtClean="0"/>
              <a:t>bioanalysis</a:t>
            </a:r>
            <a:r>
              <a:rPr lang="en-US" dirty="0" smtClean="0"/>
              <a:t> utilities</a:t>
            </a:r>
          </a:p>
          <a:p>
            <a:pPr lvl="1"/>
            <a:r>
              <a:rPr lang="en-US" dirty="0" smtClean="0"/>
              <a:t>high compression rate</a:t>
            </a:r>
          </a:p>
          <a:p>
            <a:pPr lvl="1"/>
            <a:r>
              <a:rPr lang="en-US" dirty="0" smtClean="0"/>
              <a:t>flexible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8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170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RNA-binding Proteins in Human Cancers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Sarath</a:t>
            </a:r>
            <a:r>
              <a:rPr lang="en-US" dirty="0" smtClean="0"/>
              <a:t> Chandra </a:t>
            </a:r>
            <a:r>
              <a:rPr lang="en-US" dirty="0" err="1" smtClean="0"/>
              <a:t>Janga</a:t>
            </a:r>
            <a:r>
              <a:rPr lang="en-US" dirty="0" smtClean="0"/>
              <a:t>, Indiana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417" y="8460"/>
            <a:ext cx="928587" cy="1388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02" y="2243654"/>
            <a:ext cx="5497618" cy="4196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503" y="6488670"/>
            <a:ext cx="2249148" cy="369243"/>
          </a:xfrm>
          <a:prstGeom prst="rect">
            <a:avLst/>
          </a:prstGeom>
          <a:noFill/>
        </p:spPr>
        <p:txBody>
          <a:bodyPr wrap="none" lIns="91348" tIns="45676" rIns="91348" bIns="45676" rtlCol="0">
            <a:spAutoFit/>
          </a:bodyPr>
          <a:lstStyle/>
          <a:p>
            <a:r>
              <a:rPr lang="en-US" dirty="0" smtClean="0"/>
              <a:t>Genome Biology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0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274638"/>
            <a:ext cx="710797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Omic</a:t>
            </a:r>
            <a:r>
              <a:rPr lang="en-US" dirty="0" smtClean="0"/>
              <a:t> Data Integration - Striving Towards Personalized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1881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Anna Goldenberg, University of Toronto</a:t>
            </a:r>
          </a:p>
          <a:p>
            <a:r>
              <a:rPr lang="en-US" dirty="0" smtClean="0"/>
              <a:t>Similarity network fusion for aggregating data types on a genomic scale, Nature Methods 2014, </a:t>
            </a:r>
            <a:r>
              <a:rPr lang="en-US" dirty="0" smtClean="0">
                <a:hlinkClick r:id="rId3"/>
              </a:rPr>
              <a:t>http://compbio.cs.toronto.edu/SNF/SNF/Software.html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977" y="274638"/>
            <a:ext cx="1699970" cy="116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0" y="3671669"/>
            <a:ext cx="74803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6211671"/>
            <a:ext cx="6203368" cy="646242"/>
          </a:xfrm>
          <a:prstGeom prst="rect">
            <a:avLst/>
          </a:prstGeom>
          <a:noFill/>
        </p:spPr>
        <p:txBody>
          <a:bodyPr wrap="none" lIns="91348" tIns="45676" rIns="91348" bIns="45676" rtlCol="0">
            <a:spAutoFit/>
          </a:bodyPr>
          <a:lstStyle/>
          <a:p>
            <a:r>
              <a:rPr lang="en-US" dirty="0" smtClean="0"/>
              <a:t>Integrate mRNA &amp; </a:t>
            </a:r>
            <a:r>
              <a:rPr lang="en-US" dirty="0" err="1" smtClean="0"/>
              <a:t>miRNA</a:t>
            </a:r>
            <a:r>
              <a:rPr lang="en-US" dirty="0" smtClean="0"/>
              <a:t> expression and DNA methylation data</a:t>
            </a:r>
          </a:p>
          <a:p>
            <a:r>
              <a:rPr lang="en-US" dirty="0" smtClean="0"/>
              <a:t>better identify cancer subtypes  and predict survival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4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Interaction Specific GO Term Associations for Predicting Protein-Protein Interaction </a:t>
            </a:r>
            <a:r>
              <a:rPr lang="en-US" sz="3600" dirty="0"/>
              <a:t>Networks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416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Daisuke </a:t>
            </a:r>
            <a:r>
              <a:rPr lang="en-US" dirty="0" err="1" smtClean="0"/>
              <a:t>Kihara</a:t>
            </a:r>
            <a:r>
              <a:rPr lang="en-US" dirty="0" smtClean="0"/>
              <a:t>, Purdue</a:t>
            </a:r>
          </a:p>
          <a:p>
            <a:r>
              <a:rPr lang="en-US" dirty="0" smtClean="0"/>
              <a:t>GO term Interaction Association Score (GO_IAS), </a:t>
            </a:r>
            <a:r>
              <a:rPr lang="en-US" dirty="0" err="1" smtClean="0"/>
              <a:t>dragon.bio.purdue.edu</a:t>
            </a:r>
            <a:r>
              <a:rPr lang="en-US" dirty="0" smtClean="0"/>
              <a:t>/IAS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 similarity as signature of protein interactions</a:t>
            </a:r>
          </a:p>
          <a:p>
            <a:r>
              <a:rPr lang="en-US" dirty="0" smtClean="0"/>
              <a:t>vs. Co</a:t>
            </a:r>
            <a:r>
              <a:rPr lang="en-US" dirty="0"/>
              <a:t>-occurrence association score (CAS</a:t>
            </a:r>
            <a:r>
              <a:rPr lang="en-US" dirty="0" smtClean="0"/>
              <a:t>) and </a:t>
            </a:r>
            <a:r>
              <a:rPr lang="en-US" dirty="0" err="1"/>
              <a:t>P</a:t>
            </a:r>
            <a:r>
              <a:rPr lang="en-US" dirty="0" err="1" smtClean="0"/>
              <a:t>ubmed</a:t>
            </a:r>
            <a:r>
              <a:rPr lang="en-US" dirty="0" smtClean="0"/>
              <a:t> </a:t>
            </a:r>
            <a:r>
              <a:rPr lang="en-US" dirty="0"/>
              <a:t>association </a:t>
            </a:r>
            <a:r>
              <a:rPr lang="en-US" dirty="0" smtClean="0"/>
              <a:t>score (PAS)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09" y="1417642"/>
            <a:ext cx="1233869" cy="1471829"/>
          </a:xfrm>
          <a:prstGeom prst="rect">
            <a:avLst/>
          </a:prstGeom>
        </p:spPr>
      </p:pic>
      <p:pic>
        <p:nvPicPr>
          <p:cNvPr id="5" name="Picture 4" descr="Screen Shot 2015-05-27 at 11.32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362"/>
            <a:ext cx="9144000" cy="17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94" y="7226"/>
            <a:ext cx="420810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“Music”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878" y="1145955"/>
            <a:ext cx="3750906" cy="4525963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b="1" dirty="0" smtClean="0">
                <a:solidFill>
                  <a:srgbClr val="993300"/>
                </a:solidFill>
                <a:effectLst/>
                <a:latin typeface="Arial"/>
                <a:ea typeface="Times New Roman"/>
                <a:cs typeface="Times New Roman"/>
              </a:rPr>
              <a:t>Poster 91</a:t>
            </a:r>
            <a:br>
              <a:rPr lang="en-US" b="1" dirty="0" smtClean="0">
                <a:solidFill>
                  <a:srgbClr val="9933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en-US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RNA-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Seq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to study music perception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Preethy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Sasidharan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Nair,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Anju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Philips,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Harri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Lähdesmäki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, and Irma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Järvelä</a:t>
            </a:r>
            <a:endParaRPr lang="en-US" sz="4400" dirty="0">
              <a:latin typeface="Cambria"/>
              <a:ea typeface="ＭＳ 明朝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Screen Shot 2015-05-27 at 1.1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18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705" y="4758796"/>
            <a:ext cx="1261773" cy="18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61" y="1409402"/>
            <a:ext cx="2590271" cy="19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3" descr="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18" y="4317504"/>
            <a:ext cx="2709774" cy="22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3" y="1421806"/>
            <a:ext cx="1985257" cy="261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8" descr="Presentation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2" y="4667747"/>
            <a:ext cx="2574837" cy="21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1"/>
            <a:ext cx="9144000" cy="12025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57" tIns="13329" rIns="26657" bIns="13329" anchor="ctr"/>
          <a:lstStyle/>
          <a:p>
            <a:pPr algn="ctr" defTabSz="456959">
              <a:defRPr/>
            </a:pPr>
            <a:endParaRPr lang="en-US" sz="1700">
              <a:noFill/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1202531"/>
            <a:ext cx="9144000" cy="0"/>
          </a:xfrm>
          <a:prstGeom prst="line">
            <a:avLst/>
          </a:prstGeom>
          <a:ln w="38100" cap="flat" cmpd="sng">
            <a:solidFill>
              <a:schemeClr val="tx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9" name="TextBox 111"/>
          <p:cNvSpPr txBox="1">
            <a:spLocks noChangeArrowheads="1"/>
          </p:cNvSpPr>
          <p:nvPr/>
        </p:nvSpPr>
        <p:spPr bwMode="auto">
          <a:xfrm>
            <a:off x="216519" y="4758532"/>
            <a:ext cx="2550583" cy="1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prstClr val="black"/>
                </a:solidFill>
                <a:latin typeface="Arial" charset="0"/>
                <a:cs typeface="Arial" charset="0"/>
              </a:rPr>
              <a:t>Modules are densely connected regions in a network. </a:t>
            </a:r>
            <a:endParaRPr lang="en-US" sz="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320" name="Picture 96" descr="Presentation6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8" y="6021090"/>
            <a:ext cx="1270000" cy="10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7" descr="Presentation7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39" y="5727899"/>
            <a:ext cx="1270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Straight Arrow Connector 98"/>
          <p:cNvCxnSpPr/>
          <p:nvPr/>
        </p:nvCxnSpPr>
        <p:spPr>
          <a:xfrm>
            <a:off x="1420812" y="6308328"/>
            <a:ext cx="1305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3" name="TextBox 99"/>
          <p:cNvSpPr txBox="1">
            <a:spLocks noChangeArrowheads="1"/>
          </p:cNvSpPr>
          <p:nvPr/>
        </p:nvSpPr>
        <p:spPr bwMode="auto">
          <a:xfrm>
            <a:off x="1333060" y="6428879"/>
            <a:ext cx="139347" cy="950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   </a:t>
            </a:r>
          </a:p>
        </p:txBody>
      </p:sp>
      <p:pic>
        <p:nvPicPr>
          <p:cNvPr id="13324" name="Picture 2" descr="tmp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41" y="1493738"/>
            <a:ext cx="2155913" cy="18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Rectangle 142"/>
          <p:cNvSpPr/>
          <p:nvPr/>
        </p:nvSpPr>
        <p:spPr>
          <a:xfrm>
            <a:off x="144639" y="1275953"/>
            <a:ext cx="2813844" cy="549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57" tIns="13329" rIns="26657" bIns="13329" anchor="ctr"/>
          <a:lstStyle/>
          <a:p>
            <a:pPr algn="ctr" defTabSz="456959"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151629" y="1275953"/>
            <a:ext cx="2813844" cy="549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57" tIns="13329" rIns="26657" bIns="13329" anchor="ctr"/>
          <a:lstStyle/>
          <a:p>
            <a:pPr algn="ctr" defTabSz="456959"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162146" y="1282403"/>
            <a:ext cx="2813844" cy="549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57" tIns="13329" rIns="26657" bIns="13329" anchor="ctr"/>
          <a:lstStyle/>
          <a:p>
            <a:pPr algn="ctr" defTabSz="456959"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143757" y="1275953"/>
            <a:ext cx="2814726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Multi-layer network</a:t>
            </a:r>
          </a:p>
        </p:txBody>
      </p:sp>
      <p:sp>
        <p:nvSpPr>
          <p:cNvPr id="147" name="Text Box 7"/>
          <p:cNvSpPr txBox="1">
            <a:spLocks noChangeArrowheads="1"/>
          </p:cNvSpPr>
          <p:nvPr/>
        </p:nvSpPr>
        <p:spPr bwMode="auto">
          <a:xfrm>
            <a:off x="146844" y="4544219"/>
            <a:ext cx="2811639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OrthoClust: cross species network clustering</a:t>
            </a:r>
          </a:p>
        </p:txBody>
      </p:sp>
      <p:pic>
        <p:nvPicPr>
          <p:cNvPr id="1333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93" y="6319242"/>
            <a:ext cx="426861" cy="4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151"/>
          <p:cNvSpPr txBox="1">
            <a:spLocks noChangeArrowheads="1"/>
          </p:cNvSpPr>
          <p:nvPr/>
        </p:nvSpPr>
        <p:spPr bwMode="auto">
          <a:xfrm>
            <a:off x="2712421" y="6514703"/>
            <a:ext cx="158309" cy="1654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3151629" y="1275953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Optimization Procedures</a:t>
            </a: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3151629" y="4545707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Simultaneous clustering of expression profiles</a:t>
            </a:r>
          </a:p>
        </p:txBody>
      </p: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6172729" y="5591473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791104" y="113606"/>
            <a:ext cx="7395545" cy="11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1818" tIns="10907" rIns="21818" bIns="10907">
            <a:spAutoFit/>
          </a:bodyPr>
          <a:lstStyle/>
          <a:p>
            <a:pPr algn="ctr" defTabSz="21844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OrthoClust: A multi-layer network framework for clustering high-throughput biological data across species </a:t>
            </a:r>
            <a:endParaRPr lang="en-US" sz="1700" dirty="0">
              <a:solidFill>
                <a:srgbClr val="FFFFFF"/>
              </a:solidFill>
              <a:latin typeface="Calibri"/>
              <a:ea typeface="ＭＳ Ｐゴシック" charset="0"/>
              <a:cs typeface="Arial"/>
            </a:endParaRPr>
          </a:p>
          <a:p>
            <a:pPr algn="ctr" defTabSz="2184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Koon-Kiu Yan, </a:t>
            </a:r>
            <a:r>
              <a:rPr lang="en-US" sz="1300" u="sng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Daifeng</a:t>
            </a:r>
            <a:r>
              <a:rPr lang="en-US" sz="1300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Wang</a:t>
            </a:r>
            <a:r>
              <a:rPr lang="en-US" sz="13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, Paul Muir, Joel Rozowsky, Mark Gerstein</a:t>
            </a:r>
          </a:p>
          <a:p>
            <a:pPr algn="ctr" defTabSz="2184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Department of Molecular Biophysics and Biochemistry, Program in Computational Biology and Bioinformatics, Yale University</a:t>
            </a:r>
          </a:p>
        </p:txBody>
      </p:sp>
      <p:pic>
        <p:nvPicPr>
          <p:cNvPr id="13336" name="Picture 118" descr="56f0c9c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369" y="190501"/>
            <a:ext cx="896497" cy="10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18" descr="56f0c9c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02" y="238126"/>
            <a:ext cx="896497" cy="10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61" descr="56f0c9c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214314"/>
            <a:ext cx="747007" cy="8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TextBox 1"/>
          <p:cNvSpPr txBox="1">
            <a:spLocks noChangeArrowheads="1"/>
          </p:cNvSpPr>
          <p:nvPr/>
        </p:nvSpPr>
        <p:spPr bwMode="auto">
          <a:xfrm>
            <a:off x="983369" y="2441278"/>
            <a:ext cx="53835" cy="9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8782" y="3565922"/>
          <a:ext cx="2178405" cy="1129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81"/>
                <a:gridCol w="435681"/>
                <a:gridCol w="435681"/>
                <a:gridCol w="435681"/>
                <a:gridCol w="435681"/>
              </a:tblGrid>
              <a:tr h="302896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Layer 1</a:t>
                      </a:r>
                      <a:endParaRPr lang="en-US" sz="600" b="1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/>
                        <a:t>Family</a:t>
                      </a:r>
                      <a:endParaRPr lang="en-US" sz="600" b="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/>
                        <a:t>Transcription regulation</a:t>
                      </a:r>
                      <a:endParaRPr lang="en-US" sz="600" b="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/>
                        <a:t>Co-expression</a:t>
                      </a:r>
                      <a:r>
                        <a:rPr lang="en-US" sz="600" b="0" baseline="0" dirty="0" smtClean="0"/>
                        <a:t> (species 1)</a:t>
                      </a:r>
                      <a:endParaRPr lang="en-US" sz="600" b="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baseline="0" dirty="0" smtClean="0"/>
                        <a:t>PPI</a:t>
                      </a:r>
                    </a:p>
                    <a:p>
                      <a:pPr algn="ctr"/>
                      <a:r>
                        <a:rPr lang="en-US" sz="600" b="0" baseline="0" dirty="0" smtClean="0"/>
                        <a:t>(species 1)</a:t>
                      </a:r>
                      <a:endParaRPr lang="en-US" sz="600" b="0" dirty="0"/>
                    </a:p>
                  </a:txBody>
                  <a:tcPr marL="25404" marR="25404" marT="14288" marB="14288" anchor="ctr"/>
                </a:tc>
              </a:tr>
              <a:tr h="302896"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Layer</a:t>
                      </a:r>
                      <a:r>
                        <a:rPr lang="en-US" sz="600" b="1" baseline="0" dirty="0" smtClean="0"/>
                        <a:t> 2</a:t>
                      </a:r>
                      <a:endParaRPr lang="en-US" sz="600" b="1" dirty="0" smtClean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LinkedIn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Regulation by miRNAs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/>
                        <a:t>Co-expression</a:t>
                      </a:r>
                      <a:r>
                        <a:rPr lang="en-US" sz="600" b="0" baseline="0" dirty="0" smtClean="0"/>
                        <a:t> (species 2)</a:t>
                      </a:r>
                      <a:endParaRPr lang="en-US" sz="600" b="0" dirty="0" smtClean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baseline="0" dirty="0" smtClean="0"/>
                        <a:t>PPI</a:t>
                      </a:r>
                    </a:p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baseline="0" dirty="0" smtClean="0"/>
                        <a:t>(species 2)</a:t>
                      </a:r>
                      <a:endParaRPr lang="en-US" sz="600" b="0" dirty="0" smtClean="0"/>
                    </a:p>
                  </a:txBody>
                  <a:tcPr marL="25404" marR="25404" marT="14288" marB="14288" anchor="ctr"/>
                </a:tc>
              </a:tr>
              <a:tr h="302896"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Layer 3</a:t>
                      </a:r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Facebook</a:t>
                      </a:r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 smtClean="0"/>
                        <a:t>Phosphory-lation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 smtClean="0"/>
                        <a:t>Co-expression</a:t>
                      </a:r>
                      <a:r>
                        <a:rPr lang="en-US" sz="600" b="0" baseline="0" dirty="0" smtClean="0"/>
                        <a:t> (species 3)</a:t>
                      </a:r>
                      <a:endParaRPr lang="en-US" sz="600" b="0" dirty="0" smtClean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baseline="0" dirty="0" smtClean="0"/>
                        <a:t>PPI</a:t>
                      </a:r>
                    </a:p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baseline="0" dirty="0" smtClean="0"/>
                        <a:t>(species 3)</a:t>
                      </a:r>
                      <a:endParaRPr lang="en-US" sz="600" b="0" dirty="0" smtClean="0"/>
                    </a:p>
                  </a:txBody>
                  <a:tcPr marL="25404" marR="25404" marT="14288" marB="14288" anchor="ctr"/>
                </a:tc>
              </a:tr>
              <a:tr h="220452"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Coupling</a:t>
                      </a:r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marL="0" marR="0" indent="0" algn="ctr" defTabSz="1567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Same individual</a:t>
                      </a:r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Same gene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orthology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orthology</a:t>
                      </a:r>
                      <a:endParaRPr lang="en-US" sz="600" dirty="0"/>
                    </a:p>
                  </a:txBody>
                  <a:tcPr marL="25404" marR="25404" marT="14288" marB="14288" anchor="ctr"/>
                </a:tc>
              </a:tr>
            </a:tbl>
          </a:graphicData>
        </a:graphic>
      </p:graphicFrame>
      <p:sp>
        <p:nvSpPr>
          <p:cNvPr id="13372" name="TextBox 122"/>
          <p:cNvSpPr txBox="1">
            <a:spLocks noChangeArrowheads="1"/>
          </p:cNvSpPr>
          <p:nvPr/>
        </p:nvSpPr>
        <p:spPr bwMode="auto">
          <a:xfrm>
            <a:off x="5072504" y="2378771"/>
            <a:ext cx="860337" cy="1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prstClr val="black"/>
                </a:solidFill>
                <a:latin typeface="Arial" charset="0"/>
                <a:cs typeface="Arial" charset="0"/>
              </a:rPr>
              <a:t>Simulated annealing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162146" y="1276945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Simultaneous clustering of expression profiles</a:t>
            </a:r>
          </a:p>
        </p:txBody>
      </p:sp>
      <p:sp>
        <p:nvSpPr>
          <p:cNvPr id="13374" name="TextBox 122"/>
          <p:cNvSpPr txBox="1">
            <a:spLocks noChangeArrowheads="1"/>
          </p:cNvSpPr>
          <p:nvPr/>
        </p:nvSpPr>
        <p:spPr bwMode="auto">
          <a:xfrm>
            <a:off x="6254750" y="5756673"/>
            <a:ext cx="2651566" cy="101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800">
                <a:solidFill>
                  <a:prstClr val="black"/>
                </a:solidFill>
                <a:latin typeface="Arial" charset="0"/>
                <a:cs typeface="Arial" charset="0"/>
              </a:rPr>
              <a:t>Yan et al. OrthoClust: an orthology-based network framework for clustering data across multiple species, Genome Biology 2014</a:t>
            </a:r>
          </a:p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800">
                <a:solidFill>
                  <a:prstClr val="black"/>
                </a:solidFill>
                <a:latin typeface="Arial" charset="0"/>
                <a:cs typeface="Arial" charset="0"/>
              </a:rPr>
              <a:t>Gerstein, Rozowsky, Yan et al. Comparative analysis of the transcriptome across distant species, Nature 2014</a:t>
            </a:r>
          </a:p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800">
                <a:solidFill>
                  <a:prstClr val="black"/>
                </a:solidFill>
                <a:latin typeface="Arial" charset="0"/>
                <a:cs typeface="Arial" charset="0"/>
              </a:rPr>
              <a:t>Blondel et al. Fast unfolding of communities in large networks, J. Stat. Mech. 2008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162146" y="5037832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Code Availability</a:t>
            </a:r>
          </a:p>
        </p:txBody>
      </p:sp>
      <p:sp>
        <p:nvSpPr>
          <p:cNvPr id="88" name="TextBox 122"/>
          <p:cNvSpPr txBox="1">
            <a:spLocks noChangeArrowheads="1"/>
          </p:cNvSpPr>
          <p:nvPr/>
        </p:nvSpPr>
        <p:spPr bwMode="auto">
          <a:xfrm>
            <a:off x="6279886" y="5242719"/>
            <a:ext cx="2651566" cy="27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marL="133287" indent="-133287" algn="just" defTabSz="456783" eaLnBrk="1" fontAlgn="base" hangingPunct="1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MATLAB and R code can be downloaded from </a:t>
            </a:r>
            <a:r>
              <a:rPr lang="en-US" sz="800" dirty="0" err="1">
                <a:solidFill>
                  <a:prstClr val="black"/>
                </a:solidFill>
                <a:latin typeface="Arial" charset="0"/>
                <a:cs typeface="Arial" charset="0"/>
              </a:rPr>
              <a:t>Github</a:t>
            </a: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	https://</a:t>
            </a:r>
            <a:r>
              <a:rPr lang="en-US" sz="800" dirty="0" err="1">
                <a:solidFill>
                  <a:prstClr val="black"/>
                </a:solidFill>
                <a:latin typeface="Arial" charset="0"/>
                <a:cs typeface="Arial" charset="0"/>
              </a:rPr>
              <a:t>github.com</a:t>
            </a: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/</a:t>
            </a:r>
            <a:r>
              <a:rPr lang="en-US" sz="800" dirty="0" err="1">
                <a:solidFill>
                  <a:prstClr val="black"/>
                </a:solidFill>
                <a:latin typeface="Arial" charset="0"/>
                <a:cs typeface="Arial" charset="0"/>
              </a:rPr>
              <a:t>gersteinlab</a:t>
            </a: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/OrthoClust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6162146" y="3393778"/>
            <a:ext cx="2813844" cy="1499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26606" tIns="13301" rIns="26606" bIns="13301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6959"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F8F8F8"/>
                </a:solidFill>
                <a:latin typeface="Arial" charset="0"/>
                <a:cs typeface="Arial" charset="0"/>
              </a:rPr>
              <a:t>Other Applications</a:t>
            </a:r>
          </a:p>
        </p:txBody>
      </p:sp>
      <p:pic>
        <p:nvPicPr>
          <p:cNvPr id="1337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98" y="3378896"/>
            <a:ext cx="1622337" cy="11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9" name="TextBox 122"/>
          <p:cNvSpPr txBox="1">
            <a:spLocks noChangeArrowheads="1"/>
          </p:cNvSpPr>
          <p:nvPr/>
        </p:nvSpPr>
        <p:spPr bwMode="auto">
          <a:xfrm>
            <a:off x="5071181" y="3575844"/>
            <a:ext cx="812712" cy="2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prstClr val="black"/>
                </a:solidFill>
                <a:latin typeface="Arial" charset="0"/>
                <a:cs typeface="Arial" charset="0"/>
              </a:rPr>
              <a:t>Alternate heuristic</a:t>
            </a:r>
          </a:p>
          <a:p>
            <a:pPr algn="just" defTabSz="456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prstClr val="black"/>
                </a:solidFill>
                <a:latin typeface="Arial" charset="0"/>
                <a:cs typeface="Arial" charset="0"/>
              </a:rPr>
              <a:t>Louvain algorithm</a:t>
            </a:r>
          </a:p>
        </p:txBody>
      </p:sp>
      <p:sp>
        <p:nvSpPr>
          <p:cNvPr id="13380" name="TextBox 9"/>
          <p:cNvSpPr txBox="1">
            <a:spLocks noChangeArrowheads="1"/>
          </p:cNvSpPr>
          <p:nvPr/>
        </p:nvSpPr>
        <p:spPr bwMode="auto">
          <a:xfrm>
            <a:off x="5670903" y="6470055"/>
            <a:ext cx="89518" cy="950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13381" name="TextBox 93"/>
          <p:cNvSpPr txBox="1">
            <a:spLocks noChangeArrowheads="1"/>
          </p:cNvSpPr>
          <p:nvPr/>
        </p:nvSpPr>
        <p:spPr bwMode="auto">
          <a:xfrm>
            <a:off x="5440716" y="3061891"/>
            <a:ext cx="150813" cy="950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grpSp>
        <p:nvGrpSpPr>
          <p:cNvPr id="13382" name="Group 13"/>
          <p:cNvGrpSpPr>
            <a:grpSpLocks/>
          </p:cNvGrpSpPr>
          <p:nvPr/>
        </p:nvGrpSpPr>
        <p:grpSpPr bwMode="auto">
          <a:xfrm>
            <a:off x="6254750" y="3626942"/>
            <a:ext cx="2651566" cy="1446550"/>
            <a:chOff x="22517816" y="11606309"/>
            <a:chExt cx="9545638" cy="4629650"/>
          </a:xfrm>
        </p:grpSpPr>
        <p:sp>
          <p:nvSpPr>
            <p:cNvPr id="98" name="TextBox 122"/>
            <p:cNvSpPr txBox="1">
              <a:spLocks noChangeArrowheads="1"/>
            </p:cNvSpPr>
            <p:nvPr/>
          </p:nvSpPr>
          <p:spPr bwMode="auto">
            <a:xfrm>
              <a:off x="22517816" y="11606309"/>
              <a:ext cx="9545638" cy="462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marL="133287" indent="-133287"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To identify regions that are common across layers, and regions that are specific. </a:t>
              </a:r>
            </a:p>
            <a:p>
              <a:pPr marL="133287" indent="-133287"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Apart from co-expression networks, OrthoClust can be applied to other networks such as PPI networks, probing the evolution of protein complexes.</a:t>
              </a:r>
            </a:p>
            <a:p>
              <a:pPr marL="133287" indent="-133287"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Easily generalized to N species</a:t>
              </a:r>
            </a:p>
            <a:p>
              <a:pPr marL="133287" indent="-133287"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The network based modularity function can be generalized to a correlation based modularity function:</a:t>
              </a:r>
            </a:p>
            <a:p>
              <a:pPr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just" defTabSz="45678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    for data like Hi-C interaction matrices.</a:t>
              </a:r>
            </a:p>
          </p:txBody>
        </p:sp>
        <p:pic>
          <p:nvPicPr>
            <p:cNvPr id="1338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091" y="15016606"/>
              <a:ext cx="2591584" cy="6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83" name="TextBox 99"/>
          <p:cNvSpPr txBox="1">
            <a:spLocks noChangeArrowheads="1"/>
          </p:cNvSpPr>
          <p:nvPr/>
        </p:nvSpPr>
        <p:spPr bwMode="auto">
          <a:xfrm>
            <a:off x="6329275" y="1541363"/>
            <a:ext cx="150813" cy="950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57" tIns="13329" rIns="26657" bIns="13329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6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1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79" y="2147466"/>
            <a:ext cx="8686800" cy="4661694"/>
          </a:xfrm>
        </p:spPr>
        <p:txBody>
          <a:bodyPr>
            <a:normAutofit/>
          </a:bodyPr>
          <a:lstStyle/>
          <a:p>
            <a:r>
              <a:rPr lang="en-US" dirty="0" smtClean="0"/>
              <a:t>~300 attendees</a:t>
            </a:r>
          </a:p>
          <a:p>
            <a:r>
              <a:rPr lang="en-US" dirty="0" smtClean="0"/>
              <a:t>4 keynotes</a:t>
            </a:r>
          </a:p>
          <a:p>
            <a:r>
              <a:rPr lang="en-US" dirty="0" smtClean="0"/>
              <a:t>10 invited talks</a:t>
            </a:r>
          </a:p>
          <a:p>
            <a:r>
              <a:rPr lang="en-US" dirty="0" smtClean="0"/>
              <a:t>4 tutorials and 2 workshops</a:t>
            </a:r>
          </a:p>
          <a:p>
            <a:r>
              <a:rPr lang="en-US" dirty="0" smtClean="0"/>
              <a:t>45 oral presentations</a:t>
            </a:r>
          </a:p>
          <a:p>
            <a:pPr lvl="1"/>
            <a:r>
              <a:rPr lang="en-US" dirty="0" err="1" smtClean="0"/>
              <a:t>Loregic</a:t>
            </a:r>
            <a:endParaRPr lang="en-US" dirty="0" smtClean="0"/>
          </a:p>
          <a:p>
            <a:r>
              <a:rPr lang="en-US" dirty="0" smtClean="0"/>
              <a:t>~120 poster presentations</a:t>
            </a:r>
          </a:p>
          <a:p>
            <a:pPr lvl="1"/>
            <a:r>
              <a:rPr lang="en-US" dirty="0" err="1" smtClean="0"/>
              <a:t>OrthoClust</a:t>
            </a:r>
            <a:r>
              <a:rPr lang="en-US" dirty="0" smtClean="0"/>
              <a:t>, F1000 best poster presentation award!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t="11662" b="5756"/>
          <a:stretch/>
        </p:blipFill>
        <p:spPr>
          <a:xfrm>
            <a:off x="457200" y="249549"/>
            <a:ext cx="6258056" cy="1897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8167" y="2147468"/>
            <a:ext cx="3112828" cy="369243"/>
          </a:xfrm>
          <a:prstGeom prst="rect">
            <a:avLst/>
          </a:prstGeom>
        </p:spPr>
        <p:txBody>
          <a:bodyPr wrap="none" lIns="91348" tIns="45676" rIns="91348" bIns="45676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www.iscb.org</a:t>
            </a:r>
            <a:r>
              <a:rPr lang="en-US" dirty="0" smtClean="0"/>
              <a:t>/glbio2015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48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Keynote 1, Dr. Nancy Cox, University of Chicago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7" r="-1022"/>
          <a:stretch/>
        </p:blipFill>
        <p:spPr>
          <a:xfrm>
            <a:off x="7450564" y="4"/>
            <a:ext cx="1693436" cy="209371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348" tIns="45676" rIns="91348" bIns="45676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PrediXcan</a:t>
            </a:r>
            <a:r>
              <a:rPr lang="en-US" dirty="0" smtClean="0"/>
              <a:t> (with </a:t>
            </a:r>
            <a:r>
              <a:rPr lang="en-US" dirty="0" err="1" smtClean="0"/>
              <a:t>Im</a:t>
            </a:r>
            <a:r>
              <a:rPr lang="en-US" dirty="0" smtClean="0"/>
              <a:t> Lab)</a:t>
            </a:r>
          </a:p>
          <a:p>
            <a:pPr lvl="1"/>
            <a:r>
              <a:rPr lang="en-US" dirty="0" smtClean="0"/>
              <a:t>a gene-based association test that prioritizes genes that are likely to be causal for the phenotype</a:t>
            </a:r>
          </a:p>
          <a:p>
            <a:pPr lvl="1"/>
            <a:r>
              <a:rPr lang="en-US" dirty="0" err="1" smtClean="0"/>
              <a:t>GTEx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PredictDB</a:t>
            </a:r>
            <a:r>
              <a:rPr lang="en-US" dirty="0" smtClean="0"/>
              <a:t>, hosting genetic prediction models of </a:t>
            </a:r>
            <a:r>
              <a:rPr lang="en-US" dirty="0" err="1" smtClean="0"/>
              <a:t>transcriptome</a:t>
            </a:r>
            <a:r>
              <a:rPr lang="en-US" dirty="0" smtClean="0"/>
              <a:t> levels for </a:t>
            </a:r>
            <a:r>
              <a:rPr lang="en-US" dirty="0" err="1" smtClean="0"/>
              <a:t>PrediXcan</a:t>
            </a:r>
            <a:endParaRPr lang="en-US" dirty="0" smtClean="0"/>
          </a:p>
          <a:p>
            <a:pPr lvl="1"/>
            <a:r>
              <a:rPr lang="en-US" dirty="0" smtClean="0"/>
              <a:t>G2Pdb, Gene to Phenotype database, hosts the results of </a:t>
            </a:r>
            <a:r>
              <a:rPr lang="en-US" dirty="0" err="1" smtClean="0"/>
              <a:t>PrediXcan</a:t>
            </a:r>
            <a:endParaRPr lang="en-US" dirty="0" smtClean="0"/>
          </a:p>
          <a:p>
            <a:pPr lvl="1"/>
            <a:r>
              <a:rPr lang="en-US" dirty="0" err="1" smtClean="0"/>
              <a:t>GTEx</a:t>
            </a:r>
            <a:r>
              <a:rPr lang="en-US" dirty="0" smtClean="0"/>
              <a:t> companion paper, 2</a:t>
            </a:r>
            <a:r>
              <a:rPr lang="en-US" baseline="30000" dirty="0" smtClean="0"/>
              <a:t>nd</a:t>
            </a:r>
            <a:r>
              <a:rPr lang="en-US" dirty="0" smtClean="0"/>
              <a:t> round revision in Nature Genetics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hakyimlab</a:t>
            </a:r>
            <a:r>
              <a:rPr lang="en-US" dirty="0" smtClean="0"/>
              <a:t>/</a:t>
            </a:r>
            <a:r>
              <a:rPr lang="en-US" dirty="0" err="1" smtClean="0"/>
              <a:t>PrediXcan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48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Keynote 2, Dr. Mona Singh, Princeton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" y="1600200"/>
            <a:ext cx="8686799" cy="5257800"/>
          </a:xfrm>
          <a:prstGeom prst="rect">
            <a:avLst/>
          </a:prstGeom>
        </p:spPr>
        <p:txBody>
          <a:bodyPr vert="horz" lIns="91348" tIns="45676" rIns="91348" bIns="45676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Data-driven approaches to uncover variations</a:t>
            </a:r>
          </a:p>
          <a:p>
            <a:pPr marL="0" indent="0">
              <a:buNone/>
            </a:pPr>
            <a:r>
              <a:rPr lang="en-US" dirty="0" smtClean="0"/>
              <a:t> in PPI networks</a:t>
            </a:r>
          </a:p>
          <a:p>
            <a:pPr lvl="1"/>
            <a:r>
              <a:rPr lang="en-US" dirty="0" smtClean="0"/>
              <a:t>Discovered significantly mutated binding sites, among which known cancer genes are enriched</a:t>
            </a:r>
          </a:p>
          <a:p>
            <a:pPr lvl="1"/>
            <a:r>
              <a:rPr lang="en-US" dirty="0" smtClean="0"/>
              <a:t>PPI networks change over evolutionary time (</a:t>
            </a:r>
            <a:r>
              <a:rPr lang="en-US" dirty="0" smtClean="0">
                <a:hlinkClick r:id="rId2"/>
              </a:rPr>
              <a:t>www.capralab.org</a:t>
            </a:r>
            <a:r>
              <a:rPr lang="en-US" dirty="0" smtClean="0"/>
              <a:t>), proteins prefer to interact with proteins of same age and origin</a:t>
            </a:r>
          </a:p>
          <a:p>
            <a:pPr lvl="1"/>
            <a:r>
              <a:rPr lang="en-US" dirty="0" smtClean="0"/>
              <a:t>Variations of gene regulatory networks across organisms (12 Drosophila, </a:t>
            </a:r>
            <a:r>
              <a:rPr lang="en-US" dirty="0" err="1" smtClean="0"/>
              <a:t>Nadimpali</a:t>
            </a:r>
            <a:r>
              <a:rPr lang="en-US" dirty="0" smtClean="0"/>
              <a:t> et al, </a:t>
            </a:r>
            <a:r>
              <a:rPr lang="en-US" dirty="0" err="1" smtClean="0"/>
              <a:t>PLoS</a:t>
            </a:r>
            <a:r>
              <a:rPr lang="en-US" dirty="0" smtClean="0"/>
              <a:t> Genetics, 2015), computational pipeline, diverged zinc finger TFs DNA-contacting residues</a:t>
            </a:r>
          </a:p>
          <a:p>
            <a:pPr lvl="1"/>
            <a:r>
              <a:rPr lang="en-US" dirty="0" err="1" smtClean="0"/>
              <a:t>zf.princeton.edu</a:t>
            </a:r>
            <a:r>
              <a:rPr lang="en-US" dirty="0" smtClean="0"/>
              <a:t>, Protein-DNA interaction for ZF proteins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0"/>
            <a:ext cx="1612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Keynotes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Jian</a:t>
            </a:r>
            <a:r>
              <a:rPr lang="en-US" dirty="0" smtClean="0"/>
              <a:t>-Kang Zhu, Purdue (NAS member)</a:t>
            </a:r>
          </a:p>
          <a:p>
            <a:pPr lvl="1"/>
            <a:r>
              <a:rPr lang="en-US" dirty="0" smtClean="0"/>
              <a:t>DNA (de)methylation in plants</a:t>
            </a:r>
          </a:p>
          <a:p>
            <a:pPr lvl="1"/>
            <a:r>
              <a:rPr lang="en-US" dirty="0" err="1" smtClean="0"/>
              <a:t>demethylation</a:t>
            </a:r>
            <a:r>
              <a:rPr lang="en-US" dirty="0" smtClean="0"/>
              <a:t> is more complex, feedback</a:t>
            </a:r>
          </a:p>
          <a:p>
            <a:pPr lvl="1"/>
            <a:r>
              <a:rPr lang="en-US" dirty="0" smtClean="0"/>
              <a:t>lots of plant epigenetics data, seeking collaborators</a:t>
            </a:r>
          </a:p>
          <a:p>
            <a:r>
              <a:rPr lang="en-US" dirty="0" smtClean="0"/>
              <a:t>Dr. Tandy </a:t>
            </a:r>
            <a:r>
              <a:rPr lang="en-US" dirty="0" err="1" smtClean="0"/>
              <a:t>Warnow</a:t>
            </a:r>
            <a:r>
              <a:rPr lang="en-US" dirty="0" smtClean="0"/>
              <a:t>, UIUC</a:t>
            </a:r>
          </a:p>
          <a:p>
            <a:pPr lvl="1"/>
            <a:r>
              <a:rPr lang="en-US" dirty="0" smtClean="0"/>
              <a:t>new method to infer species trees in avian </a:t>
            </a:r>
            <a:r>
              <a:rPr lang="en-US" dirty="0" err="1" smtClean="0"/>
              <a:t>phylogenomics</a:t>
            </a:r>
            <a:r>
              <a:rPr lang="en-US" dirty="0" smtClean="0"/>
              <a:t>: gene tree is not species tree</a:t>
            </a:r>
          </a:p>
          <a:p>
            <a:pPr lvl="1"/>
            <a:r>
              <a:rPr lang="en-US" dirty="0" smtClean="0"/>
              <a:t>1KP project: 1000 plants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0" y="1600200"/>
            <a:ext cx="16129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0" y="4094163"/>
            <a:ext cx="1612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2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GLAD: a mixed-membership model for heterogeneous tumor subtype 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231339"/>
          </a:xfrm>
        </p:spPr>
        <p:txBody>
          <a:bodyPr/>
          <a:lstStyle/>
          <a:p>
            <a:r>
              <a:rPr lang="en-US" dirty="0" smtClean="0"/>
              <a:t>Bioinformatics (2015) 31 (2): 225-232.</a:t>
            </a:r>
          </a:p>
          <a:p>
            <a:r>
              <a:rPr lang="en-US" dirty="0" smtClean="0"/>
              <a:t>Patrick Flaherty Group, UMass-Amherst</a:t>
            </a:r>
          </a:p>
          <a:p>
            <a:r>
              <a:rPr lang="en-US" dirty="0" smtClean="0"/>
              <a:t>TCGA GBM, 4 subtypes: CL, PN, NL, MES</a:t>
            </a:r>
          </a:p>
          <a:p>
            <a:r>
              <a:rPr lang="en-US" dirty="0" smtClean="0"/>
              <a:t>TCGA GBM gene expression data</a:t>
            </a:r>
          </a:p>
          <a:p>
            <a:pPr lvl="1"/>
            <a:r>
              <a:rPr lang="en-US" dirty="0" smtClean="0"/>
              <a:t>202 samples</a:t>
            </a:r>
          </a:p>
          <a:p>
            <a:r>
              <a:rPr lang="en-US" dirty="0" smtClean="0"/>
              <a:t>Mixed membership model</a:t>
            </a:r>
          </a:p>
          <a:p>
            <a:pPr lvl="1"/>
            <a:r>
              <a:rPr lang="en-US" dirty="0" smtClean="0"/>
              <a:t> beat mixture models</a:t>
            </a:r>
          </a:p>
          <a:p>
            <a:pPr lvl="1"/>
            <a:r>
              <a:rPr lang="en-US" dirty="0" smtClean="0"/>
              <a:t>intra-tumor heterogeneity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useful for sputum project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1120" r="-1924"/>
          <a:stretch/>
        </p:blipFill>
        <p:spPr>
          <a:xfrm>
            <a:off x="7651763" y="1600205"/>
            <a:ext cx="1327906" cy="1296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207" y="3543209"/>
            <a:ext cx="2406462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Mixed Membership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Basic ideas</a:t>
            </a:r>
          </a:p>
          <a:p>
            <a:pPr lvl="1"/>
            <a:r>
              <a:rPr lang="en-US" dirty="0" smtClean="0"/>
              <a:t>data are grouped</a:t>
            </a:r>
          </a:p>
          <a:p>
            <a:pPr lvl="1"/>
            <a:r>
              <a:rPr lang="en-US" dirty="0" smtClean="0"/>
              <a:t>each group is modeled with a mixture</a:t>
            </a:r>
          </a:p>
          <a:p>
            <a:pPr lvl="1"/>
            <a:r>
              <a:rPr lang="en-US" dirty="0" smtClean="0"/>
              <a:t>same mixture components across groups (homogeneity)</a:t>
            </a:r>
          </a:p>
          <a:p>
            <a:pPr lvl="1"/>
            <a:r>
              <a:rPr lang="en-US" dirty="0" smtClean="0"/>
              <a:t>mixture proportions vary from group to group (heterogeneity)</a:t>
            </a:r>
          </a:p>
          <a:p>
            <a:r>
              <a:rPr lang="en-US" dirty="0" smtClean="0"/>
              <a:t>topic modeling</a:t>
            </a:r>
          </a:p>
          <a:p>
            <a:pPr lvl="1"/>
            <a:r>
              <a:rPr lang="en-US" dirty="0" smtClean="0"/>
              <a:t>one keyword vs. topics</a:t>
            </a:r>
          </a:p>
          <a:p>
            <a:r>
              <a:rPr lang="en-US" dirty="0" smtClean="0"/>
              <a:t>Traditional mixture models: one group, one component</a:t>
            </a:r>
          </a:p>
        </p:txBody>
      </p:sp>
    </p:spTree>
    <p:extLst>
      <p:ext uri="{BB962C8B-B14F-4D97-AF65-F5344CB8AC3E}">
        <p14:creationId xmlns:p14="http://schemas.microsoft.com/office/powerpoint/2010/main" val="205589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Intra-tumor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34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Intra-</a:t>
            </a:r>
            <a:r>
              <a:rPr lang="en-US" dirty="0" err="1" smtClean="0"/>
              <a:t>tumour</a:t>
            </a:r>
            <a:r>
              <a:rPr lang="en-US" dirty="0" smtClean="0"/>
              <a:t> heterogeneity: a looking glass for cancer? Nature Reviews Cancer, 2012</a:t>
            </a:r>
          </a:p>
          <a:p>
            <a:r>
              <a:rPr lang="en-US" dirty="0" err="1" smtClean="0"/>
              <a:t>Intratumor</a:t>
            </a:r>
            <a:r>
              <a:rPr lang="en-US" dirty="0" smtClean="0"/>
              <a:t> heterogeneity and branched evolution revealed by </a:t>
            </a:r>
            <a:r>
              <a:rPr lang="en-US" dirty="0" err="1" smtClean="0"/>
              <a:t>multiregion</a:t>
            </a:r>
            <a:r>
              <a:rPr lang="en-US" dirty="0" smtClean="0"/>
              <a:t> sequencing. N. Engl. J. Med. 366, 883–892 (2012)</a:t>
            </a:r>
          </a:p>
          <a:p>
            <a:r>
              <a:rPr lang="en-US" dirty="0" smtClean="0"/>
              <a:t>Mixed membership geometric </a:t>
            </a:r>
            <a:r>
              <a:rPr lang="en-US" dirty="0" err="1" smtClean="0"/>
              <a:t>unmixing</a:t>
            </a:r>
            <a:r>
              <a:rPr lang="en-US" dirty="0" smtClean="0"/>
              <a:t> of tumor data (Schwartz Group, CMU)</a:t>
            </a:r>
          </a:p>
          <a:p>
            <a:pPr lvl="1"/>
            <a:r>
              <a:rPr lang="en-US" dirty="0" smtClean="0"/>
              <a:t>fit model to geometric objects</a:t>
            </a:r>
          </a:p>
          <a:p>
            <a:pPr marL="456744" lvl="1" indent="0">
              <a:buNone/>
            </a:pPr>
            <a:r>
              <a:rPr lang="en-US" dirty="0" smtClean="0"/>
              <a:t> based on phylogenies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166" y="4835203"/>
            <a:ext cx="1707651" cy="20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drivers in melanoma via TCGA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systems biology of TCGA SKCM: efficient detection of genomic drivers in melanoma, Scientific Report,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83" y="3387219"/>
            <a:ext cx="3330321" cy="3470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3603" y="3680437"/>
            <a:ext cx="4572000" cy="2031237"/>
          </a:xfrm>
          <a:prstGeom prst="rect">
            <a:avLst/>
          </a:prstGeom>
        </p:spPr>
        <p:txBody>
          <a:bodyPr lIns="91348" tIns="45676" rIns="91348" bIns="45676">
            <a:spAutoFit/>
          </a:bodyPr>
          <a:lstStyle/>
          <a:p>
            <a:r>
              <a:rPr lang="en-US" dirty="0" smtClean="0"/>
              <a:t>Deregulation of </a:t>
            </a:r>
            <a:r>
              <a:rPr lang="en-US" dirty="0" err="1" smtClean="0"/>
              <a:t>melanogenesis</a:t>
            </a:r>
            <a:r>
              <a:rPr lang="en-US" dirty="0" smtClean="0"/>
              <a:t> by G-protein and </a:t>
            </a:r>
            <a:r>
              <a:rPr lang="en-US" dirty="0" err="1" smtClean="0"/>
              <a:t>cyclin</a:t>
            </a:r>
            <a:r>
              <a:rPr lang="en-US" dirty="0" smtClean="0"/>
              <a:t> pathway </a:t>
            </a:r>
            <a:r>
              <a:rPr lang="en-US" dirty="0" err="1" smtClean="0"/>
              <a:t>signalling</a:t>
            </a:r>
            <a:r>
              <a:rPr lang="en-US" dirty="0" smtClean="0"/>
              <a:t> in TCGA SKCM patient samples by integrating</a:t>
            </a:r>
          </a:p>
          <a:p>
            <a:pPr marL="742210" lvl="1" indent="-285466">
              <a:buFont typeface="Arial"/>
              <a:buChar char="•"/>
            </a:pPr>
            <a:r>
              <a:rPr lang="en-US" dirty="0" smtClean="0"/>
              <a:t>somatic CNVs</a:t>
            </a:r>
          </a:p>
          <a:p>
            <a:pPr marL="742210" lvl="1" indent="-285466">
              <a:buFont typeface="Arial"/>
              <a:buChar char="•"/>
            </a:pPr>
            <a:r>
              <a:rPr lang="en-US" dirty="0" smtClean="0"/>
              <a:t>SNPs</a:t>
            </a:r>
          </a:p>
          <a:p>
            <a:pPr marL="742210" lvl="1" indent="-285466">
              <a:buFont typeface="Arial"/>
              <a:buChar char="•"/>
            </a:pPr>
            <a:r>
              <a:rPr lang="en-US" dirty="0" smtClean="0"/>
              <a:t>gene expression</a:t>
            </a:r>
          </a:p>
          <a:p>
            <a:pPr lvl="1"/>
            <a:r>
              <a:rPr lang="en-US" dirty="0" smtClean="0"/>
              <a:t>in TCGA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461" y="4635499"/>
            <a:ext cx="1905000" cy="222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3119" y="6417887"/>
            <a:ext cx="2494157" cy="369243"/>
          </a:xfrm>
          <a:prstGeom prst="rect">
            <a:avLst/>
          </a:prstGeom>
          <a:noFill/>
        </p:spPr>
        <p:txBody>
          <a:bodyPr wrap="none" lIns="91348" tIns="45676" rIns="91348" bIns="45676" rtlCol="0">
            <a:spAutoFit/>
          </a:bodyPr>
          <a:lstStyle/>
          <a:p>
            <a:r>
              <a:rPr lang="en-US" dirty="0" err="1" smtClean="0"/>
              <a:t>Filipp</a:t>
            </a:r>
            <a:r>
              <a:rPr lang="en-US" dirty="0" smtClean="0"/>
              <a:t> Group, UC Merced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5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1262</Words>
  <Application>Microsoft Macintosh PowerPoint</Application>
  <PresentationFormat>On-screen Show (4:3)</PresentationFormat>
  <Paragraphs>169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Debrief 2015 Great Lakes Bioinformatics Conference (GLBIO)</vt:lpstr>
      <vt:lpstr>PowerPoint Presentation</vt:lpstr>
      <vt:lpstr>Keynote 1, Dr. Nancy Cox, University of Chicago</vt:lpstr>
      <vt:lpstr>Keynote 2, Dr. Mona Singh, Princeton</vt:lpstr>
      <vt:lpstr>Keynotes 3 and 4</vt:lpstr>
      <vt:lpstr>GLAD: a mixed-membership model for heterogeneous tumor subtype classification</vt:lpstr>
      <vt:lpstr>Mixed Membership Models</vt:lpstr>
      <vt:lpstr>More about Intra-tumor heterogeneity</vt:lpstr>
      <vt:lpstr>Cancer drivers in melanoma via TCGA</vt:lpstr>
      <vt:lpstr>RNA structural motifs via subgraph random sampling</vt:lpstr>
      <vt:lpstr>PPI missing link prediction via graphlets</vt:lpstr>
      <vt:lpstr>Integrative Reconstruction of the Regulatory Network Controlling Host Response to Influenza Infections</vt:lpstr>
      <vt:lpstr>Roles of Regulatory Variants in Complex Disease</vt:lpstr>
      <vt:lpstr>Multisample Variant Format ToolKit</vt:lpstr>
      <vt:lpstr>RNA-binding Proteins in Human Cancers</vt:lpstr>
      <vt:lpstr>Omic Data Integration - Striving Towards Personalized Medicine</vt:lpstr>
      <vt:lpstr>Interaction Specific GO Term Associations for Predicting Protein-Protein Interaction Networks</vt:lpstr>
      <vt:lpstr>Real “Music” genes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Debrief 2015 Great Lakes Bioinformatics Conference (GLBIO)</dc:title>
  <dc:creator>Daifeng Wang</dc:creator>
  <cp:lastModifiedBy>Daifeng Wang</cp:lastModifiedBy>
  <cp:revision>38</cp:revision>
  <dcterms:created xsi:type="dcterms:W3CDTF">2015-05-27T00:42:14Z</dcterms:created>
  <dcterms:modified xsi:type="dcterms:W3CDTF">2015-05-27T20:58:37Z</dcterms:modified>
</cp:coreProperties>
</file>