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5.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6.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9.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0.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5.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56.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7.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58.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59.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0.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1.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2.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3.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4.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7.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8.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69.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70.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theme/theme71.xml" ContentType="application/vnd.openxmlformats-officedocument.theme+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2.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74.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75.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76.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heme/themeOverride1.xml" ContentType="application/vnd.openxmlformats-officedocument.themeOverride+xml"/>
  <Override PartName="/ppt/charts/chart1.xml" ContentType="application/vnd.openxmlformats-officedocument.drawingml.chart+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notesSlides/notesSlide29.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18" r:id="rId49"/>
    <p:sldMasterId id="2147519630" r:id="rId50"/>
    <p:sldMasterId id="2147519644" r:id="rId51"/>
    <p:sldMasterId id="2147521292" r:id="rId52"/>
    <p:sldMasterId id="2147523268" r:id="rId53"/>
    <p:sldMasterId id="2147525305" r:id="rId54"/>
    <p:sldMasterId id="2147526156" r:id="rId55"/>
    <p:sldMasterId id="2147527017" r:id="rId56"/>
    <p:sldMasterId id="2147527031" r:id="rId57"/>
    <p:sldMasterId id="2147527045" r:id="rId58"/>
    <p:sldMasterId id="2147527059" r:id="rId59"/>
    <p:sldMasterId id="2147527073" r:id="rId60"/>
    <p:sldMasterId id="2147527085" r:id="rId61"/>
    <p:sldMasterId id="2147527099" r:id="rId62"/>
    <p:sldMasterId id="2147527113" r:id="rId63"/>
    <p:sldMasterId id="2147527187" r:id="rId64"/>
    <p:sldMasterId id="2147527201" r:id="rId65"/>
    <p:sldMasterId id="2147527215" r:id="rId66"/>
    <p:sldMasterId id="2147527229" r:id="rId67"/>
    <p:sldMasterId id="2147527243" r:id="rId68"/>
    <p:sldMasterId id="2147527257" r:id="rId69"/>
    <p:sldMasterId id="2147527273" r:id="rId70"/>
    <p:sldMasterId id="2147527299" r:id="rId71"/>
    <p:sldMasterId id="2147527421" r:id="rId72"/>
    <p:sldMasterId id="2147527445" r:id="rId73"/>
    <p:sldMasterId id="2147527472" r:id="rId74"/>
    <p:sldMasterId id="2147527499" r:id="rId75"/>
    <p:sldMasterId id="2147527513" r:id="rId76"/>
    <p:sldMasterId id="2147527539" r:id="rId77"/>
  </p:sldMasterIdLst>
  <p:notesMasterIdLst>
    <p:notesMasterId r:id="rId144"/>
  </p:notesMasterIdLst>
  <p:handoutMasterIdLst>
    <p:handoutMasterId r:id="rId145"/>
  </p:handoutMasterIdLst>
  <p:sldIdLst>
    <p:sldId id="5607" r:id="rId78"/>
    <p:sldId id="5643" r:id="rId79"/>
    <p:sldId id="5836" r:id="rId80"/>
    <p:sldId id="5708" r:id="rId81"/>
    <p:sldId id="5710" r:id="rId82"/>
    <p:sldId id="5648" r:id="rId83"/>
    <p:sldId id="5649" r:id="rId84"/>
    <p:sldId id="5650" r:id="rId85"/>
    <p:sldId id="5877" r:id="rId86"/>
    <p:sldId id="5868" r:id="rId87"/>
    <p:sldId id="5870" r:id="rId88"/>
    <p:sldId id="5871" r:id="rId89"/>
    <p:sldId id="5872" r:id="rId90"/>
    <p:sldId id="5873" r:id="rId91"/>
    <p:sldId id="5874" r:id="rId92"/>
    <p:sldId id="5876" r:id="rId93"/>
    <p:sldId id="5878" r:id="rId94"/>
    <p:sldId id="5883" r:id="rId95"/>
    <p:sldId id="5884" r:id="rId96"/>
    <p:sldId id="5885" r:id="rId97"/>
    <p:sldId id="5886" r:id="rId98"/>
    <p:sldId id="5887" r:id="rId99"/>
    <p:sldId id="5782" r:id="rId100"/>
    <p:sldId id="5783" r:id="rId101"/>
    <p:sldId id="5891" r:id="rId102"/>
    <p:sldId id="5892" r:id="rId103"/>
    <p:sldId id="5893" r:id="rId104"/>
    <p:sldId id="5894" r:id="rId105"/>
    <p:sldId id="5784" r:id="rId106"/>
    <p:sldId id="5785" r:id="rId107"/>
    <p:sldId id="5786" r:id="rId108"/>
    <p:sldId id="5896" r:id="rId109"/>
    <p:sldId id="5790" r:id="rId110"/>
    <p:sldId id="5897" r:id="rId111"/>
    <p:sldId id="5898" r:id="rId112"/>
    <p:sldId id="5899" r:id="rId113"/>
    <p:sldId id="5787" r:id="rId114"/>
    <p:sldId id="5789" r:id="rId115"/>
    <p:sldId id="5900" r:id="rId116"/>
    <p:sldId id="5901" r:id="rId117"/>
    <p:sldId id="5902" r:id="rId118"/>
    <p:sldId id="5903" r:id="rId119"/>
    <p:sldId id="5904" r:id="rId120"/>
    <p:sldId id="5879" r:id="rId121"/>
    <p:sldId id="5660" r:id="rId122"/>
    <p:sldId id="5815" r:id="rId123"/>
    <p:sldId id="5819" r:id="rId124"/>
    <p:sldId id="5595" r:id="rId125"/>
    <p:sldId id="5379" r:id="rId126"/>
    <p:sldId id="5380" r:id="rId127"/>
    <p:sldId id="5381" r:id="rId128"/>
    <p:sldId id="5383" r:id="rId129"/>
    <p:sldId id="5605" r:id="rId130"/>
    <p:sldId id="5552" r:id="rId131"/>
    <p:sldId id="5881" r:id="rId132"/>
    <p:sldId id="5386" r:id="rId133"/>
    <p:sldId id="5856" r:id="rId134"/>
    <p:sldId id="5390" r:id="rId135"/>
    <p:sldId id="5388" r:id="rId136"/>
    <p:sldId id="5550" r:id="rId137"/>
    <p:sldId id="5880" r:id="rId138"/>
    <p:sldId id="5882" r:id="rId139"/>
    <p:sldId id="5554" r:id="rId140"/>
    <p:sldId id="5639" r:id="rId141"/>
    <p:sldId id="5831" r:id="rId142"/>
    <p:sldId id="5832" r:id="rId14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3" autoAdjust="0"/>
    <p:restoredTop sz="99700" autoAdjust="0"/>
  </p:normalViewPr>
  <p:slideViewPr>
    <p:cSldViewPr snapToGrid="0">
      <p:cViewPr varScale="1">
        <p:scale>
          <a:sx n="119" d="100"/>
          <a:sy n="119" d="100"/>
        </p:scale>
        <p:origin x="-448"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43.xml"/><Relationship Id="rId121" Type="http://schemas.openxmlformats.org/officeDocument/2006/relationships/slide" Target="slides/slide44.xml"/><Relationship Id="rId122" Type="http://schemas.openxmlformats.org/officeDocument/2006/relationships/slide" Target="slides/slide45.xml"/><Relationship Id="rId123" Type="http://schemas.openxmlformats.org/officeDocument/2006/relationships/slide" Target="slides/slide46.xml"/><Relationship Id="rId124" Type="http://schemas.openxmlformats.org/officeDocument/2006/relationships/slide" Target="slides/slide47.xml"/><Relationship Id="rId125" Type="http://schemas.openxmlformats.org/officeDocument/2006/relationships/slide" Target="slides/slide48.xml"/><Relationship Id="rId126" Type="http://schemas.openxmlformats.org/officeDocument/2006/relationships/slide" Target="slides/slide49.xml"/><Relationship Id="rId127" Type="http://schemas.openxmlformats.org/officeDocument/2006/relationships/slide" Target="slides/slide50.xml"/><Relationship Id="rId128" Type="http://schemas.openxmlformats.org/officeDocument/2006/relationships/slide" Target="slides/slide51.xml"/><Relationship Id="rId129" Type="http://schemas.openxmlformats.org/officeDocument/2006/relationships/slide" Target="slides/slide52.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3.xml"/><Relationship Id="rId91" Type="http://schemas.openxmlformats.org/officeDocument/2006/relationships/slide" Target="slides/slide14.xml"/><Relationship Id="rId92" Type="http://schemas.openxmlformats.org/officeDocument/2006/relationships/slide" Target="slides/slide15.xml"/><Relationship Id="rId93" Type="http://schemas.openxmlformats.org/officeDocument/2006/relationships/slide" Target="slides/slide16.xml"/><Relationship Id="rId94" Type="http://schemas.openxmlformats.org/officeDocument/2006/relationships/slide" Target="slides/slide17.xml"/><Relationship Id="rId95" Type="http://schemas.openxmlformats.org/officeDocument/2006/relationships/slide" Target="slides/slide18.xml"/><Relationship Id="rId96" Type="http://schemas.openxmlformats.org/officeDocument/2006/relationships/slide" Target="slides/slide19.xml"/><Relationship Id="rId101" Type="http://schemas.openxmlformats.org/officeDocument/2006/relationships/slide" Target="slides/slide24.xml"/><Relationship Id="rId102" Type="http://schemas.openxmlformats.org/officeDocument/2006/relationships/slide" Target="slides/slide25.xml"/><Relationship Id="rId103" Type="http://schemas.openxmlformats.org/officeDocument/2006/relationships/slide" Target="slides/slide26.xml"/><Relationship Id="rId104" Type="http://schemas.openxmlformats.org/officeDocument/2006/relationships/slide" Target="slides/slide27.xml"/><Relationship Id="rId105" Type="http://schemas.openxmlformats.org/officeDocument/2006/relationships/slide" Target="slides/slide28.xml"/><Relationship Id="rId106" Type="http://schemas.openxmlformats.org/officeDocument/2006/relationships/slide" Target="slides/slide29.xml"/><Relationship Id="rId107" Type="http://schemas.openxmlformats.org/officeDocument/2006/relationships/slide" Target="slides/slide30.xml"/><Relationship Id="rId108" Type="http://schemas.openxmlformats.org/officeDocument/2006/relationships/slide" Target="slides/slide31.xml"/><Relationship Id="rId109" Type="http://schemas.openxmlformats.org/officeDocument/2006/relationships/slide" Target="slides/slide32.xml"/><Relationship Id="rId97" Type="http://schemas.openxmlformats.org/officeDocument/2006/relationships/slide" Target="slides/slide20.xml"/><Relationship Id="rId98" Type="http://schemas.openxmlformats.org/officeDocument/2006/relationships/slide" Target="slides/slide21.xml"/><Relationship Id="rId99" Type="http://schemas.openxmlformats.org/officeDocument/2006/relationships/slide" Target="slides/slide2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3.xml"/><Relationship Id="rId15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 Target="slides/slide1.xml"/><Relationship Id="rId79" Type="http://schemas.openxmlformats.org/officeDocument/2006/relationships/slide" Target="slides/slide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53.xml"/><Relationship Id="rId131" Type="http://schemas.openxmlformats.org/officeDocument/2006/relationships/slide" Target="slides/slide54.xml"/><Relationship Id="rId132" Type="http://schemas.openxmlformats.org/officeDocument/2006/relationships/slide" Target="slides/slide55.xml"/><Relationship Id="rId133" Type="http://schemas.openxmlformats.org/officeDocument/2006/relationships/slide" Target="slides/slide56.xml"/><Relationship Id="rId134" Type="http://schemas.openxmlformats.org/officeDocument/2006/relationships/slide" Target="slides/slide57.xml"/><Relationship Id="rId135" Type="http://schemas.openxmlformats.org/officeDocument/2006/relationships/slide" Target="slides/slide58.xml"/><Relationship Id="rId136" Type="http://schemas.openxmlformats.org/officeDocument/2006/relationships/slide" Target="slides/slide59.xml"/><Relationship Id="rId137" Type="http://schemas.openxmlformats.org/officeDocument/2006/relationships/slide" Target="slides/slide60.xml"/><Relationship Id="rId138" Type="http://schemas.openxmlformats.org/officeDocument/2006/relationships/slide" Target="slides/slide61.xml"/><Relationship Id="rId139" Type="http://schemas.openxmlformats.org/officeDocument/2006/relationships/slide" Target="slides/slide6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3.xml"/><Relationship Id="rId111" Type="http://schemas.openxmlformats.org/officeDocument/2006/relationships/slide" Target="slides/slide34.xml"/><Relationship Id="rId112" Type="http://schemas.openxmlformats.org/officeDocument/2006/relationships/slide" Target="slides/slide35.xml"/><Relationship Id="rId113" Type="http://schemas.openxmlformats.org/officeDocument/2006/relationships/slide" Target="slides/slide36.xml"/><Relationship Id="rId114" Type="http://schemas.openxmlformats.org/officeDocument/2006/relationships/slide" Target="slides/slide37.xml"/><Relationship Id="rId115" Type="http://schemas.openxmlformats.org/officeDocument/2006/relationships/slide" Target="slides/slide38.xml"/><Relationship Id="rId116" Type="http://schemas.openxmlformats.org/officeDocument/2006/relationships/slide" Target="slides/slide39.xml"/><Relationship Id="rId117" Type="http://schemas.openxmlformats.org/officeDocument/2006/relationships/slide" Target="slides/slide40.xml"/><Relationship Id="rId118" Type="http://schemas.openxmlformats.org/officeDocument/2006/relationships/slide" Target="slides/slide41.xml"/><Relationship Id="rId119" Type="http://schemas.openxmlformats.org/officeDocument/2006/relationships/slide" Target="slides/slide4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xml"/><Relationship Id="rId81" Type="http://schemas.openxmlformats.org/officeDocument/2006/relationships/slide" Target="slides/slide4.xml"/><Relationship Id="rId82" Type="http://schemas.openxmlformats.org/officeDocument/2006/relationships/slide" Target="slides/slide5.xml"/><Relationship Id="rId83" Type="http://schemas.openxmlformats.org/officeDocument/2006/relationships/slide" Target="slides/slide6.xml"/><Relationship Id="rId84" Type="http://schemas.openxmlformats.org/officeDocument/2006/relationships/slide" Target="slides/slide7.xml"/><Relationship Id="rId85" Type="http://schemas.openxmlformats.org/officeDocument/2006/relationships/slide" Target="slides/slide8.xml"/><Relationship Id="rId86" Type="http://schemas.openxmlformats.org/officeDocument/2006/relationships/slide" Target="slides/slide9.xml"/><Relationship Id="rId87" Type="http://schemas.openxmlformats.org/officeDocument/2006/relationships/slide" Target="slides/slide10.xml"/><Relationship Id="rId88" Type="http://schemas.openxmlformats.org/officeDocument/2006/relationships/slide" Target="slides/slide11.xml"/><Relationship Id="rId89" Type="http://schemas.openxmlformats.org/officeDocument/2006/relationships/slide" Target="slides/slide12.xml"/><Relationship Id="rId140" Type="http://schemas.openxmlformats.org/officeDocument/2006/relationships/slide" Target="slides/slide63.xml"/><Relationship Id="rId141" Type="http://schemas.openxmlformats.org/officeDocument/2006/relationships/slide" Target="slides/slide64.xml"/><Relationship Id="rId142" Type="http://schemas.openxmlformats.org/officeDocument/2006/relationships/slide" Target="slides/slide65.xml"/><Relationship Id="rId143" Type="http://schemas.openxmlformats.org/officeDocument/2006/relationships/slide" Target="slides/slide66.xml"/><Relationship Id="rId144" Type="http://schemas.openxmlformats.org/officeDocument/2006/relationships/notesMaster" Target="notesMasters/notesMaster1.xml"/><Relationship Id="rId145" Type="http://schemas.openxmlformats.org/officeDocument/2006/relationships/handoutMaster" Target="handoutMasters/handout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2057484440"/>
        <c:axId val="-2057495272"/>
      </c:barChart>
      <c:catAx>
        <c:axId val="-2057484440"/>
        <c:scaling>
          <c:orientation val="minMax"/>
        </c:scaling>
        <c:delete val="0"/>
        <c:axPos val="b"/>
        <c:majorTickMark val="none"/>
        <c:minorTickMark val="none"/>
        <c:tickLblPos val="nextTo"/>
        <c:txPr>
          <a:bodyPr/>
          <a:lstStyle/>
          <a:p>
            <a:pPr>
              <a:defRPr sz="800">
                <a:latin typeface="Arial"/>
                <a:cs typeface="Arial"/>
              </a:defRPr>
            </a:pPr>
            <a:endParaRPr lang="en-US"/>
          </a:p>
        </c:txPr>
        <c:crossAx val="-2057495272"/>
        <c:crosses val="autoZero"/>
        <c:auto val="1"/>
        <c:lblAlgn val="ctr"/>
        <c:lblOffset val="100"/>
        <c:noMultiLvlLbl val="0"/>
      </c:catAx>
      <c:valAx>
        <c:axId val="-2057495272"/>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2057484440"/>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54682875857"/>
          <c:y val="0.0650195058517555"/>
          <c:w val="0.576003879590526"/>
          <c:h val="0.744655763077867"/>
        </c:manualLayout>
      </c:layout>
      <c:scatterChart>
        <c:scatterStyle val="lineMarker"/>
        <c:varyColors val="0"/>
        <c:ser>
          <c:idx val="0"/>
          <c:order val="0"/>
          <c:tx>
            <c:v>Cell Type 2</c:v>
          </c:tx>
          <c:spPr>
            <a:ln w="19050" cap="rnd">
              <a:noFill/>
              <a:round/>
            </a:ln>
            <a:effectLst/>
          </c:spPr>
          <c:marker>
            <c:symbol val="circle"/>
            <c:size val="8"/>
            <c:spPr>
              <a:solidFill>
                <a:srgbClr val="0064F6"/>
              </a:solidFill>
              <a:ln w="9525">
                <a:noFill/>
              </a:ln>
              <a:effectLst/>
            </c:spPr>
          </c:marker>
          <c:dPt>
            <c:idx val="1"/>
            <c:marker>
              <c:spPr>
                <a:solidFill>
                  <a:srgbClr val="257FD7"/>
                </a:solidFill>
                <a:ln w="9525">
                  <a:noFill/>
                </a:ln>
                <a:effectLst/>
              </c:spPr>
            </c:marker>
            <c:bubble3D val="0"/>
          </c:dPt>
          <c:dPt>
            <c:idx val="3"/>
            <c:marker>
              <c:spPr>
                <a:solidFill>
                  <a:srgbClr val="257FD7"/>
                </a:solidFill>
                <a:ln w="9525">
                  <a:noFill/>
                </a:ln>
                <a:effectLst/>
              </c:spPr>
            </c:marker>
            <c:bubble3D val="0"/>
          </c:dPt>
          <c:xVal>
            <c:numRef>
              <c:f>Sheet1!$A$1:$A$5</c:f>
              <c:numCache>
                <c:formatCode>General</c:formatCode>
                <c:ptCount val="5"/>
                <c:pt idx="0">
                  <c:v>5.0</c:v>
                </c:pt>
                <c:pt idx="1">
                  <c:v>1.0</c:v>
                </c:pt>
                <c:pt idx="2">
                  <c:v>3.0</c:v>
                </c:pt>
                <c:pt idx="3">
                  <c:v>5.0</c:v>
                </c:pt>
                <c:pt idx="4">
                  <c:v>1.0</c:v>
                </c:pt>
              </c:numCache>
            </c:numRef>
          </c:xVal>
          <c:yVal>
            <c:numRef>
              <c:f>Sheet1!$B$1:$B$5</c:f>
              <c:numCache>
                <c:formatCode>General</c:formatCode>
                <c:ptCount val="5"/>
                <c:pt idx="0">
                  <c:v>2.0</c:v>
                </c:pt>
                <c:pt idx="1">
                  <c:v>1.0</c:v>
                </c:pt>
                <c:pt idx="2">
                  <c:v>2.0</c:v>
                </c:pt>
                <c:pt idx="3">
                  <c:v>7.0</c:v>
                </c:pt>
                <c:pt idx="4">
                  <c:v>1.0</c:v>
                </c:pt>
              </c:numCache>
            </c:numRef>
          </c:yVal>
          <c:smooth val="0"/>
        </c:ser>
        <c:ser>
          <c:idx val="1"/>
          <c:order val="1"/>
          <c:tx>
            <c:v>Cell Type1</c:v>
          </c:tx>
          <c:spPr>
            <a:ln w="25400" cap="rnd">
              <a:noFill/>
              <a:round/>
            </a:ln>
            <a:effectLst/>
          </c:spPr>
          <c:marker>
            <c:symbol val="circle"/>
            <c:size val="8"/>
            <c:spPr>
              <a:solidFill>
                <a:srgbClr val="3366FF"/>
              </a:solidFill>
              <a:ln w="9525">
                <a:noFill/>
              </a:ln>
              <a:effectLst/>
            </c:spPr>
          </c:marker>
          <c:xVal>
            <c:numRef>
              <c:f>Sheet1!$C$1:$C$5</c:f>
              <c:numCache>
                <c:formatCode>General</c:formatCode>
                <c:ptCount val="5"/>
                <c:pt idx="0">
                  <c:v>5.0</c:v>
                </c:pt>
                <c:pt idx="1">
                  <c:v>1.0</c:v>
                </c:pt>
                <c:pt idx="2">
                  <c:v>3.0</c:v>
                </c:pt>
                <c:pt idx="3">
                  <c:v>1.0</c:v>
                </c:pt>
                <c:pt idx="4">
                  <c:v>4.0</c:v>
                </c:pt>
              </c:numCache>
            </c:numRef>
          </c:xVal>
          <c:yVal>
            <c:numRef>
              <c:f>Sheet1!$D$1:$D$5</c:f>
              <c:numCache>
                <c:formatCode>General</c:formatCode>
                <c:ptCount val="5"/>
                <c:pt idx="0">
                  <c:v>5.0</c:v>
                </c:pt>
                <c:pt idx="1">
                  <c:v>0.0</c:v>
                </c:pt>
                <c:pt idx="2">
                  <c:v>3.0</c:v>
                </c:pt>
                <c:pt idx="3">
                  <c:v>2.0</c:v>
                </c:pt>
                <c:pt idx="4">
                  <c:v>4.0</c:v>
                </c:pt>
              </c:numCache>
            </c:numRef>
          </c:yVal>
          <c:smooth val="0"/>
        </c:ser>
        <c:dLbls>
          <c:showLegendKey val="0"/>
          <c:showVal val="0"/>
          <c:showCatName val="0"/>
          <c:showSerName val="0"/>
          <c:showPercent val="0"/>
          <c:showBubbleSize val="0"/>
        </c:dLbls>
        <c:axId val="-2092188440"/>
        <c:axId val="-2092179032"/>
      </c:scatterChart>
      <c:valAx>
        <c:axId val="-209218844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zh-CN" sz="1800" b="1" i="0" baseline="0">
                    <a:solidFill>
                      <a:srgbClr val="FF0000"/>
                    </a:solidFill>
                    <a:latin typeface="Arial" panose="020B0604020202020204" pitchFamily="34" charset="0"/>
                    <a:cs typeface="Arial" panose="020B0604020202020204" pitchFamily="34" charset="0"/>
                  </a:rPr>
                  <a:t>Promotor Activity</a:t>
                </a:r>
                <a:endParaRPr lang="zh-CN" altLang="en-US" sz="1800" b="1" i="0" baseline="0">
                  <a:solidFill>
                    <a:srgbClr val="FF0000"/>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2179032"/>
        <c:crosses val="autoZero"/>
        <c:crossBetween val="midCat"/>
      </c:valAx>
      <c:valAx>
        <c:axId val="-2092179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23BB48"/>
                    </a:solidFill>
                    <a:latin typeface="+mn-lt"/>
                    <a:ea typeface="+mn-ea"/>
                    <a:cs typeface="+mn-cs"/>
                  </a:defRPr>
                </a:pPr>
                <a:r>
                  <a:rPr lang="en-US" altLang="zh-CN" sz="2000" b="1" i="0" baseline="0" dirty="0" smtClean="0">
                    <a:solidFill>
                      <a:srgbClr val="23BB48"/>
                    </a:solidFill>
                    <a:latin typeface="Arial" panose="020B0604020202020204" pitchFamily="34" charset="0"/>
                    <a:cs typeface="Arial" panose="020B0604020202020204" pitchFamily="34" charset="0"/>
                  </a:rPr>
                  <a:t>Expression</a:t>
                </a:r>
                <a:endParaRPr lang="zh-CN" altLang="en-US" sz="2000" b="1" i="0" baseline="0" dirty="0">
                  <a:solidFill>
                    <a:srgbClr val="23BB48"/>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21884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Experimental Gene Expression</c:v>
                </c:pt>
              </c:strCache>
            </c:strRef>
          </c:tx>
          <c:spPr>
            <a:ln w="47625">
              <a:noFill/>
            </a:ln>
          </c:spPr>
          <c:xVal>
            <c:numRef>
              <c:f>Sheet1!$A$2:$A$5</c:f>
              <c:numCache>
                <c:formatCode>General</c:formatCode>
                <c:ptCount val="4"/>
                <c:pt idx="0">
                  <c:v>5.0</c:v>
                </c:pt>
                <c:pt idx="1">
                  <c:v>1.0</c:v>
                </c:pt>
                <c:pt idx="2">
                  <c:v>3.0</c:v>
                </c:pt>
                <c:pt idx="3">
                  <c:v>6.0</c:v>
                </c:pt>
              </c:numCache>
            </c:numRef>
          </c:xVal>
          <c:yVal>
            <c:numRef>
              <c:f>Sheet1!$B$2:$B$5</c:f>
              <c:numCache>
                <c:formatCode>General</c:formatCode>
                <c:ptCount val="4"/>
                <c:pt idx="0">
                  <c:v>5.0</c:v>
                </c:pt>
                <c:pt idx="1">
                  <c:v>1.0</c:v>
                </c:pt>
                <c:pt idx="2">
                  <c:v>3.0</c:v>
                </c:pt>
                <c:pt idx="3">
                  <c:v>7.0</c:v>
                </c:pt>
              </c:numCache>
            </c:numRef>
          </c:yVal>
          <c:smooth val="0"/>
        </c:ser>
        <c:dLbls>
          <c:showLegendKey val="0"/>
          <c:showVal val="0"/>
          <c:showCatName val="0"/>
          <c:showSerName val="0"/>
          <c:showPercent val="0"/>
          <c:showBubbleSize val="0"/>
        </c:dLbls>
        <c:axId val="-2033334344"/>
        <c:axId val="-2033338344"/>
      </c:scatterChart>
      <c:valAx>
        <c:axId val="-2033334344"/>
        <c:scaling>
          <c:orientation val="minMax"/>
        </c:scaling>
        <c:delete val="0"/>
        <c:axPos val="b"/>
        <c:majorGridlines/>
        <c:minorGridlines/>
        <c:title>
          <c:tx>
            <c:rich>
              <a:bodyPr/>
              <a:lstStyle/>
              <a:p>
                <a:pPr>
                  <a:defRPr/>
                </a:pPr>
                <a:r>
                  <a:rPr lang="en-US" dirty="0" smtClean="0">
                    <a:solidFill>
                      <a:srgbClr val="FF0000"/>
                    </a:solidFill>
                  </a:rPr>
                  <a:t>Promoter</a:t>
                </a:r>
                <a:r>
                  <a:rPr lang="en-US" baseline="0" dirty="0" smtClean="0">
                    <a:solidFill>
                      <a:srgbClr val="FF0000"/>
                    </a:solidFill>
                  </a:rPr>
                  <a:t> Activity (X</a:t>
                </a:r>
                <a:r>
                  <a:rPr lang="en-US" baseline="-25000" dirty="0" smtClean="0">
                    <a:solidFill>
                      <a:srgbClr val="FF0000"/>
                    </a:solidFill>
                  </a:rPr>
                  <a:t>1</a:t>
                </a:r>
                <a:r>
                  <a:rPr lang="en-US" baseline="0" dirty="0" smtClean="0">
                    <a:solidFill>
                      <a:srgbClr val="FF0000"/>
                    </a:solidFill>
                  </a:rPr>
                  <a:t>)</a:t>
                </a:r>
                <a:endParaRPr lang="en-US" dirty="0">
                  <a:solidFill>
                    <a:srgbClr val="FF0000"/>
                  </a:solidFill>
                </a:endParaRPr>
              </a:p>
            </c:rich>
          </c:tx>
          <c:layout/>
          <c:overlay val="0"/>
        </c:title>
        <c:numFmt formatCode="General" sourceLinked="1"/>
        <c:majorTickMark val="out"/>
        <c:minorTickMark val="none"/>
        <c:tickLblPos val="nextTo"/>
        <c:crossAx val="-2033338344"/>
        <c:crosses val="autoZero"/>
        <c:crossBetween val="midCat"/>
      </c:valAx>
      <c:valAx>
        <c:axId val="-2033338344"/>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033334344"/>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Y-Value 1</c:v>
                </c:pt>
              </c:strCache>
            </c:strRef>
          </c:tx>
          <c:spPr>
            <a:ln w="47625">
              <a:noFill/>
            </a:ln>
          </c:spPr>
          <c:trendline>
            <c:spPr>
              <a:ln>
                <a:noFill/>
              </a:ln>
            </c:spPr>
            <c:trendlineType val="linear"/>
            <c:dispRSqr val="0"/>
            <c:dispEq val="0"/>
          </c:trendline>
          <c:xVal>
            <c:numRef>
              <c:f>Sheet1!$A$2:$A$6</c:f>
              <c:numCache>
                <c:formatCode>General</c:formatCode>
                <c:ptCount val="5"/>
                <c:pt idx="0">
                  <c:v>2.0</c:v>
                </c:pt>
                <c:pt idx="1">
                  <c:v>6.0</c:v>
                </c:pt>
                <c:pt idx="2">
                  <c:v>4.0</c:v>
                </c:pt>
                <c:pt idx="3">
                  <c:v>0.0</c:v>
                </c:pt>
              </c:numCache>
            </c:numRef>
          </c:xVal>
          <c:yVal>
            <c:numRef>
              <c:f>Sheet1!$B$2:$B$6</c:f>
              <c:numCache>
                <c:formatCode>General</c:formatCode>
                <c:ptCount val="5"/>
                <c:pt idx="0">
                  <c:v>5.0</c:v>
                </c:pt>
                <c:pt idx="1">
                  <c:v>1.0</c:v>
                </c:pt>
                <c:pt idx="2">
                  <c:v>3.0</c:v>
                </c:pt>
                <c:pt idx="3">
                  <c:v>7.0</c:v>
                </c:pt>
              </c:numCache>
            </c:numRef>
          </c:yVal>
          <c:smooth val="0"/>
        </c:ser>
        <c:dLbls>
          <c:showLegendKey val="0"/>
          <c:showVal val="0"/>
          <c:showCatName val="0"/>
          <c:showSerName val="0"/>
          <c:showPercent val="0"/>
          <c:showBubbleSize val="0"/>
        </c:dLbls>
        <c:axId val="-2092190776"/>
        <c:axId val="-2092214824"/>
      </c:scatterChart>
      <c:valAx>
        <c:axId val="-2092190776"/>
        <c:scaling>
          <c:orientation val="minMax"/>
        </c:scaling>
        <c:delete val="0"/>
        <c:axPos val="b"/>
        <c:majorGridlines/>
        <c:minorGridlines/>
        <c:title>
          <c:tx>
            <c:rich>
              <a:bodyPr/>
              <a:lstStyle/>
              <a:p>
                <a:pPr>
                  <a:defRPr/>
                </a:pPr>
                <a:r>
                  <a:rPr lang="en-US" dirty="0" smtClean="0">
                    <a:solidFill>
                      <a:srgbClr val="766F40"/>
                    </a:solidFill>
                  </a:rPr>
                  <a:t>Repressor</a:t>
                </a:r>
                <a:r>
                  <a:rPr lang="en-US" baseline="0" dirty="0" smtClean="0">
                    <a:solidFill>
                      <a:srgbClr val="766F40"/>
                    </a:solidFill>
                  </a:rPr>
                  <a:t> Binding (X</a:t>
                </a:r>
                <a:r>
                  <a:rPr lang="en-US" baseline="-25000" dirty="0" smtClean="0">
                    <a:solidFill>
                      <a:srgbClr val="766F40"/>
                    </a:solidFill>
                  </a:rPr>
                  <a:t>2</a:t>
                </a:r>
                <a:r>
                  <a:rPr lang="en-US" baseline="0" dirty="0" smtClean="0">
                    <a:solidFill>
                      <a:srgbClr val="766F40"/>
                    </a:solidFill>
                  </a:rPr>
                  <a:t>)</a:t>
                </a:r>
                <a:endParaRPr lang="en-US" dirty="0">
                  <a:solidFill>
                    <a:srgbClr val="766F40"/>
                  </a:solidFill>
                </a:endParaRPr>
              </a:p>
            </c:rich>
          </c:tx>
          <c:layout/>
          <c:overlay val="0"/>
        </c:title>
        <c:numFmt formatCode="General" sourceLinked="1"/>
        <c:majorTickMark val="out"/>
        <c:minorTickMark val="none"/>
        <c:tickLblPos val="nextTo"/>
        <c:crossAx val="-2092214824"/>
        <c:crosses val="autoZero"/>
        <c:crossBetween val="midCat"/>
      </c:valAx>
      <c:valAx>
        <c:axId val="-2092214824"/>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092190776"/>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a:ln/>
        </p:spPr>
      </p:sp>
      <p:sp>
        <p:nvSpPr>
          <p:cNvPr id="609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9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814BAE07-6F20-FF46-8D27-0D0008C2D081}" type="slidenum">
              <a:rPr lang="zh-CN" altLang="en-US" sz="1400" b="0">
                <a:solidFill>
                  <a:srgbClr val="000000"/>
                </a:solidFill>
                <a:latin typeface="Calibri" charset="0"/>
                <a:ea typeface="宋体" charset="0"/>
                <a:cs typeface="宋体" charset="0"/>
              </a:rPr>
              <a:pPr/>
              <a:t>29</a:t>
            </a:fld>
            <a:endParaRPr lang="zh-CN" altLang="en-US" sz="1400" b="0">
              <a:solidFill>
                <a:srgbClr val="000000"/>
              </a:solidFill>
              <a:latin typeface="Calibri" charset="0"/>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p:cNvSpPr>
          <p:nvPr>
            <p:ph type="sldImg"/>
          </p:nvPr>
        </p:nvSpPr>
        <p:spPr>
          <a:ln/>
        </p:spPr>
      </p:sp>
      <p:sp>
        <p:nvSpPr>
          <p:cNvPr id="382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382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56163C9-18A8-EA4C-B0CF-04595F3CC13C}" type="slidenum">
              <a:rPr lang="zh-CN" altLang="en-US" sz="1300" b="0">
                <a:solidFill>
                  <a:srgbClr val="000000"/>
                </a:solidFill>
                <a:latin typeface="Calibri" charset="0"/>
                <a:ea typeface="宋体" charset="0"/>
                <a:cs typeface="宋体" charset="0"/>
              </a:rPr>
              <a:pPr eaLnBrk="1" hangingPunct="1"/>
              <a:t>30</a:t>
            </a:fld>
            <a:endParaRPr lang="zh-CN" altLang="en-US" sz="1300" b="0">
              <a:solidFill>
                <a:srgbClr val="000000"/>
              </a:solidFill>
              <a:latin typeface="Calibri" charset="0"/>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Shape 1642"/>
          <p:cNvSpPr>
            <a:spLocks noGrp="1" noRot="1" noChangeAspect="1"/>
          </p:cNvSpPr>
          <p:nvPr>
            <p:ph type="sldImg"/>
          </p:nvPr>
        </p:nvSpPr>
        <p:spPr>
          <a:prstGeom prst="rect">
            <a:avLst/>
          </a:prstGeom>
        </p:spPr>
        <p:txBody>
          <a:bodyPr lIns="96661" tIns="48331" rIns="96661" bIns="48331"/>
          <a:lstStyle/>
          <a:p>
            <a:pPr lvl="0"/>
            <a:endParaRPr/>
          </a:p>
        </p:txBody>
      </p:sp>
      <p:sp>
        <p:nvSpPr>
          <p:cNvPr id="1643" name="Shape 164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 name="Shape 1668"/>
          <p:cNvSpPr>
            <a:spLocks noGrp="1" noRot="1" noChangeAspect="1"/>
          </p:cNvSpPr>
          <p:nvPr>
            <p:ph type="sldImg"/>
          </p:nvPr>
        </p:nvSpPr>
        <p:spPr>
          <a:prstGeom prst="rect">
            <a:avLst/>
          </a:prstGeom>
        </p:spPr>
        <p:txBody>
          <a:bodyPr lIns="96661" tIns="48331" rIns="96661" bIns="48331"/>
          <a:lstStyle/>
          <a:p>
            <a:pPr lvl="0"/>
            <a:endParaRPr/>
          </a:p>
        </p:txBody>
      </p:sp>
      <p:sp>
        <p:nvSpPr>
          <p:cNvPr id="1669" name="Shape 166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Shape 1696"/>
          <p:cNvSpPr>
            <a:spLocks noGrp="1" noRot="1" noChangeAspect="1"/>
          </p:cNvSpPr>
          <p:nvPr>
            <p:ph type="sldImg"/>
          </p:nvPr>
        </p:nvSpPr>
        <p:spPr>
          <a:prstGeom prst="rect">
            <a:avLst/>
          </a:prstGeom>
        </p:spPr>
        <p:txBody>
          <a:bodyPr lIns="96661" tIns="48331" rIns="96661" bIns="48331"/>
          <a:lstStyle/>
          <a:p>
            <a:pPr lvl="0"/>
            <a:endParaRPr/>
          </a:p>
        </p:txBody>
      </p:sp>
      <p:sp>
        <p:nvSpPr>
          <p:cNvPr id="1697" name="Shape 1697"/>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49</a:t>
            </a:fld>
            <a:endParaRPr lang="zh-TW" altLang="en-US" sz="1400" b="0">
              <a:solidFill>
                <a:srgbClr val="000000"/>
              </a:solidFill>
              <a:latin typeface="Calibri" charset="0"/>
              <a:ea typeface="新細明體" charset="0"/>
              <a:cs typeface="新細明體"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51</a:t>
            </a:fld>
            <a:endParaRPr lang="en-US" sz="1400" b="0">
              <a:solidFill>
                <a:srgbClr val="000000"/>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57B368B-5B41-C640-A767-0339A6DA9F20}" type="slidenum">
              <a:rPr lang="en-US" sz="1400" b="0">
                <a:solidFill>
                  <a:srgbClr val="000000"/>
                </a:solidFill>
                <a:latin typeface="Calibri" charset="0"/>
              </a:rPr>
              <a:pPr/>
              <a:t>56</a:t>
            </a:fld>
            <a:endParaRPr lang="en-US" sz="1400" b="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16404E5-A56C-0C40-BD35-BBB979D51DE7}" type="slidenum">
              <a:rPr lang="en-US" sz="1400" b="0">
                <a:solidFill>
                  <a:srgbClr val="000000"/>
                </a:solidFill>
                <a:latin typeface="Calibri" charset="0"/>
              </a:rPr>
              <a:pPr/>
              <a:t>59</a:t>
            </a:fld>
            <a:endParaRPr lang="en-US" sz="1400" b="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65</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61" tIns="48331" rIns="96661" bIns="48331"/>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61" tIns="48331" rIns="96661" bIns="48331"/>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61" tIns="48331" rIns="96661" bIns="48331"/>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Shape 1171"/>
          <p:cNvSpPr>
            <a:spLocks noGrp="1" noRot="1" noChangeAspect="1"/>
          </p:cNvSpPr>
          <p:nvPr>
            <p:ph type="sldImg"/>
          </p:nvPr>
        </p:nvSpPr>
        <p:spPr>
          <a:prstGeom prst="rect">
            <a:avLst/>
          </a:prstGeom>
        </p:spPr>
        <p:txBody>
          <a:bodyPr lIns="96661" tIns="48331" rIns="96661" bIns="48331"/>
          <a:lstStyle/>
          <a:p>
            <a:pPr lvl="0"/>
            <a:endParaRPr/>
          </a:p>
        </p:txBody>
      </p:sp>
      <p:sp>
        <p:nvSpPr>
          <p:cNvPr id="1172" name="Shape 1172"/>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Shape 1213"/>
          <p:cNvSpPr>
            <a:spLocks noGrp="1" noRot="1" noChangeAspect="1"/>
          </p:cNvSpPr>
          <p:nvPr>
            <p:ph type="sldImg"/>
          </p:nvPr>
        </p:nvSpPr>
        <p:spPr>
          <a:prstGeom prst="rect">
            <a:avLst/>
          </a:prstGeom>
        </p:spPr>
        <p:txBody>
          <a:bodyPr lIns="96661" tIns="48331" rIns="96661" bIns="48331"/>
          <a:lstStyle/>
          <a:p>
            <a:pPr lvl="0"/>
            <a:endParaRPr/>
          </a:p>
        </p:txBody>
      </p:sp>
      <p:sp>
        <p:nvSpPr>
          <p:cNvPr id="1214" name="Shape 1214"/>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27384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5/25/15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5/25/15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5/25/15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5/25/15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5/25/15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5/25/15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5/25/15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5/25/15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5/25/15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5/25/15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5/25/15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5/25/15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5/25/15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5/25/15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5/25/15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02798E9-C4E4-2047-BACF-535BC5782AF4}"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665E85-5208-DD49-8200-0A1E07A96BAC}" type="slidenum">
              <a:rPr lang="en-US"/>
              <a:pPr>
                <a:defRPr/>
              </a:pPr>
              <a:t>‹#›</a:t>
            </a:fld>
            <a:endParaRPr lang="en-US"/>
          </a:p>
        </p:txBody>
      </p:sp>
    </p:spTree>
    <p:extLst>
      <p:ext uri="{BB962C8B-B14F-4D97-AF65-F5344CB8AC3E}">
        <p14:creationId xmlns:p14="http://schemas.microsoft.com/office/powerpoint/2010/main" val="2659490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980C5BC-F0A1-4C48-80BE-B29F550E204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DA37466-8BB8-8C4D-A3F1-7668ABC3EF2D}" type="slidenum">
              <a:rPr lang="en-US"/>
              <a:pPr>
                <a:defRPr/>
              </a:pPr>
              <a:t>‹#›</a:t>
            </a:fld>
            <a:endParaRPr lang="en-US"/>
          </a:p>
        </p:txBody>
      </p:sp>
    </p:spTree>
    <p:extLst>
      <p:ext uri="{BB962C8B-B14F-4D97-AF65-F5344CB8AC3E}">
        <p14:creationId xmlns:p14="http://schemas.microsoft.com/office/powerpoint/2010/main" val="136353019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D8A9307-6E90-744F-8D54-0CE6FC9BEFCB}"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128DB19-FF6D-DD40-991D-2754939DB839}" type="slidenum">
              <a:rPr lang="en-US"/>
              <a:pPr>
                <a:defRPr/>
              </a:pPr>
              <a:t>‹#›</a:t>
            </a:fld>
            <a:endParaRPr lang="en-US"/>
          </a:p>
        </p:txBody>
      </p:sp>
    </p:spTree>
    <p:extLst>
      <p:ext uri="{BB962C8B-B14F-4D97-AF65-F5344CB8AC3E}">
        <p14:creationId xmlns:p14="http://schemas.microsoft.com/office/powerpoint/2010/main" val="592533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A5E5952-7AF0-344D-A806-F9F91ED8C9E9}"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602EA91-A8EE-EB40-92DA-D50BF4E7ECCA}" type="slidenum">
              <a:rPr lang="en-US"/>
              <a:pPr>
                <a:defRPr/>
              </a:pPr>
              <a:t>‹#›</a:t>
            </a:fld>
            <a:endParaRPr lang="en-US"/>
          </a:p>
        </p:txBody>
      </p:sp>
    </p:spTree>
    <p:extLst>
      <p:ext uri="{BB962C8B-B14F-4D97-AF65-F5344CB8AC3E}">
        <p14:creationId xmlns:p14="http://schemas.microsoft.com/office/powerpoint/2010/main" val="96881603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70A8152-AD14-A946-828C-DB8E0EF7A5C5}" type="datetime1">
              <a:rPr lang="en-US"/>
              <a:pPr>
                <a:defRPr/>
              </a:pPr>
              <a:t>5/25/15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5F83DF-5A71-EA41-8F49-8AB88DE1583E}" type="slidenum">
              <a:rPr lang="en-US"/>
              <a:pPr>
                <a:defRPr/>
              </a:pPr>
              <a:t>‹#›</a:t>
            </a:fld>
            <a:endParaRPr lang="en-US"/>
          </a:p>
        </p:txBody>
      </p:sp>
    </p:spTree>
    <p:extLst>
      <p:ext uri="{BB962C8B-B14F-4D97-AF65-F5344CB8AC3E}">
        <p14:creationId xmlns:p14="http://schemas.microsoft.com/office/powerpoint/2010/main" val="411105314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69B288C-8624-A540-89C9-DBB710C2AEA7}" type="datetime1">
              <a:rPr lang="en-US"/>
              <a:pPr>
                <a:defRPr/>
              </a:pPr>
              <a:t>5/25/15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0B0D0F7-0F44-9749-BC24-FA3F311CD133}" type="slidenum">
              <a:rPr lang="en-US"/>
              <a:pPr>
                <a:defRPr/>
              </a:pPr>
              <a:t>‹#›</a:t>
            </a:fld>
            <a:endParaRPr lang="en-US"/>
          </a:p>
        </p:txBody>
      </p:sp>
    </p:spTree>
    <p:extLst>
      <p:ext uri="{BB962C8B-B14F-4D97-AF65-F5344CB8AC3E}">
        <p14:creationId xmlns:p14="http://schemas.microsoft.com/office/powerpoint/2010/main" val="28576271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1917A09-AF37-B843-8582-2715B0D36007}" type="datetime1">
              <a:rPr lang="en-US"/>
              <a:pPr>
                <a:defRPr/>
              </a:pPr>
              <a:t>5/25/15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31887B5-5F74-924A-89A2-AB2C9E759E60}" type="slidenum">
              <a:rPr lang="en-US"/>
              <a:pPr>
                <a:defRPr/>
              </a:pPr>
              <a:t>‹#›</a:t>
            </a:fld>
            <a:endParaRPr lang="en-US"/>
          </a:p>
        </p:txBody>
      </p:sp>
    </p:spTree>
    <p:extLst>
      <p:ext uri="{BB962C8B-B14F-4D97-AF65-F5344CB8AC3E}">
        <p14:creationId xmlns:p14="http://schemas.microsoft.com/office/powerpoint/2010/main" val="6900840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E04D97C-CB43-5347-AAA9-C0915E8256E8}"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1E2064F-3A88-024C-84AE-80DD80A928D0}" type="slidenum">
              <a:rPr lang="en-US"/>
              <a:pPr>
                <a:defRPr/>
              </a:pPr>
              <a:t>‹#›</a:t>
            </a:fld>
            <a:endParaRPr lang="en-US"/>
          </a:p>
        </p:txBody>
      </p:sp>
    </p:spTree>
    <p:extLst>
      <p:ext uri="{BB962C8B-B14F-4D97-AF65-F5344CB8AC3E}">
        <p14:creationId xmlns:p14="http://schemas.microsoft.com/office/powerpoint/2010/main" val="255221942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7A70A-0ABB-2646-B7FC-2F8A1DC56687}"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5C5070-82F7-F949-90D3-E380DEC6A8E4}" type="slidenum">
              <a:rPr lang="en-US"/>
              <a:pPr>
                <a:defRPr/>
              </a:pPr>
              <a:t>‹#›</a:t>
            </a:fld>
            <a:endParaRPr lang="en-US"/>
          </a:p>
        </p:txBody>
      </p:sp>
    </p:spTree>
    <p:extLst>
      <p:ext uri="{BB962C8B-B14F-4D97-AF65-F5344CB8AC3E}">
        <p14:creationId xmlns:p14="http://schemas.microsoft.com/office/powerpoint/2010/main" val="16730239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D3DF6CF-D468-AC44-A78F-2E32FB9CBA5D}"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2C5E58-54AA-6241-84C1-2CDAD827CF74}" type="slidenum">
              <a:rPr lang="en-US"/>
              <a:pPr>
                <a:defRPr/>
              </a:pPr>
              <a:t>‹#›</a:t>
            </a:fld>
            <a:endParaRPr lang="en-US"/>
          </a:p>
        </p:txBody>
      </p:sp>
    </p:spTree>
    <p:extLst>
      <p:ext uri="{BB962C8B-B14F-4D97-AF65-F5344CB8AC3E}">
        <p14:creationId xmlns:p14="http://schemas.microsoft.com/office/powerpoint/2010/main" val="120571534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5B3426-F302-B742-ACDC-CF36872EEC06}"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A35CBBD-0636-5240-BDE6-AB6EB6640225}" type="slidenum">
              <a:rPr lang="en-US"/>
              <a:pPr>
                <a:defRPr/>
              </a:pPr>
              <a:t>‹#›</a:t>
            </a:fld>
            <a:endParaRPr lang="en-US"/>
          </a:p>
        </p:txBody>
      </p:sp>
    </p:spTree>
    <p:extLst>
      <p:ext uri="{BB962C8B-B14F-4D97-AF65-F5344CB8AC3E}">
        <p14:creationId xmlns:p14="http://schemas.microsoft.com/office/powerpoint/2010/main" val="33940504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5/25/15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5/25/15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5/25/15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5/25/15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5/25/15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5/25/15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5/25/15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5/25/15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5/25/15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5/25/15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5/25/15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1167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20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870932"/>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86683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5672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28612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6558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3639052"/>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033114"/>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277240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0746011"/>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9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5" name="Shape 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77897012"/>
      </p:ext>
    </p:extLst>
  </p:cSld>
  <p:clrMapOvr>
    <a:masterClrMapping/>
  </p:clrMapOvr>
  <p:transition xmlns:p14="http://schemas.microsoft.com/office/powerpoint/2010/main" spd="med"/>
</p:sldLayout>
</file>

<file path=ppt/slideLayouts/slideLayout9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9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927.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8.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9.xml"/><Relationship Id="rId11" Type="http://schemas.openxmlformats.org/officeDocument/2006/relationships/slideLayout" Target="../slideLayouts/slideLayout160.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2.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3.xml"/><Relationship Id="rId11" Type="http://schemas.openxmlformats.org/officeDocument/2006/relationships/slideLayout" Target="../slideLayouts/slideLayout204.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slideLayout" Target="../slideLayouts/slideLayout285.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5.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slideLayout" Target="../slideLayouts/slideLayout321.xml"/><Relationship Id="rId13" Type="http://schemas.openxmlformats.org/officeDocument/2006/relationships/slideLayout" Target="../slideLayouts/slideLayout322.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3.xml"/><Relationship Id="rId2"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3.xml"/><Relationship Id="rId20" Type="http://schemas.openxmlformats.org/officeDocument/2006/relationships/tags" Target="../tags/tag432.xml"/><Relationship Id="rId10" Type="http://schemas.openxmlformats.org/officeDocument/2006/relationships/slideLayout" Target="../slideLayouts/slideLayout334.xml"/><Relationship Id="rId11" Type="http://schemas.openxmlformats.org/officeDocument/2006/relationships/slideLayout" Target="../slideLayouts/slideLayout335.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4.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slideLayout" Target="../slideLayouts/slideLayout361.xml"/><Relationship Id="rId14" Type="http://schemas.openxmlformats.org/officeDocument/2006/relationships/slideLayout" Target="../slideLayouts/slideLayout362.xml"/><Relationship Id="rId15" Type="http://schemas.openxmlformats.org/officeDocument/2006/relationships/slideLayout" Target="../slideLayouts/slideLayout363.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2.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3.xml"/><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slideLayout" Target="../slideLayouts/slideLayout378.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tags" Target="../tags/tag639.xml"/><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60.xml"/><Relationship Id="rId12" Type="http://schemas.openxmlformats.org/officeDocument/2006/relationships/slideLayout" Target="../slideLayouts/slideLayout461.xml"/><Relationship Id="rId13" Type="http://schemas.openxmlformats.org/officeDocument/2006/relationships/slideLayout" Target="../slideLayouts/slideLayout462.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50.xml"/><Relationship Id="rId2" Type="http://schemas.openxmlformats.org/officeDocument/2006/relationships/slideLayout" Target="../slideLayouts/slideLayout451.xml"/><Relationship Id="rId3" Type="http://schemas.openxmlformats.org/officeDocument/2006/relationships/slideLayout" Target="../slideLayouts/slideLayout452.xml"/><Relationship Id="rId4" Type="http://schemas.openxmlformats.org/officeDocument/2006/relationships/slideLayout" Target="../slideLayouts/slideLayout453.xml"/><Relationship Id="rId5" Type="http://schemas.openxmlformats.org/officeDocument/2006/relationships/slideLayout" Target="../slideLayouts/slideLayout454.xml"/><Relationship Id="rId6" Type="http://schemas.openxmlformats.org/officeDocument/2006/relationships/slideLayout" Target="../slideLayouts/slideLayout455.xml"/><Relationship Id="rId7" Type="http://schemas.openxmlformats.org/officeDocument/2006/relationships/slideLayout" Target="../slideLayouts/slideLayout456.xml"/><Relationship Id="rId8" Type="http://schemas.openxmlformats.org/officeDocument/2006/relationships/slideLayout" Target="../slideLayouts/slideLayout457.xml"/><Relationship Id="rId9" Type="http://schemas.openxmlformats.org/officeDocument/2006/relationships/slideLayout" Target="../slideLayouts/slideLayout458.xml"/><Relationship Id="rId10"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slideLayout" Target="../slideLayouts/slideLayout514.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slideLayout" Target="../slideLayouts/slideLayout526.xml"/><Relationship Id="rId13" Type="http://schemas.openxmlformats.org/officeDocument/2006/relationships/slideLayout" Target="../slideLayouts/slideLayout527.xml"/><Relationship Id="rId14" Type="http://schemas.openxmlformats.org/officeDocument/2006/relationships/slideLayout" Target="../slideLayouts/slideLayout528.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slideLayout" Target="../slideLayouts/slideLayout540.xml"/><Relationship Id="rId13" Type="http://schemas.openxmlformats.org/officeDocument/2006/relationships/slideLayout" Target="../slideLayouts/slideLayout541.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2.xml"/><Relationship Id="rId12" Type="http://schemas.openxmlformats.org/officeDocument/2006/relationships/slideLayout" Target="../slideLayouts/slideLayout553.xml"/><Relationship Id="rId13" Type="http://schemas.openxmlformats.org/officeDocument/2006/relationships/slideLayout" Target="../slideLayouts/slideLayout554.xml"/><Relationship Id="rId14" Type="http://schemas.openxmlformats.org/officeDocument/2006/relationships/slideLayout" Target="../slideLayouts/slideLayout555.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2.xml"/><Relationship Id="rId2" Type="http://schemas.openxmlformats.org/officeDocument/2006/relationships/slideLayout" Target="../slideLayouts/slideLayout543.xml"/><Relationship Id="rId3" Type="http://schemas.openxmlformats.org/officeDocument/2006/relationships/slideLayout" Target="../slideLayouts/slideLayout544.xml"/><Relationship Id="rId4" Type="http://schemas.openxmlformats.org/officeDocument/2006/relationships/slideLayout" Target="../slideLayouts/slideLayout545.xml"/><Relationship Id="rId5" Type="http://schemas.openxmlformats.org/officeDocument/2006/relationships/slideLayout" Target="../slideLayouts/slideLayout546.xml"/><Relationship Id="rId6" Type="http://schemas.openxmlformats.org/officeDocument/2006/relationships/slideLayout" Target="../slideLayouts/slideLayout547.xml"/><Relationship Id="rId7" Type="http://schemas.openxmlformats.org/officeDocument/2006/relationships/slideLayout" Target="../slideLayouts/slideLayout548.xml"/><Relationship Id="rId8" Type="http://schemas.openxmlformats.org/officeDocument/2006/relationships/slideLayout" Target="../slideLayouts/slideLayout549.xml"/><Relationship Id="rId9" Type="http://schemas.openxmlformats.org/officeDocument/2006/relationships/slideLayout" Target="../slideLayouts/slideLayout550.xml"/><Relationship Id="rId10"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theme" Target="../theme/theme48.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7.xml"/><Relationship Id="rId12" Type="http://schemas.openxmlformats.org/officeDocument/2006/relationships/theme" Target="../theme/theme49.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9" Type="http://schemas.openxmlformats.org/officeDocument/2006/relationships/slideLayout" Target="../slideLayouts/slideLayout575.xml"/><Relationship Id="rId10" Type="http://schemas.openxmlformats.org/officeDocument/2006/relationships/slideLayout" Target="../slideLayouts/slideLayout57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88.xml"/><Relationship Id="rId12" Type="http://schemas.openxmlformats.org/officeDocument/2006/relationships/slideLayout" Target="../slideLayouts/slideLayout589.xml"/><Relationship Id="rId13" Type="http://schemas.openxmlformats.org/officeDocument/2006/relationships/slideLayout" Target="../slideLayouts/slideLayout590.xml"/><Relationship Id="rId14" Type="http://schemas.openxmlformats.org/officeDocument/2006/relationships/theme" Target="../theme/theme50.xml"/><Relationship Id="rId1" Type="http://schemas.openxmlformats.org/officeDocument/2006/relationships/slideLayout" Target="../slideLayouts/slideLayout578.xml"/><Relationship Id="rId2" Type="http://schemas.openxmlformats.org/officeDocument/2006/relationships/slideLayout" Target="../slideLayouts/slideLayout579.xml"/><Relationship Id="rId3" Type="http://schemas.openxmlformats.org/officeDocument/2006/relationships/slideLayout" Target="../slideLayouts/slideLayout580.xml"/><Relationship Id="rId4" Type="http://schemas.openxmlformats.org/officeDocument/2006/relationships/slideLayout" Target="../slideLayouts/slideLayout581.xml"/><Relationship Id="rId5" Type="http://schemas.openxmlformats.org/officeDocument/2006/relationships/slideLayout" Target="../slideLayouts/slideLayout582.xml"/><Relationship Id="rId6" Type="http://schemas.openxmlformats.org/officeDocument/2006/relationships/slideLayout" Target="../slideLayouts/slideLayout583.xml"/><Relationship Id="rId7" Type="http://schemas.openxmlformats.org/officeDocument/2006/relationships/slideLayout" Target="../slideLayouts/slideLayout584.xml"/><Relationship Id="rId8" Type="http://schemas.openxmlformats.org/officeDocument/2006/relationships/slideLayout" Target="../slideLayouts/slideLayout585.xml"/><Relationship Id="rId9" Type="http://schemas.openxmlformats.org/officeDocument/2006/relationships/slideLayout" Target="../slideLayouts/slideLayout586.xml"/><Relationship Id="rId10" Type="http://schemas.openxmlformats.org/officeDocument/2006/relationships/slideLayout" Target="../slideLayouts/slideLayout58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1.xml"/><Relationship Id="rId12" Type="http://schemas.openxmlformats.org/officeDocument/2006/relationships/slideLayout" Target="../slideLayouts/slideLayout602.xml"/><Relationship Id="rId13" Type="http://schemas.openxmlformats.org/officeDocument/2006/relationships/slideLayout" Target="../slideLayouts/slideLayout603.xml"/><Relationship Id="rId14" Type="http://schemas.openxmlformats.org/officeDocument/2006/relationships/theme" Target="../theme/theme51.xml"/><Relationship Id="rId1" Type="http://schemas.openxmlformats.org/officeDocument/2006/relationships/slideLayout" Target="../slideLayouts/slideLayout591.xml"/><Relationship Id="rId2" Type="http://schemas.openxmlformats.org/officeDocument/2006/relationships/slideLayout" Target="../slideLayouts/slideLayout592.xml"/><Relationship Id="rId3" Type="http://schemas.openxmlformats.org/officeDocument/2006/relationships/slideLayout" Target="../slideLayouts/slideLayout593.xml"/><Relationship Id="rId4" Type="http://schemas.openxmlformats.org/officeDocument/2006/relationships/slideLayout" Target="../slideLayouts/slideLayout594.xml"/><Relationship Id="rId5" Type="http://schemas.openxmlformats.org/officeDocument/2006/relationships/slideLayout" Target="../slideLayouts/slideLayout595.xml"/><Relationship Id="rId6" Type="http://schemas.openxmlformats.org/officeDocument/2006/relationships/slideLayout" Target="../slideLayouts/slideLayout596.xml"/><Relationship Id="rId7" Type="http://schemas.openxmlformats.org/officeDocument/2006/relationships/slideLayout" Target="../slideLayouts/slideLayout597.xml"/><Relationship Id="rId8" Type="http://schemas.openxmlformats.org/officeDocument/2006/relationships/slideLayout" Target="../slideLayouts/slideLayout598.xml"/><Relationship Id="rId9" Type="http://schemas.openxmlformats.org/officeDocument/2006/relationships/slideLayout" Target="../slideLayouts/slideLayout599.xml"/><Relationship Id="rId10" Type="http://schemas.openxmlformats.org/officeDocument/2006/relationships/slideLayout" Target="../slideLayouts/slideLayout60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4.xml"/><Relationship Id="rId12" Type="http://schemas.openxmlformats.org/officeDocument/2006/relationships/slideLayout" Target="../slideLayouts/slideLayout615.xml"/><Relationship Id="rId13" Type="http://schemas.openxmlformats.org/officeDocument/2006/relationships/slideLayout" Target="../slideLayouts/slideLayout616.xml"/><Relationship Id="rId14" Type="http://schemas.openxmlformats.org/officeDocument/2006/relationships/theme" Target="../theme/theme52.xml"/><Relationship Id="rId1" Type="http://schemas.openxmlformats.org/officeDocument/2006/relationships/slideLayout" Target="../slideLayouts/slideLayout604.xml"/><Relationship Id="rId2" Type="http://schemas.openxmlformats.org/officeDocument/2006/relationships/slideLayout" Target="../slideLayouts/slideLayout605.xml"/><Relationship Id="rId3" Type="http://schemas.openxmlformats.org/officeDocument/2006/relationships/slideLayout" Target="../slideLayouts/slideLayout606.xml"/><Relationship Id="rId4" Type="http://schemas.openxmlformats.org/officeDocument/2006/relationships/slideLayout" Target="../slideLayouts/slideLayout607.xml"/><Relationship Id="rId5" Type="http://schemas.openxmlformats.org/officeDocument/2006/relationships/slideLayout" Target="../slideLayouts/slideLayout608.xml"/><Relationship Id="rId6" Type="http://schemas.openxmlformats.org/officeDocument/2006/relationships/slideLayout" Target="../slideLayouts/slideLayout609.xml"/><Relationship Id="rId7" Type="http://schemas.openxmlformats.org/officeDocument/2006/relationships/slideLayout" Target="../slideLayouts/slideLayout610.xml"/><Relationship Id="rId8" Type="http://schemas.openxmlformats.org/officeDocument/2006/relationships/slideLayout" Target="../slideLayouts/slideLayout611.xml"/><Relationship Id="rId9" Type="http://schemas.openxmlformats.org/officeDocument/2006/relationships/slideLayout" Target="../slideLayouts/slideLayout612.xml"/><Relationship Id="rId10" Type="http://schemas.openxmlformats.org/officeDocument/2006/relationships/slideLayout" Target="../slideLayouts/slideLayout61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slideLayout" Target="../slideLayouts/slideLayout628.xml"/><Relationship Id="rId13" Type="http://schemas.openxmlformats.org/officeDocument/2006/relationships/slideLayout" Target="../slideLayouts/slideLayout629.xml"/><Relationship Id="rId14" Type="http://schemas.openxmlformats.org/officeDocument/2006/relationships/theme" Target="../theme/theme53.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0.xml"/><Relationship Id="rId12" Type="http://schemas.openxmlformats.org/officeDocument/2006/relationships/theme" Target="../theme/theme54.xml"/><Relationship Id="rId1" Type="http://schemas.openxmlformats.org/officeDocument/2006/relationships/slideLayout" Target="../slideLayouts/slideLayout630.xml"/><Relationship Id="rId2" Type="http://schemas.openxmlformats.org/officeDocument/2006/relationships/slideLayout" Target="../slideLayouts/slideLayout631.xml"/><Relationship Id="rId3" Type="http://schemas.openxmlformats.org/officeDocument/2006/relationships/slideLayout" Target="../slideLayouts/slideLayout632.xml"/><Relationship Id="rId4" Type="http://schemas.openxmlformats.org/officeDocument/2006/relationships/slideLayout" Target="../slideLayouts/slideLayout633.xml"/><Relationship Id="rId5" Type="http://schemas.openxmlformats.org/officeDocument/2006/relationships/slideLayout" Target="../slideLayouts/slideLayout634.xml"/><Relationship Id="rId6" Type="http://schemas.openxmlformats.org/officeDocument/2006/relationships/slideLayout" Target="../slideLayouts/slideLayout635.xml"/><Relationship Id="rId7" Type="http://schemas.openxmlformats.org/officeDocument/2006/relationships/slideLayout" Target="../slideLayouts/slideLayout636.xml"/><Relationship Id="rId8" Type="http://schemas.openxmlformats.org/officeDocument/2006/relationships/slideLayout" Target="../slideLayouts/slideLayout637.xml"/><Relationship Id="rId9" Type="http://schemas.openxmlformats.org/officeDocument/2006/relationships/slideLayout" Target="../slideLayouts/slideLayout638.xml"/><Relationship Id="rId10" Type="http://schemas.openxmlformats.org/officeDocument/2006/relationships/slideLayout" Target="../slideLayouts/slideLayout639.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theme" Target="../theme/theme55.xml"/><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2.xml"/><Relationship Id="rId12" Type="http://schemas.openxmlformats.org/officeDocument/2006/relationships/slideLayout" Target="../slideLayouts/slideLayout663.xml"/><Relationship Id="rId13" Type="http://schemas.openxmlformats.org/officeDocument/2006/relationships/slideLayout" Target="../slideLayouts/slideLayout664.xml"/><Relationship Id="rId14" Type="http://schemas.openxmlformats.org/officeDocument/2006/relationships/theme" Target="../theme/theme56.xml"/><Relationship Id="rId1" Type="http://schemas.openxmlformats.org/officeDocument/2006/relationships/slideLayout" Target="../slideLayouts/slideLayout652.xml"/><Relationship Id="rId2" Type="http://schemas.openxmlformats.org/officeDocument/2006/relationships/slideLayout" Target="../slideLayouts/slideLayout653.xml"/><Relationship Id="rId3" Type="http://schemas.openxmlformats.org/officeDocument/2006/relationships/slideLayout" Target="../slideLayouts/slideLayout654.xml"/><Relationship Id="rId4" Type="http://schemas.openxmlformats.org/officeDocument/2006/relationships/slideLayout" Target="../slideLayouts/slideLayout655.xml"/><Relationship Id="rId5" Type="http://schemas.openxmlformats.org/officeDocument/2006/relationships/slideLayout" Target="../slideLayouts/slideLayout656.xml"/><Relationship Id="rId6" Type="http://schemas.openxmlformats.org/officeDocument/2006/relationships/slideLayout" Target="../slideLayouts/slideLayout657.xml"/><Relationship Id="rId7" Type="http://schemas.openxmlformats.org/officeDocument/2006/relationships/slideLayout" Target="../slideLayouts/slideLayout658.xml"/><Relationship Id="rId8" Type="http://schemas.openxmlformats.org/officeDocument/2006/relationships/slideLayout" Target="../slideLayouts/slideLayout659.xml"/><Relationship Id="rId9" Type="http://schemas.openxmlformats.org/officeDocument/2006/relationships/slideLayout" Target="../slideLayouts/slideLayout660.xml"/><Relationship Id="rId10" Type="http://schemas.openxmlformats.org/officeDocument/2006/relationships/slideLayout" Target="../slideLayouts/slideLayout661.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5.xml"/><Relationship Id="rId12" Type="http://schemas.openxmlformats.org/officeDocument/2006/relationships/slideLayout" Target="../slideLayouts/slideLayout676.xml"/><Relationship Id="rId13" Type="http://schemas.openxmlformats.org/officeDocument/2006/relationships/slideLayout" Target="../slideLayouts/slideLayout677.xml"/><Relationship Id="rId14" Type="http://schemas.openxmlformats.org/officeDocument/2006/relationships/theme" Target="../theme/theme57.xml"/><Relationship Id="rId1" Type="http://schemas.openxmlformats.org/officeDocument/2006/relationships/slideLayout" Target="../slideLayouts/slideLayout665.xml"/><Relationship Id="rId2" Type="http://schemas.openxmlformats.org/officeDocument/2006/relationships/slideLayout" Target="../slideLayouts/slideLayout666.xml"/><Relationship Id="rId3" Type="http://schemas.openxmlformats.org/officeDocument/2006/relationships/slideLayout" Target="../slideLayouts/slideLayout667.xml"/><Relationship Id="rId4" Type="http://schemas.openxmlformats.org/officeDocument/2006/relationships/slideLayout" Target="../slideLayouts/slideLayout668.xml"/><Relationship Id="rId5" Type="http://schemas.openxmlformats.org/officeDocument/2006/relationships/slideLayout" Target="../slideLayouts/slideLayout669.xml"/><Relationship Id="rId6" Type="http://schemas.openxmlformats.org/officeDocument/2006/relationships/slideLayout" Target="../slideLayouts/slideLayout670.xml"/><Relationship Id="rId7" Type="http://schemas.openxmlformats.org/officeDocument/2006/relationships/slideLayout" Target="../slideLayouts/slideLayout671.xml"/><Relationship Id="rId8" Type="http://schemas.openxmlformats.org/officeDocument/2006/relationships/slideLayout" Target="../slideLayouts/slideLayout672.xml"/><Relationship Id="rId9" Type="http://schemas.openxmlformats.org/officeDocument/2006/relationships/slideLayout" Target="../slideLayouts/slideLayout673.xml"/><Relationship Id="rId10" Type="http://schemas.openxmlformats.org/officeDocument/2006/relationships/slideLayout" Target="../slideLayouts/slideLayout674.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slideLayout" Target="../slideLayouts/slideLayout689.xml"/><Relationship Id="rId13" Type="http://schemas.openxmlformats.org/officeDocument/2006/relationships/slideLayout" Target="../slideLayouts/slideLayout690.xml"/><Relationship Id="rId14" Type="http://schemas.openxmlformats.org/officeDocument/2006/relationships/theme" Target="../theme/theme58.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slideLayout" Target="../slideLayouts/slideLayout702.xml"/><Relationship Id="rId13" Type="http://schemas.openxmlformats.org/officeDocument/2006/relationships/slideLayout" Target="../slideLayouts/slideLayout703.xml"/><Relationship Id="rId14" Type="http://schemas.openxmlformats.org/officeDocument/2006/relationships/theme" Target="../theme/theme59.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theme" Target="../theme/theme60.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slideLayout" Target="../slideLayouts/slideLayout726.xml"/><Relationship Id="rId13" Type="http://schemas.openxmlformats.org/officeDocument/2006/relationships/slideLayout" Target="../slideLayouts/slideLayout727.xml"/><Relationship Id="rId14" Type="http://schemas.openxmlformats.org/officeDocument/2006/relationships/theme" Target="../theme/theme61.xml"/><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38.xml"/><Relationship Id="rId12" Type="http://schemas.openxmlformats.org/officeDocument/2006/relationships/slideLayout" Target="../slideLayouts/slideLayout739.xml"/><Relationship Id="rId13" Type="http://schemas.openxmlformats.org/officeDocument/2006/relationships/slideLayout" Target="../slideLayouts/slideLayout740.xml"/><Relationship Id="rId14" Type="http://schemas.openxmlformats.org/officeDocument/2006/relationships/theme" Target="../theme/theme62.xml"/><Relationship Id="rId1" Type="http://schemas.openxmlformats.org/officeDocument/2006/relationships/slideLayout" Target="../slideLayouts/slideLayout728.xml"/><Relationship Id="rId2" Type="http://schemas.openxmlformats.org/officeDocument/2006/relationships/slideLayout" Target="../slideLayouts/slideLayout729.xml"/><Relationship Id="rId3" Type="http://schemas.openxmlformats.org/officeDocument/2006/relationships/slideLayout" Target="../slideLayouts/slideLayout730.xml"/><Relationship Id="rId4" Type="http://schemas.openxmlformats.org/officeDocument/2006/relationships/slideLayout" Target="../slideLayouts/slideLayout731.xml"/><Relationship Id="rId5" Type="http://schemas.openxmlformats.org/officeDocument/2006/relationships/slideLayout" Target="../slideLayouts/slideLayout732.xml"/><Relationship Id="rId6" Type="http://schemas.openxmlformats.org/officeDocument/2006/relationships/slideLayout" Target="../slideLayouts/slideLayout733.xml"/><Relationship Id="rId7" Type="http://schemas.openxmlformats.org/officeDocument/2006/relationships/slideLayout" Target="../slideLayouts/slideLayout734.xml"/><Relationship Id="rId8" Type="http://schemas.openxmlformats.org/officeDocument/2006/relationships/slideLayout" Target="../slideLayouts/slideLayout735.xml"/><Relationship Id="rId9" Type="http://schemas.openxmlformats.org/officeDocument/2006/relationships/slideLayout" Target="../slideLayouts/slideLayout736.xml"/><Relationship Id="rId10" Type="http://schemas.openxmlformats.org/officeDocument/2006/relationships/slideLayout" Target="../slideLayouts/slideLayout737.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1.xml"/><Relationship Id="rId12" Type="http://schemas.openxmlformats.org/officeDocument/2006/relationships/theme" Target="../theme/theme63.xml"/><Relationship Id="rId1" Type="http://schemas.openxmlformats.org/officeDocument/2006/relationships/slideLayout" Target="../slideLayouts/slideLayout741.xml"/><Relationship Id="rId2" Type="http://schemas.openxmlformats.org/officeDocument/2006/relationships/slideLayout" Target="../slideLayouts/slideLayout742.xml"/><Relationship Id="rId3" Type="http://schemas.openxmlformats.org/officeDocument/2006/relationships/slideLayout" Target="../slideLayouts/slideLayout743.xml"/><Relationship Id="rId4" Type="http://schemas.openxmlformats.org/officeDocument/2006/relationships/slideLayout" Target="../slideLayouts/slideLayout744.xml"/><Relationship Id="rId5" Type="http://schemas.openxmlformats.org/officeDocument/2006/relationships/slideLayout" Target="../slideLayouts/slideLayout745.xml"/><Relationship Id="rId6" Type="http://schemas.openxmlformats.org/officeDocument/2006/relationships/slideLayout" Target="../slideLayouts/slideLayout746.xml"/><Relationship Id="rId7" Type="http://schemas.openxmlformats.org/officeDocument/2006/relationships/slideLayout" Target="../slideLayouts/slideLayout747.xml"/><Relationship Id="rId8" Type="http://schemas.openxmlformats.org/officeDocument/2006/relationships/slideLayout" Target="../slideLayouts/slideLayout748.xml"/><Relationship Id="rId9" Type="http://schemas.openxmlformats.org/officeDocument/2006/relationships/slideLayout" Target="../slideLayouts/slideLayout749.xml"/><Relationship Id="rId10"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2.xml"/><Relationship Id="rId12" Type="http://schemas.openxmlformats.org/officeDocument/2006/relationships/slideLayout" Target="../slideLayouts/slideLayout763.xml"/><Relationship Id="rId13" Type="http://schemas.openxmlformats.org/officeDocument/2006/relationships/slideLayout" Target="../slideLayouts/slideLayout764.xml"/><Relationship Id="rId14" Type="http://schemas.openxmlformats.org/officeDocument/2006/relationships/theme" Target="../theme/theme64.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52.xml"/><Relationship Id="rId2" Type="http://schemas.openxmlformats.org/officeDocument/2006/relationships/slideLayout" Target="../slideLayouts/slideLayout753.xml"/><Relationship Id="rId3" Type="http://schemas.openxmlformats.org/officeDocument/2006/relationships/slideLayout" Target="../slideLayouts/slideLayout754.xml"/><Relationship Id="rId4" Type="http://schemas.openxmlformats.org/officeDocument/2006/relationships/slideLayout" Target="../slideLayouts/slideLayout755.xml"/><Relationship Id="rId5" Type="http://schemas.openxmlformats.org/officeDocument/2006/relationships/slideLayout" Target="../slideLayouts/slideLayout756.xml"/><Relationship Id="rId6" Type="http://schemas.openxmlformats.org/officeDocument/2006/relationships/slideLayout" Target="../slideLayouts/slideLayout757.xml"/><Relationship Id="rId7" Type="http://schemas.openxmlformats.org/officeDocument/2006/relationships/slideLayout" Target="../slideLayouts/slideLayout758.xml"/><Relationship Id="rId8" Type="http://schemas.openxmlformats.org/officeDocument/2006/relationships/slideLayout" Target="../slideLayouts/slideLayout759.xml"/><Relationship Id="rId9" Type="http://schemas.openxmlformats.org/officeDocument/2006/relationships/slideLayout" Target="../slideLayouts/slideLayout760.xml"/><Relationship Id="rId10" Type="http://schemas.openxmlformats.org/officeDocument/2006/relationships/slideLayout" Target="../slideLayouts/slideLayout761.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5.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7.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slideLayout" Target="../slideLayouts/slideLayout815.xml"/><Relationship Id="rId13" Type="http://schemas.openxmlformats.org/officeDocument/2006/relationships/slideLayout" Target="../slideLayouts/slideLayout816.xml"/><Relationship Id="rId14" Type="http://schemas.openxmlformats.org/officeDocument/2006/relationships/theme" Target="../theme/theme6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27.xml"/><Relationship Id="rId12" Type="http://schemas.openxmlformats.org/officeDocument/2006/relationships/slideLayout" Target="../slideLayouts/slideLayout828.xml"/><Relationship Id="rId13" Type="http://schemas.openxmlformats.org/officeDocument/2006/relationships/slideLayout" Target="../slideLayouts/slideLayout829.xml"/><Relationship Id="rId14" Type="http://schemas.openxmlformats.org/officeDocument/2006/relationships/slideLayout" Target="../slideLayouts/slideLayout830.xml"/><Relationship Id="rId15" Type="http://schemas.openxmlformats.org/officeDocument/2006/relationships/slideLayout" Target="../slideLayouts/slideLayout831.xml"/><Relationship Id="rId16" Type="http://schemas.openxmlformats.org/officeDocument/2006/relationships/theme" Target="../theme/theme69.xml"/><Relationship Id="rId1" Type="http://schemas.openxmlformats.org/officeDocument/2006/relationships/slideLayout" Target="../slideLayouts/slideLayout817.xml"/><Relationship Id="rId2" Type="http://schemas.openxmlformats.org/officeDocument/2006/relationships/slideLayout" Target="../slideLayouts/slideLayout818.xml"/><Relationship Id="rId3" Type="http://schemas.openxmlformats.org/officeDocument/2006/relationships/slideLayout" Target="../slideLayouts/slideLayout819.xml"/><Relationship Id="rId4" Type="http://schemas.openxmlformats.org/officeDocument/2006/relationships/slideLayout" Target="../slideLayouts/slideLayout820.xml"/><Relationship Id="rId5" Type="http://schemas.openxmlformats.org/officeDocument/2006/relationships/slideLayout" Target="../slideLayouts/slideLayout821.xml"/><Relationship Id="rId6" Type="http://schemas.openxmlformats.org/officeDocument/2006/relationships/slideLayout" Target="../slideLayouts/slideLayout822.xml"/><Relationship Id="rId7" Type="http://schemas.openxmlformats.org/officeDocument/2006/relationships/slideLayout" Target="../slideLayouts/slideLayout823.xml"/><Relationship Id="rId8" Type="http://schemas.openxmlformats.org/officeDocument/2006/relationships/slideLayout" Target="../slideLayouts/slideLayout824.xml"/><Relationship Id="rId9" Type="http://schemas.openxmlformats.org/officeDocument/2006/relationships/slideLayout" Target="../slideLayouts/slideLayout825.xml"/><Relationship Id="rId10" Type="http://schemas.openxmlformats.org/officeDocument/2006/relationships/slideLayout" Target="../slideLayouts/slideLayout82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2.xml"/><Relationship Id="rId12" Type="http://schemas.openxmlformats.org/officeDocument/2006/relationships/slideLayout" Target="../slideLayouts/slideLayout843.xml"/><Relationship Id="rId13" Type="http://schemas.openxmlformats.org/officeDocument/2006/relationships/slideLayout" Target="../slideLayouts/slideLayout844.xml"/><Relationship Id="rId14" Type="http://schemas.openxmlformats.org/officeDocument/2006/relationships/theme" Target="../theme/theme70.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832.xml"/><Relationship Id="rId2" Type="http://schemas.openxmlformats.org/officeDocument/2006/relationships/slideLayout" Target="../slideLayouts/slideLayout833.xml"/><Relationship Id="rId3" Type="http://schemas.openxmlformats.org/officeDocument/2006/relationships/slideLayout" Target="../slideLayouts/slideLayout834.xml"/><Relationship Id="rId4" Type="http://schemas.openxmlformats.org/officeDocument/2006/relationships/slideLayout" Target="../slideLayouts/slideLayout835.xml"/><Relationship Id="rId5" Type="http://schemas.openxmlformats.org/officeDocument/2006/relationships/slideLayout" Target="../slideLayouts/slideLayout836.xml"/><Relationship Id="rId6" Type="http://schemas.openxmlformats.org/officeDocument/2006/relationships/slideLayout" Target="../slideLayouts/slideLayout837.xml"/><Relationship Id="rId7" Type="http://schemas.openxmlformats.org/officeDocument/2006/relationships/slideLayout" Target="../slideLayouts/slideLayout838.xml"/><Relationship Id="rId8" Type="http://schemas.openxmlformats.org/officeDocument/2006/relationships/slideLayout" Target="../slideLayouts/slideLayout839.xml"/><Relationship Id="rId9" Type="http://schemas.openxmlformats.org/officeDocument/2006/relationships/slideLayout" Target="../slideLayouts/slideLayout840.xml"/><Relationship Id="rId10" Type="http://schemas.openxmlformats.org/officeDocument/2006/relationships/slideLayout" Target="../slideLayouts/slideLayout841.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55.xml"/><Relationship Id="rId12" Type="http://schemas.openxmlformats.org/officeDocument/2006/relationships/slideLayout" Target="../slideLayouts/slideLayout856.xml"/><Relationship Id="rId13" Type="http://schemas.openxmlformats.org/officeDocument/2006/relationships/slideLayout" Target="../slideLayouts/slideLayout857.xml"/><Relationship Id="rId14" Type="http://schemas.openxmlformats.org/officeDocument/2006/relationships/theme" Target="../theme/theme71.xml"/><Relationship Id="rId1" Type="http://schemas.openxmlformats.org/officeDocument/2006/relationships/slideLayout" Target="../slideLayouts/slideLayout845.xml"/><Relationship Id="rId2" Type="http://schemas.openxmlformats.org/officeDocument/2006/relationships/slideLayout" Target="../slideLayouts/slideLayout846.xml"/><Relationship Id="rId3" Type="http://schemas.openxmlformats.org/officeDocument/2006/relationships/slideLayout" Target="../slideLayouts/slideLayout847.xml"/><Relationship Id="rId4" Type="http://schemas.openxmlformats.org/officeDocument/2006/relationships/slideLayout" Target="../slideLayouts/slideLayout848.xml"/><Relationship Id="rId5" Type="http://schemas.openxmlformats.org/officeDocument/2006/relationships/slideLayout" Target="../slideLayouts/slideLayout849.xml"/><Relationship Id="rId6" Type="http://schemas.openxmlformats.org/officeDocument/2006/relationships/slideLayout" Target="../slideLayouts/slideLayout850.xml"/><Relationship Id="rId7" Type="http://schemas.openxmlformats.org/officeDocument/2006/relationships/slideLayout" Target="../slideLayouts/slideLayout851.xml"/><Relationship Id="rId8" Type="http://schemas.openxmlformats.org/officeDocument/2006/relationships/slideLayout" Target="../slideLayouts/slideLayout852.xml"/><Relationship Id="rId9" Type="http://schemas.openxmlformats.org/officeDocument/2006/relationships/slideLayout" Target="../slideLayouts/slideLayout853.xml"/><Relationship Id="rId10" Type="http://schemas.openxmlformats.org/officeDocument/2006/relationships/slideLayout" Target="../slideLayouts/slideLayout85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68.xml"/><Relationship Id="rId12" Type="http://schemas.openxmlformats.org/officeDocument/2006/relationships/theme" Target="../theme/theme72.xml"/><Relationship Id="rId1" Type="http://schemas.openxmlformats.org/officeDocument/2006/relationships/slideLayout" Target="../slideLayouts/slideLayout858.xml"/><Relationship Id="rId2" Type="http://schemas.openxmlformats.org/officeDocument/2006/relationships/slideLayout" Target="../slideLayouts/slideLayout859.xml"/><Relationship Id="rId3" Type="http://schemas.openxmlformats.org/officeDocument/2006/relationships/slideLayout" Target="../slideLayouts/slideLayout860.xml"/><Relationship Id="rId4" Type="http://schemas.openxmlformats.org/officeDocument/2006/relationships/slideLayout" Target="../slideLayouts/slideLayout861.xml"/><Relationship Id="rId5" Type="http://schemas.openxmlformats.org/officeDocument/2006/relationships/slideLayout" Target="../slideLayouts/slideLayout862.xml"/><Relationship Id="rId6" Type="http://schemas.openxmlformats.org/officeDocument/2006/relationships/slideLayout" Target="../slideLayouts/slideLayout863.xml"/><Relationship Id="rId7" Type="http://schemas.openxmlformats.org/officeDocument/2006/relationships/slideLayout" Target="../slideLayouts/slideLayout864.xml"/><Relationship Id="rId8" Type="http://schemas.openxmlformats.org/officeDocument/2006/relationships/slideLayout" Target="../slideLayouts/slideLayout865.xml"/><Relationship Id="rId9" Type="http://schemas.openxmlformats.org/officeDocument/2006/relationships/slideLayout" Target="../slideLayouts/slideLayout866.xml"/><Relationship Id="rId10" Type="http://schemas.openxmlformats.org/officeDocument/2006/relationships/slideLayout" Target="../slideLayouts/slideLayout86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79.xml"/><Relationship Id="rId12" Type="http://schemas.openxmlformats.org/officeDocument/2006/relationships/slideLayout" Target="../slideLayouts/slideLayout880.xml"/><Relationship Id="rId13" Type="http://schemas.openxmlformats.org/officeDocument/2006/relationships/slideLayout" Target="../slideLayouts/slideLayout881.xml"/><Relationship Id="rId14" Type="http://schemas.openxmlformats.org/officeDocument/2006/relationships/theme" Target="../theme/theme73.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69.xml"/><Relationship Id="rId2" Type="http://schemas.openxmlformats.org/officeDocument/2006/relationships/slideLayout" Target="../slideLayouts/slideLayout870.xml"/><Relationship Id="rId3" Type="http://schemas.openxmlformats.org/officeDocument/2006/relationships/slideLayout" Target="../slideLayouts/slideLayout871.xml"/><Relationship Id="rId4" Type="http://schemas.openxmlformats.org/officeDocument/2006/relationships/slideLayout" Target="../slideLayouts/slideLayout872.xml"/><Relationship Id="rId5" Type="http://schemas.openxmlformats.org/officeDocument/2006/relationships/slideLayout" Target="../slideLayouts/slideLayout873.xml"/><Relationship Id="rId6" Type="http://schemas.openxmlformats.org/officeDocument/2006/relationships/slideLayout" Target="../slideLayouts/slideLayout874.xml"/><Relationship Id="rId7" Type="http://schemas.openxmlformats.org/officeDocument/2006/relationships/slideLayout" Target="../slideLayouts/slideLayout875.xml"/><Relationship Id="rId8" Type="http://schemas.openxmlformats.org/officeDocument/2006/relationships/slideLayout" Target="../slideLayouts/slideLayout876.xml"/><Relationship Id="rId9" Type="http://schemas.openxmlformats.org/officeDocument/2006/relationships/slideLayout" Target="../slideLayouts/slideLayout877.xml"/><Relationship Id="rId10" Type="http://schemas.openxmlformats.org/officeDocument/2006/relationships/slideLayout" Target="../slideLayouts/slideLayout87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slideLayout" Target="../slideLayouts/slideLayout893.xml"/><Relationship Id="rId13" Type="http://schemas.openxmlformats.org/officeDocument/2006/relationships/slideLayout" Target="../slideLayouts/slideLayout894.xml"/><Relationship Id="rId14"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slideLayout" Target="../slideLayouts/slideLayout906.xml"/><Relationship Id="rId13" Type="http://schemas.openxmlformats.org/officeDocument/2006/relationships/slideLayout" Target="../slideLayouts/slideLayout907.xml"/><Relationship Id="rId14" Type="http://schemas.openxmlformats.org/officeDocument/2006/relationships/theme" Target="../theme/theme75.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18.xml"/><Relationship Id="rId12" Type="http://schemas.openxmlformats.org/officeDocument/2006/relationships/slideLayout" Target="../slideLayouts/slideLayout919.xml"/><Relationship Id="rId13" Type="http://schemas.openxmlformats.org/officeDocument/2006/relationships/slideLayout" Target="../slideLayouts/slideLayout920.xml"/><Relationship Id="rId14" Type="http://schemas.openxmlformats.org/officeDocument/2006/relationships/theme" Target="../theme/theme76.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908.xml"/><Relationship Id="rId2" Type="http://schemas.openxmlformats.org/officeDocument/2006/relationships/slideLayout" Target="../slideLayouts/slideLayout909.xml"/><Relationship Id="rId3" Type="http://schemas.openxmlformats.org/officeDocument/2006/relationships/slideLayout" Target="../slideLayouts/slideLayout910.xml"/><Relationship Id="rId4" Type="http://schemas.openxmlformats.org/officeDocument/2006/relationships/slideLayout" Target="../slideLayouts/slideLayout911.xml"/><Relationship Id="rId5" Type="http://schemas.openxmlformats.org/officeDocument/2006/relationships/slideLayout" Target="../slideLayouts/slideLayout912.xml"/><Relationship Id="rId6" Type="http://schemas.openxmlformats.org/officeDocument/2006/relationships/slideLayout" Target="../slideLayouts/slideLayout913.xml"/><Relationship Id="rId7" Type="http://schemas.openxmlformats.org/officeDocument/2006/relationships/slideLayout" Target="../slideLayouts/slideLayout914.xml"/><Relationship Id="rId8" Type="http://schemas.openxmlformats.org/officeDocument/2006/relationships/slideLayout" Target="../slideLayouts/slideLayout915.xml"/><Relationship Id="rId9" Type="http://schemas.openxmlformats.org/officeDocument/2006/relationships/slideLayout" Target="../slideLayouts/slideLayout916.xml"/><Relationship Id="rId10" Type="http://schemas.openxmlformats.org/officeDocument/2006/relationships/slideLayout" Target="../slideLayouts/slideLayout917.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theme" Target="../theme/theme77.xml"/><Relationship Id="rId1" Type="http://schemas.openxmlformats.org/officeDocument/2006/relationships/slideLayout" Target="../slideLayouts/slideLayout921.xml"/><Relationship Id="rId2" Type="http://schemas.openxmlformats.org/officeDocument/2006/relationships/slideLayout" Target="../slideLayouts/slideLayout92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 id="214752747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43"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5/25/15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5/25/15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5/25/15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5/25/15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5/25/15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5/25/15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0" tIns="45697" rIns="91390" bIns="45697" rtlCol="0" anchor="ctr"/>
          <a:lstStyle>
            <a:lvl1pPr algn="l"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C32CC56F-4678-2447-81C9-55203BE1A39A}"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0" tIns="45697" rIns="91390" bIns="45697" rtlCol="0" anchor="ctr"/>
          <a:lstStyle>
            <a:lvl1pPr algn="ctr" defTabSz="456963"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0" tIns="45697" rIns="91390" bIns="45697" rtlCol="0" anchor="ctr"/>
          <a:lstStyle>
            <a:lvl1pPr algn="r"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EA3F607C-EA76-C243-9A05-64143EF4F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69" r:id="rId1"/>
    <p:sldLayoutId id="2147526970" r:id="rId2"/>
    <p:sldLayoutId id="2147526971" r:id="rId3"/>
    <p:sldLayoutId id="2147526972" r:id="rId4"/>
    <p:sldLayoutId id="2147526973" r:id="rId5"/>
    <p:sldLayoutId id="2147526974" r:id="rId6"/>
    <p:sldLayoutId id="2147526975" r:id="rId7"/>
    <p:sldLayoutId id="2147526976" r:id="rId8"/>
    <p:sldLayoutId id="2147526977" r:id="rId9"/>
    <p:sldLayoutId id="2147526978" r:id="rId10"/>
    <p:sldLayoutId id="2147526979"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5/25/15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5/25/15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5/25/15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032660D-F1AD-D740-9C13-587329C3EE44}" type="datetimeFigureOut">
              <a:rPr lang="en-US" b="0" smtClean="0">
                <a:solidFill>
                  <a:prstClr val="black">
                    <a:tint val="75000"/>
                  </a:prstClr>
                </a:solidFill>
                <a:latin typeface="Calibri"/>
                <a:ea typeface="+mn-ea"/>
                <a:cs typeface="+mn-cs"/>
              </a:rPr>
              <a:pPr defTabSz="457200" fontAlgn="auto">
                <a:spcBef>
                  <a:spcPts val="0"/>
                </a:spcBef>
                <a:spcAft>
                  <a:spcPts val="0"/>
                </a:spcAft>
              </a:pPr>
              <a:t>5/25/15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E476514-F9B8-644F-BC82-C18E310EF899}"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2697127"/>
      </p:ext>
    </p:extLst>
  </p:cSld>
  <p:clrMap bg1="lt1" tx1="dk1" bg2="lt2" tx2="dk2" accent1="accent1" accent2="accent2" accent3="accent3" accent4="accent4" accent5="accent5" accent6="accent6" hlink="hlink" folHlink="folHlink"/>
  <p:sldLayoutIdLst>
    <p:sldLayoutId id="2147527422" r:id="rId1"/>
    <p:sldLayoutId id="2147527423" r:id="rId2"/>
    <p:sldLayoutId id="2147527424" r:id="rId3"/>
    <p:sldLayoutId id="2147527425" r:id="rId4"/>
    <p:sldLayoutId id="2147527426" r:id="rId5"/>
    <p:sldLayoutId id="2147527427" r:id="rId6"/>
    <p:sldLayoutId id="2147527428" r:id="rId7"/>
    <p:sldLayoutId id="2147527429" r:id="rId8"/>
    <p:sldLayoutId id="2147527430" r:id="rId9"/>
    <p:sldLayoutId id="2147527431" r:id="rId10"/>
    <p:sldLayoutId id="2147527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1" r:id="rId2"/>
    <p:sldLayoutId id="2147527542" r:id="rId3"/>
    <p:sldLayoutId id="2147527543" r:id="rId4"/>
    <p:sldLayoutId id="2147527544" r:id="rId5"/>
    <p:sldLayoutId id="2147527545" r:id="rId6"/>
    <p:sldLayoutId id="2147527546" r:id="rId7"/>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30.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5.emf"/><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3.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92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92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1" Type="http://schemas.openxmlformats.org/officeDocument/2006/relationships/slideLayout" Target="../slideLayouts/slideLayout92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33.emf"/><Relationship Id="rId1" Type="http://schemas.openxmlformats.org/officeDocument/2006/relationships/vmlDrawing" Target="../drawings/vmlDrawing2.vml"/><Relationship Id="rId2" Type="http://schemas.openxmlformats.org/officeDocument/2006/relationships/slideLayout" Target="../slideLayouts/slideLayout7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923.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3.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3.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3.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31.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923.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9.png"/><Relationship Id="rId1" Type="http://schemas.openxmlformats.org/officeDocument/2006/relationships/slideLayout" Target="../slideLayouts/slideLayout631.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3.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6.png"/><Relationship Id="rId1" Type="http://schemas.openxmlformats.org/officeDocument/2006/relationships/slideLayout" Target="../slideLayouts/slideLayout923.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923.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50.jpeg"/><Relationship Id="rId3" Type="http://schemas.openxmlformats.org/officeDocument/2006/relationships/image" Target="../media/image5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hyperlink" Target="http://muxviz.net/" TargetMode="External"/><Relationship Id="rId1" Type="http://schemas.openxmlformats.org/officeDocument/2006/relationships/slideLayout" Target="../slideLayouts/slideLayout923.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20" Type="http://schemas.openxmlformats.org/officeDocument/2006/relationships/tags" Target="../tags/tag771.xml"/><Relationship Id="rId21" Type="http://schemas.openxmlformats.org/officeDocument/2006/relationships/tags" Target="../tags/tag772.xml"/><Relationship Id="rId22" Type="http://schemas.openxmlformats.org/officeDocument/2006/relationships/tags" Target="../tags/tag773.xml"/><Relationship Id="rId23" Type="http://schemas.openxmlformats.org/officeDocument/2006/relationships/tags" Target="../tags/tag774.xml"/><Relationship Id="rId24" Type="http://schemas.openxmlformats.org/officeDocument/2006/relationships/tags" Target="../tags/tag775.xml"/><Relationship Id="rId25" Type="http://schemas.openxmlformats.org/officeDocument/2006/relationships/tags" Target="../tags/tag776.xml"/><Relationship Id="rId26" Type="http://schemas.openxmlformats.org/officeDocument/2006/relationships/tags" Target="../tags/tag777.xml"/><Relationship Id="rId27" Type="http://schemas.openxmlformats.org/officeDocument/2006/relationships/tags" Target="../tags/tag778.xml"/><Relationship Id="rId28" Type="http://schemas.openxmlformats.org/officeDocument/2006/relationships/tags" Target="../tags/tag779.xml"/><Relationship Id="rId29" Type="http://schemas.openxmlformats.org/officeDocument/2006/relationships/tags" Target="../tags/tag780.xml"/><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30" Type="http://schemas.openxmlformats.org/officeDocument/2006/relationships/tags" Target="../tags/tag781.xml"/><Relationship Id="rId31" Type="http://schemas.openxmlformats.org/officeDocument/2006/relationships/slideLayout" Target="../slideLayouts/slideLayout747.xml"/><Relationship Id="rId32" Type="http://schemas.openxmlformats.org/officeDocument/2006/relationships/image" Target="../media/image8.jpeg"/><Relationship Id="rId9" Type="http://schemas.openxmlformats.org/officeDocument/2006/relationships/tags" Target="../tags/tag760.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33" Type="http://schemas.microsoft.com/office/2007/relationships/hdphoto" Target="../media/hdphoto1.wdp"/><Relationship Id="rId34" Type="http://schemas.openxmlformats.org/officeDocument/2006/relationships/image" Target="../media/image9.png"/><Relationship Id="rId35" Type="http://schemas.openxmlformats.org/officeDocument/2006/relationships/image" Target="../media/image10.png"/><Relationship Id="rId36" Type="http://schemas.openxmlformats.org/officeDocument/2006/relationships/image" Target="../media/image11.jpeg"/><Relationship Id="rId10" Type="http://schemas.openxmlformats.org/officeDocument/2006/relationships/tags" Target="../tags/tag761.xml"/><Relationship Id="rId11" Type="http://schemas.openxmlformats.org/officeDocument/2006/relationships/tags" Target="../tags/tag762.xml"/><Relationship Id="rId12" Type="http://schemas.openxmlformats.org/officeDocument/2006/relationships/tags" Target="../tags/tag763.xml"/><Relationship Id="rId13" Type="http://schemas.openxmlformats.org/officeDocument/2006/relationships/tags" Target="../tags/tag764.xml"/><Relationship Id="rId14" Type="http://schemas.openxmlformats.org/officeDocument/2006/relationships/tags" Target="../tags/tag765.xml"/><Relationship Id="rId15" Type="http://schemas.openxmlformats.org/officeDocument/2006/relationships/tags" Target="../tags/tag766.xml"/><Relationship Id="rId16" Type="http://schemas.openxmlformats.org/officeDocument/2006/relationships/tags" Target="../tags/tag767.xml"/><Relationship Id="rId17" Type="http://schemas.openxmlformats.org/officeDocument/2006/relationships/tags" Target="../tags/tag768.xml"/><Relationship Id="rId18" Type="http://schemas.openxmlformats.org/officeDocument/2006/relationships/tags" Target="../tags/tag769.xml"/><Relationship Id="rId19" Type="http://schemas.openxmlformats.org/officeDocument/2006/relationships/tags" Target="../tags/tag770.xml"/><Relationship Id="rId37" Type="http://schemas.openxmlformats.org/officeDocument/2006/relationships/image" Target="../media/image12.png"/><Relationship Id="rId38" Type="http://schemas.openxmlformats.org/officeDocument/2006/relationships/image" Target="../media/image13.jpeg"/><Relationship Id="rId39"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hyperlink" Target="http://muxviz.net/" TargetMode="External"/><Relationship Id="rId1" Type="http://schemas.openxmlformats.org/officeDocument/2006/relationships/slideLayout" Target="../slideLayouts/slideLayout923.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hyperlink" Target="http://muxviz.net/" TargetMode="External"/><Relationship Id="rId1" Type="http://schemas.openxmlformats.org/officeDocument/2006/relationships/slideLayout" Target="../slideLayouts/slideLayout923.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hyperlink" Target="http://muxviz.net/" TargetMode="External"/><Relationship Id="rId1" Type="http://schemas.openxmlformats.org/officeDocument/2006/relationships/slideLayout" Target="../slideLayouts/slideLayout923.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52.tif"/><Relationship Id="rId4" Type="http://schemas.openxmlformats.org/officeDocument/2006/relationships/hyperlink" Target="http://muxviz.net/" TargetMode="External"/><Relationship Id="rId1" Type="http://schemas.openxmlformats.org/officeDocument/2006/relationships/slideLayout" Target="../slideLayouts/slideLayout923.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chart" Target="../charts/chart2.xml"/><Relationship Id="rId1" Type="http://schemas.openxmlformats.org/officeDocument/2006/relationships/slideLayout" Target="../slideLayouts/slideLayout859.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5.xml"/><Relationship Id="rId2" Type="http://schemas.openxmlformats.org/officeDocument/2006/relationships/image" Target="../media/image5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6.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557.xml"/><Relationship Id="rId2" Type="http://schemas.openxmlformats.org/officeDocument/2006/relationships/notesSlide" Target="../notesSlides/notesSlide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6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65.emf"/></Relationships>
</file>

<file path=ppt/slides/_rels/slide5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6.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emf"/><Relationship Id="rId1" Type="http://schemas.openxmlformats.org/officeDocument/2006/relationships/slideLayout" Target="../slideLayouts/slideLayout568.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9.emf"/></Relationships>
</file>

<file path=ppt/slides/_rels/slide59.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png"/><Relationship Id="rId1" Type="http://schemas.openxmlformats.org/officeDocument/2006/relationships/slideLayout" Target="../slideLayouts/slideLayout557.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05.xml"/><Relationship Id="rId2"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72.emf"/></Relationships>
</file>

<file path=ppt/slides/_rels/slide61.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466.xml"/></Relationships>
</file>

<file path=ppt/slides/_rels/slide62.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66.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631.xml"/><Relationship Id="rId2"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tags" Target="../tags/tag784.xml"/><Relationship Id="rId4" Type="http://schemas.openxmlformats.org/officeDocument/2006/relationships/tags" Target="../tags/tag785.xml"/><Relationship Id="rId5" Type="http://schemas.openxmlformats.org/officeDocument/2006/relationships/tags" Target="../tags/tag786.xml"/><Relationship Id="rId6" Type="http://schemas.openxmlformats.org/officeDocument/2006/relationships/slideLayout" Target="../slideLayouts/slideLayout870.xml"/><Relationship Id="rId7" Type="http://schemas.openxmlformats.org/officeDocument/2006/relationships/notesSlide" Target="../notesSlides/notesSlide29.xml"/><Relationship Id="rId1" Type="http://schemas.openxmlformats.org/officeDocument/2006/relationships/tags" Target="../tags/tag782.xml"/><Relationship Id="rId2" Type="http://schemas.openxmlformats.org/officeDocument/2006/relationships/tags" Target="../tags/tag783.xml"/></Relationships>
</file>

<file path=ppt/slides/_rels/slide66.xml.rels><?xml version="1.0" encoding="UTF-8" standalone="yes"?>
<Relationships xmlns="http://schemas.openxmlformats.org/package/2006/relationships"><Relationship Id="rId3" Type="http://schemas.openxmlformats.org/officeDocument/2006/relationships/tags" Target="../tags/tag789.xml"/><Relationship Id="rId4" Type="http://schemas.openxmlformats.org/officeDocument/2006/relationships/slideLayout" Target="../slideLayouts/slideLayout870.xml"/><Relationship Id="rId1" Type="http://schemas.openxmlformats.org/officeDocument/2006/relationships/tags" Target="../tags/tag787.xml"/><Relationship Id="rId2" Type="http://schemas.openxmlformats.org/officeDocument/2006/relationships/tags" Target="../tags/tag78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05.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05.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5942347" y="762288"/>
            <a:ext cx="2787233" cy="224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smtClean="0">
                <a:solidFill>
                  <a:srgbClr val="000000"/>
                </a:solidFill>
                <a:latin typeface="Arial" charset="0"/>
                <a:ea typeface="ＭＳ Ｐゴシック" charset="0"/>
                <a:cs typeface="ＭＳ Ｐゴシック" charset="0"/>
              </a:rPr>
              <a:t>Comparative Genome Analysis:</a:t>
            </a:r>
          </a:p>
          <a:p>
            <a:pPr eaLnBrk="1" hangingPunct="1"/>
            <a:r>
              <a:rPr lang="en-US" dirty="0" smtClean="0">
                <a:solidFill>
                  <a:srgbClr val="000000"/>
                </a:solidFill>
                <a:latin typeface="Arial" charset="0"/>
                <a:ea typeface="ＭＳ Ｐゴシック" charset="0"/>
                <a:cs typeface="ＭＳ Ｐゴシック" charset="0"/>
              </a:rPr>
              <a:t>Comparing </a:t>
            </a:r>
            <a:r>
              <a:rPr lang="en-US" dirty="0" smtClean="0">
                <a:solidFill>
                  <a:srgbClr val="000000"/>
                </a:solidFill>
                <a:latin typeface="Arial" charset="0"/>
                <a:ea typeface="ＭＳ Ｐゴシック" charset="0"/>
                <a:cs typeface="ＭＳ Ｐゴシック" charset="0"/>
              </a:rPr>
              <a:t>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617742" y="4392898"/>
            <a:ext cx="2794000" cy="20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a:t>
            </a:r>
            <a:r>
              <a:rPr lang="en-US" altLang="ja-JP" b="0" dirty="0" smtClean="0">
                <a:solidFill>
                  <a:srgbClr val="595959"/>
                </a:solidFill>
              </a:rPr>
              <a:t>.</a:t>
            </a:r>
          </a:p>
          <a:p>
            <a:pPr algn="ctr" defTabSz="912813"/>
            <a:endParaRPr lang="en-US" altLang="ja-JP" b="0" dirty="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a:t>
            </a:r>
            <a:r>
              <a:rPr lang="en-US" altLang="ja-JP" b="0" dirty="0" smtClean="0">
                <a:solidFill>
                  <a:srgbClr val="595959"/>
                </a:solidFill>
              </a:rPr>
              <a:t>for </a:t>
            </a:r>
          </a:p>
          <a:p>
            <a:pPr algn="ctr" defTabSz="912813"/>
            <a:r>
              <a:rPr lang="en-US" altLang="ja-JP" b="0" dirty="0" smtClean="0">
                <a:solidFill>
                  <a:srgbClr val="595959"/>
                </a:solidFill>
              </a:rPr>
              <a:t>references </a:t>
            </a:r>
            <a:r>
              <a:rPr lang="en-US" altLang="ja-JP" b="0" dirty="0">
                <a:solidFill>
                  <a:srgbClr val="595959"/>
                </a:solidFill>
              </a:rPr>
              <a:t>&amp; more info.</a:t>
            </a:r>
            <a:endParaRPr lang="en-US" b="0" dirty="0">
              <a:solidFill>
                <a:srgbClr val="595959"/>
              </a:solidFill>
            </a:endParaRPr>
          </a:p>
        </p:txBody>
      </p:sp>
      <p:pic>
        <p:nvPicPr>
          <p:cNvPr id="2" name="Picture 1"/>
          <p:cNvPicPr>
            <a:picLocks noChangeAspect="1"/>
          </p:cNvPicPr>
          <p:nvPr/>
        </p:nvPicPr>
        <p:blipFill>
          <a:blip r:embed="rId2"/>
          <a:stretch>
            <a:fillRect/>
          </a:stretch>
        </p:blipFill>
        <p:spPr>
          <a:xfrm>
            <a:off x="326192" y="394858"/>
            <a:ext cx="2883680" cy="2079854"/>
          </a:xfrm>
          <a:prstGeom prst="rect">
            <a:avLst/>
          </a:prstGeom>
        </p:spPr>
      </p:pic>
      <p:pic>
        <p:nvPicPr>
          <p:cNvPr id="3" name="Picture 2"/>
          <p:cNvPicPr>
            <a:picLocks noChangeAspect="1"/>
          </p:cNvPicPr>
          <p:nvPr/>
        </p:nvPicPr>
        <p:blipFill>
          <a:blip r:embed="rId3"/>
          <a:stretch>
            <a:fillRect/>
          </a:stretch>
        </p:blipFill>
        <p:spPr>
          <a:xfrm flipH="1">
            <a:off x="7139744" y="277468"/>
            <a:ext cx="1895347" cy="2514556"/>
          </a:xfrm>
          <a:prstGeom prst="rect">
            <a:avLst/>
          </a:prstGeom>
        </p:spPr>
      </p:pic>
      <p:pic>
        <p:nvPicPr>
          <p:cNvPr id="4" name="Picture 3"/>
          <p:cNvPicPr>
            <a:picLocks noChangeAspect="1"/>
          </p:cNvPicPr>
          <p:nvPr/>
        </p:nvPicPr>
        <p:blipFill>
          <a:blip r:embed="rId4"/>
          <a:stretch>
            <a:fillRect/>
          </a:stretch>
        </p:blipFill>
        <p:spPr>
          <a:xfrm>
            <a:off x="3804560" y="2486542"/>
            <a:ext cx="3053685" cy="2920086"/>
          </a:xfrm>
          <a:prstGeom prst="rect">
            <a:avLst/>
          </a:prstGeom>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13</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14</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xmlns:p14="http://schemas.microsoft.com/office/powerpoint/2010/main" spd="med" advTm="64315"/>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16</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Tree>
    <p:extLst>
      <p:ext uri="{BB962C8B-B14F-4D97-AF65-F5344CB8AC3E}">
        <p14:creationId xmlns:p14="http://schemas.microsoft.com/office/powerpoint/2010/main" val="2640473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17306728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Cross species </a:t>
            </a:r>
          </a:p>
          <a:p>
            <a:pPr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rgbClr val="FF6600"/>
                </a:solidFill>
                <a:latin typeface="Arial"/>
                <a:ea typeface="Arial"/>
                <a:cs typeface="Arial"/>
                <a:sym typeface="Arial"/>
              </a:rPr>
              <a:t>co-expressed genes </a:t>
            </a:r>
          </a:p>
          <a:p>
            <a:pPr fontAlgn="auto">
              <a:spcBef>
                <a:spcPts val="0"/>
              </a:spcBef>
              <a:spcAft>
                <a:spcPts val="0"/>
              </a:spcAft>
            </a:pPr>
            <a:r>
              <a:rPr sz="1800" b="0" kern="0">
                <a:solidFill>
                  <a:srgbClr val="FF6600"/>
                </a:solidFill>
                <a:latin typeface="Arial"/>
                <a:ea typeface="Arial"/>
                <a:cs typeface="Arial"/>
                <a:sym typeface="Arial"/>
              </a:rPr>
              <a:t>responsible for the same </a:t>
            </a:r>
          </a:p>
          <a:p>
            <a:pPr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rgbClr val="FF6600"/>
                </a:solidFill>
                <a:latin typeface="Arial"/>
                <a:ea typeface="Arial"/>
                <a:cs typeface="Arial"/>
                <a:sym typeface="Arial"/>
              </a:rPr>
              <a:t>co-expressed genes </a:t>
            </a:r>
          </a:p>
          <a:p>
            <a:pPr fontAlgn="auto">
              <a:spcBef>
                <a:spcPts val="0"/>
              </a:spcBef>
              <a:spcAft>
                <a:spcPts val="0"/>
              </a:spcAft>
            </a:pPr>
            <a:r>
              <a:rPr sz="1800" b="0" kern="0">
                <a:solidFill>
                  <a:srgbClr val="FF6600"/>
                </a:solidFill>
                <a:latin typeface="Arial"/>
                <a:ea typeface="Arial"/>
                <a:cs typeface="Arial"/>
                <a:sym typeface="Arial"/>
              </a:rPr>
              <a:t>responsible for the same </a:t>
            </a:r>
          </a:p>
          <a:p>
            <a:pPr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fontAlgn="auto">
                <a:spcBef>
                  <a:spcPts val="0"/>
                </a:spcBef>
                <a:spcAft>
                  <a:spcPts val="0"/>
                </a:spcAft>
              </a:pPr>
              <a:r>
                <a:rPr sz="1800" b="0" kern="0">
                  <a:solidFill>
                    <a:sysClr val="windowText" lastClr="000000"/>
                  </a:solidFill>
                  <a:latin typeface="Arial"/>
                  <a:ea typeface="Arial"/>
                  <a:cs typeface="Arial"/>
                  <a:sym typeface="Arial"/>
                </a:rPr>
                <a:t>Clustering </a:t>
              </a:r>
            </a:p>
            <a:p>
              <a:pPr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fontAlgn="auto">
                <a:spcBef>
                  <a:spcPts val="0"/>
                </a:spcBef>
                <a:spcAft>
                  <a:spcPts val="0"/>
                </a:spcAft>
              </a:pPr>
              <a:r>
                <a:rPr sz="1800" b="0" kern="0">
                  <a:solidFill>
                    <a:sysClr val="windowText" lastClr="000000"/>
                  </a:solidFill>
                  <a:latin typeface="Arial"/>
                  <a:ea typeface="Arial"/>
                  <a:cs typeface="Arial"/>
                  <a:sym typeface="Arial"/>
                </a:rPr>
                <a:t>Clustering </a:t>
              </a:r>
            </a:p>
            <a:p>
              <a:pPr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18</a:t>
            </a:fld>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B</a:t>
            </a:r>
          </a:p>
        </p:txBody>
      </p:sp>
    </p:spTree>
    <p:extLst>
      <p:ext uri="{BB962C8B-B14F-4D97-AF65-F5344CB8AC3E}">
        <p14:creationId xmlns:p14="http://schemas.microsoft.com/office/powerpoint/2010/main" val="2542528763"/>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19</a:t>
            </a:fld>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pic>
        <p:nvPicPr>
          <p:cNvPr id="1089" name="image82.png"/>
          <p:cNvPicPr/>
          <p:nvPr/>
        </p:nvPicPr>
        <p:blipFill>
          <a:blip r:embed="rId3">
            <a:extLst/>
          </a:blip>
          <a:stretch>
            <a:fillRect/>
          </a:stretch>
        </p:blipFill>
        <p:spPr>
          <a:xfrm>
            <a:off x="7542600" y="1992694"/>
            <a:ext cx="1337552" cy="2546492"/>
          </a:xfrm>
          <a:prstGeom prst="rect">
            <a:avLst/>
          </a:prstGeom>
          <a:ln w="12700">
            <a:miter lim="400000"/>
          </a:ln>
        </p:spPr>
      </p:pic>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a:solidFill>
                  <a:srgbClr val="292934"/>
                </a:solidFill>
                <a:latin typeface="Arial"/>
                <a:ea typeface="Arial"/>
                <a:cs typeface="Arial"/>
                <a:sym typeface="Arial"/>
              </a:rPr>
              <a:t> </a:t>
            </a:r>
            <a:r>
              <a:rPr sz="2800" b="0" kern="0">
                <a:solidFill>
                  <a:srgbClr val="6A523A"/>
                </a:solidFill>
                <a:latin typeface="Arial"/>
                <a:ea typeface="Arial"/>
                <a:cs typeface="Arial"/>
                <a:sym typeface="Arial"/>
              </a:rPr>
              <a:t>OrthoClust</a:t>
            </a:r>
            <a:r>
              <a:rPr sz="2800" b="0" kern="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latin typeface="Arial"/>
                <a:ea typeface="Arial"/>
                <a:cs typeface="Arial"/>
                <a:sym typeface="Arial"/>
              </a:rPr>
              <a:t>A novel unified framework to integrate co-expression data across species</a:t>
            </a:r>
          </a:p>
        </p:txBody>
      </p:sp>
    </p:spTree>
    <p:extLst>
      <p:ext uri="{BB962C8B-B14F-4D97-AF65-F5344CB8AC3E}">
        <p14:creationId xmlns:p14="http://schemas.microsoft.com/office/powerpoint/2010/main" val="3748600813"/>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xmlns:p14="http://schemas.microsoft.com/office/powerpoint/2010/main" advTm="57594"/>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20</a:t>
            </a:fld>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913062" y="3917664"/>
            <a:ext cx="2236043" cy="2642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degree of i</a:t>
            </a:r>
          </a:p>
        </p:txBody>
      </p:sp>
      <p:sp>
        <p:nvSpPr>
          <p:cNvPr id="1126" name="Shape 1126"/>
          <p:cNvSpPr/>
          <p:nvPr/>
        </p:nvSpPr>
        <p:spPr>
          <a:xfrm>
            <a:off x="5411361" y="4413786"/>
            <a:ext cx="1" cy="35066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expected number of </a:t>
            </a:r>
          </a:p>
          <a:p>
            <a:pPr fontAlgn="auto">
              <a:spcBef>
                <a:spcPts val="0"/>
              </a:spcBef>
              <a:spcAft>
                <a:spcPts val="0"/>
              </a:spcAft>
            </a:pPr>
            <a:r>
              <a:rPr sz="1800" b="0" kern="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8" y="5765799"/>
            <a:ext cx="1" cy="561976"/>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whether or not</a:t>
            </a:r>
          </a:p>
          <a:p>
            <a:pPr fontAlgn="auto">
              <a:spcBef>
                <a:spcPts val="0"/>
              </a:spcBef>
              <a:spcAft>
                <a:spcPts val="0"/>
              </a:spcAft>
            </a:pPr>
            <a:r>
              <a:rPr sz="1800" b="0" kern="0">
                <a:solidFill>
                  <a:sysClr val="windowText" lastClr="000000"/>
                </a:solidFill>
                <a:latin typeface="Arial"/>
                <a:ea typeface="Arial"/>
                <a:cs typeface="Arial"/>
                <a:sym typeface="Arial"/>
              </a:rPr>
              <a:t>i, j are in the </a:t>
            </a:r>
          </a:p>
          <a:p>
            <a:pPr fontAlgn="auto">
              <a:spcBef>
                <a:spcPts val="0"/>
              </a:spcBef>
              <a:spcAft>
                <a:spcPts val="0"/>
              </a:spcAft>
            </a:pPr>
            <a:r>
              <a:rPr sz="1800" b="0" kern="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4263178773"/>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Shape 1135"/>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36" name="Shape 11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21</a:t>
            </a:fld>
            <a:endParaRPr/>
          </a:p>
        </p:txBody>
      </p:sp>
      <p:pic>
        <p:nvPicPr>
          <p:cNvPr id="1137"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38" name="Shape 1138"/>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39" name="Shape 1139"/>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0" name="Shape 1140"/>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degree of i</a:t>
            </a:r>
          </a:p>
        </p:txBody>
      </p:sp>
      <p:sp>
        <p:nvSpPr>
          <p:cNvPr id="1141" name="Shape 1141"/>
          <p:cNvSpPr/>
          <p:nvPr/>
        </p:nvSpPr>
        <p:spPr>
          <a:xfrm>
            <a:off x="5411361" y="4413786"/>
            <a:ext cx="1" cy="35066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2" name="Shape 1142"/>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expected number of </a:t>
            </a:r>
          </a:p>
          <a:p>
            <a:pPr fontAlgn="auto">
              <a:spcBef>
                <a:spcPts val="0"/>
              </a:spcBef>
              <a:spcAft>
                <a:spcPts val="0"/>
              </a:spcAft>
            </a:pPr>
            <a:r>
              <a:rPr sz="1800" b="0" kern="0">
                <a:solidFill>
                  <a:sysClr val="windowText" lastClr="000000"/>
                </a:solidFill>
                <a:latin typeface="Arial"/>
                <a:ea typeface="Arial"/>
                <a:cs typeface="Arial"/>
                <a:sym typeface="Arial"/>
              </a:rPr>
              <a:t>edges between i and j</a:t>
            </a:r>
          </a:p>
        </p:txBody>
      </p:sp>
      <p:sp>
        <p:nvSpPr>
          <p:cNvPr id="1143" name="Shape 1143"/>
          <p:cNvSpPr/>
          <p:nvPr/>
        </p:nvSpPr>
        <p:spPr>
          <a:xfrm flipV="1">
            <a:off x="5536788" y="5765799"/>
            <a:ext cx="1" cy="561976"/>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4" name="Shape 1144"/>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whether or not</a:t>
            </a:r>
          </a:p>
          <a:p>
            <a:pPr fontAlgn="auto">
              <a:spcBef>
                <a:spcPts val="0"/>
              </a:spcBef>
              <a:spcAft>
                <a:spcPts val="0"/>
              </a:spcAft>
            </a:pPr>
            <a:r>
              <a:rPr sz="1800" b="0" kern="0">
                <a:solidFill>
                  <a:sysClr val="windowText" lastClr="000000"/>
                </a:solidFill>
                <a:latin typeface="Arial"/>
                <a:ea typeface="Arial"/>
                <a:cs typeface="Arial"/>
                <a:sym typeface="Arial"/>
              </a:rPr>
              <a:t>i, j are in the </a:t>
            </a:r>
          </a:p>
          <a:p>
            <a:pPr fontAlgn="auto">
              <a:spcBef>
                <a:spcPts val="0"/>
              </a:spcBef>
              <a:spcAft>
                <a:spcPts val="0"/>
              </a:spcAft>
            </a:pPr>
            <a:r>
              <a:rPr sz="1800" b="0" kern="0">
                <a:solidFill>
                  <a:sysClr val="windowText" lastClr="000000"/>
                </a:solidFill>
                <a:latin typeface="Arial"/>
                <a:ea typeface="Arial"/>
                <a:cs typeface="Arial"/>
                <a:sym typeface="Arial"/>
              </a:rPr>
              <a:t>same module</a:t>
            </a:r>
          </a:p>
        </p:txBody>
      </p:sp>
      <p:sp>
        <p:nvSpPr>
          <p:cNvPr id="1145" name="Shape 1145"/>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46" name="Shape 1146"/>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7"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8"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49"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0"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1"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2"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3"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4"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5"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6"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7"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8"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59"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60"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1161"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1162"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3"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4"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5"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6"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7"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8"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69"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170"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533927404"/>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Shape 1174"/>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75" name="Shape 11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22</a:t>
            </a:fld>
            <a:endParaRPr/>
          </a:p>
        </p:txBody>
      </p:sp>
      <p:sp>
        <p:nvSpPr>
          <p:cNvPr id="1176"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77"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78"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79"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0"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1"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2"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3"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4"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5"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6"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7"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8"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89"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1190" name="pasted-image.pdf"/>
          <p:cNvPicPr/>
          <p:nvPr/>
        </p:nvPicPr>
        <p:blipFill>
          <a:blip r:embed="rId3">
            <a:extLst/>
          </a:blip>
          <a:stretch>
            <a:fillRect/>
          </a:stretch>
        </p:blipFill>
        <p:spPr>
          <a:xfrm>
            <a:off x="6988109" y="2408785"/>
            <a:ext cx="2019301" cy="419101"/>
          </a:xfrm>
          <a:prstGeom prst="rect">
            <a:avLst/>
          </a:prstGeom>
          <a:ln w="12700">
            <a:miter lim="400000"/>
          </a:ln>
        </p:spPr>
      </p:pic>
      <p:sp>
        <p:nvSpPr>
          <p:cNvPr id="1191"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pic>
        <p:nvPicPr>
          <p:cNvPr id="1192" name="pasted-image.pdf"/>
          <p:cNvPicPr/>
          <p:nvPr/>
        </p:nvPicPr>
        <p:blipFill>
          <a:blip r:embed="rId4">
            <a:extLst/>
          </a:blip>
          <a:stretch>
            <a:fillRect/>
          </a:stretch>
        </p:blipFill>
        <p:spPr>
          <a:xfrm>
            <a:off x="1503738" y="4782269"/>
            <a:ext cx="5560790" cy="1118805"/>
          </a:xfrm>
          <a:prstGeom prst="rect">
            <a:avLst/>
          </a:prstGeom>
          <a:ln w="12700">
            <a:miter lim="400000"/>
          </a:ln>
        </p:spPr>
      </p:pic>
      <p:sp>
        <p:nvSpPr>
          <p:cNvPr id="1193" name="Shape 119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94" name="Shape 119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95" name="Shape 1195"/>
          <p:cNvSpPr/>
          <p:nvPr/>
        </p:nvSpPr>
        <p:spPr>
          <a:xfrm>
            <a:off x="4623262" y="4087167"/>
            <a:ext cx="1184410"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degree of i</a:t>
            </a:r>
          </a:p>
        </p:txBody>
      </p:sp>
      <p:sp>
        <p:nvSpPr>
          <p:cNvPr id="1196" name="Shape 1196"/>
          <p:cNvSpPr/>
          <p:nvPr/>
        </p:nvSpPr>
        <p:spPr>
          <a:xfrm>
            <a:off x="5411361" y="4413786"/>
            <a:ext cx="1" cy="35066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97" name="Shape 119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expected number of </a:t>
            </a:r>
          </a:p>
          <a:p>
            <a:pPr fontAlgn="auto">
              <a:spcBef>
                <a:spcPts val="0"/>
              </a:spcBef>
              <a:spcAft>
                <a:spcPts val="0"/>
              </a:spcAft>
            </a:pPr>
            <a:r>
              <a:rPr sz="1800" b="0" kern="0">
                <a:solidFill>
                  <a:sysClr val="windowText" lastClr="000000"/>
                </a:solidFill>
                <a:latin typeface="Arial"/>
                <a:ea typeface="Arial"/>
                <a:cs typeface="Arial"/>
                <a:sym typeface="Arial"/>
              </a:rPr>
              <a:t>edges between i and j</a:t>
            </a:r>
          </a:p>
        </p:txBody>
      </p:sp>
      <p:sp>
        <p:nvSpPr>
          <p:cNvPr id="1198" name="Shape 1198"/>
          <p:cNvSpPr/>
          <p:nvPr/>
        </p:nvSpPr>
        <p:spPr>
          <a:xfrm flipV="1">
            <a:off x="5536788" y="5765799"/>
            <a:ext cx="1" cy="561976"/>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99" name="Shape 1199"/>
          <p:cNvSpPr/>
          <p:nvPr/>
        </p:nvSpPr>
        <p:spPr>
          <a:xfrm>
            <a:off x="714456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whether or not</a:t>
            </a:r>
          </a:p>
          <a:p>
            <a:pPr fontAlgn="auto">
              <a:spcBef>
                <a:spcPts val="0"/>
              </a:spcBef>
              <a:spcAft>
                <a:spcPts val="0"/>
              </a:spcAft>
            </a:pPr>
            <a:r>
              <a:rPr sz="1800" b="0" kern="0">
                <a:solidFill>
                  <a:sysClr val="windowText" lastClr="000000"/>
                </a:solidFill>
                <a:latin typeface="Arial"/>
                <a:ea typeface="Arial"/>
                <a:cs typeface="Arial"/>
                <a:sym typeface="Arial"/>
              </a:rPr>
              <a:t>i, j are in the </a:t>
            </a:r>
          </a:p>
          <a:p>
            <a:pPr fontAlgn="auto">
              <a:spcBef>
                <a:spcPts val="0"/>
              </a:spcBef>
              <a:spcAft>
                <a:spcPts val="0"/>
              </a:spcAft>
            </a:pPr>
            <a:r>
              <a:rPr sz="1800" b="0" kern="0">
                <a:solidFill>
                  <a:sysClr val="windowText" lastClr="000000"/>
                </a:solidFill>
                <a:latin typeface="Arial"/>
                <a:ea typeface="Arial"/>
                <a:cs typeface="Arial"/>
                <a:sym typeface="Arial"/>
              </a:rPr>
              <a:t>same module</a:t>
            </a:r>
          </a:p>
        </p:txBody>
      </p:sp>
      <p:sp>
        <p:nvSpPr>
          <p:cNvPr id="1200" name="Shape 120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201" name="Shape 120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202"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3"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4"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5"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6"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7"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8"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09"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10"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11"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212"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3244632909"/>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07"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1040317" y="5842000"/>
            <a:ext cx="716093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The ground state configuration correspond to three modules: 1, 2, 4.</a:t>
            </a:r>
            <a:endParaRPr lang="en-US" sz="18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753397" y="2829491"/>
            <a:ext cx="1996453" cy="2888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7" name="Shape 15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25</a:t>
            </a:fld>
            <a:endParaRP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a:solidFill>
                  <a:srgbClr val="292934"/>
                </a:solidFill>
                <a:latin typeface="Arial"/>
                <a:ea typeface="Arial"/>
                <a:cs typeface="Arial"/>
                <a:sym typeface="Arial"/>
              </a:rPr>
              <a:t>GO terms of </a:t>
            </a:r>
            <a:r>
              <a:rPr sz="1600" b="0" kern="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7" name="Shape 1527"/>
          <p:cNvSpPr/>
          <p:nvPr/>
        </p:nvSpPr>
        <p:spPr>
          <a:xfrm>
            <a:off x="7620000" y="38468"/>
            <a:ext cx="1066800" cy="2888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400" b="1">
                <a:solidFill>
                  <a:srgbClr val="FFFFFF"/>
                </a:solidFill>
              </a:defRPr>
            </a:lvl1pPr>
          </a:lstStyle>
          <a:p>
            <a:pPr fontAlgn="auto">
              <a:spcBef>
                <a:spcPts val="0"/>
              </a:spcBef>
              <a:spcAft>
                <a:spcPts val="0"/>
              </a:spcAft>
              <a:defRPr sz="1800" b="0">
                <a:solidFill>
                  <a:srgbClr val="000000"/>
                </a:solidFill>
              </a:defRPr>
            </a:pPr>
            <a:r>
              <a:rPr kern="0">
                <a:latin typeface="Arial"/>
                <a:ea typeface="Arial"/>
                <a:cs typeface="Arial"/>
                <a:sym typeface="Arial"/>
              </a:rPr>
              <a:t>9</a:t>
            </a:r>
          </a:p>
        </p:txBody>
      </p:sp>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sp>
        <p:nvSpPr>
          <p:cNvPr id="1536" name="Shape 15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26</a:t>
            </a:fld>
            <a:endParaRP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76621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39" name="Shape 1539"/>
          <p:cNvSpPr/>
          <p:nvPr/>
        </p:nvSpPr>
        <p:spPr>
          <a:xfrm>
            <a:off x="4190275" y="3294379"/>
            <a:ext cx="76345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200">
                <a:solidFill>
                  <a:srgbClr val="FFFFFF"/>
                </a:solidFill>
                <a:latin typeface="Calibri"/>
                <a:ea typeface="Calibri"/>
                <a:cs typeface="Calibri"/>
                <a:sym typeface="Calibri"/>
              </a:defRPr>
            </a:lvl1pPr>
          </a:lstStyle>
          <a:p>
            <a:pPr fontAlgn="auto">
              <a:spcBef>
                <a:spcPts val="0"/>
              </a:spcBef>
              <a:spcAft>
                <a:spcPts val="0"/>
              </a:spcAft>
              <a:defRPr sz="1800">
                <a:solidFill>
                  <a:srgbClr val="000000"/>
                </a:solidFill>
              </a:defRPr>
            </a:pPr>
            <a:r>
              <a:rPr b="0" kern="0"/>
              <a:t>Heidi Sofia</a:t>
            </a:r>
          </a:p>
        </p:txBody>
      </p:sp>
    </p:spTree>
    <p:extLst>
      <p:ext uri="{BB962C8B-B14F-4D97-AF65-F5344CB8AC3E}">
        <p14:creationId xmlns:p14="http://schemas.microsoft.com/office/powerpoint/2010/main" val="4072191435"/>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600" spc="-100">
                <a:solidFill>
                  <a:srgbClr val="2F5897"/>
                </a:solidFill>
                <a:effectLst>
                  <a:outerShdw blurRad="63500" dist="38100" dir="5400000" rotWithShape="0">
                    <a:srgbClr val="000000">
                      <a:alpha val="25000"/>
                    </a:srgbClr>
                  </a:outerShdw>
                </a:effectLst>
              </a:rPr>
              <a:t>Separation of modules in terms of GO</a:t>
            </a:r>
          </a:p>
        </p:txBody>
      </p:sp>
      <p:sp>
        <p:nvSpPr>
          <p:cNvPr id="1545" name="Shape 15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27</a:t>
            </a:fld>
            <a:endParaRPr/>
          </a:p>
        </p:txBody>
      </p:sp>
      <p:sp>
        <p:nvSpPr>
          <p:cNvPr id="1546" name="Shape 1546"/>
          <p:cNvSpPr/>
          <p:nvPr/>
        </p:nvSpPr>
        <p:spPr>
          <a:xfrm>
            <a:off x="576621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28</a:t>
            </a:fld>
            <a:endParaRPr/>
          </a:p>
        </p:txBody>
      </p:sp>
      <p:sp>
        <p:nvSpPr>
          <p:cNvPr id="1552" name="Shape 1552"/>
          <p:cNvSpPr/>
          <p:nvPr/>
        </p:nvSpPr>
        <p:spPr>
          <a:xfrm>
            <a:off x="4635910" y="6422342"/>
            <a:ext cx="3841685" cy="4308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Gerstein M*, Rozowsky J*, Yan KK* et.al. Nature 2014</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2400300" y="3090863"/>
            <a:ext cx="1830388" cy="400050"/>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Arial" pitchFamily="34" charset="0"/>
                <a:cs typeface="Arial" pitchFamily="34"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fontAlgn="auto">
              <a:spcAft>
                <a:spcPts val="0"/>
              </a:spcAft>
              <a:defRPr/>
            </a:pPr>
            <a:r>
              <a:rPr lang="en-US" dirty="0" smtClean="0">
                <a:ea typeface="+mj-ea"/>
                <a:cs typeface="+mj-cs"/>
              </a:rPr>
              <a:t>Cross-Species Co-expression Clustering</a:t>
            </a:r>
            <a:endParaRPr lang="en-US" dirty="0">
              <a:ea typeface="+mj-ea"/>
              <a:cs typeface="+mj-cs"/>
            </a:endParaRPr>
          </a:p>
        </p:txBody>
      </p:sp>
      <p:sp>
        <p:nvSpPr>
          <p:cNvPr id="596997" name="Slide Number Placeholder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48BA91D0-2B79-D84E-BACE-43709E45666B}" type="slidenum">
              <a:rPr lang="en-US">
                <a:solidFill>
                  <a:srgbClr val="898989"/>
                </a:solidFill>
                <a:latin typeface="Calibri" charset="0"/>
              </a:rPr>
              <a:pPr eaLnBrk="1" hangingPunct="1"/>
              <a:t>29</a:t>
            </a:fld>
            <a:endParaRPr lang="en-US">
              <a:solidFill>
                <a:srgbClr val="898989"/>
              </a:solidFill>
              <a:latin typeface="Calibri" charset="0"/>
            </a:endParaRPr>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nvGrpSpPr>
          <p:cNvPr id="5" name="Group 4"/>
          <p:cNvGrpSpPr/>
          <p:nvPr/>
        </p:nvGrpSpPr>
        <p:grpSpPr>
          <a:xfrm>
            <a:off x="181415" y="1208091"/>
            <a:ext cx="6112281" cy="5197146"/>
            <a:chOff x="2479120" y="3478012"/>
            <a:chExt cx="4261405" cy="3349285"/>
          </a:xfrm>
        </p:grpSpPr>
        <p:pic>
          <p:nvPicPr>
            <p:cNvPr id="88" name="Picture 87" descr="modEncode-Fig3-v4.pdf"/>
            <p:cNvPicPr>
              <a:picLocks noChangeAspect="1"/>
            </p:cNvPicPr>
            <p:nvPr/>
          </p:nvPicPr>
          <p:blipFill rotWithShape="1">
            <a:blip r:embed="rId3">
              <a:extLst>
                <a:ext uri="{28A0092B-C50C-407E-A947-70E740481C1C}">
                  <a14:useLocalDpi xmlns:a14="http://schemas.microsoft.com/office/drawing/2010/main" val="0"/>
                </a:ext>
              </a:extLst>
            </a:blip>
            <a:srcRect t="4586" r="54095" b="46576"/>
            <a:stretch/>
          </p:blipFill>
          <p:spPr>
            <a:xfrm>
              <a:off x="2479120" y="3478012"/>
              <a:ext cx="4074080" cy="3349285"/>
            </a:xfrm>
            <a:prstGeom prst="snipRoundRect">
              <a:avLst/>
            </a:prstGeom>
          </p:spPr>
        </p:pic>
        <p:sp>
          <p:nvSpPr>
            <p:cNvPr id="3" name="Right Triangle 2"/>
            <p:cNvSpPr/>
            <p:nvPr/>
          </p:nvSpPr>
          <p:spPr>
            <a:xfrm rot="10800000">
              <a:off x="3921125" y="3478213"/>
              <a:ext cx="2819400" cy="3162300"/>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grpSp>
      <p:pic>
        <p:nvPicPr>
          <p:cNvPr id="597002" name="Picture 88" descr="modEncode-Fig3-v4.pdf"/>
          <p:cNvPicPr>
            <a:picLocks noChangeAspect="1"/>
          </p:cNvPicPr>
          <p:nvPr/>
        </p:nvPicPr>
        <p:blipFill>
          <a:blip r:embed="rId3">
            <a:extLst>
              <a:ext uri="{28A0092B-C50C-407E-A947-70E740481C1C}">
                <a14:useLocalDpi xmlns:a14="http://schemas.microsoft.com/office/drawing/2010/main" val="0"/>
              </a:ext>
            </a:extLst>
          </a:blip>
          <a:srcRect l="43594" t="81235" r="40169" b="9917"/>
          <a:stretch>
            <a:fillRect/>
          </a:stretch>
        </p:blipFill>
        <p:spPr bwMode="auto">
          <a:xfrm>
            <a:off x="5767816" y="4023123"/>
            <a:ext cx="2088837" cy="87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Content Placeholder 2"/>
          <p:cNvSpPr>
            <a:spLocks noGrp="1"/>
          </p:cNvSpPr>
          <p:nvPr>
            <p:ph idx="1"/>
          </p:nvPr>
        </p:nvSpPr>
        <p:spPr>
          <a:xfrm>
            <a:off x="4487863" y="1036638"/>
            <a:ext cx="4327525" cy="2001837"/>
          </a:xfrm>
        </p:spPr>
        <p:txBody>
          <a:bodyPr rtlCol="0">
            <a:normAutofit/>
          </a:bodyPr>
          <a:lstStyle/>
          <a:p>
            <a:pPr marL="0" indent="0" fontAlgn="auto">
              <a:spcAft>
                <a:spcPts val="0"/>
              </a:spcAft>
              <a:buFont typeface="Arial"/>
              <a:buNone/>
              <a:defRPr/>
            </a:pPr>
            <a:r>
              <a:rPr lang="en-US" sz="2000" dirty="0" smtClean="0">
                <a:ea typeface="+mn-ea"/>
                <a:cs typeface="+mn-cs"/>
              </a:rPr>
              <a:t>Use Potts model (generalized </a:t>
            </a:r>
            <a:r>
              <a:rPr lang="en-US" sz="2000" dirty="0" err="1" smtClean="0">
                <a:ea typeface="+mn-ea"/>
                <a:cs typeface="+mn-cs"/>
              </a:rPr>
              <a:t>Ising</a:t>
            </a:r>
            <a:r>
              <a:rPr lang="en-US" sz="2000" dirty="0" smtClean="0">
                <a:ea typeface="+mn-ea"/>
                <a:cs typeface="+mn-cs"/>
              </a:rPr>
              <a:t> model) to simultaneously cluster co-expressed genes within an organism as well as orthologs shared between organisms.</a:t>
            </a:r>
          </a:p>
        </p:txBody>
      </p:sp>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9581229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xmlns:p14="http://schemas.microsoft.com/office/powerpoint/2010/main" spd="slow" advTm="63892">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32733" y="530357"/>
            <a:ext cx="6530930" cy="5864282"/>
            <a:chOff x="2246752" y="642011"/>
            <a:chExt cx="5735496" cy="5150042"/>
          </a:xfrm>
        </p:grpSpPr>
        <p:pic>
          <p:nvPicPr>
            <p:cNvPr id="381962" name="Picture 3"/>
            <p:cNvPicPr>
              <a:picLocks noChangeAspect="1"/>
            </p:cNvPicPr>
            <p:nvPr/>
          </p:nvPicPr>
          <p:blipFill>
            <a:blip r:embed="rId3">
              <a:extLst>
                <a:ext uri="{28A0092B-C50C-407E-A947-70E740481C1C}">
                  <a14:useLocalDpi xmlns:a14="http://schemas.microsoft.com/office/drawing/2010/main" val="0"/>
                </a:ext>
              </a:extLst>
            </a:blip>
            <a:srcRect l="5527" r="4999"/>
            <a:stretch>
              <a:fillRect/>
            </a:stretch>
          </p:blipFill>
          <p:spPr bwMode="auto">
            <a:xfrm>
              <a:off x="2303317" y="1088856"/>
              <a:ext cx="5506884" cy="386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p:cNvSpPr/>
            <p:nvPr/>
          </p:nvSpPr>
          <p:spPr>
            <a:xfrm>
              <a:off x="3111960" y="642011"/>
              <a:ext cx="4870288" cy="51500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2246752" y="935103"/>
              <a:ext cx="907073" cy="4842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81953" name="TextBox 181"/>
          <p:cNvSpPr txBox="1">
            <a:spLocks noChangeArrowheads="1"/>
          </p:cNvSpPr>
          <p:nvPr/>
        </p:nvSpPr>
        <p:spPr bwMode="auto">
          <a:xfrm>
            <a:off x="2400300" y="3090863"/>
            <a:ext cx="1830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eaLnBrk="1" fontAlgn="auto" hangingPunct="1">
              <a:spcAft>
                <a:spcPts val="0"/>
              </a:spcAft>
              <a:defRPr/>
            </a:pPr>
            <a:r>
              <a:rPr lang="en-US" dirty="0" smtClean="0">
                <a:ea typeface="+mj-ea"/>
                <a:cs typeface="+mj-cs"/>
              </a:rPr>
              <a:t>16 Conserved Modules</a:t>
            </a:r>
            <a:endParaRPr lang="en-US" dirty="0">
              <a:ea typeface="+mj-ea"/>
              <a:cs typeface="+mj-cs"/>
            </a:endParaRPr>
          </a:p>
        </p:txBody>
      </p:sp>
      <p:sp>
        <p:nvSpPr>
          <p:cNvPr id="18" name="Slide Number Placeholder 17"/>
          <p:cNvSpPr>
            <a:spLocks noGrp="1"/>
          </p:cNvSpPr>
          <p:nvPr>
            <p:ph type="sldNum" sz="quarter" idx="12"/>
          </p:nvPr>
        </p:nvSpPr>
        <p:spPr/>
        <p:txBody>
          <a:bodyPr/>
          <a:lstStyle/>
          <a:p>
            <a:pPr>
              <a:defRPr/>
            </a:pPr>
            <a:fld id="{E8CF0663-C784-8546-AEF3-3DCF1B9F7338}" type="slidenum">
              <a:rPr lang="en-US"/>
              <a:pPr>
                <a:defRPr/>
              </a:pPr>
              <a:t>30</a:t>
            </a:fld>
            <a:endParaRPr lang="en-US" dirty="0"/>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81960" name="TextBox 5"/>
          <p:cNvSpPr txBox="1">
            <a:spLocks noChangeArrowheads="1"/>
          </p:cNvSpPr>
          <p:nvPr/>
        </p:nvSpPr>
        <p:spPr bwMode="auto">
          <a:xfrm rot="-5400000">
            <a:off x="7161857" y="2880851"/>
            <a:ext cx="23383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rPr>
              <a:t>16 Conserved Modules</a:t>
            </a:r>
          </a:p>
        </p:txBody>
      </p:sp>
      <p:sp>
        <p:nvSpPr>
          <p:cNvPr id="7" name="Rectangle 6"/>
          <p:cNvSpPr/>
          <p:nvPr/>
        </p:nvSpPr>
        <p:spPr>
          <a:xfrm>
            <a:off x="1028700" y="3159125"/>
            <a:ext cx="876300" cy="736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79" y="2530310"/>
            <a:ext cx="5207971" cy="406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0902510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31</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p:cNvSpPr>
          <p:nvPr>
            <p:ph type="title"/>
          </p:nvPr>
        </p:nvSpPr>
        <p:spPr>
          <a:prstGeom prst="rect">
            <a:avLst/>
          </a:prstGeom>
        </p:spPr>
        <p:txBody>
          <a:bodyPr lIns="0" tIns="0" rIns="0" bIns="0"/>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Conserved modules exhibit the hourglass pattern</a:t>
            </a:r>
          </a:p>
        </p:txBody>
      </p:sp>
      <p:sp>
        <p:nvSpPr>
          <p:cNvPr id="1619" name="Shape 16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32</a:t>
            </a:fld>
            <a:endParaRPr/>
          </a:p>
        </p:txBody>
      </p:sp>
      <p:pic>
        <p:nvPicPr>
          <p:cNvPr id="1620" name="pasted-image.png"/>
          <p:cNvPicPr/>
          <p:nvPr/>
        </p:nvPicPr>
        <p:blipFill>
          <a:blip r:embed="rId3">
            <a:extLst/>
          </a:blip>
          <a:stretch>
            <a:fillRect/>
          </a:stretch>
        </p:blipFill>
        <p:spPr>
          <a:xfrm>
            <a:off x="94499" y="1453396"/>
            <a:ext cx="4103975" cy="2575946"/>
          </a:xfrm>
          <a:prstGeom prst="rect">
            <a:avLst/>
          </a:prstGeom>
          <a:ln w="12700">
            <a:miter lim="400000"/>
          </a:ln>
        </p:spPr>
      </p:pic>
      <p:sp>
        <p:nvSpPr>
          <p:cNvPr id="1621" name="Shape 1621"/>
          <p:cNvSpPr/>
          <p:nvPr/>
        </p:nvSpPr>
        <p:spPr>
          <a:xfrm>
            <a:off x="161140" y="3524669"/>
            <a:ext cx="14875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b="0" kern="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609242"/>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Phylotypic stage</a:t>
            </a:r>
          </a:p>
        </p:txBody>
      </p:sp>
      <p:pic>
        <p:nvPicPr>
          <p:cNvPr id="1623" name="pasted-image.pdf"/>
          <p:cNvPicPr/>
          <p:nvPr/>
        </p:nvPicPr>
        <p:blipFill>
          <a:blip r:embed="rId4">
            <a:extLst/>
          </a:blip>
          <a:stretch>
            <a:fillRect/>
          </a:stretch>
        </p:blipFill>
        <p:spPr>
          <a:xfrm>
            <a:off x="5186808" y="1275092"/>
            <a:ext cx="2857885" cy="2411776"/>
          </a:xfrm>
          <a:prstGeom prst="rect">
            <a:avLst/>
          </a:prstGeom>
          <a:ln w="12700">
            <a:miter lim="400000"/>
          </a:ln>
        </p:spPr>
      </p:pic>
      <p:sp>
        <p:nvSpPr>
          <p:cNvPr id="1624" name="Shape 1624"/>
          <p:cNvSpPr/>
          <p:nvPr/>
        </p:nvSpPr>
        <p:spPr>
          <a:xfrm>
            <a:off x="5110005" y="3652084"/>
            <a:ext cx="3044828" cy="3666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5">
            <a:extLst/>
          </a:blip>
          <a:stretch>
            <a:fillRect/>
          </a:stretch>
        </p:blipFill>
        <p:spPr>
          <a:xfrm>
            <a:off x="922245" y="3936638"/>
            <a:ext cx="2857884" cy="2634613"/>
          </a:xfrm>
          <a:prstGeom prst="rect">
            <a:avLst/>
          </a:prstGeom>
          <a:ln w="12700">
            <a:miter lim="400000"/>
          </a:ln>
        </p:spPr>
      </p:pic>
      <p:sp>
        <p:nvSpPr>
          <p:cNvPr id="12" name="Content Placeholder 2"/>
          <p:cNvSpPr txBox="1">
            <a:spLocks/>
          </p:cNvSpPr>
          <p:nvPr/>
        </p:nvSpPr>
        <p:spPr>
          <a:xfrm>
            <a:off x="4820364" y="5026442"/>
            <a:ext cx="3308303" cy="1357157"/>
          </a:xfrm>
          <a:prstGeom prst="rect">
            <a:avLst/>
          </a:prstGeom>
          <a:ln w="12700">
            <a:miter lim="400000"/>
          </a:ln>
          <a:extLst>
            <a:ext uri="{C572A759-6A51-4108-AA02-DFA0A04FC94B}">
              <ma14:wrappingTextBoxFlag xmlns:ma14="http://schemas.microsoft.com/office/mac/drawingml/2011/main" val="1"/>
            </a:ext>
          </a:extLst>
        </p:spPr>
        <p:txBody>
          <a:bodyPr lIns="45719" rIns="45719" rtlCol="0">
            <a:normAutofit fontScale="77500" lnSpcReduction="20000"/>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400" b="0" u="sng" dirty="0" smtClean="0">
                <a:ea typeface="+mn-ea"/>
                <a:cs typeface="+mn-cs"/>
              </a:rPr>
              <a:t>Canonical Inter-organism Behavior</a:t>
            </a:r>
          </a:p>
          <a:p>
            <a:pPr>
              <a:defRPr/>
            </a:pPr>
            <a:r>
              <a:rPr lang="en-US" sz="1400" b="0" dirty="0" smtClean="0">
                <a:ea typeface="+mn-ea"/>
                <a:cs typeface="+mn-cs"/>
              </a:rPr>
              <a:t>“Hourglass hypothesis”: all organisms go through a particular stage in embryonic development ("</a:t>
            </a:r>
            <a:r>
              <a:rPr lang="en-US" sz="1400" b="0" dirty="0" err="1" smtClean="0">
                <a:ea typeface="+mn-ea"/>
                <a:cs typeface="+mn-cs"/>
              </a:rPr>
              <a:t>phylotypic</a:t>
            </a:r>
            <a:r>
              <a:rPr lang="en-US" sz="1400" b="0" dirty="0" smtClean="0">
                <a:ea typeface="+mn-ea"/>
                <a:cs typeface="+mn-cs"/>
              </a:rPr>
              <a:t>" stage) where </a:t>
            </a:r>
            <a:br>
              <a:rPr lang="en-US" sz="1400" b="0" dirty="0" smtClean="0">
                <a:ea typeface="+mn-ea"/>
                <a:cs typeface="+mn-cs"/>
              </a:rPr>
            </a:br>
            <a:r>
              <a:rPr lang="en-US" sz="1400" b="0" dirty="0" smtClean="0">
                <a:ea typeface="+mn-ea"/>
                <a:cs typeface="+mn-cs"/>
              </a:rPr>
              <a:t>inter-organism expression differences of orthologous genes are smallest.</a:t>
            </a:r>
          </a:p>
          <a:p>
            <a:pPr>
              <a:defRPr/>
            </a:pPr>
            <a:r>
              <a:rPr lang="en-US" sz="1400" b="0" dirty="0" smtClean="0">
                <a:ea typeface="+mn-ea"/>
                <a:cs typeface="+mn-cs"/>
              </a:rPr>
              <a:t>We identify modules (12 out of 16) which have this behavior at the </a:t>
            </a:r>
            <a:r>
              <a:rPr lang="en-US" sz="1400" b="0" dirty="0" err="1" smtClean="0">
                <a:ea typeface="+mn-ea"/>
                <a:cs typeface="+mn-cs"/>
              </a:rPr>
              <a:t>phylotypic</a:t>
            </a:r>
            <a:r>
              <a:rPr lang="en-US" sz="1400" b="0" dirty="0" smtClean="0">
                <a:ea typeface="+mn-ea"/>
                <a:cs typeface="+mn-cs"/>
              </a:rPr>
              <a:t> stage.</a:t>
            </a:r>
          </a:p>
          <a:p>
            <a:pPr marL="0" indent="0">
              <a:buFont typeface="Arial"/>
              <a:buNone/>
              <a:defRPr/>
            </a:pPr>
            <a:endParaRPr lang="en-US" sz="1400" b="0" dirty="0">
              <a:ea typeface="+mn-ea"/>
              <a:cs typeface="+mn-cs"/>
            </a:endParaRPr>
          </a:p>
        </p:txBody>
      </p:sp>
      <p:sp>
        <p:nvSpPr>
          <p:cNvPr id="13" name="TextBox 97"/>
          <p:cNvSpPr txBox="1">
            <a:spLocks noChangeArrowheads="1"/>
          </p:cNvSpPr>
          <p:nvPr/>
        </p:nvSpPr>
        <p:spPr bwMode="auto">
          <a:xfrm>
            <a:off x="3829928" y="661193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err="1">
                <a:solidFill>
                  <a:srgbClr val="000000"/>
                </a:solidFill>
                <a:cs typeface="Arial" charset="0"/>
              </a:rPr>
              <a:t>phylotypic</a:t>
            </a:r>
            <a:r>
              <a:rPr lang="en-US" sz="1000" dirty="0">
                <a:solidFill>
                  <a:srgbClr val="000000"/>
                </a:solidFill>
                <a:cs typeface="Arial" charset="0"/>
              </a:rPr>
              <a:t> stage</a:t>
            </a:r>
          </a:p>
        </p:txBody>
      </p:sp>
      <p:sp>
        <p:nvSpPr>
          <p:cNvPr id="14"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521685" y="6707187"/>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33</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31" name="Shape 16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34</a:t>
            </a:fld>
            <a:endParaRPr/>
          </a:p>
        </p:txBody>
      </p:sp>
      <p:sp>
        <p:nvSpPr>
          <p:cNvPr id="1632" name="Shape 1632"/>
          <p:cNvSpPr/>
          <p:nvPr/>
        </p:nvSpPr>
        <p:spPr>
          <a:xfrm>
            <a:off x="5791199" y="2202836"/>
            <a:ext cx="1739901" cy="101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33" name="Shape 1633"/>
          <p:cNvSpPr/>
          <p:nvPr/>
        </p:nvSpPr>
        <p:spPr>
          <a:xfrm>
            <a:off x="7251700" y="2139336"/>
            <a:ext cx="266700"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34" name="Shape 1634"/>
          <p:cNvSpPr/>
          <p:nvPr/>
        </p:nvSpPr>
        <p:spPr>
          <a:xfrm>
            <a:off x="5965366" y="2345513"/>
            <a:ext cx="1329728" cy="6952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400" b="0" kern="0">
                <a:solidFill>
                  <a:srgbClr val="292934"/>
                </a:solidFill>
                <a:latin typeface="Arial"/>
                <a:ea typeface="Arial"/>
                <a:cs typeface="Arial"/>
                <a:sym typeface="Arial"/>
              </a:rPr>
              <a:t>module of </a:t>
            </a:r>
          </a:p>
          <a:p>
            <a:pPr algn="ctr" defTabSz="457200" fontAlgn="auto">
              <a:spcBef>
                <a:spcPts val="0"/>
              </a:spcBef>
              <a:spcAft>
                <a:spcPts val="0"/>
              </a:spcAft>
            </a:pPr>
            <a:r>
              <a:rPr sz="1400" b="0" kern="0">
                <a:solidFill>
                  <a:srgbClr val="292934"/>
                </a:solidFill>
                <a:latin typeface="Arial"/>
                <a:ea typeface="Arial"/>
                <a:cs typeface="Arial"/>
                <a:sym typeface="Arial"/>
              </a:rPr>
              <a:t>protein-coding </a:t>
            </a:r>
          </a:p>
          <a:p>
            <a:pPr algn="ctr" defTabSz="457200" fontAlgn="auto">
              <a:spcBef>
                <a:spcPts val="0"/>
              </a:spcBef>
              <a:spcAft>
                <a:spcPts val="0"/>
              </a:spcAft>
            </a:pPr>
            <a:r>
              <a:rPr sz="1400" b="0" kern="0">
                <a:solidFill>
                  <a:srgbClr val="292934"/>
                </a:solidFill>
                <a:latin typeface="Arial"/>
                <a:ea typeface="Arial"/>
                <a:cs typeface="Arial"/>
                <a:sym typeface="Arial"/>
              </a:rPr>
              <a:t>genes</a:t>
            </a:r>
          </a:p>
        </p:txBody>
      </p:sp>
      <p:sp>
        <p:nvSpPr>
          <p:cNvPr id="1635" name="Shape 1635"/>
          <p:cNvSpPr/>
          <p:nvPr/>
        </p:nvSpPr>
        <p:spPr>
          <a:xfrm>
            <a:off x="7566101" y="211393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36" name="Shape 1636"/>
          <p:cNvSpPr/>
          <p:nvPr/>
        </p:nvSpPr>
        <p:spPr>
          <a:xfrm>
            <a:off x="5575300" y="1745636"/>
            <a:ext cx="2086308"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Guilt by association</a:t>
            </a:r>
          </a:p>
        </p:txBody>
      </p:sp>
      <p:sp>
        <p:nvSpPr>
          <p:cNvPr id="1637" name="Shape 1637"/>
          <p:cNvSpPr/>
          <p:nvPr/>
        </p:nvSpPr>
        <p:spPr>
          <a:xfrm>
            <a:off x="5750373" y="3259913"/>
            <a:ext cx="1863649"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conventional definition</a:t>
            </a:r>
          </a:p>
        </p:txBody>
      </p:sp>
      <p:pic>
        <p:nvPicPr>
          <p:cNvPr id="1638" name="pasted-image.png"/>
          <p:cNvPicPr/>
          <p:nvPr/>
        </p:nvPicPr>
        <p:blipFill>
          <a:blip r:embed="rId3">
            <a:extLst/>
          </a:blip>
          <a:stretch>
            <a:fillRect/>
          </a:stretch>
        </p:blipFill>
        <p:spPr>
          <a:xfrm>
            <a:off x="158630" y="1544435"/>
            <a:ext cx="4941827" cy="2747089"/>
          </a:xfrm>
          <a:prstGeom prst="rect">
            <a:avLst/>
          </a:prstGeom>
          <a:ln w="12700">
            <a:miter lim="400000"/>
          </a:ln>
        </p:spPr>
      </p:pic>
      <p:sp>
        <p:nvSpPr>
          <p:cNvPr id="1639" name="Shape 1639"/>
          <p:cNvSpPr/>
          <p:nvPr/>
        </p:nvSpPr>
        <p:spPr>
          <a:xfrm>
            <a:off x="253937" y="4523355"/>
            <a:ext cx="3692847" cy="1150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module 1: </a:t>
            </a:r>
          </a:p>
          <a:p>
            <a:pPr marL="180473" indent="-180473" fontAlgn="auto">
              <a:spcBef>
                <a:spcPts val="0"/>
              </a:spcBef>
              <a:spcAft>
                <a:spcPts val="0"/>
              </a:spcAft>
              <a:buSzPct val="100000"/>
              <a:buFontTx/>
              <a:buChar char="•"/>
            </a:pPr>
            <a:r>
              <a:rPr sz="1800" b="0" kern="0">
                <a:solidFill>
                  <a:srgbClr val="0433FF"/>
                </a:solidFill>
                <a:latin typeface="Arial"/>
                <a:ea typeface="Arial"/>
                <a:cs typeface="Arial"/>
                <a:sym typeface="Arial"/>
              </a:rPr>
              <a:t>sphinx (expressed in brain antennal lobe, regulating male courtship behavior)</a:t>
            </a:r>
          </a:p>
        </p:txBody>
      </p:sp>
      <p:sp>
        <p:nvSpPr>
          <p:cNvPr id="1640" name="Shape 1640"/>
          <p:cNvSpPr/>
          <p:nvPr/>
        </p:nvSpPr>
        <p:spPr>
          <a:xfrm>
            <a:off x="462570" y="5647068"/>
            <a:ext cx="3045729" cy="2269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Dai H et al. PNAS 2008, Chen et al. PLoS One 2011</a:t>
            </a:r>
          </a:p>
        </p:txBody>
      </p:sp>
      <p:sp>
        <p:nvSpPr>
          <p:cNvPr id="1641" name="Shape 1641"/>
          <p:cNvSpPr>
            <a:spLocks noGrp="1"/>
          </p:cNvSpPr>
          <p:nvPr>
            <p:ph type="title"/>
          </p:nvPr>
        </p:nvSpPr>
        <p:spPr>
          <a:prstGeom prst="rect">
            <a:avLst/>
          </a:prstGeom>
        </p:spPr>
        <p:txBody>
          <a:bodyPr lIns="0" tIns="0" rIns="0" bIns="0"/>
          <a:lstStyle>
            <a:lvl1pPr>
              <a:defRPr sz="3500" spc="-97"/>
            </a:lvl1pPr>
          </a:lstStyle>
          <a:p>
            <a:pPr lvl="0">
              <a:defRPr sz="1800" spc="0">
                <a:solidFill>
                  <a:srgbClr val="000000"/>
                </a:solidFill>
                <a:effectLst/>
              </a:defRPr>
            </a:pPr>
            <a:r>
              <a:rPr sz="3500" spc="-97">
                <a:solidFill>
                  <a:srgbClr val="2F5897"/>
                </a:solidFill>
                <a:effectLst>
                  <a:outerShdw blurRad="63500" dist="38100" dir="5400000" rotWithShape="0">
                    <a:srgbClr val="000000">
                      <a:alpha val="25000"/>
                    </a:srgbClr>
                  </a:outerShdw>
                </a:effectLst>
              </a:rPr>
              <a:t>Potential Application: inference of ncRNAs/transcription active regions (TARs)</a:t>
            </a:r>
          </a:p>
        </p:txBody>
      </p:sp>
    </p:spTree>
    <p:extLst>
      <p:ext uri="{BB962C8B-B14F-4D97-AF65-F5344CB8AC3E}">
        <p14:creationId xmlns:p14="http://schemas.microsoft.com/office/powerpoint/2010/main" val="1130201199"/>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645" name="pasted-image.png"/>
          <p:cNvPicPr/>
          <p:nvPr/>
        </p:nvPicPr>
        <p:blipFill>
          <a:blip r:embed="rId3">
            <a:extLst/>
          </a:blip>
          <a:stretch>
            <a:fillRect/>
          </a:stretch>
        </p:blipFill>
        <p:spPr>
          <a:xfrm>
            <a:off x="5368668" y="3585051"/>
            <a:ext cx="2627059" cy="2735721"/>
          </a:xfrm>
          <a:prstGeom prst="rect">
            <a:avLst/>
          </a:prstGeom>
          <a:ln w="12700">
            <a:miter lim="400000"/>
          </a:ln>
        </p:spPr>
      </p:pic>
      <p:sp>
        <p:nvSpPr>
          <p:cNvPr id="1646" name="Shape 164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35</a:t>
            </a:fld>
            <a:endParaRPr/>
          </a:p>
        </p:txBody>
      </p:sp>
      <p:sp>
        <p:nvSpPr>
          <p:cNvPr id="1647" name="Shape 1647"/>
          <p:cNvSpPr/>
          <p:nvPr/>
        </p:nvSpPr>
        <p:spPr>
          <a:xfrm>
            <a:off x="5791199" y="2202836"/>
            <a:ext cx="1739901" cy="101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48" name="Shape 1648"/>
          <p:cNvSpPr/>
          <p:nvPr/>
        </p:nvSpPr>
        <p:spPr>
          <a:xfrm>
            <a:off x="7251700" y="2139336"/>
            <a:ext cx="266700"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49" name="Shape 1649"/>
          <p:cNvSpPr/>
          <p:nvPr/>
        </p:nvSpPr>
        <p:spPr>
          <a:xfrm>
            <a:off x="5965366" y="2345513"/>
            <a:ext cx="1329728" cy="6952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400" b="0" kern="0">
                <a:solidFill>
                  <a:srgbClr val="292934"/>
                </a:solidFill>
                <a:latin typeface="Arial"/>
                <a:ea typeface="Arial"/>
                <a:cs typeface="Arial"/>
                <a:sym typeface="Arial"/>
              </a:rPr>
              <a:t>module of </a:t>
            </a:r>
          </a:p>
          <a:p>
            <a:pPr algn="ctr" defTabSz="457200" fontAlgn="auto">
              <a:spcBef>
                <a:spcPts val="0"/>
              </a:spcBef>
              <a:spcAft>
                <a:spcPts val="0"/>
              </a:spcAft>
            </a:pPr>
            <a:r>
              <a:rPr sz="1400" b="0" kern="0">
                <a:solidFill>
                  <a:srgbClr val="292934"/>
                </a:solidFill>
                <a:latin typeface="Arial"/>
                <a:ea typeface="Arial"/>
                <a:cs typeface="Arial"/>
                <a:sym typeface="Arial"/>
              </a:rPr>
              <a:t>protein-coding </a:t>
            </a:r>
          </a:p>
          <a:p>
            <a:pPr algn="ctr" defTabSz="457200" fontAlgn="auto">
              <a:spcBef>
                <a:spcPts val="0"/>
              </a:spcBef>
              <a:spcAft>
                <a:spcPts val="0"/>
              </a:spcAft>
            </a:pPr>
            <a:r>
              <a:rPr sz="1400" b="0" kern="0">
                <a:solidFill>
                  <a:srgbClr val="292934"/>
                </a:solidFill>
                <a:latin typeface="Arial"/>
                <a:ea typeface="Arial"/>
                <a:cs typeface="Arial"/>
                <a:sym typeface="Arial"/>
              </a:rPr>
              <a:t>genes</a:t>
            </a:r>
          </a:p>
        </p:txBody>
      </p:sp>
      <p:sp>
        <p:nvSpPr>
          <p:cNvPr id="1650" name="Shape 1650"/>
          <p:cNvSpPr/>
          <p:nvPr/>
        </p:nvSpPr>
        <p:spPr>
          <a:xfrm>
            <a:off x="7566101" y="211393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51" name="Shape 1651"/>
          <p:cNvSpPr/>
          <p:nvPr/>
        </p:nvSpPr>
        <p:spPr>
          <a:xfrm>
            <a:off x="5575300" y="1745636"/>
            <a:ext cx="2086308"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Guilt by association</a:t>
            </a:r>
          </a:p>
        </p:txBody>
      </p:sp>
      <p:sp>
        <p:nvSpPr>
          <p:cNvPr id="1652" name="Shape 1652"/>
          <p:cNvSpPr/>
          <p:nvPr/>
        </p:nvSpPr>
        <p:spPr>
          <a:xfrm>
            <a:off x="5750373" y="3259913"/>
            <a:ext cx="1863649"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conventional definition</a:t>
            </a:r>
          </a:p>
        </p:txBody>
      </p:sp>
      <p:pic>
        <p:nvPicPr>
          <p:cNvPr id="1653" name="pasted-image.png"/>
          <p:cNvPicPr/>
          <p:nvPr/>
        </p:nvPicPr>
        <p:blipFill>
          <a:blip r:embed="rId4">
            <a:extLst/>
          </a:blip>
          <a:stretch>
            <a:fillRect/>
          </a:stretch>
        </p:blipFill>
        <p:spPr>
          <a:xfrm>
            <a:off x="158630" y="1544435"/>
            <a:ext cx="4941827" cy="2747089"/>
          </a:xfrm>
          <a:prstGeom prst="rect">
            <a:avLst/>
          </a:prstGeom>
          <a:ln w="12700">
            <a:miter lim="400000"/>
          </a:ln>
        </p:spPr>
      </p:pic>
      <p:sp>
        <p:nvSpPr>
          <p:cNvPr id="1654" name="Shape 1654"/>
          <p:cNvSpPr/>
          <p:nvPr/>
        </p:nvSpPr>
        <p:spPr>
          <a:xfrm>
            <a:off x="253937" y="4523355"/>
            <a:ext cx="3692847" cy="1150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module 1: </a:t>
            </a:r>
          </a:p>
          <a:p>
            <a:pPr marL="180473" indent="-180473" fontAlgn="auto">
              <a:spcBef>
                <a:spcPts val="0"/>
              </a:spcBef>
              <a:spcAft>
                <a:spcPts val="0"/>
              </a:spcAft>
              <a:buSzPct val="100000"/>
              <a:buFontTx/>
              <a:buChar char="•"/>
            </a:pPr>
            <a:r>
              <a:rPr sz="1800" b="0" kern="0">
                <a:solidFill>
                  <a:srgbClr val="0433FF"/>
                </a:solidFill>
                <a:latin typeface="Arial"/>
                <a:ea typeface="Arial"/>
                <a:cs typeface="Arial"/>
                <a:sym typeface="Arial"/>
              </a:rPr>
              <a:t>sphinx (expressed in brain antennal lobe, regulating male courtship behavior)</a:t>
            </a:r>
          </a:p>
        </p:txBody>
      </p:sp>
      <p:sp>
        <p:nvSpPr>
          <p:cNvPr id="1655" name="Shape 1655"/>
          <p:cNvSpPr/>
          <p:nvPr/>
        </p:nvSpPr>
        <p:spPr>
          <a:xfrm>
            <a:off x="462570" y="5647068"/>
            <a:ext cx="3045729" cy="2269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Dai H et al. PNAS 2008, Chen et al. PLoS One 2011</a:t>
            </a:r>
          </a:p>
        </p:txBody>
      </p:sp>
      <p:sp>
        <p:nvSpPr>
          <p:cNvPr id="1656" name="Shape 1656"/>
          <p:cNvSpPr/>
          <p:nvPr/>
        </p:nvSpPr>
        <p:spPr>
          <a:xfrm>
            <a:off x="5486365" y="6397358"/>
            <a:ext cx="2456344"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Module defined by OrthoClust</a:t>
            </a:r>
          </a:p>
        </p:txBody>
      </p:sp>
      <p:sp>
        <p:nvSpPr>
          <p:cNvPr id="1657" name="Shape 1657"/>
          <p:cNvSpPr/>
          <p:nvPr/>
        </p:nvSpPr>
        <p:spPr>
          <a:xfrm>
            <a:off x="5363045" y="3804045"/>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58" name="Shape 1658"/>
          <p:cNvSpPr/>
          <p:nvPr/>
        </p:nvSpPr>
        <p:spPr>
          <a:xfrm>
            <a:off x="5363045" y="575699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59" name="Shape 1659"/>
          <p:cNvSpPr/>
          <p:nvPr/>
        </p:nvSpPr>
        <p:spPr>
          <a:xfrm>
            <a:off x="4566985" y="4929038"/>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60" name="Shape 1660"/>
          <p:cNvSpPr/>
          <p:nvPr/>
        </p:nvSpPr>
        <p:spPr>
          <a:xfrm>
            <a:off x="5363045" y="464303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61" name="Shape 1661"/>
          <p:cNvSpPr/>
          <p:nvPr/>
        </p:nvSpPr>
        <p:spPr>
          <a:xfrm>
            <a:off x="4347239" y="6058691"/>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62" name="Shape 1662"/>
          <p:cNvSpPr/>
          <p:nvPr/>
        </p:nvSpPr>
        <p:spPr>
          <a:xfrm>
            <a:off x="4566985" y="410241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63" name="Shape 1663"/>
          <p:cNvSpPr/>
          <p:nvPr/>
        </p:nvSpPr>
        <p:spPr>
          <a:xfrm>
            <a:off x="3806177" y="6617058"/>
            <a:ext cx="3841685" cy="2642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Gerstein M*, Rozowsky J*, Yan KK* et.al. Nature 2014</a:t>
            </a:r>
          </a:p>
        </p:txBody>
      </p:sp>
      <p:sp>
        <p:nvSpPr>
          <p:cNvPr id="1664" name="Shape 1664"/>
          <p:cNvSpPr>
            <a:spLocks noGrp="1"/>
          </p:cNvSpPr>
          <p:nvPr>
            <p:ph type="title"/>
          </p:nvPr>
        </p:nvSpPr>
        <p:spPr>
          <a:prstGeom prst="rect">
            <a:avLst/>
          </a:prstGeom>
        </p:spPr>
        <p:txBody>
          <a:bodyPr lIns="0" tIns="0" rIns="0" bIns="0"/>
          <a:lstStyle>
            <a:lvl1pPr>
              <a:defRPr sz="3500" spc="-97"/>
            </a:lvl1pPr>
          </a:lstStyle>
          <a:p>
            <a:pPr lvl="0">
              <a:defRPr sz="1800" spc="0">
                <a:solidFill>
                  <a:srgbClr val="000000"/>
                </a:solidFill>
                <a:effectLst/>
              </a:defRPr>
            </a:pPr>
            <a:r>
              <a:rPr sz="3500" spc="-97">
                <a:solidFill>
                  <a:srgbClr val="2F5897"/>
                </a:solidFill>
                <a:effectLst>
                  <a:outerShdw blurRad="63500" dist="38100" dir="5400000" rotWithShape="0">
                    <a:srgbClr val="000000">
                      <a:alpha val="25000"/>
                    </a:srgbClr>
                  </a:outerShdw>
                </a:effectLst>
              </a:rPr>
              <a:t>Potential Application: inference of ncRNAs/transcription active regions (TARs)</a:t>
            </a:r>
          </a:p>
        </p:txBody>
      </p:sp>
      <p:sp>
        <p:nvSpPr>
          <p:cNvPr id="1665" name="Shape 1665"/>
          <p:cNvSpPr/>
          <p:nvPr/>
        </p:nvSpPr>
        <p:spPr>
          <a:xfrm>
            <a:off x="7992545" y="3874461"/>
            <a:ext cx="80311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human</a:t>
            </a:r>
          </a:p>
        </p:txBody>
      </p:sp>
      <p:sp>
        <p:nvSpPr>
          <p:cNvPr id="1666" name="Shape 1666"/>
          <p:cNvSpPr/>
          <p:nvPr/>
        </p:nvSpPr>
        <p:spPr>
          <a:xfrm>
            <a:off x="8227731" y="5674117"/>
            <a:ext cx="33274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fly</a:t>
            </a:r>
          </a:p>
        </p:txBody>
      </p:sp>
      <p:sp>
        <p:nvSpPr>
          <p:cNvPr id="1667" name="Shape 1667"/>
          <p:cNvSpPr/>
          <p:nvPr/>
        </p:nvSpPr>
        <p:spPr>
          <a:xfrm>
            <a:off x="8053581" y="4777580"/>
            <a:ext cx="66291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4F6E19"/>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worm</a:t>
            </a:r>
          </a:p>
        </p:txBody>
      </p:sp>
    </p:spTree>
    <p:extLst>
      <p:ext uri="{BB962C8B-B14F-4D97-AF65-F5344CB8AC3E}">
        <p14:creationId xmlns:p14="http://schemas.microsoft.com/office/powerpoint/2010/main" val="2382780324"/>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671" name="pasted-image.png"/>
          <p:cNvPicPr/>
          <p:nvPr/>
        </p:nvPicPr>
        <p:blipFill>
          <a:blip r:embed="rId3">
            <a:extLst/>
          </a:blip>
          <a:stretch>
            <a:fillRect/>
          </a:stretch>
        </p:blipFill>
        <p:spPr>
          <a:xfrm>
            <a:off x="5368668" y="3585051"/>
            <a:ext cx="2627059" cy="2735721"/>
          </a:xfrm>
          <a:prstGeom prst="rect">
            <a:avLst/>
          </a:prstGeom>
          <a:ln w="12700">
            <a:miter lim="400000"/>
          </a:ln>
        </p:spPr>
      </p:pic>
      <p:sp>
        <p:nvSpPr>
          <p:cNvPr id="1672" name="Shape 16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36</a:t>
            </a:fld>
            <a:endParaRPr/>
          </a:p>
        </p:txBody>
      </p:sp>
      <p:sp>
        <p:nvSpPr>
          <p:cNvPr id="1673" name="Shape 1673"/>
          <p:cNvSpPr/>
          <p:nvPr/>
        </p:nvSpPr>
        <p:spPr>
          <a:xfrm>
            <a:off x="5791199" y="2202836"/>
            <a:ext cx="1739901" cy="101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74" name="Shape 1674"/>
          <p:cNvSpPr/>
          <p:nvPr/>
        </p:nvSpPr>
        <p:spPr>
          <a:xfrm>
            <a:off x="7251700" y="2139336"/>
            <a:ext cx="266700"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75" name="Shape 1675"/>
          <p:cNvSpPr/>
          <p:nvPr/>
        </p:nvSpPr>
        <p:spPr>
          <a:xfrm>
            <a:off x="5965366" y="2345513"/>
            <a:ext cx="1329728" cy="6952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400" b="0" kern="0">
                <a:solidFill>
                  <a:srgbClr val="292934"/>
                </a:solidFill>
                <a:latin typeface="Arial"/>
                <a:ea typeface="Arial"/>
                <a:cs typeface="Arial"/>
                <a:sym typeface="Arial"/>
              </a:rPr>
              <a:t>module of </a:t>
            </a:r>
          </a:p>
          <a:p>
            <a:pPr algn="ctr" defTabSz="457200" fontAlgn="auto">
              <a:spcBef>
                <a:spcPts val="0"/>
              </a:spcBef>
              <a:spcAft>
                <a:spcPts val="0"/>
              </a:spcAft>
            </a:pPr>
            <a:r>
              <a:rPr sz="1400" b="0" kern="0">
                <a:solidFill>
                  <a:srgbClr val="292934"/>
                </a:solidFill>
                <a:latin typeface="Arial"/>
                <a:ea typeface="Arial"/>
                <a:cs typeface="Arial"/>
                <a:sym typeface="Arial"/>
              </a:rPr>
              <a:t>protein-coding </a:t>
            </a:r>
          </a:p>
          <a:p>
            <a:pPr algn="ctr" defTabSz="457200" fontAlgn="auto">
              <a:spcBef>
                <a:spcPts val="0"/>
              </a:spcBef>
              <a:spcAft>
                <a:spcPts val="0"/>
              </a:spcAft>
            </a:pPr>
            <a:r>
              <a:rPr sz="1400" b="0" kern="0">
                <a:solidFill>
                  <a:srgbClr val="292934"/>
                </a:solidFill>
                <a:latin typeface="Arial"/>
                <a:ea typeface="Arial"/>
                <a:cs typeface="Arial"/>
                <a:sym typeface="Arial"/>
              </a:rPr>
              <a:t>genes</a:t>
            </a:r>
          </a:p>
        </p:txBody>
      </p:sp>
      <p:sp>
        <p:nvSpPr>
          <p:cNvPr id="1676" name="Shape 1676"/>
          <p:cNvSpPr/>
          <p:nvPr/>
        </p:nvSpPr>
        <p:spPr>
          <a:xfrm>
            <a:off x="7566101" y="211393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77" name="Shape 1677"/>
          <p:cNvSpPr/>
          <p:nvPr/>
        </p:nvSpPr>
        <p:spPr>
          <a:xfrm>
            <a:off x="5575300" y="1745636"/>
            <a:ext cx="2086308"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Guilt by association</a:t>
            </a:r>
          </a:p>
        </p:txBody>
      </p:sp>
      <p:sp>
        <p:nvSpPr>
          <p:cNvPr id="1678" name="Shape 1678"/>
          <p:cNvSpPr/>
          <p:nvPr/>
        </p:nvSpPr>
        <p:spPr>
          <a:xfrm>
            <a:off x="5750373" y="3259913"/>
            <a:ext cx="1863649"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conventional definition</a:t>
            </a:r>
          </a:p>
        </p:txBody>
      </p:sp>
      <p:pic>
        <p:nvPicPr>
          <p:cNvPr id="1679" name="pasted-image.png"/>
          <p:cNvPicPr/>
          <p:nvPr/>
        </p:nvPicPr>
        <p:blipFill>
          <a:blip r:embed="rId4">
            <a:extLst/>
          </a:blip>
          <a:stretch>
            <a:fillRect/>
          </a:stretch>
        </p:blipFill>
        <p:spPr>
          <a:xfrm>
            <a:off x="158630" y="1544435"/>
            <a:ext cx="4941827" cy="2747089"/>
          </a:xfrm>
          <a:prstGeom prst="rect">
            <a:avLst/>
          </a:prstGeom>
          <a:ln w="12700">
            <a:miter lim="400000"/>
          </a:ln>
        </p:spPr>
      </p:pic>
      <p:sp>
        <p:nvSpPr>
          <p:cNvPr id="1680" name="Shape 1680"/>
          <p:cNvSpPr/>
          <p:nvPr/>
        </p:nvSpPr>
        <p:spPr>
          <a:xfrm>
            <a:off x="253937" y="4523355"/>
            <a:ext cx="3692847" cy="1150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fontAlgn="auto">
              <a:spcBef>
                <a:spcPts val="0"/>
              </a:spcBef>
              <a:spcAft>
                <a:spcPts val="0"/>
              </a:spcAft>
            </a:pPr>
            <a:r>
              <a:rPr sz="1800" b="0" kern="0">
                <a:solidFill>
                  <a:sysClr val="windowText" lastClr="000000"/>
                </a:solidFill>
                <a:latin typeface="Arial"/>
                <a:ea typeface="Arial"/>
                <a:cs typeface="Arial"/>
                <a:sym typeface="Arial"/>
              </a:rPr>
              <a:t>module 1: </a:t>
            </a:r>
          </a:p>
          <a:p>
            <a:pPr marL="180473" indent="-180473" fontAlgn="auto">
              <a:spcBef>
                <a:spcPts val="0"/>
              </a:spcBef>
              <a:spcAft>
                <a:spcPts val="0"/>
              </a:spcAft>
              <a:buSzPct val="100000"/>
              <a:buFontTx/>
              <a:buChar char="•"/>
            </a:pPr>
            <a:r>
              <a:rPr sz="1800" b="0" kern="0">
                <a:solidFill>
                  <a:srgbClr val="0433FF"/>
                </a:solidFill>
                <a:latin typeface="Arial"/>
                <a:ea typeface="Arial"/>
                <a:cs typeface="Arial"/>
                <a:sym typeface="Arial"/>
              </a:rPr>
              <a:t>sphinx (expressed in brain antennal lobe, regulating male courtship behavior)</a:t>
            </a:r>
          </a:p>
        </p:txBody>
      </p:sp>
      <p:sp>
        <p:nvSpPr>
          <p:cNvPr id="1681" name="Shape 1681"/>
          <p:cNvSpPr/>
          <p:nvPr/>
        </p:nvSpPr>
        <p:spPr>
          <a:xfrm>
            <a:off x="462570" y="5647068"/>
            <a:ext cx="3045729" cy="2269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000"/>
            </a:lvl1pPr>
          </a:lstStyle>
          <a:p>
            <a:pPr fontAlgn="auto">
              <a:spcBef>
                <a:spcPts val="0"/>
              </a:spcBef>
              <a:spcAft>
                <a:spcPts val="0"/>
              </a:spcAft>
              <a:defRPr sz="1800"/>
            </a:pPr>
            <a:r>
              <a:rPr b="0" kern="0">
                <a:solidFill>
                  <a:sysClr val="windowText" lastClr="000000"/>
                </a:solidFill>
                <a:latin typeface="Arial"/>
                <a:ea typeface="Arial"/>
                <a:cs typeface="Arial"/>
                <a:sym typeface="Arial"/>
              </a:rPr>
              <a:t>Dai H et al. PNAS 2008, Chen et al. PLoS One 2011</a:t>
            </a:r>
          </a:p>
        </p:txBody>
      </p:sp>
      <p:sp>
        <p:nvSpPr>
          <p:cNvPr id="1682" name="Shape 1682"/>
          <p:cNvSpPr/>
          <p:nvPr/>
        </p:nvSpPr>
        <p:spPr>
          <a:xfrm>
            <a:off x="5486365" y="6397358"/>
            <a:ext cx="2456344"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Module defined by OrthoClust</a:t>
            </a:r>
          </a:p>
        </p:txBody>
      </p:sp>
      <p:sp>
        <p:nvSpPr>
          <p:cNvPr id="1683" name="Shape 1683"/>
          <p:cNvSpPr/>
          <p:nvPr/>
        </p:nvSpPr>
        <p:spPr>
          <a:xfrm>
            <a:off x="5363045" y="3804045"/>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FF0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84" name="Shape 1684"/>
          <p:cNvSpPr/>
          <p:nvPr/>
        </p:nvSpPr>
        <p:spPr>
          <a:xfrm>
            <a:off x="5363045" y="575699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85" name="Shape 1685"/>
          <p:cNvSpPr/>
          <p:nvPr/>
        </p:nvSpPr>
        <p:spPr>
          <a:xfrm>
            <a:off x="4566985" y="4929038"/>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86" name="Shape 1686"/>
          <p:cNvSpPr/>
          <p:nvPr/>
        </p:nvSpPr>
        <p:spPr>
          <a:xfrm>
            <a:off x="5363045" y="4643037"/>
            <a:ext cx="266701" cy="279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687" name="Shape 1687"/>
          <p:cNvSpPr/>
          <p:nvPr/>
        </p:nvSpPr>
        <p:spPr>
          <a:xfrm>
            <a:off x="4347239" y="6058691"/>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sp>
        <p:nvSpPr>
          <p:cNvPr id="1688" name="Shape 1688"/>
          <p:cNvSpPr/>
          <p:nvPr/>
        </p:nvSpPr>
        <p:spPr>
          <a:xfrm>
            <a:off x="4566985" y="4102416"/>
            <a:ext cx="1059122" cy="2888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ncRNA/TAR</a:t>
            </a:r>
          </a:p>
        </p:txBody>
      </p:sp>
      <p:pic>
        <p:nvPicPr>
          <p:cNvPr id="1689" name="pasted-image.png"/>
          <p:cNvPicPr/>
          <p:nvPr/>
        </p:nvPicPr>
        <p:blipFill>
          <a:blip r:embed="rId5">
            <a:extLst/>
          </a:blip>
          <a:stretch>
            <a:fillRect/>
          </a:stretch>
        </p:blipFill>
        <p:spPr>
          <a:xfrm>
            <a:off x="103128" y="3725192"/>
            <a:ext cx="4242726" cy="2747089"/>
          </a:xfrm>
          <a:prstGeom prst="rect">
            <a:avLst/>
          </a:prstGeom>
          <a:ln w="12700">
            <a:miter lim="400000"/>
          </a:ln>
        </p:spPr>
      </p:pic>
      <p:pic>
        <p:nvPicPr>
          <p:cNvPr id="1690" name="pasted-image.png"/>
          <p:cNvPicPr/>
          <p:nvPr/>
        </p:nvPicPr>
        <p:blipFill>
          <a:blip r:embed="rId6">
            <a:extLst/>
          </a:blip>
          <a:stretch>
            <a:fillRect/>
          </a:stretch>
        </p:blipFill>
        <p:spPr>
          <a:xfrm>
            <a:off x="1095186" y="6444488"/>
            <a:ext cx="2563409" cy="245365"/>
          </a:xfrm>
          <a:prstGeom prst="rect">
            <a:avLst/>
          </a:prstGeom>
          <a:ln w="12700">
            <a:miter lim="400000"/>
          </a:ln>
        </p:spPr>
      </p:pic>
      <p:sp>
        <p:nvSpPr>
          <p:cNvPr id="1691" name="Shape 1691"/>
          <p:cNvSpPr/>
          <p:nvPr/>
        </p:nvSpPr>
        <p:spPr>
          <a:xfrm>
            <a:off x="3806177" y="6617058"/>
            <a:ext cx="3841685" cy="2642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Gerstein M*, Rozowsky J*, Yan KK* et.al. Nature 2014</a:t>
            </a:r>
          </a:p>
        </p:txBody>
      </p:sp>
      <p:sp>
        <p:nvSpPr>
          <p:cNvPr id="1692" name="Shape 1692"/>
          <p:cNvSpPr>
            <a:spLocks noGrp="1"/>
          </p:cNvSpPr>
          <p:nvPr>
            <p:ph type="title"/>
          </p:nvPr>
        </p:nvSpPr>
        <p:spPr>
          <a:prstGeom prst="rect">
            <a:avLst/>
          </a:prstGeom>
        </p:spPr>
        <p:txBody>
          <a:bodyPr lIns="0" tIns="0" rIns="0" bIns="0"/>
          <a:lstStyle>
            <a:lvl1pPr>
              <a:defRPr sz="3500" spc="-97"/>
            </a:lvl1pPr>
          </a:lstStyle>
          <a:p>
            <a:pPr lvl="0">
              <a:defRPr sz="1800" spc="0">
                <a:solidFill>
                  <a:srgbClr val="000000"/>
                </a:solidFill>
                <a:effectLst/>
              </a:defRPr>
            </a:pPr>
            <a:r>
              <a:rPr sz="3500" spc="-97">
                <a:solidFill>
                  <a:srgbClr val="2F5897"/>
                </a:solidFill>
                <a:effectLst>
                  <a:outerShdw blurRad="63500" dist="38100" dir="5400000" rotWithShape="0">
                    <a:srgbClr val="000000">
                      <a:alpha val="25000"/>
                    </a:srgbClr>
                  </a:outerShdw>
                </a:effectLst>
              </a:rPr>
              <a:t>Potential Application: inference of ncRNAs/transcription active regions (TARs)</a:t>
            </a:r>
          </a:p>
        </p:txBody>
      </p:sp>
      <p:sp>
        <p:nvSpPr>
          <p:cNvPr id="1693" name="Shape 1693"/>
          <p:cNvSpPr/>
          <p:nvPr/>
        </p:nvSpPr>
        <p:spPr>
          <a:xfrm>
            <a:off x="7992545" y="3874461"/>
            <a:ext cx="80311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2600"/>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human</a:t>
            </a:r>
          </a:p>
        </p:txBody>
      </p:sp>
      <p:sp>
        <p:nvSpPr>
          <p:cNvPr id="1694" name="Shape 1694"/>
          <p:cNvSpPr/>
          <p:nvPr/>
        </p:nvSpPr>
        <p:spPr>
          <a:xfrm>
            <a:off x="8227731" y="5674117"/>
            <a:ext cx="33274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3366FF"/>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fly</a:t>
            </a:r>
          </a:p>
        </p:txBody>
      </p:sp>
      <p:sp>
        <p:nvSpPr>
          <p:cNvPr id="1695" name="Shape 1695"/>
          <p:cNvSpPr/>
          <p:nvPr/>
        </p:nvSpPr>
        <p:spPr>
          <a:xfrm>
            <a:off x="8053581" y="4777580"/>
            <a:ext cx="66291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4F6E19"/>
                </a:solidFill>
              </a:defRPr>
            </a:lvl1pPr>
          </a:lstStyle>
          <a:p>
            <a:pPr fontAlgn="auto">
              <a:spcBef>
                <a:spcPts val="0"/>
              </a:spcBef>
              <a:spcAft>
                <a:spcPts val="0"/>
              </a:spcAft>
              <a:defRPr>
                <a:solidFill>
                  <a:srgbClr val="000000"/>
                </a:solidFill>
              </a:defRPr>
            </a:pPr>
            <a:r>
              <a:rPr sz="1800" b="0" kern="0">
                <a:latin typeface="Arial"/>
                <a:ea typeface="Arial"/>
                <a:cs typeface="Arial"/>
                <a:sym typeface="Arial"/>
              </a:rPr>
              <a:t>worm</a:t>
            </a:r>
          </a:p>
        </p:txBody>
      </p:sp>
    </p:spTree>
    <p:extLst>
      <p:ext uri="{BB962C8B-B14F-4D97-AF65-F5344CB8AC3E}">
        <p14:creationId xmlns:p14="http://schemas.microsoft.com/office/powerpoint/2010/main" val="825187047"/>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37</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38</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custDataLst>
              <p:tags r:id="rId1"/>
            </p:custDataLst>
          </p:nvPr>
        </p:nvCxnSpPr>
        <p:spPr>
          <a:xfrm>
            <a:off x="156867" y="3389313"/>
            <a:ext cx="8870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rot="5400000">
            <a:off x="59364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bwMode="auto">
          <a:xfrm rot="5400000">
            <a:off x="106932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5400000">
            <a:off x="154500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5400000">
            <a:off x="202067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a:off x="249635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rot="5400000">
            <a:off x="297202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344770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a:off x="392338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rot="5400000">
            <a:off x="439905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rot="5400000">
            <a:off x="487473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a:off x="535040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5400000">
            <a:off x="582608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5400000">
            <a:off x="630176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77743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725311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119561" y="3271044"/>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rot="5400000">
            <a:off x="7752404"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rot="5400000">
            <a:off x="8228080"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10" descr="F3.medium.gif"/>
          <p:cNvPicPr>
            <a:picLocks noChangeAspect="1"/>
          </p:cNvPicPr>
          <p:nvPr>
            <p:custDataLst>
              <p:tags r:id="rId2"/>
            </p:custDataLst>
          </p:nvPr>
        </p:nvPicPr>
        <p:blipFill>
          <a:blip r:embed="rId32">
            <a:grayscl/>
            <a:extLst>
              <a:ext uri="{BEBA8EAE-BF5A-486C-A8C5-ECC9F3942E4B}">
                <a14:imgProps xmlns:a14="http://schemas.microsoft.com/office/drawing/2010/main">
                  <a14:imgLayer r:embed="rId33">
                    <a14:imgEffect>
                      <a14:saturation sat="13000"/>
                    </a14:imgEffect>
                  </a14:imgLayer>
                </a14:imgProps>
              </a:ext>
              <a:ext uri="{28A0092B-C50C-407E-A947-70E740481C1C}">
                <a14:useLocalDpi xmlns:a14="http://schemas.microsoft.com/office/drawing/2010/main" val="0"/>
              </a:ext>
            </a:extLst>
          </a:blip>
          <a:srcRect/>
          <a:stretch>
            <a:fillRect/>
          </a:stretch>
        </p:blipFill>
        <p:spPr bwMode="auto">
          <a:xfrm>
            <a:off x="823137" y="4422328"/>
            <a:ext cx="1496392" cy="20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8"/>
          <p:cNvSpPr txBox="1">
            <a:spLocks noChangeArrowheads="1"/>
          </p:cNvSpPr>
          <p:nvPr>
            <p:custDataLst>
              <p:tags r:id="rId3"/>
            </p:custDataLst>
          </p:nvPr>
        </p:nvSpPr>
        <p:spPr bwMode="auto">
          <a:xfrm rot="18900000">
            <a:off x="103905"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000000"/>
                </a:solidFill>
              </a:rPr>
              <a:t>1998</a:t>
            </a:r>
          </a:p>
        </p:txBody>
      </p:sp>
      <p:cxnSp>
        <p:nvCxnSpPr>
          <p:cNvPr id="29" name="Straight Connector 28"/>
          <p:cNvCxnSpPr>
            <a:stCxn id="27" idx="0"/>
          </p:cNvCxnSpPr>
          <p:nvPr>
            <p:custDataLst>
              <p:tags r:id="rId4"/>
            </p:custDataLst>
          </p:nvPr>
        </p:nvCxnSpPr>
        <p:spPr>
          <a:xfrm flipH="1" flipV="1">
            <a:off x="707156" y="3390900"/>
            <a:ext cx="864177" cy="1031428"/>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 name="Picture 9" descr="F2.medium.gif"/>
          <p:cNvPicPr>
            <a:picLocks noChangeAspect="1"/>
          </p:cNvPicPr>
          <p:nvPr>
            <p:custDataLst>
              <p:tags r:id="rId5"/>
            </p:custDataLst>
          </p:nvPr>
        </p:nvPicPr>
        <p:blipFill>
          <a:blip r:embed="rId34">
            <a:grayscl/>
            <a:extLst>
              <a:ext uri="{28A0092B-C50C-407E-A947-70E740481C1C}">
                <a14:useLocalDpi xmlns:a14="http://schemas.microsoft.com/office/drawing/2010/main" val="0"/>
              </a:ext>
            </a:extLst>
          </a:blip>
          <a:srcRect/>
          <a:stretch>
            <a:fillRect/>
          </a:stretch>
        </p:blipFill>
        <p:spPr bwMode="auto">
          <a:xfrm>
            <a:off x="62670" y="284857"/>
            <a:ext cx="1475828" cy="198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91"/>
          <p:cNvSpPr txBox="1">
            <a:spLocks noChangeArrowheads="1"/>
          </p:cNvSpPr>
          <p:nvPr>
            <p:custDataLst>
              <p:tags r:id="rId6"/>
            </p:custDataLst>
          </p:nvPr>
        </p:nvSpPr>
        <p:spPr bwMode="auto">
          <a:xfrm rot="18900000">
            <a:off x="1548396"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000000"/>
                </a:solidFill>
              </a:rPr>
              <a:t>2001</a:t>
            </a:r>
          </a:p>
        </p:txBody>
      </p:sp>
      <p:cxnSp>
        <p:nvCxnSpPr>
          <p:cNvPr id="36" name="Straight Connector 35"/>
          <p:cNvCxnSpPr>
            <a:stCxn id="37" idx="2"/>
          </p:cNvCxnSpPr>
          <p:nvPr>
            <p:custDataLst>
              <p:tags r:id="rId7"/>
            </p:custDataLst>
          </p:nvPr>
        </p:nvCxnSpPr>
        <p:spPr>
          <a:xfrm>
            <a:off x="1541892" y="2647126"/>
            <a:ext cx="593879" cy="743774"/>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7" name="Picture 4"/>
          <p:cNvPicPr>
            <a:picLocks noChangeAspect="1" noChangeArrowheads="1"/>
          </p:cNvPicPr>
          <p:nvPr>
            <p:custDataLst>
              <p:tags r:id="rId8"/>
            </p:custDataLst>
          </p:nvPr>
        </p:nvPicPr>
        <p:blipFill>
          <a:blip r:embed="rId35">
            <a:grayscl/>
            <a:extLst>
              <a:ext uri="{28A0092B-C50C-407E-A947-70E740481C1C}">
                <a14:useLocalDpi xmlns:a14="http://schemas.microsoft.com/office/drawing/2010/main" val="0"/>
              </a:ext>
            </a:extLst>
          </a:blip>
          <a:srcRect/>
          <a:stretch>
            <a:fillRect/>
          </a:stretch>
        </p:blipFill>
        <p:spPr bwMode="auto">
          <a:xfrm>
            <a:off x="793696" y="685683"/>
            <a:ext cx="1496392" cy="196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5" descr="IMG_0609-1"/>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2500618" y="273747"/>
            <a:ext cx="1497974" cy="198833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9" name="Straight Connector 38"/>
          <p:cNvCxnSpPr>
            <a:stCxn id="38" idx="2"/>
          </p:cNvCxnSpPr>
          <p:nvPr>
            <p:custDataLst>
              <p:tags r:id="rId10"/>
            </p:custDataLst>
          </p:nvPr>
        </p:nvCxnSpPr>
        <p:spPr>
          <a:xfrm>
            <a:off x="3249605" y="2262081"/>
            <a:ext cx="1740222" cy="1117727"/>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4" name="Picture 8" descr="F1.medium.gif"/>
          <p:cNvPicPr>
            <a:picLocks noChangeAspect="1"/>
          </p:cNvPicPr>
          <p:nvPr>
            <p:custDataLst>
              <p:tags r:id="rId11"/>
            </p:custDataLst>
          </p:nvPr>
        </p:nvPicPr>
        <p:blipFill>
          <a:blip r:embed="rId37">
            <a:extLst>
              <a:ext uri="{28A0092B-C50C-407E-A947-70E740481C1C}">
                <a14:useLocalDpi xmlns:a14="http://schemas.microsoft.com/office/drawing/2010/main" val="0"/>
              </a:ext>
            </a:extLst>
          </a:blip>
          <a:srcRect/>
          <a:stretch>
            <a:fillRect/>
          </a:stretch>
        </p:blipFill>
        <p:spPr bwMode="auto">
          <a:xfrm>
            <a:off x="3350843" y="4457213"/>
            <a:ext cx="1637396" cy="20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00"/>
          <p:cNvSpPr txBox="1">
            <a:spLocks noChangeArrowheads="1"/>
          </p:cNvSpPr>
          <p:nvPr>
            <p:custDataLst>
              <p:tags r:id="rId12"/>
            </p:custDataLst>
          </p:nvPr>
        </p:nvSpPr>
        <p:spPr bwMode="auto">
          <a:xfrm rot="18900000">
            <a:off x="5901061" y="348269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800000"/>
                </a:solidFill>
              </a:rPr>
              <a:t>2010</a:t>
            </a:r>
          </a:p>
        </p:txBody>
      </p:sp>
      <p:cxnSp>
        <p:nvCxnSpPr>
          <p:cNvPr id="46" name="Straight Connector 45"/>
          <p:cNvCxnSpPr>
            <a:stCxn id="44" idx="0"/>
          </p:cNvCxnSpPr>
          <p:nvPr>
            <p:custDataLst>
              <p:tags r:id="rId13"/>
            </p:custDataLst>
          </p:nvPr>
        </p:nvCxnSpPr>
        <p:spPr>
          <a:xfrm flipV="1">
            <a:off x="4169541" y="3390900"/>
            <a:ext cx="2245726" cy="1066313"/>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2"/>
          </p:cNvCxnSpPr>
          <p:nvPr>
            <p:custDataLst>
              <p:tags r:id="rId14"/>
            </p:custDataLst>
          </p:nvPr>
        </p:nvCxnSpPr>
        <p:spPr>
          <a:xfrm>
            <a:off x="7319874" y="2284339"/>
            <a:ext cx="256928" cy="1095469"/>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2" name="Picture 1" descr="cover_nature.jpg"/>
          <p:cNvPicPr>
            <a:picLocks noChangeAspect="1"/>
          </p:cNvPicPr>
          <p:nvPr>
            <p:custDataLst>
              <p:tags r:id="rId15"/>
            </p:custDataLst>
          </p:nvPr>
        </p:nvPicPr>
        <p:blipFill>
          <a:blip r:embed="rId38">
            <a:extLst>
              <a:ext uri="{28A0092B-C50C-407E-A947-70E740481C1C}">
                <a14:useLocalDpi xmlns:a14="http://schemas.microsoft.com/office/drawing/2010/main" val="0"/>
              </a:ext>
            </a:extLst>
          </a:blip>
          <a:srcRect/>
          <a:stretch>
            <a:fillRect/>
          </a:stretch>
        </p:blipFill>
        <p:spPr bwMode="auto">
          <a:xfrm>
            <a:off x="6528750" y="204579"/>
            <a:ext cx="1582248" cy="207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62"/>
          <p:cNvCxnSpPr>
            <a:endCxn id="20" idx="0"/>
          </p:cNvCxnSpPr>
          <p:nvPr>
            <p:custDataLst>
              <p:tags r:id="rId16"/>
            </p:custDataLst>
          </p:nvPr>
        </p:nvCxnSpPr>
        <p:spPr>
          <a:xfrm flipH="1">
            <a:off x="7203796" y="3390900"/>
            <a:ext cx="1464377" cy="1022526"/>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6" name="TextBox 101"/>
          <p:cNvSpPr txBox="1">
            <a:spLocks noChangeArrowheads="1"/>
          </p:cNvSpPr>
          <p:nvPr>
            <p:custDataLst>
              <p:tags r:id="rId17"/>
            </p:custDataLst>
          </p:nvPr>
        </p:nvSpPr>
        <p:spPr bwMode="auto">
          <a:xfrm rot="18900000">
            <a:off x="6520051"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2011</a:t>
            </a:r>
          </a:p>
        </p:txBody>
      </p:sp>
      <p:sp>
        <p:nvSpPr>
          <p:cNvPr id="67" name="TextBox 102"/>
          <p:cNvSpPr txBox="1">
            <a:spLocks noChangeArrowheads="1"/>
          </p:cNvSpPr>
          <p:nvPr>
            <p:custDataLst>
              <p:tags r:id="rId18"/>
            </p:custDataLst>
          </p:nvPr>
        </p:nvSpPr>
        <p:spPr bwMode="auto">
          <a:xfrm rot="18900000">
            <a:off x="697883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800000"/>
                </a:solidFill>
              </a:rPr>
              <a:t>2012</a:t>
            </a:r>
          </a:p>
        </p:txBody>
      </p:sp>
      <p:sp>
        <p:nvSpPr>
          <p:cNvPr id="68" name="TextBox 101"/>
          <p:cNvSpPr txBox="1">
            <a:spLocks noChangeArrowheads="1"/>
          </p:cNvSpPr>
          <p:nvPr>
            <p:custDataLst>
              <p:tags r:id="rId19"/>
            </p:custDataLst>
          </p:nvPr>
        </p:nvSpPr>
        <p:spPr bwMode="auto">
          <a:xfrm rot="18900000">
            <a:off x="7518346"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000000"/>
                </a:solidFill>
              </a:rPr>
              <a:t>2013</a:t>
            </a:r>
            <a:endParaRPr lang="en-US" dirty="0">
              <a:solidFill>
                <a:srgbClr val="000000"/>
              </a:solidFill>
            </a:endParaRPr>
          </a:p>
        </p:txBody>
      </p:sp>
      <p:sp>
        <p:nvSpPr>
          <p:cNvPr id="69" name="TextBox 102"/>
          <p:cNvSpPr txBox="1">
            <a:spLocks noChangeArrowheads="1"/>
          </p:cNvSpPr>
          <p:nvPr>
            <p:custDataLst>
              <p:tags r:id="rId20"/>
            </p:custDataLst>
          </p:nvPr>
        </p:nvSpPr>
        <p:spPr bwMode="auto">
          <a:xfrm rot="18900000">
            <a:off x="7982690"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800000"/>
                </a:solidFill>
              </a:rPr>
              <a:t>2014</a:t>
            </a:r>
            <a:endParaRPr lang="en-US" dirty="0">
              <a:solidFill>
                <a:srgbClr val="800000"/>
              </a:solidFill>
            </a:endParaRPr>
          </a:p>
        </p:txBody>
      </p:sp>
      <p:sp>
        <p:nvSpPr>
          <p:cNvPr id="70" name="TextBox 89"/>
          <p:cNvSpPr txBox="1">
            <a:spLocks noChangeArrowheads="1"/>
          </p:cNvSpPr>
          <p:nvPr>
            <p:custDataLst>
              <p:tags r:id="rId21"/>
            </p:custDataLst>
          </p:nvPr>
        </p:nvSpPr>
        <p:spPr bwMode="auto">
          <a:xfrm rot="189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1999</a:t>
            </a:r>
          </a:p>
        </p:txBody>
      </p:sp>
      <p:sp>
        <p:nvSpPr>
          <p:cNvPr id="71" name="TextBox 90"/>
          <p:cNvSpPr txBox="1">
            <a:spLocks noChangeArrowheads="1"/>
          </p:cNvSpPr>
          <p:nvPr>
            <p:custDataLst>
              <p:tags r:id="rId22"/>
            </p:custDataLst>
          </p:nvPr>
        </p:nvSpPr>
        <p:spPr bwMode="auto">
          <a:xfrm rot="18900000">
            <a:off x="130767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2000</a:t>
            </a:r>
          </a:p>
        </p:txBody>
      </p:sp>
      <p:sp>
        <p:nvSpPr>
          <p:cNvPr id="72" name="TextBox 92"/>
          <p:cNvSpPr txBox="1">
            <a:spLocks noChangeArrowheads="1"/>
          </p:cNvSpPr>
          <p:nvPr>
            <p:custDataLst>
              <p:tags r:id="rId23"/>
            </p:custDataLst>
          </p:nvPr>
        </p:nvSpPr>
        <p:spPr bwMode="auto">
          <a:xfrm rot="18900000">
            <a:off x="227345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2002</a:t>
            </a:r>
          </a:p>
        </p:txBody>
      </p:sp>
      <p:sp>
        <p:nvSpPr>
          <p:cNvPr id="73" name="TextBox 93"/>
          <p:cNvSpPr txBox="1">
            <a:spLocks noChangeArrowheads="1"/>
          </p:cNvSpPr>
          <p:nvPr>
            <p:custDataLst>
              <p:tags r:id="rId24"/>
            </p:custDataLst>
          </p:nvPr>
        </p:nvSpPr>
        <p:spPr bwMode="auto">
          <a:xfrm rot="18900000">
            <a:off x="276356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2003</a:t>
            </a:r>
          </a:p>
        </p:txBody>
      </p:sp>
      <p:sp>
        <p:nvSpPr>
          <p:cNvPr id="74" name="TextBox 94"/>
          <p:cNvSpPr txBox="1">
            <a:spLocks noChangeArrowheads="1"/>
          </p:cNvSpPr>
          <p:nvPr>
            <p:custDataLst>
              <p:tags r:id="rId25"/>
            </p:custDataLst>
          </p:nvPr>
        </p:nvSpPr>
        <p:spPr bwMode="auto">
          <a:xfrm rot="18900000">
            <a:off x="3210374"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2004</a:t>
            </a:r>
          </a:p>
        </p:txBody>
      </p:sp>
      <p:sp>
        <p:nvSpPr>
          <p:cNvPr id="75" name="TextBox 95"/>
          <p:cNvSpPr txBox="1">
            <a:spLocks noChangeArrowheads="1"/>
          </p:cNvSpPr>
          <p:nvPr>
            <p:custDataLst>
              <p:tags r:id="rId26"/>
            </p:custDataLst>
          </p:nvPr>
        </p:nvSpPr>
        <p:spPr bwMode="auto">
          <a:xfrm rot="18900000">
            <a:off x="368605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2005</a:t>
            </a:r>
          </a:p>
        </p:txBody>
      </p:sp>
      <p:sp>
        <p:nvSpPr>
          <p:cNvPr id="76" name="TextBox 96"/>
          <p:cNvSpPr txBox="1">
            <a:spLocks noChangeArrowheads="1"/>
          </p:cNvSpPr>
          <p:nvPr>
            <p:custDataLst>
              <p:tags r:id="rId27"/>
            </p:custDataLst>
          </p:nvPr>
        </p:nvSpPr>
        <p:spPr bwMode="auto">
          <a:xfrm rot="18900000">
            <a:off x="417615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2006</a:t>
            </a:r>
          </a:p>
        </p:txBody>
      </p:sp>
      <p:sp>
        <p:nvSpPr>
          <p:cNvPr id="77" name="TextBox 97"/>
          <p:cNvSpPr txBox="1">
            <a:spLocks noChangeArrowheads="1"/>
          </p:cNvSpPr>
          <p:nvPr>
            <p:custDataLst>
              <p:tags r:id="rId28"/>
            </p:custDataLst>
          </p:nvPr>
        </p:nvSpPr>
        <p:spPr bwMode="auto">
          <a:xfrm rot="18900000">
            <a:off x="4411690"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800000"/>
                </a:solidFill>
              </a:rPr>
              <a:t>2007</a:t>
            </a:r>
          </a:p>
        </p:txBody>
      </p:sp>
      <p:sp>
        <p:nvSpPr>
          <p:cNvPr id="78" name="TextBox 98"/>
          <p:cNvSpPr txBox="1">
            <a:spLocks noChangeArrowheads="1"/>
          </p:cNvSpPr>
          <p:nvPr>
            <p:custDataLst>
              <p:tags r:id="rId29"/>
            </p:custDataLst>
          </p:nvPr>
        </p:nvSpPr>
        <p:spPr bwMode="auto">
          <a:xfrm rot="18900000">
            <a:off x="512750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2008</a:t>
            </a:r>
          </a:p>
        </p:txBody>
      </p:sp>
      <p:sp>
        <p:nvSpPr>
          <p:cNvPr id="79" name="TextBox 99"/>
          <p:cNvSpPr txBox="1">
            <a:spLocks noChangeArrowheads="1"/>
          </p:cNvSpPr>
          <p:nvPr>
            <p:custDataLst>
              <p:tags r:id="rId30"/>
            </p:custDataLst>
          </p:nvPr>
        </p:nvSpPr>
        <p:spPr bwMode="auto">
          <a:xfrm rot="18900000">
            <a:off x="556393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2009</a:t>
            </a:r>
          </a:p>
        </p:txBody>
      </p:sp>
      <p:sp>
        <p:nvSpPr>
          <p:cNvPr id="20" name="Rectangle 19"/>
          <p:cNvSpPr/>
          <p:nvPr/>
        </p:nvSpPr>
        <p:spPr>
          <a:xfrm>
            <a:off x="6148254" y="4413426"/>
            <a:ext cx="2111084" cy="207460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30" name="Picture 29" descr="GR_highres_cut.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48253" y="4447665"/>
            <a:ext cx="2116395" cy="2037572"/>
          </a:xfrm>
          <a:prstGeom prst="rect">
            <a:avLst/>
          </a:prstGeom>
        </p:spPr>
      </p:pic>
      <p:sp>
        <p:nvSpPr>
          <p:cNvPr id="19" name="TextBox 18"/>
          <p:cNvSpPr txBox="1"/>
          <p:nvPr/>
        </p:nvSpPr>
        <p:spPr>
          <a:xfrm>
            <a:off x="4582702" y="574261"/>
            <a:ext cx="1335923" cy="1323439"/>
          </a:xfrm>
          <a:prstGeom prst="rect">
            <a:avLst/>
          </a:prstGeom>
          <a:noFill/>
        </p:spPr>
        <p:txBody>
          <a:bodyPr wrap="none" rtlCol="0">
            <a:spAutoFit/>
          </a:bodyPr>
          <a:lstStyle/>
          <a:p>
            <a:pPr algn="ctr"/>
            <a:r>
              <a:rPr lang="en-US" sz="1600" dirty="0" smtClean="0"/>
              <a:t>ENCODE </a:t>
            </a:r>
          </a:p>
          <a:p>
            <a:pPr algn="ctr"/>
            <a:r>
              <a:rPr lang="en-US" sz="1600" dirty="0" smtClean="0"/>
              <a:t>Consortium</a:t>
            </a:r>
          </a:p>
          <a:p>
            <a:pPr algn="ctr"/>
            <a:r>
              <a:rPr lang="en-US" sz="1600" dirty="0" smtClean="0"/>
              <a:t>&amp; various </a:t>
            </a:r>
          </a:p>
          <a:p>
            <a:pPr algn="ctr"/>
            <a:r>
              <a:rPr lang="en-US" sz="1600" dirty="0" smtClean="0"/>
              <a:t>annotation </a:t>
            </a:r>
          </a:p>
          <a:p>
            <a:pPr algn="ctr"/>
            <a:r>
              <a:rPr lang="en-US" sz="1600" dirty="0" smtClean="0"/>
              <a:t>rollouts</a:t>
            </a:r>
            <a:endParaRPr lang="en-US" sz="1600" dirty="0"/>
          </a:p>
        </p:txBody>
      </p:sp>
    </p:spTree>
    <p:extLst>
      <p:ext uri="{BB962C8B-B14F-4D97-AF65-F5344CB8AC3E}">
        <p14:creationId xmlns:p14="http://schemas.microsoft.com/office/powerpoint/2010/main" val="392068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835"/>
            <a:ext cx="7772400" cy="1143000"/>
          </a:xfrm>
        </p:spPr>
        <p:txBody>
          <a:bodyPr/>
          <a:lstStyle/>
          <a:p>
            <a:r>
              <a:rPr lang="en-US" dirty="0" smtClean="0"/>
              <a:t>Focus on Promoters</a:t>
            </a:r>
            <a:endParaRPr lang="en-US" dirty="0"/>
          </a:p>
        </p:txBody>
      </p:sp>
      <p:sp>
        <p:nvSpPr>
          <p:cNvPr id="3" name="Content Placeholder 2"/>
          <p:cNvSpPr>
            <a:spLocks noGrp="1"/>
          </p:cNvSpPr>
          <p:nvPr>
            <p:ph idx="1"/>
          </p:nvPr>
        </p:nvSpPr>
        <p:spPr>
          <a:xfrm>
            <a:off x="382845" y="2324441"/>
            <a:ext cx="8379548" cy="4533559"/>
          </a:xfrm>
        </p:spPr>
        <p:txBody>
          <a:bodyPr>
            <a:normAutofit lnSpcReduction="10000"/>
          </a:bodyPr>
          <a:lstStyle/>
          <a:p>
            <a:endParaRPr lang="en-US" dirty="0" smtClean="0"/>
          </a:p>
          <a:p>
            <a:endParaRPr lang="en-US" dirty="0"/>
          </a:p>
          <a:p>
            <a:endParaRPr lang="en-US" dirty="0" smtClean="0"/>
          </a:p>
          <a:p>
            <a:endParaRPr lang="en-US" dirty="0"/>
          </a:p>
          <a:p>
            <a:r>
              <a:rPr lang="en-US" dirty="0" smtClean="0"/>
              <a:t>Key Questions</a:t>
            </a:r>
          </a:p>
          <a:p>
            <a:pPr lvl="1"/>
            <a:r>
              <a:rPr lang="en-US" dirty="0" smtClean="0"/>
              <a:t>How do we define the active regions of promoter?</a:t>
            </a:r>
          </a:p>
          <a:p>
            <a:pPr lvl="1"/>
            <a:r>
              <a:rPr lang="en-US" dirty="0" smtClean="0"/>
              <a:t>For an active promoter, how do we relate it bound TFs, its epigenetic marks &amp; its chromatin state to the level of transcription?</a:t>
            </a:r>
          </a:p>
          <a:p>
            <a:pPr lvl="1"/>
            <a:r>
              <a:rPr lang="en-US" dirty="0" smtClean="0"/>
              <a:t>Are these definitions &amp; relationships conserved between very different species?</a:t>
            </a:r>
          </a:p>
        </p:txBody>
      </p:sp>
      <p:grpSp>
        <p:nvGrpSpPr>
          <p:cNvPr id="9" name="Group 8"/>
          <p:cNvGrpSpPr/>
          <p:nvPr/>
        </p:nvGrpSpPr>
        <p:grpSpPr>
          <a:xfrm>
            <a:off x="1980863" y="2586137"/>
            <a:ext cx="5057018" cy="1410118"/>
            <a:chOff x="1607994" y="3007011"/>
            <a:chExt cx="5511451" cy="1536834"/>
          </a:xfrm>
        </p:grpSpPr>
        <p:pic>
          <p:nvPicPr>
            <p:cNvPr id="4" name="Picture 3"/>
            <p:cNvPicPr>
              <a:picLocks noChangeAspect="1"/>
            </p:cNvPicPr>
            <p:nvPr/>
          </p:nvPicPr>
          <p:blipFill rotWithShape="1">
            <a:blip r:embed="rId2"/>
            <a:srcRect l="7091" t="62202" r="46379" b="20597"/>
            <a:stretch/>
          </p:blipFill>
          <p:spPr>
            <a:xfrm>
              <a:off x="1607994" y="3007011"/>
              <a:ext cx="5511451" cy="1536834"/>
            </a:xfrm>
            <a:prstGeom prst="rect">
              <a:avLst/>
            </a:prstGeom>
          </p:spPr>
        </p:pic>
        <p:sp>
          <p:nvSpPr>
            <p:cNvPr id="8" name="Rectangle 7"/>
            <p:cNvSpPr/>
            <p:nvPr/>
          </p:nvSpPr>
          <p:spPr bwMode="auto">
            <a:xfrm>
              <a:off x="1632219" y="3123376"/>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1" name="Group 10"/>
          <p:cNvGrpSpPr/>
          <p:nvPr/>
        </p:nvGrpSpPr>
        <p:grpSpPr>
          <a:xfrm>
            <a:off x="2178945" y="1351502"/>
            <a:ext cx="4124851" cy="1316550"/>
            <a:chOff x="1351645" y="1025278"/>
            <a:chExt cx="4617098" cy="1561218"/>
          </a:xfrm>
        </p:grpSpPr>
        <p:pic>
          <p:nvPicPr>
            <p:cNvPr id="5" name="Picture 4"/>
            <p:cNvPicPr>
              <a:picLocks noChangeAspect="1"/>
            </p:cNvPicPr>
            <p:nvPr/>
          </p:nvPicPr>
          <p:blipFill rotWithShape="1">
            <a:blip r:embed="rId2"/>
            <a:srcRect l="55731" t="4292" b="75863"/>
            <a:stretch/>
          </p:blipFill>
          <p:spPr>
            <a:xfrm>
              <a:off x="1351645" y="1025278"/>
              <a:ext cx="4617098" cy="1561218"/>
            </a:xfrm>
            <a:prstGeom prst="rect">
              <a:avLst/>
            </a:prstGeom>
          </p:spPr>
        </p:pic>
        <p:sp>
          <p:nvSpPr>
            <p:cNvPr id="10" name="Rectangle 9"/>
            <p:cNvSpPr/>
            <p:nvPr/>
          </p:nvSpPr>
          <p:spPr bwMode="auto">
            <a:xfrm>
              <a:off x="1434133" y="1200981"/>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2" name="TextBox 11"/>
          <p:cNvSpPr txBox="1"/>
          <p:nvPr/>
        </p:nvSpPr>
        <p:spPr>
          <a:xfrm>
            <a:off x="454433" y="1607822"/>
            <a:ext cx="1386217" cy="276999"/>
          </a:xfrm>
          <a:prstGeom prst="rect">
            <a:avLst/>
          </a:prstGeom>
          <a:noFill/>
        </p:spPr>
        <p:txBody>
          <a:bodyPr wrap="none" rtlCol="0">
            <a:spAutoFit/>
          </a:bodyPr>
          <a:lstStyle/>
          <a:p>
            <a:r>
              <a:rPr lang="en-US" dirty="0" smtClean="0"/>
              <a:t>Active Promoter</a:t>
            </a:r>
            <a:endParaRPr lang="en-US" dirty="0"/>
          </a:p>
        </p:txBody>
      </p:sp>
      <p:sp>
        <p:nvSpPr>
          <p:cNvPr id="13" name="TextBox 12"/>
          <p:cNvSpPr txBox="1"/>
          <p:nvPr/>
        </p:nvSpPr>
        <p:spPr>
          <a:xfrm>
            <a:off x="467008" y="2843754"/>
            <a:ext cx="1698452" cy="276999"/>
          </a:xfrm>
          <a:prstGeom prst="rect">
            <a:avLst/>
          </a:prstGeom>
          <a:noFill/>
        </p:spPr>
        <p:txBody>
          <a:bodyPr wrap="none" rtlCol="0">
            <a:spAutoFit/>
          </a:bodyPr>
          <a:lstStyle/>
          <a:p>
            <a:r>
              <a:rPr lang="en-US" dirty="0" smtClean="0"/>
              <a:t>Repressed Promoter</a:t>
            </a:r>
            <a:endParaRPr lang="en-US" dirty="0"/>
          </a:p>
        </p:txBody>
      </p:sp>
      <p:sp>
        <p:nvSpPr>
          <p:cNvPr id="14" name="TextBox 13"/>
          <p:cNvSpPr txBox="1"/>
          <p:nvPr/>
        </p:nvSpPr>
        <p:spPr>
          <a:xfrm>
            <a:off x="6746577" y="2423383"/>
            <a:ext cx="1792077" cy="276999"/>
          </a:xfrm>
          <a:prstGeom prst="rect">
            <a:avLst/>
          </a:prstGeom>
          <a:noFill/>
        </p:spPr>
        <p:txBody>
          <a:bodyPr wrap="none" rtlCol="0">
            <a:spAutoFit/>
          </a:bodyPr>
          <a:lstStyle/>
          <a:p>
            <a:r>
              <a:rPr lang="en-US" dirty="0" smtClean="0"/>
              <a:t>Histone modifications</a:t>
            </a:r>
            <a:endParaRPr lang="en-US" dirty="0"/>
          </a:p>
        </p:txBody>
      </p:sp>
      <p:cxnSp>
        <p:nvCxnSpPr>
          <p:cNvPr id="16" name="Straight Arrow Connector 15"/>
          <p:cNvCxnSpPr>
            <a:stCxn id="14" idx="2"/>
          </p:cNvCxnSpPr>
          <p:nvPr/>
        </p:nvCxnSpPr>
        <p:spPr bwMode="auto">
          <a:xfrm flipH="1">
            <a:off x="6781533" y="2700382"/>
            <a:ext cx="861083" cy="340498"/>
          </a:xfrm>
          <a:prstGeom prst="straightConnector1">
            <a:avLst/>
          </a:prstGeom>
          <a:noFill/>
          <a:ln w="12700" cap="flat" cmpd="sng" algn="ctr">
            <a:solidFill>
              <a:schemeClr val="tx1"/>
            </a:solidFill>
            <a:prstDash val="solid"/>
            <a:round/>
            <a:headEnd type="none" w="sm" len="sm"/>
            <a:tailEnd type="arrow"/>
          </a:ln>
          <a:effectLst/>
        </p:spPr>
      </p:cxnSp>
      <p:cxnSp>
        <p:nvCxnSpPr>
          <p:cNvPr id="18" name="Straight Arrow Connector 17"/>
          <p:cNvCxnSpPr>
            <a:stCxn id="14" idx="0"/>
          </p:cNvCxnSpPr>
          <p:nvPr/>
        </p:nvCxnSpPr>
        <p:spPr bwMode="auto">
          <a:xfrm flipH="1" flipV="1">
            <a:off x="6012493" y="1957348"/>
            <a:ext cx="1630123" cy="466035"/>
          </a:xfrm>
          <a:prstGeom prst="straightConnector1">
            <a:avLst/>
          </a:prstGeom>
          <a:noFill/>
          <a:ln w="12700" cap="flat" cmpd="sng" algn="ctr">
            <a:solidFill>
              <a:schemeClr val="tx1"/>
            </a:solidFill>
            <a:prstDash val="solid"/>
            <a:round/>
            <a:headEnd type="none" w="sm" len="sm"/>
            <a:tailEnd type="arrow"/>
          </a:ln>
          <a:effectLst/>
        </p:spPr>
      </p:cxnSp>
      <p:sp>
        <p:nvSpPr>
          <p:cNvPr id="21" name="Rectangle 20"/>
          <p:cNvSpPr/>
          <p:nvPr/>
        </p:nvSpPr>
        <p:spPr bwMode="auto">
          <a:xfrm>
            <a:off x="2380811" y="1454005"/>
            <a:ext cx="281065" cy="30457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2" name="TextBox 21"/>
          <p:cNvSpPr txBox="1"/>
          <p:nvPr/>
        </p:nvSpPr>
        <p:spPr>
          <a:xfrm>
            <a:off x="6424256" y="6581001"/>
            <a:ext cx="2638179" cy="276999"/>
          </a:xfrm>
          <a:prstGeom prst="rect">
            <a:avLst/>
          </a:prstGeom>
          <a:noFill/>
        </p:spPr>
        <p:txBody>
          <a:bodyPr wrap="none" rtlCol="0">
            <a:spAutoFit/>
          </a:bodyPr>
          <a:lstStyle/>
          <a:p>
            <a:r>
              <a:rPr lang="en-US" b="0" dirty="0" smtClean="0"/>
              <a:t>Zhou </a:t>
            </a:r>
            <a:r>
              <a:rPr lang="en-US" b="0" i="1" dirty="0" smtClean="0"/>
              <a:t>et al. Nat. Rev. Genetics </a:t>
            </a:r>
            <a:r>
              <a:rPr lang="en-US" b="0" dirty="0" smtClean="0"/>
              <a:t>2011</a:t>
            </a:r>
            <a:endParaRPr lang="en-US" b="0" i="1" dirty="0"/>
          </a:p>
        </p:txBody>
      </p:sp>
    </p:spTree>
    <p:extLst>
      <p:ext uri="{BB962C8B-B14F-4D97-AF65-F5344CB8AC3E}">
        <p14:creationId xmlns:p14="http://schemas.microsoft.com/office/powerpoint/2010/main" val="913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dirty="0" smtClean="0"/>
              <a:t>Relating Genomic Inputs to Outputs</a:t>
            </a:r>
            <a:endParaRPr lang="en-US" sz="36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683" y="571484"/>
            <a:ext cx="5733160" cy="286658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43" y="1371757"/>
            <a:ext cx="5715000" cy="2857500"/>
          </a:xfrm>
          <a:prstGeom prst="rect">
            <a:avLst/>
          </a:prstGeom>
        </p:spPr>
      </p:pic>
      <p:graphicFrame>
        <p:nvGraphicFramePr>
          <p:cNvPr id="8" name="图表 7"/>
          <p:cNvGraphicFramePr>
            <a:graphicFrameLocks/>
          </p:cNvGraphicFramePr>
          <p:nvPr>
            <p:extLst>
              <p:ext uri="{D42A27DB-BD31-4B8C-83A1-F6EECF244321}">
                <p14:modId xmlns:p14="http://schemas.microsoft.com/office/powerpoint/2010/main" val="1487136330"/>
              </p:ext>
            </p:extLst>
          </p:nvPr>
        </p:nvGraphicFramePr>
        <p:xfrm>
          <a:off x="1383913" y="2888564"/>
          <a:ext cx="5491325" cy="388015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接箭头连接符 9"/>
          <p:cNvCxnSpPr/>
          <p:nvPr/>
        </p:nvCxnSpPr>
        <p:spPr>
          <a:xfrm flipH="1">
            <a:off x="3712143" y="2872284"/>
            <a:ext cx="130251" cy="2758631"/>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5372838" y="2888564"/>
            <a:ext cx="468745" cy="597587"/>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620486" y="1820108"/>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1</a:t>
            </a:r>
            <a:endParaRPr lang="en-US" sz="1800" b="0" dirty="0">
              <a:solidFill>
                <a:prstClr val="black"/>
              </a:solidFill>
              <a:latin typeface="Calibri"/>
              <a:ea typeface="+mn-ea"/>
              <a:cs typeface="+mn-cs"/>
            </a:endParaRPr>
          </a:p>
        </p:txBody>
      </p:sp>
      <p:sp>
        <p:nvSpPr>
          <p:cNvPr id="23" name="文本框 22"/>
          <p:cNvSpPr txBox="1"/>
          <p:nvPr/>
        </p:nvSpPr>
        <p:spPr>
          <a:xfrm>
            <a:off x="607775" y="2519232"/>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2</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980098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561" r="5358"/>
          <a:stretch/>
        </p:blipFill>
        <p:spPr>
          <a:xfrm>
            <a:off x="-280205" y="109758"/>
            <a:ext cx="9812227" cy="3449581"/>
          </a:xfrm>
          <a:prstGeom prst="rect">
            <a:avLst/>
          </a:prstGeom>
        </p:spPr>
      </p:pic>
      <p:graphicFrame>
        <p:nvGraphicFramePr>
          <p:cNvPr id="8" name="Chart 7"/>
          <p:cNvGraphicFramePr/>
          <p:nvPr>
            <p:extLst>
              <p:ext uri="{D42A27DB-BD31-4B8C-83A1-F6EECF244321}">
                <p14:modId xmlns:p14="http://schemas.microsoft.com/office/powerpoint/2010/main" val="1311338207"/>
              </p:ext>
            </p:extLst>
          </p:nvPr>
        </p:nvGraphicFramePr>
        <p:xfrm>
          <a:off x="457911" y="2273587"/>
          <a:ext cx="3806407" cy="3312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47518631"/>
              </p:ext>
            </p:extLst>
          </p:nvPr>
        </p:nvGraphicFramePr>
        <p:xfrm>
          <a:off x="4264318" y="2273587"/>
          <a:ext cx="4107549" cy="325993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21327" y="6201387"/>
            <a:ext cx="6177001" cy="523220"/>
          </a:xfrm>
          <a:prstGeom prst="rect">
            <a:avLst/>
          </a:prstGeom>
          <a:noFill/>
        </p:spPr>
        <p:txBody>
          <a:bodyPr wrap="square" rtlCol="0">
            <a:spAutoFit/>
          </a:bodyPr>
          <a:lstStyle/>
          <a:p>
            <a:pPr defTabSz="457200" fontAlgn="auto">
              <a:spcBef>
                <a:spcPts val="0"/>
              </a:spcBef>
              <a:spcAft>
                <a:spcPts val="0"/>
              </a:spcAft>
            </a:pPr>
            <a:r>
              <a:rPr lang="en-US" sz="2800" b="0" dirty="0" smtClean="0">
                <a:solidFill>
                  <a:srgbClr val="00B400"/>
                </a:solidFill>
                <a:latin typeface="Calibri"/>
                <a:ea typeface="+mn-ea"/>
                <a:cs typeface="+mn-cs"/>
              </a:rPr>
              <a:t>Y</a:t>
            </a:r>
            <a:r>
              <a:rPr lang="en-US" sz="2800" b="0" dirty="0" smtClean="0">
                <a:solidFill>
                  <a:prstClr val="black"/>
                </a:solidFill>
                <a:latin typeface="Calibri"/>
                <a:ea typeface="+mn-ea"/>
                <a:cs typeface="+mn-cs"/>
              </a:rPr>
              <a:t> = a</a:t>
            </a:r>
            <a:r>
              <a:rPr lang="en-US" sz="2800" b="0" dirty="0" smtClean="0">
                <a:solidFill>
                  <a:srgbClr val="FF0000"/>
                </a:solidFill>
                <a:latin typeface="Calibri"/>
                <a:ea typeface="+mn-ea"/>
                <a:cs typeface="+mn-cs"/>
              </a:rPr>
              <a:t>X</a:t>
            </a:r>
            <a:r>
              <a:rPr lang="en-US" sz="2800" b="0" baseline="-25000" dirty="0" smtClean="0">
                <a:solidFill>
                  <a:srgbClr val="FF0000"/>
                </a:solidFill>
                <a:latin typeface="Calibri"/>
                <a:ea typeface="+mn-ea"/>
                <a:cs typeface="+mn-cs"/>
              </a:rPr>
              <a:t>1</a:t>
            </a:r>
            <a:r>
              <a:rPr lang="en-US" sz="2800" b="0" dirty="0" smtClean="0">
                <a:solidFill>
                  <a:srgbClr val="FF0000"/>
                </a:solidFill>
                <a:latin typeface="Calibri"/>
                <a:ea typeface="+mn-ea"/>
                <a:cs typeface="+mn-cs"/>
              </a:rPr>
              <a:t> </a:t>
            </a:r>
            <a:r>
              <a:rPr lang="en-US" sz="2800" b="0" dirty="0" smtClean="0">
                <a:solidFill>
                  <a:prstClr val="black"/>
                </a:solidFill>
                <a:latin typeface="Calibri"/>
                <a:ea typeface="+mn-ea"/>
                <a:cs typeface="+mn-cs"/>
              </a:rPr>
              <a:t>+ b</a:t>
            </a:r>
            <a:r>
              <a:rPr lang="en-US" sz="2800" b="0" dirty="0" smtClean="0">
                <a:solidFill>
                  <a:srgbClr val="68360F"/>
                </a:solidFill>
                <a:latin typeface="Calibri"/>
                <a:ea typeface="+mn-ea"/>
                <a:cs typeface="+mn-cs"/>
              </a:rPr>
              <a:t>X</a:t>
            </a:r>
            <a:r>
              <a:rPr lang="en-US" sz="2800" b="0" baseline="-25000" dirty="0" smtClean="0">
                <a:solidFill>
                  <a:srgbClr val="68360F"/>
                </a:solidFill>
                <a:latin typeface="Calibri"/>
                <a:ea typeface="+mn-ea"/>
                <a:cs typeface="+mn-cs"/>
              </a:rPr>
              <a:t>2</a:t>
            </a:r>
            <a:r>
              <a:rPr lang="en-US" sz="2800" b="0" dirty="0" smtClean="0">
                <a:solidFill>
                  <a:prstClr val="black"/>
                </a:solidFill>
                <a:latin typeface="Calibri"/>
                <a:ea typeface="+mn-ea"/>
                <a:cs typeface="+mn-cs"/>
              </a:rPr>
              <a:t> + c </a:t>
            </a:r>
            <a:endParaRPr lang="en-US" sz="2800" b="0" dirty="0">
              <a:solidFill>
                <a:prstClr val="black"/>
              </a:solidFill>
              <a:latin typeface="Calibri"/>
              <a:ea typeface="+mn-ea"/>
              <a:cs typeface="+mn-cs"/>
            </a:endParaRPr>
          </a:p>
        </p:txBody>
      </p:sp>
    </p:spTree>
    <p:extLst>
      <p:ext uri="{BB962C8B-B14F-4D97-AF65-F5344CB8AC3E}">
        <p14:creationId xmlns:p14="http://schemas.microsoft.com/office/powerpoint/2010/main" val="498889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716"/>
            <a:ext cx="7772400" cy="1143000"/>
          </a:xfrm>
        </p:spPr>
        <p:txBody>
          <a:bodyPr/>
          <a:lstStyle/>
          <a:p>
            <a:r>
              <a:rPr lang="en-US" dirty="0" smtClean="0"/>
              <a:t>Inputs v Outputs:</a:t>
            </a:r>
            <a:br>
              <a:rPr lang="en-US" dirty="0" smtClean="0"/>
            </a:br>
            <a:r>
              <a:rPr lang="en-US" dirty="0" smtClean="0"/>
              <a:t>Upstream Binding/Modification v Expression</a:t>
            </a:r>
            <a:endParaRPr lang="en-US" dirty="0"/>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80" y="1349338"/>
            <a:ext cx="6369483" cy="539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44694" y="1842292"/>
            <a:ext cx="878566" cy="276999"/>
          </a:xfrm>
          <a:prstGeom prst="rect">
            <a:avLst/>
          </a:prstGeom>
          <a:noFill/>
        </p:spPr>
        <p:txBody>
          <a:bodyPr wrap="none" rtlCol="0">
            <a:spAutoFit/>
          </a:bodyPr>
          <a:lstStyle/>
          <a:p>
            <a:r>
              <a:rPr lang="en-US" dirty="0" smtClean="0"/>
              <a:t>for Worm</a:t>
            </a:r>
            <a:endParaRPr lang="en-US" dirty="0"/>
          </a:p>
        </p:txBody>
      </p:sp>
      <p:sp>
        <p:nvSpPr>
          <p:cNvPr id="3" name="TextBox 2"/>
          <p:cNvSpPr txBox="1"/>
          <p:nvPr/>
        </p:nvSpPr>
        <p:spPr>
          <a:xfrm>
            <a:off x="7810500" y="1524001"/>
            <a:ext cx="1003300" cy="1200329"/>
          </a:xfrm>
          <a:prstGeom prst="rect">
            <a:avLst/>
          </a:prstGeom>
          <a:noFill/>
        </p:spPr>
        <p:txBody>
          <a:bodyPr wrap="square" rtlCol="0">
            <a:spAutoFit/>
          </a:bodyPr>
          <a:lstStyle/>
          <a:p>
            <a:r>
              <a:rPr lang="en-US" b="0" dirty="0" smtClean="0"/>
              <a:t>PCC: </a:t>
            </a:r>
            <a:r>
              <a:rPr lang="en-US" b="0" dirty="0"/>
              <a:t>Pol II,</a:t>
            </a:r>
          </a:p>
          <a:p>
            <a:r>
              <a:rPr lang="en-US" sz="2400" dirty="0" smtClean="0"/>
              <a:t>0.33; </a:t>
            </a:r>
            <a:r>
              <a:rPr lang="en-US" b="0" dirty="0" smtClean="0"/>
              <a:t>H3K4me3, 0.28 </a:t>
            </a:r>
            <a:endParaRPr lang="en-US" b="0" dirty="0"/>
          </a:p>
          <a:p>
            <a:r>
              <a:rPr lang="en-US" b="0" dirty="0" smtClean="0"/>
              <a:t> </a:t>
            </a:r>
            <a:endParaRPr lang="en-US" b="0" dirty="0"/>
          </a:p>
        </p:txBody>
      </p:sp>
      <p:sp>
        <p:nvSpPr>
          <p:cNvPr id="7" name="TextBox 4"/>
          <p:cNvSpPr txBox="1">
            <a:spLocks noChangeArrowheads="1"/>
          </p:cNvSpPr>
          <p:nvPr/>
        </p:nvSpPr>
        <p:spPr bwMode="auto">
          <a:xfrm>
            <a:off x="58997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565896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49</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5</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357382" name="TextBox 1"/>
          <p:cNvSpPr txBox="1">
            <a:spLocks noChangeArrowheads="1"/>
          </p:cNvSpPr>
          <p:nvPr/>
        </p:nvSpPr>
        <p:spPr bwMode="auto">
          <a:xfrm>
            <a:off x="364624" y="1868904"/>
            <a:ext cx="2522954" cy="341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Early work in '09/'10 </a:t>
            </a:r>
          </a:p>
          <a:p>
            <a:pPr eaLnBrk="1" hangingPunct="1"/>
            <a:endParaRPr lang="en-US" sz="1800" b="0" dirty="0" smtClean="0"/>
          </a:p>
          <a:p>
            <a:pPr eaLnBrk="1" hangingPunct="1"/>
            <a:r>
              <a:rPr lang="en-US" sz="1800" b="0" i="1" dirty="0" smtClean="0"/>
              <a:t>Science</a:t>
            </a:r>
            <a:r>
              <a:rPr lang="en-US" sz="1800" b="0" dirty="0" smtClean="0"/>
              <a:t> </a:t>
            </a:r>
            <a:r>
              <a:rPr lang="en-US" sz="1800" b="0" dirty="0"/>
              <a:t>330:</a:t>
            </a:r>
            <a:r>
              <a:rPr lang="en-US" sz="1800" b="0" dirty="0" smtClean="0"/>
              <a:t>6012 [here]</a:t>
            </a:r>
            <a:endParaRPr lang="en-US" sz="1800" b="0" dirty="0"/>
          </a:p>
          <a:p>
            <a:pPr eaLnBrk="1" hangingPunct="1"/>
            <a:endParaRPr lang="en-US" sz="1800" b="0" dirty="0"/>
          </a:p>
          <a:p>
            <a:pPr eaLnBrk="1" hangingPunct="1"/>
            <a:r>
              <a:rPr lang="en-US" sz="1800" b="0" dirty="0" smtClean="0"/>
              <a:t>Also:</a:t>
            </a:r>
          </a:p>
          <a:p>
            <a:pPr eaLnBrk="1" hangingPunct="1"/>
            <a:endParaRPr lang="en-US" sz="1800" b="0" dirty="0" smtClean="0"/>
          </a:p>
          <a:p>
            <a:pPr eaLnBrk="1" hangingPunct="1"/>
            <a:r>
              <a:rPr lang="en-US" sz="1800" b="0" dirty="0" err="1" smtClean="0"/>
              <a:t>Ouyang</a:t>
            </a:r>
            <a:r>
              <a:rPr lang="en-US" sz="1800" b="0" dirty="0" smtClean="0"/>
              <a:t>, Zhou, </a:t>
            </a:r>
            <a:r>
              <a:rPr lang="en-US" sz="1800" b="0" u="sng" dirty="0" smtClean="0"/>
              <a:t>Wong</a:t>
            </a:r>
            <a:r>
              <a:rPr lang="en-US" sz="1800" b="0" dirty="0" smtClean="0"/>
              <a:t> (</a:t>
            </a:r>
            <a:r>
              <a:rPr lang="fr-FR" sz="1800" b="0" dirty="0" smtClean="0"/>
              <a:t>’</a:t>
            </a:r>
            <a:r>
              <a:rPr lang="en-US" sz="1800" b="0" dirty="0" smtClean="0"/>
              <a:t>09) </a:t>
            </a:r>
            <a:r>
              <a:rPr lang="en-US" sz="1800" b="0" i="1" dirty="0" smtClean="0"/>
              <a:t>PNAS</a:t>
            </a:r>
            <a:r>
              <a:rPr lang="en-US" sz="1800" b="0" dirty="0"/>
              <a:t>; </a:t>
            </a:r>
            <a:endParaRPr lang="en-US" sz="1800" b="0" dirty="0" smtClean="0"/>
          </a:p>
          <a:p>
            <a:pPr eaLnBrk="1" hangingPunct="1"/>
            <a:endParaRPr lang="en-US" sz="1800" b="0" dirty="0"/>
          </a:p>
          <a:p>
            <a:pPr eaLnBrk="1" hangingPunct="1"/>
            <a:r>
              <a:rPr lang="en-US" sz="1800" b="0" dirty="0" err="1" smtClean="0"/>
              <a:t>Karlic</a:t>
            </a:r>
            <a:r>
              <a:rPr lang="en-US" sz="1800" b="0" dirty="0" smtClean="0"/>
              <a:t> </a:t>
            </a:r>
            <a:r>
              <a:rPr lang="en-US" sz="1800" b="0" dirty="0"/>
              <a:t>et al. </a:t>
            </a:r>
            <a:r>
              <a:rPr lang="en-US" sz="1800" b="0" dirty="0" smtClean="0"/>
              <a:t>&amp; </a:t>
            </a:r>
            <a:r>
              <a:rPr lang="en-US" sz="1800" b="0" u="sng" dirty="0" err="1" smtClean="0"/>
              <a:t>Vingron</a:t>
            </a:r>
            <a:r>
              <a:rPr lang="en-US" sz="1800" b="0" dirty="0" smtClean="0"/>
              <a:t> (</a:t>
            </a:r>
            <a:r>
              <a:rPr lang="en-US" sz="1800" b="0" dirty="0"/>
              <a:t>‘10) </a:t>
            </a:r>
            <a:r>
              <a:rPr lang="en-US" sz="1800" b="0" i="1" dirty="0" smtClean="0"/>
              <a:t>PNAS</a:t>
            </a:r>
          </a:p>
        </p:txBody>
      </p:sp>
    </p:spTree>
  </p:cSld>
  <p:clrMapOvr>
    <a:masterClrMapping/>
  </p:clrMapOvr>
  <p:transition xmlns:p14="http://schemas.microsoft.com/office/powerpoint/2010/main" advTm="82274"/>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51</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748519" y="1556979"/>
            <a:ext cx="251473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a:t>
            </a:r>
            <a:r>
              <a:rPr lang="en-US" b="0" dirty="0">
                <a:solidFill>
                  <a:srgbClr val="A6A6A6"/>
                </a:solidFill>
              </a:rPr>
              <a:t>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itle 2"/>
          <p:cNvSpPr>
            <a:spLocks noGrp="1"/>
          </p:cNvSpPr>
          <p:nvPr>
            <p:ph type="ctrTitle"/>
          </p:nvPr>
        </p:nvSpPr>
        <p:spPr>
          <a:xfrm>
            <a:off x="358774" y="239713"/>
            <a:ext cx="2635751" cy="2268537"/>
          </a:xfrm>
        </p:spPr>
        <p:txBody>
          <a:bodyPr/>
          <a:lstStyle/>
          <a:p>
            <a:r>
              <a:rPr lang="en-US" dirty="0" smtClean="0">
                <a:latin typeface="Arial" charset="0"/>
                <a:ea typeface="ＭＳ Ｐゴシック" charset="0"/>
                <a:cs typeface="ＭＳ Ｐゴシック" charset="0"/>
              </a:rPr>
              <a:t>Human</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ENCODE</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53</a:t>
            </a:fld>
            <a:endParaRPr lang="en-US">
              <a:solidFill>
                <a:srgbClr val="898989"/>
              </a:solidFill>
              <a:latin typeface="Calibri" charset="0"/>
            </a:endParaRPr>
          </a:p>
        </p:txBody>
      </p:sp>
      <p:grpSp>
        <p:nvGrpSpPr>
          <p:cNvPr id="604162" name="Group 10"/>
          <p:cNvGrpSpPr>
            <a:grpSpLocks/>
          </p:cNvGrpSpPr>
          <p:nvPr/>
        </p:nvGrpSpPr>
        <p:grpSpPr bwMode="auto">
          <a:xfrm>
            <a:off x="134938" y="1240088"/>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sz="3600" dirty="0" smtClean="0">
                <a:ea typeface="+mj-ea"/>
                <a:cs typeface="+mj-cs"/>
              </a:rPr>
              <a:t>Comparison of Models for Gene Expression, Building a Universal Model</a:t>
            </a:r>
            <a:endParaRPr lang="en-US" sz="3600" dirty="0">
              <a:ea typeface="+mj-ea"/>
              <a:cs typeface="+mj-cs"/>
            </a:endParaRPr>
          </a:p>
        </p:txBody>
      </p:sp>
      <p:sp>
        <p:nvSpPr>
          <p:cNvPr id="13" name="Rectangle 12"/>
          <p:cNvSpPr/>
          <p:nvPr/>
        </p:nvSpPr>
        <p:spPr>
          <a:xfrm>
            <a:off x="7729538" y="6015805"/>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949130"/>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949130"/>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949130"/>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6" name="Rectangle 15"/>
          <p:cNvSpPr/>
          <p:nvPr/>
        </p:nvSpPr>
        <p:spPr>
          <a:xfrm>
            <a:off x="6463325" y="1236183"/>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3" name="TextBox 2"/>
          <p:cNvSpPr txBox="1"/>
          <p:nvPr/>
        </p:nvSpPr>
        <p:spPr>
          <a:xfrm>
            <a:off x="4593769" y="5455818"/>
            <a:ext cx="2828676" cy="1323439"/>
          </a:xfrm>
          <a:prstGeom prst="rect">
            <a:avLst/>
          </a:prstGeom>
          <a:noFill/>
          <a:ln>
            <a:solidFill>
              <a:schemeClr val="tx1"/>
            </a:solidFill>
          </a:ln>
        </p:spPr>
        <p:txBody>
          <a:bodyPr wrap="square" rtlCol="0">
            <a:spAutoFit/>
          </a:bodyPr>
          <a:lstStyle/>
          <a:p>
            <a:r>
              <a:rPr lang="en-US" sz="1600" b="0" dirty="0" smtClean="0"/>
              <a:t>Universal Model is Built Simultaneously on Data from all 3 Organisms &amp; Predicts on all 3 with a Single Set of Parameters</a:t>
            </a:r>
            <a:endParaRPr lang="en-US" sz="1600" b="0" dirty="0"/>
          </a:p>
        </p:txBody>
      </p:sp>
      <p:sp>
        <p:nvSpPr>
          <p:cNvPr id="18"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44989888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99533" y="500416"/>
            <a:ext cx="3804356" cy="2759251"/>
          </a:xfrm>
        </p:spPr>
        <p:txBody>
          <a:bodyPr/>
          <a:lstStyle/>
          <a:p>
            <a:pPr eaLnBrk="1" hangingPunct="1"/>
            <a:r>
              <a:rPr lang="en-US" dirty="0" smtClean="0">
                <a:latin typeface="Calibri" charset="0"/>
              </a:rPr>
              <a:t>Performance of Universal</a:t>
            </a:r>
            <a:r>
              <a:rPr lang="en-US" dirty="0">
                <a:latin typeface="Calibri" charset="0"/>
              </a:rPr>
              <a:t>, cross-organism Model</a:t>
            </a:r>
          </a:p>
        </p:txBody>
      </p:sp>
      <p:sp>
        <p:nvSpPr>
          <p:cNvPr id="3" name="Content Placeholder 2"/>
          <p:cNvSpPr>
            <a:spLocks noGrp="1"/>
          </p:cNvSpPr>
          <p:nvPr>
            <p:ph idx="1"/>
          </p:nvPr>
        </p:nvSpPr>
        <p:spPr>
          <a:xfrm>
            <a:off x="528418" y="3527778"/>
            <a:ext cx="3982010" cy="1540791"/>
          </a:xfrm>
        </p:spPr>
        <p:txBody>
          <a:bodyPr rtlCol="0">
            <a:normAutofit fontScale="62500" lnSpcReduction="20000"/>
          </a:bodyPr>
          <a:lstStyle/>
          <a:p>
            <a:pPr marL="0" indent="0" eaLnBrk="1" fontAlgn="auto" hangingPunct="1">
              <a:spcAft>
                <a:spcPts val="0"/>
              </a:spcAft>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works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54</a:t>
            </a:fld>
            <a:endParaRPr lang="en-US" dirty="0"/>
          </a:p>
        </p:txBody>
      </p:sp>
      <p:grpSp>
        <p:nvGrpSpPr>
          <p:cNvPr id="393221" name="Group 18"/>
          <p:cNvGrpSpPr>
            <a:grpSpLocks/>
          </p:cNvGrpSpPr>
          <p:nvPr/>
        </p:nvGrpSpPr>
        <p:grpSpPr bwMode="auto">
          <a:xfrm>
            <a:off x="4713111" y="484539"/>
            <a:ext cx="3313289" cy="5772701"/>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sp>
        <p:nvSpPr>
          <p:cNvPr id="18" name="TextBox 4"/>
          <p:cNvSpPr txBox="1">
            <a:spLocks noChangeArrowheads="1"/>
          </p:cNvSpPr>
          <p:nvPr/>
        </p:nvSpPr>
        <p:spPr bwMode="auto">
          <a:xfrm>
            <a:off x="1593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86149885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a:xfrm>
            <a:off x="6210300" y="1879600"/>
            <a:ext cx="2776538" cy="1143000"/>
          </a:xfrm>
        </p:spPr>
        <p:txBody>
          <a:bodyPr/>
          <a:lstStyle/>
          <a:p>
            <a:pPr eaLnBrk="1" hangingPunct="1"/>
            <a:r>
              <a:rPr lang="en-US" sz="2800" b="1" dirty="0">
                <a:solidFill>
                  <a:srgbClr val="000090"/>
                </a:solidFill>
                <a:latin typeface="Arial" charset="0"/>
              </a:rPr>
              <a:t>Doing a Model with TFs: </a:t>
            </a:r>
            <a:br>
              <a:rPr lang="en-US" sz="2800" b="1" dirty="0">
                <a:solidFill>
                  <a:srgbClr val="000090"/>
                </a:solidFill>
                <a:latin typeface="Arial" charset="0"/>
              </a:rPr>
            </a:br>
            <a:r>
              <a:rPr lang="en-US" sz="2800" b="1" dirty="0">
                <a:solidFill>
                  <a:srgbClr val="000090"/>
                </a:solidFill>
                <a:latin typeface="Arial" charset="0"/>
              </a:rPr>
              <a:t>Positive and negative regulators from correlating TF signal at TSS with gene expression</a:t>
            </a:r>
          </a:p>
        </p:txBody>
      </p:sp>
      <p:pic>
        <p:nvPicPr>
          <p:cNvPr id="365570" name="Content Placeholder 4" descr="Fig5_cel_correlation_pattern.pdf"/>
          <p:cNvPicPr>
            <a:picLocks noGrp="1" noChangeAspect="1"/>
          </p:cNvPicPr>
          <p:nvPr>
            <p:ph idx="1"/>
          </p:nvPr>
        </p:nvPicPr>
        <p:blipFill>
          <a:blip r:embed="rId3">
            <a:extLst>
              <a:ext uri="{28A0092B-C50C-407E-A947-70E740481C1C}">
                <a14:useLocalDpi xmlns:a14="http://schemas.microsoft.com/office/drawing/2010/main" val="0"/>
              </a:ext>
            </a:extLst>
          </a:blip>
          <a:srcRect l="-25681" r="-25681"/>
          <a:stretch>
            <a:fillRect/>
          </a:stretch>
        </p:blipFill>
        <p:spPr>
          <a:xfrm>
            <a:off x="-469900" y="101600"/>
            <a:ext cx="7518400" cy="4134568"/>
          </a:xfrm>
        </p:spPr>
      </p:pic>
      <p:sp>
        <p:nvSpPr>
          <p:cNvPr id="365571" name="TextBox 4"/>
          <p:cNvSpPr txBox="1">
            <a:spLocks noChangeArrowheads="1"/>
          </p:cNvSpPr>
          <p:nvPr/>
        </p:nvSpPr>
        <p:spPr bwMode="auto">
          <a:xfrm>
            <a:off x="6002338" y="6550025"/>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PLOS CB</a:t>
            </a:r>
            <a:r>
              <a:rPr lang="en-US" altLang="ja-JP" sz="1400" b="0">
                <a:solidFill>
                  <a:srgbClr val="7F7F7F"/>
                </a:solidFill>
                <a:latin typeface="Calibri" charset="0"/>
              </a:rPr>
              <a:t>]</a:t>
            </a:r>
            <a:endParaRPr lang="en-US" sz="1400" b="0">
              <a:solidFill>
                <a:srgbClr val="7F7F7F"/>
              </a:solidFill>
              <a:latin typeface="Calibri" charset="0"/>
            </a:endParaRPr>
          </a:p>
        </p:txBody>
      </p:sp>
      <p:pic>
        <p:nvPicPr>
          <p:cNvPr id="5" name="Picture 2" descr="Gerstein_CmpTxn_ED_Figures.pdf"/>
          <p:cNvPicPr>
            <a:picLocks noChangeAspect="1"/>
          </p:cNvPicPr>
          <p:nvPr/>
        </p:nvPicPr>
        <p:blipFill>
          <a:blip r:embed="rId4">
            <a:extLst>
              <a:ext uri="{28A0092B-C50C-407E-A947-70E740481C1C}">
                <a14:useLocalDpi xmlns:a14="http://schemas.microsoft.com/office/drawing/2010/main" val="0"/>
              </a:ext>
            </a:extLst>
          </a:blip>
          <a:srcRect l="32028" t="78148" r="28191" b="1991"/>
          <a:stretch>
            <a:fillRect/>
          </a:stretch>
        </p:blipFill>
        <p:spPr bwMode="auto">
          <a:xfrm>
            <a:off x="114299" y="4622800"/>
            <a:ext cx="6807551"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25594" y="1814378"/>
            <a:ext cx="1102444" cy="276999"/>
          </a:xfrm>
          <a:prstGeom prst="rect">
            <a:avLst/>
          </a:prstGeom>
          <a:noFill/>
        </p:spPr>
        <p:txBody>
          <a:bodyPr wrap="square" rtlCol="0">
            <a:spAutoFit/>
          </a:bodyPr>
          <a:lstStyle/>
          <a:p>
            <a:r>
              <a:rPr lang="en-US" dirty="0" smtClean="0"/>
              <a:t>worm TFs</a:t>
            </a:r>
            <a:endParaRPr lang="en-US" dirty="0"/>
          </a:p>
        </p:txBody>
      </p:sp>
      <p:sp>
        <p:nvSpPr>
          <p:cNvPr id="7" name="TextBox 4"/>
          <p:cNvSpPr txBox="1">
            <a:spLocks noChangeArrowheads="1"/>
          </p:cNvSpPr>
          <p:nvPr/>
        </p:nvSpPr>
        <p:spPr bwMode="auto">
          <a:xfrm>
            <a:off x="6090205" y="62915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7" name="Group 6"/>
          <p:cNvGrpSpPr>
            <a:grpSpLocks/>
          </p:cNvGrpSpPr>
          <p:nvPr/>
        </p:nvGrpSpPr>
        <p:grpSpPr bwMode="auto">
          <a:xfrm>
            <a:off x="711200" y="-228600"/>
            <a:ext cx="8451850" cy="6524625"/>
            <a:chOff x="389467" y="211667"/>
            <a:chExt cx="8452145" cy="6525373"/>
          </a:xfrm>
        </p:grpSpPr>
        <p:pic>
          <p:nvPicPr>
            <p:cNvPr id="3676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08" y="356920"/>
              <a:ext cx="8249704" cy="63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467" y="211667"/>
              <a:ext cx="830292" cy="871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grpSp>
      <p:sp>
        <p:nvSpPr>
          <p:cNvPr id="367618" name="Title 1"/>
          <p:cNvSpPr>
            <a:spLocks noGrp="1"/>
          </p:cNvSpPr>
          <p:nvPr>
            <p:ph type="ctrTitle"/>
          </p:nvPr>
        </p:nvSpPr>
        <p:spPr>
          <a:xfrm>
            <a:off x="0" y="4749800"/>
            <a:ext cx="3014663" cy="2108200"/>
          </a:xfrm>
        </p:spPr>
        <p:txBody>
          <a:bodyPr/>
          <a:lstStyle/>
          <a:p>
            <a:r>
              <a:rPr lang="en-US" sz="2800">
                <a:latin typeface="Arial" charset="0"/>
                <a:ea typeface="ＭＳ Ｐゴシック" charset="0"/>
                <a:cs typeface="ＭＳ Ｐゴシック" charset="0"/>
              </a:rPr>
              <a:t>Predictor v2: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2-levels, now with TFs</a:t>
            </a:r>
          </a:p>
        </p:txBody>
      </p:sp>
      <p:sp>
        <p:nvSpPr>
          <p:cNvPr id="367619" name="TextBox 39"/>
          <p:cNvSpPr txBox="1">
            <a:spLocks noChangeArrowheads="1"/>
          </p:cNvSpPr>
          <p:nvPr/>
        </p:nvSpPr>
        <p:spPr bwMode="auto">
          <a:xfrm>
            <a:off x="6921500" y="6581775"/>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[Cheng et al. </a:t>
            </a:r>
            <a:r>
              <a:rPr lang="en-US" b="0" i="1">
                <a:solidFill>
                  <a:srgbClr val="A6A6A6"/>
                </a:solidFill>
              </a:rPr>
              <a:t>NAR</a:t>
            </a:r>
            <a:r>
              <a:rPr lang="en-US" b="0">
                <a:solidFill>
                  <a:srgbClr val="A6A6A6"/>
                </a:solidFill>
              </a:rPr>
              <a:t> ('11)]</a:t>
            </a:r>
          </a:p>
        </p:txBody>
      </p:sp>
    </p:spTree>
    <p:extLst>
      <p:ext uri="{BB962C8B-B14F-4D97-AF65-F5344CB8AC3E}">
        <p14:creationId xmlns:p14="http://schemas.microsoft.com/office/powerpoint/2010/main" val="361944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280988" y="512763"/>
            <a:ext cx="3100387" cy="1871662"/>
          </a:xfrm>
        </p:spPr>
        <p:txBody>
          <a:bodyPr/>
          <a:lstStyle/>
          <a:p>
            <a:r>
              <a:rPr lang="en-US">
                <a:latin typeface="Arial" charset="0"/>
                <a:ea typeface="ＭＳ Ｐゴシック" charset="0"/>
                <a:cs typeface="ＭＳ Ｐゴシック" charset="0"/>
              </a:rPr>
              <a:t>Human Results</a:t>
            </a:r>
          </a:p>
        </p:txBody>
      </p:sp>
      <p:pic>
        <p:nvPicPr>
          <p:cNvPr id="368642" name="Content Placeholder 3" descr="encode_TF_model_Fig_V4.pdf"/>
          <p:cNvPicPr>
            <a:picLocks noGrp="1" noChangeAspect="1"/>
          </p:cNvPicPr>
          <p:nvPr>
            <p:ph idx="4294967295"/>
          </p:nvPr>
        </p:nvPicPr>
        <p:blipFill>
          <a:blip r:embed="rId2">
            <a:extLst>
              <a:ext uri="{28A0092B-C50C-407E-A947-70E740481C1C}">
                <a14:useLocalDpi xmlns:a14="http://schemas.microsoft.com/office/drawing/2010/main" val="0"/>
              </a:ext>
            </a:extLst>
          </a:blip>
          <a:srcRect l="48997" t="50591" b="-4996"/>
          <a:stretch>
            <a:fillRect/>
          </a:stretch>
        </p:blipFill>
        <p:spPr>
          <a:xfrm>
            <a:off x="0" y="3529013"/>
            <a:ext cx="7038975" cy="3752850"/>
          </a:xfrm>
        </p:spPr>
      </p:pic>
      <p:sp>
        <p:nvSpPr>
          <p:cNvPr id="368643" name="TextBox 39"/>
          <p:cNvSpPr txBox="1">
            <a:spLocks noChangeArrowheads="1"/>
          </p:cNvSpPr>
          <p:nvPr/>
        </p:nvSpPr>
        <p:spPr bwMode="auto">
          <a:xfrm rot="-5400000">
            <a:off x="7705764" y="1556979"/>
            <a:ext cx="260024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 </a:t>
            </a:r>
            <a:r>
              <a:rPr lang="en-US" b="0" dirty="0">
                <a:solidFill>
                  <a:srgbClr val="A6A6A6"/>
                </a:solidFill>
              </a:rPr>
              <a:t>'12)]</a:t>
            </a:r>
          </a:p>
        </p:txBody>
      </p:sp>
      <p:pic>
        <p:nvPicPr>
          <p:cNvPr id="368644" name="Content Placeholder 3" descr="encode_TF_model_Fig_V4.pdf"/>
          <p:cNvPicPr>
            <a:picLocks noChangeAspect="1"/>
          </p:cNvPicPr>
          <p:nvPr/>
        </p:nvPicPr>
        <p:blipFill>
          <a:blip r:embed="rId2">
            <a:extLst>
              <a:ext uri="{28A0092B-C50C-407E-A947-70E740481C1C}">
                <a14:useLocalDpi xmlns:a14="http://schemas.microsoft.com/office/drawing/2010/main" val="0"/>
              </a:ext>
            </a:extLst>
          </a:blip>
          <a:srcRect t="-4996" r="51282" b="-4996"/>
          <a:stretch>
            <a:fillRect/>
          </a:stretch>
        </p:blipFill>
        <p:spPr bwMode="auto">
          <a:xfrm>
            <a:off x="3532188" y="-176213"/>
            <a:ext cx="5272087"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293688" y="893763"/>
            <a:ext cx="2363787" cy="1143000"/>
          </a:xfrm>
        </p:spPr>
        <p:txBody>
          <a:bodyPr/>
          <a:lstStyle/>
          <a:p>
            <a:pPr eaLnBrk="1" hangingPunct="1"/>
            <a:r>
              <a:rPr lang="en-US" sz="2800" b="1">
                <a:solidFill>
                  <a:srgbClr val="000090"/>
                </a:solidFill>
                <a:latin typeface="Arial" charset="0"/>
              </a:rPr>
              <a:t>Models Illuminates Different Regions of Influence for TFs vs HMs</a:t>
            </a:r>
          </a:p>
        </p:txBody>
      </p:sp>
      <p:sp>
        <p:nvSpPr>
          <p:cNvPr id="372738" name="TextBox 4"/>
          <p:cNvSpPr txBox="1">
            <a:spLocks noChangeArrowheads="1"/>
          </p:cNvSpPr>
          <p:nvPr/>
        </p:nvSpPr>
        <p:spPr bwMode="auto">
          <a:xfrm>
            <a:off x="-504825" y="3636963"/>
            <a:ext cx="430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a:p>
            <a:pPr eaLnBrk="1" hangingPunct="1"/>
            <a:endParaRPr lang="en-US" sz="1800" b="0">
              <a:solidFill>
                <a:srgbClr val="000000"/>
              </a:solidFill>
              <a:latin typeface="Calibri" charset="0"/>
            </a:endParaRPr>
          </a:p>
        </p:txBody>
      </p:sp>
      <p:pic>
        <p:nvPicPr>
          <p:cNvPr id="372739" name="Content Placeholder 3" descr="mmu_TFHM_prediction_curve.pdf"/>
          <p:cNvPicPr>
            <a:picLocks noChangeAspect="1"/>
          </p:cNvPicPr>
          <p:nvPr/>
        </p:nvPicPr>
        <p:blipFill>
          <a:blip r:embed="rId3">
            <a:extLst>
              <a:ext uri="{28A0092B-C50C-407E-A947-70E740481C1C}">
                <a14:useLocalDpi xmlns:a14="http://schemas.microsoft.com/office/drawing/2010/main" val="0"/>
              </a:ext>
            </a:extLst>
          </a:blip>
          <a:srcRect t="5238" b="5238"/>
          <a:stretch>
            <a:fillRect/>
          </a:stretch>
        </p:blipFill>
        <p:spPr bwMode="auto">
          <a:xfrm>
            <a:off x="3065463" y="30163"/>
            <a:ext cx="6254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Content Placeholder 3"/>
          <p:cNvSpPr>
            <a:spLocks noGrp="1"/>
          </p:cNvSpPr>
          <p:nvPr>
            <p:ph idx="1"/>
          </p:nvPr>
        </p:nvSpPr>
        <p:spPr>
          <a:xfrm>
            <a:off x="0" y="3113088"/>
            <a:ext cx="3968750" cy="2833687"/>
          </a:xfrm>
        </p:spPr>
        <p:txBody>
          <a:bodyPr/>
          <a:lstStyle/>
          <a:p>
            <a:pPr eaLnBrk="1" hangingPunct="1"/>
            <a:r>
              <a:rPr lang="en-US" sz="1800" dirty="0">
                <a:solidFill>
                  <a:srgbClr val="0000FF"/>
                </a:solidFill>
                <a:latin typeface="Arial" charset="0"/>
              </a:rPr>
              <a:t>Datasets</a:t>
            </a: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12 TFs </a:t>
            </a:r>
            <a:br>
              <a:rPr lang="en-US" sz="1800" dirty="0">
                <a:solidFill>
                  <a:srgbClr val="0000FF"/>
                </a:solidFill>
                <a:latin typeface="Arial" charset="0"/>
              </a:rPr>
            </a:br>
            <a:r>
              <a:rPr lang="en-US" sz="1400" dirty="0">
                <a:solidFill>
                  <a:srgbClr val="0000FF"/>
                </a:solidFill>
                <a:latin typeface="Arial" charset="0"/>
              </a:rPr>
              <a:t>(Chen et al. 2008)</a:t>
            </a:r>
            <a:endParaRPr lang="en-US" sz="1800" dirty="0">
              <a:solidFill>
                <a:srgbClr val="0000FF"/>
              </a:solidFill>
              <a:latin typeface="Arial" charset="0"/>
            </a:endParaRP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7 HMs</a:t>
            </a:r>
            <a:br>
              <a:rPr lang="en-US" sz="1800" dirty="0">
                <a:solidFill>
                  <a:srgbClr val="0000FF"/>
                </a:solidFill>
                <a:latin typeface="Arial" charset="0"/>
              </a:rPr>
            </a:br>
            <a:r>
              <a:rPr lang="en-US" sz="1400" dirty="0">
                <a:solidFill>
                  <a:srgbClr val="0000FF"/>
                </a:solidFill>
                <a:latin typeface="Arial" charset="0"/>
              </a:rPr>
              <a:t>(</a:t>
            </a:r>
            <a:r>
              <a:rPr lang="en-US" sz="1400" dirty="0" err="1">
                <a:solidFill>
                  <a:srgbClr val="0000FF"/>
                </a:solidFill>
                <a:latin typeface="Arial" charset="0"/>
              </a:rPr>
              <a:t>Meissner</a:t>
            </a:r>
            <a:r>
              <a:rPr lang="en-US" sz="1400" dirty="0">
                <a:solidFill>
                  <a:srgbClr val="0000FF"/>
                </a:solidFill>
                <a:latin typeface="Arial" charset="0"/>
              </a:rPr>
              <a:t> et al.’08; </a:t>
            </a:r>
            <a:r>
              <a:rPr lang="en-US" sz="1400" dirty="0" err="1">
                <a:solidFill>
                  <a:srgbClr val="0000FF"/>
                </a:solidFill>
                <a:latin typeface="Arial" charset="0"/>
              </a:rPr>
              <a:t>Mikkelsen</a:t>
            </a:r>
            <a:r>
              <a:rPr lang="en-US" sz="1400" dirty="0">
                <a:solidFill>
                  <a:srgbClr val="0000FF"/>
                </a:solidFill>
                <a:latin typeface="Arial" charset="0"/>
              </a:rPr>
              <a:t> et al. </a:t>
            </a:r>
            <a:r>
              <a:rPr lang="fr-FR" sz="1400" dirty="0">
                <a:solidFill>
                  <a:srgbClr val="0000FF"/>
                </a:solidFill>
                <a:latin typeface="Arial" charset="0"/>
              </a:rPr>
              <a:t>’</a:t>
            </a:r>
            <a:r>
              <a:rPr lang="en-US" altLang="ja-JP" sz="1400" dirty="0">
                <a:solidFill>
                  <a:srgbClr val="0000FF"/>
                </a:solidFill>
                <a:latin typeface="Arial" charset="0"/>
              </a:rPr>
              <a:t>07)</a:t>
            </a:r>
            <a:endParaRPr lang="en-US" altLang="ja-JP" sz="1800" dirty="0">
              <a:solidFill>
                <a:srgbClr val="0000FF"/>
              </a:solidFill>
              <a:latin typeface="Arial" charset="0"/>
            </a:endParaRPr>
          </a:p>
          <a:p>
            <a:pPr lvl="1" eaLnBrk="1" hangingPunct="1"/>
            <a:r>
              <a:rPr lang="en-US" sz="1800" dirty="0">
                <a:solidFill>
                  <a:srgbClr val="0000FF"/>
                </a:solidFill>
                <a:latin typeface="Arial" charset="0"/>
              </a:rPr>
              <a:t>RNA-Seq </a:t>
            </a:r>
            <a:r>
              <a:rPr lang="en-US" sz="1400" dirty="0">
                <a:solidFill>
                  <a:srgbClr val="0000FF"/>
                </a:solidFill>
                <a:latin typeface="Arial" charset="0"/>
              </a:rPr>
              <a:t>(</a:t>
            </a:r>
            <a:r>
              <a:rPr lang="en-US" sz="1400" dirty="0" err="1">
                <a:solidFill>
                  <a:srgbClr val="0000FF"/>
                </a:solidFill>
                <a:latin typeface="Arial" charset="0"/>
              </a:rPr>
              <a:t>Cloonan</a:t>
            </a:r>
            <a:r>
              <a:rPr lang="en-US" sz="1400" dirty="0">
                <a:solidFill>
                  <a:srgbClr val="0000FF"/>
                </a:solidFill>
                <a:latin typeface="Arial" charset="0"/>
              </a:rPr>
              <a:t> et al. 2008)</a:t>
            </a:r>
            <a:endParaRPr lang="en-US" sz="1800" dirty="0">
              <a:solidFill>
                <a:srgbClr val="0000FF"/>
              </a:solidFill>
              <a:latin typeface="Arial" charset="0"/>
            </a:endParaRPr>
          </a:p>
          <a:p>
            <a:pPr eaLnBrk="1" hangingPunct="1">
              <a:buFont typeface="Arial" charset="0"/>
              <a:buNone/>
            </a:pPr>
            <a:endParaRPr lang="en-US" sz="1800" dirty="0">
              <a:latin typeface="Calibri" charset="0"/>
            </a:endParaRPr>
          </a:p>
          <a:p>
            <a:pPr eaLnBrk="1" hangingPunct="1"/>
            <a:endParaRPr lang="en-US" sz="1800" dirty="0">
              <a:latin typeface="Calibri" charset="0"/>
            </a:endParaRPr>
          </a:p>
        </p:txBody>
      </p:sp>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952875"/>
            <a:ext cx="4391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TextBox 7"/>
          <p:cNvSpPr txBox="1">
            <a:spLocks noChangeArrowheads="1"/>
          </p:cNvSpPr>
          <p:nvPr/>
        </p:nvSpPr>
        <p:spPr bwMode="auto">
          <a:xfrm>
            <a:off x="1852613" y="5194300"/>
            <a:ext cx="280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A TF+HM model that combine TF and HM features does NOT improve accuracy!</a:t>
            </a:r>
          </a:p>
        </p:txBody>
      </p:sp>
      <p:sp>
        <p:nvSpPr>
          <p:cNvPr id="372743" name="TextBox 8"/>
          <p:cNvSpPr txBox="1">
            <a:spLocks noChangeArrowheads="1"/>
          </p:cNvSpPr>
          <p:nvPr/>
        </p:nvSpPr>
        <p:spPr bwMode="auto">
          <a:xfrm>
            <a:off x="239713" y="6550025"/>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i="1">
                <a:solidFill>
                  <a:srgbClr val="000000"/>
                </a:solidFill>
                <a:latin typeface="Calibri" charset="0"/>
              </a:rPr>
              <a:t>Cheng et al. 2011, Nucleic Acids Res.</a:t>
            </a:r>
          </a:p>
        </p:txBody>
      </p:sp>
      <p:sp>
        <p:nvSpPr>
          <p:cNvPr id="37274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66BE29A9-4F35-314E-A1E5-90A988991565}" type="slidenum">
              <a:rPr lang="en-US">
                <a:solidFill>
                  <a:srgbClr val="898989"/>
                </a:solidFill>
                <a:latin typeface="Calibri" charset="0"/>
              </a:rPr>
              <a:pPr eaLnBrk="1" hangingPunct="1"/>
              <a:t>59</a:t>
            </a:fld>
            <a:endParaRPr lang="en-US">
              <a:solidFill>
                <a:srgbClr val="898989"/>
              </a:solidFill>
              <a:latin typeface="Calibri" charset="0"/>
            </a:endParaRPr>
          </a:p>
        </p:txBody>
      </p:sp>
    </p:spTree>
  </p:cSld>
  <p:clrMapOvr>
    <a:masterClrMapping/>
  </p:clrMapOvr>
  <p:transition xmlns:p14="http://schemas.microsoft.com/office/powerpoint/2010/main" advTm="81457"/>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rtlCol="0">
            <a:noAutofit/>
          </a:bodyPr>
          <a:lstStyle/>
          <a:p>
            <a:pPr fontAlgn="auto">
              <a:spcAft>
                <a:spcPts val="0"/>
              </a:spcAft>
              <a:defRPr/>
            </a:pPr>
            <a:r>
              <a:rPr lang="en-US" sz="3200" dirty="0">
                <a:solidFill>
                  <a:prstClr val="black"/>
                </a:solidFill>
              </a:rPr>
              <a:t>TF model accuracy only needs a small number of TFs for high accuracy (&gt;90%)</a:t>
            </a:r>
          </a:p>
        </p:txBody>
      </p:sp>
      <p:pic>
        <p:nvPicPr>
          <p:cNvPr id="391171" name="Content Placeholder 4" descr="ED_Figures_ALL.pdf"/>
          <p:cNvPicPr>
            <a:picLocks noGrp="1" noChangeAspect="1"/>
          </p:cNvPicPr>
          <p:nvPr>
            <p:ph idx="1"/>
          </p:nvPr>
        </p:nvPicPr>
        <p:blipFill>
          <a:blip r:embed="rId2">
            <a:extLst>
              <a:ext uri="{28A0092B-C50C-407E-A947-70E740481C1C}">
                <a14:useLocalDpi xmlns:a14="http://schemas.microsoft.com/office/drawing/2010/main" val="0"/>
              </a:ext>
            </a:extLst>
          </a:blip>
          <a:srcRect l="51234" t="28394" b="14413"/>
          <a:stretch>
            <a:fillRect/>
          </a:stretch>
        </p:blipFill>
        <p:spPr>
          <a:xfrm>
            <a:off x="1465274" y="1137766"/>
            <a:ext cx="6428056" cy="5823687"/>
          </a:xfrm>
        </p:spPr>
      </p:pic>
      <p:sp>
        <p:nvSpPr>
          <p:cNvPr id="4" name="Slide Number Placeholder 3"/>
          <p:cNvSpPr>
            <a:spLocks noGrp="1"/>
          </p:cNvSpPr>
          <p:nvPr>
            <p:ph type="sldNum" sz="quarter" idx="12"/>
          </p:nvPr>
        </p:nvSpPr>
        <p:spPr/>
        <p:txBody>
          <a:bodyPr/>
          <a:lstStyle/>
          <a:p>
            <a:pPr>
              <a:defRPr/>
            </a:pPr>
            <a:fld id="{788CD701-688C-3E40-85F8-6BE96680F449}" type="slidenum">
              <a:rPr lang="en-US"/>
              <a:pPr>
                <a:defRPr/>
              </a:pPr>
              <a:t>60</a:t>
            </a:fld>
            <a:endParaRPr lang="en-US"/>
          </a:p>
        </p:txBody>
      </p:sp>
      <p:sp>
        <p:nvSpPr>
          <p:cNvPr id="6" name="TextBox 4"/>
          <p:cNvSpPr txBox="1">
            <a:spLocks noChangeArrowheads="1"/>
          </p:cNvSpPr>
          <p:nvPr/>
        </p:nvSpPr>
        <p:spPr bwMode="auto">
          <a:xfrm>
            <a:off x="5099605" y="64566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322256" y="4921856"/>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Acknowledgements</a:t>
            </a:r>
          </a:p>
        </p:txBody>
      </p:sp>
      <p:sp>
        <p:nvSpPr>
          <p:cNvPr id="558082" name="Content Placeholder 2"/>
          <p:cNvSpPr txBox="1">
            <a:spLocks/>
          </p:cNvSpPr>
          <p:nvPr/>
        </p:nvSpPr>
        <p:spPr bwMode="auto">
          <a:xfrm>
            <a:off x="203667" y="143784"/>
            <a:ext cx="3462320"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p>
          <a:p>
            <a:pPr>
              <a:spcBef>
                <a:spcPct val="20000"/>
              </a:spcBef>
            </a:pPr>
            <a:endParaRPr lang="en-US" sz="1600" b="0" dirty="0"/>
          </a:p>
          <a:p>
            <a:pPr>
              <a:spcBef>
                <a:spcPct val="20000"/>
              </a:spcBef>
            </a:pPr>
            <a:r>
              <a:rPr lang="en-US" sz="1600" b="0" dirty="0" err="1" smtClean="0"/>
              <a:t>Orthoclust</a:t>
            </a:r>
            <a:r>
              <a:rPr lang="en-US" sz="1600" b="0" dirty="0"/>
              <a:t> :</a:t>
            </a:r>
            <a:br>
              <a:rPr lang="en-US" sz="1600" b="0" dirty="0"/>
            </a:br>
            <a:r>
              <a:rPr lang="en-US" sz="2000" b="0" dirty="0"/>
              <a:t>KK Yan, D Wang</a:t>
            </a:r>
            <a:r>
              <a:rPr lang="en-US" sz="1600" b="0" dirty="0"/>
              <a:t>, J </a:t>
            </a:r>
            <a:r>
              <a:rPr lang="en-US" sz="1600" b="0" dirty="0" err="1"/>
              <a:t>Rozowsky</a:t>
            </a:r>
            <a:r>
              <a:rPr lang="en-US" sz="1600" b="0" dirty="0"/>
              <a:t>, H </a:t>
            </a:r>
            <a:r>
              <a:rPr lang="en-US" sz="1600" b="0" dirty="0" err="1"/>
              <a:t>Zheng</a:t>
            </a:r>
            <a:r>
              <a:rPr lang="en-US" sz="1600" b="0" dirty="0"/>
              <a:t>, C Cheng</a:t>
            </a:r>
            <a:endParaRPr lang="en-US" sz="1600" b="0" dirty="0"/>
          </a:p>
        </p:txBody>
      </p:sp>
      <p:sp>
        <p:nvSpPr>
          <p:cNvPr id="8" name="TextBox 7"/>
          <p:cNvSpPr txBox="1"/>
          <p:nvPr/>
        </p:nvSpPr>
        <p:spPr>
          <a:xfrm>
            <a:off x="4895130" y="579153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4459090" y="270113"/>
            <a:ext cx="3460196" cy="4613594"/>
          </a:xfrm>
          <a:prstGeom prst="rect">
            <a:avLst/>
          </a:prstGeom>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54.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5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6.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2.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63.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64.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65.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7.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8.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69.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1.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2.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73.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74.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75.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76.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77.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78.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79.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81.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82.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783.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784.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785.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786.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787.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788.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789.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126162</TotalTime>
  <Words>4232</Words>
  <Application>Microsoft Macintosh PowerPoint</Application>
  <PresentationFormat>Letter Paper (8.5x11 in)</PresentationFormat>
  <Paragraphs>911</Paragraphs>
  <Slides>66</Slides>
  <Notes>29</Notes>
  <HiddenSlides>0</HiddenSlides>
  <MMClips>0</MMClips>
  <ScaleCrop>false</ScaleCrop>
  <HeadingPairs>
    <vt:vector size="6" baseType="variant">
      <vt:variant>
        <vt:lpstr>Theme</vt:lpstr>
      </vt:variant>
      <vt:variant>
        <vt:i4>77</vt:i4>
      </vt:variant>
      <vt:variant>
        <vt:lpstr>Embedded OLE Servers</vt:lpstr>
      </vt:variant>
      <vt:variant>
        <vt:i4>2</vt:i4>
      </vt:variant>
      <vt:variant>
        <vt:lpstr>Slide Titles</vt:lpstr>
      </vt:variant>
      <vt:variant>
        <vt:i4>66</vt:i4>
      </vt:variant>
    </vt:vector>
  </HeadingPairs>
  <TitlesOfParts>
    <vt:vector size="145"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9_Office Theme</vt:lpstr>
      <vt:lpstr>24_Default Design</vt:lpstr>
      <vt:lpstr>25_Default Design</vt:lpstr>
      <vt:lpstr>10_template</vt:lpstr>
      <vt:lpstr>11_template</vt:lpstr>
      <vt:lpstr>1_Office Theme</vt:lpstr>
      <vt:lpstr>4_Office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15_Office Theme</vt:lpstr>
      <vt:lpstr>34_Default Design</vt:lpstr>
      <vt:lpstr>17_template</vt:lpstr>
      <vt:lpstr>18_template</vt:lpstr>
      <vt:lpstr>19_template</vt:lpstr>
      <vt:lpstr>Default</vt:lpstr>
      <vt:lpstr>Image</vt:lpstr>
      <vt:lpstr>Equation</vt:lpstr>
      <vt:lpstr>PowerPoint Presentation</vt:lpstr>
      <vt:lpstr>How might we annotate a human text?</vt:lpstr>
      <vt:lpstr>Non-coding Annotations: Overview</vt:lpstr>
      <vt:lpstr>PowerPoint Presentation</vt:lpstr>
      <vt:lpstr>Comparative ENCODE Functional Genomics Resource (EncodeProject.org/modENCODE.org)</vt:lpstr>
      <vt:lpstr>PowerPoint Presentation</vt:lpstr>
      <vt:lpstr>PowerPoint Presentation</vt:lpstr>
      <vt:lpstr>PowerPoint Presentation</vt:lpstr>
      <vt:lpstr>Applications of Machine Learning for  Comparing Transcriptomes of Distant Organisms</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Applications of Machine Learning for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Cross-Species Co-expression Clustering</vt:lpstr>
      <vt:lpstr>16 Conserved Modules</vt:lpstr>
      <vt:lpstr>ncRNAs associated with modules</vt:lpstr>
      <vt:lpstr>Conserved modules exhibit the hourglass pattern</vt:lpstr>
      <vt:lpstr>Hourglass Behavior</vt:lpstr>
      <vt:lpstr>Potential Application: inference of ncRNAs/transcription active regions (TARs)</vt:lpstr>
      <vt:lpstr>Potential Application: inference of ncRNAs/transcription active regions (TARs)</vt:lpstr>
      <vt:lpstr>Potential Application: inference of ncRNAs/transcription active regions (TARs)</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Focus on Promoters</vt:lpstr>
      <vt:lpstr>Relating Genomic Inputs to Outputs</vt:lpstr>
      <vt:lpstr>PowerPoint Presentation</vt:lpstr>
      <vt:lpstr>Inputs v Outputs: Upstream Binding/Modification v Expression</vt:lpstr>
      <vt:lpstr>Histone Modification (HM) model </vt:lpstr>
      <vt:lpstr>His. mods around TSS &amp; TTS are clearly related to level of gene expression, in a position-dependent fashion</vt:lpstr>
      <vt:lpstr>Integrate all histone modifications to predict gene expression levels  </vt:lpstr>
      <vt:lpstr>Human ENCODE Results</vt:lpstr>
      <vt:lpstr>Comparison of Models for Gene Expression, Building a Universal Model</vt:lpstr>
      <vt:lpstr>Performance of Universal, cross-organism Model</vt:lpstr>
      <vt:lpstr>Applications of Machine Learning for  Comparing Transcriptomes of Distant Organisms</vt:lpstr>
      <vt:lpstr>Doing a Model with TFs:  Positive and negative regulators from correlating TF signal at TSS with gene expression</vt:lpstr>
      <vt:lpstr>Predictor v2:  2-levels, now with TFs</vt:lpstr>
      <vt:lpstr>Human Results</vt:lpstr>
      <vt:lpstr>Models Illuminates Different Regions of Influence for TFs vs HMs</vt:lpstr>
      <vt:lpstr>TF model accuracy only needs a small number of TFs for high accuracy (&gt;90%)</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1930</cp:revision>
  <cp:lastPrinted>2014-08-18T04:29:34Z</cp:lastPrinted>
  <dcterms:created xsi:type="dcterms:W3CDTF">2010-09-06T09:08:38Z</dcterms:created>
  <dcterms:modified xsi:type="dcterms:W3CDTF">2015-05-27T01:09:14Z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