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7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54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5A29F-2B6D-6445-9A54-7BA4E5FB1619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05D3-886B-C549-A4B7-16FCFB1A0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44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57E7F-1467-2641-BD44-45B774E24DEC}" type="datetimeFigureOut">
              <a:rPr lang="en-US" smtClean="0"/>
              <a:t>5/27/15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88AAE-0D1B-D64B-851E-1FDFC0DF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6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6984-3977-5F40-AFB5-9158FD350C96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4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A75E-117B-FB48-8B7C-EB0DCD9B44CA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0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ED89-517A-2B4D-8770-B5818E317BAF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3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1967-1172-1E47-B00B-A3F5A5C49041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5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240F-ABC9-C54F-9ADC-4C0D76094ECA}" type="datetime1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0BE0-1FC0-B143-B606-2567DED0F64A}" type="datetime1">
              <a:rPr lang="en-US" smtClean="0"/>
              <a:t>5/27/15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E91D-1BB6-C04B-B462-7A20DC268326}" type="datetime1">
              <a:rPr lang="en-US" smtClean="0"/>
              <a:t>5/27/15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8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A309-DDA5-F64C-A28A-0FAAD834797E}" type="datetime1">
              <a:rPr lang="en-US" smtClean="0"/>
              <a:t>5/27/15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6C78-FCE5-4945-8DEF-E65E8CC8BD93}" type="datetime1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5BDE-FC93-194D-BB40-410634EFEEAE}" type="datetime1">
              <a:rPr lang="en-US" smtClean="0"/>
              <a:t>5/27/15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1AA7-A109-504B-97D7-77DFA13212F1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2654F-2DF5-D64E-8DF8-F413EBB2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LARVA2 results on PCAWG variants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JZ</a:t>
            </a:r>
          </a:p>
          <a:p>
            <a:r>
              <a:rPr lang="en-US" smtClean="0"/>
              <a:t>05/27/2015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60E6-35CF-C642-B382-2263B9FE4554}" type="datetime1">
              <a:rPr lang="en-US" smtClean="0"/>
              <a:t>5/27/15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numerical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value calculation in R for beta-binomial gives negative values</a:t>
            </a:r>
          </a:p>
          <a:p>
            <a:r>
              <a:rPr lang="en-US" dirty="0" smtClean="0"/>
              <a:t>When coding needs to use </a:t>
            </a:r>
            <a:r>
              <a:rPr lang="en-US" dirty="0" err="1" smtClean="0"/>
              <a:t>lchoose</a:t>
            </a:r>
            <a:r>
              <a:rPr lang="en-US" dirty="0" smtClean="0"/>
              <a:t>, </a:t>
            </a:r>
            <a:r>
              <a:rPr lang="en-US" dirty="0" err="1" smtClean="0"/>
              <a:t>lbeta</a:t>
            </a:r>
            <a:r>
              <a:rPr lang="en-US" dirty="0" smtClean="0"/>
              <a:t> and then take the exponential, otherwise of out of range</a:t>
            </a:r>
          </a:p>
          <a:p>
            <a:r>
              <a:rPr lang="en-US" dirty="0" smtClean="0"/>
              <a:t>Sum(p(0:n)) &gt; 1 due to numerical problems, although its usually &lt; 2.2e-16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209800"/>
            <a:ext cx="2641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92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2: larger effect of heavily mutation genomes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mentioned, P values will be dominated by cancers with larger sample size or higher mutation rate</a:t>
            </a:r>
          </a:p>
          <a:p>
            <a:r>
              <a:rPr lang="en-US" dirty="0" smtClean="0"/>
              <a:t>Don’t have to time to finish the analysis and need the original variant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6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Problem3: BRCA and GBM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have the matched tissue 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F0EB-F65A-8840-AD46-6ED55FDF9C93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boxplot.sample.per.cancer.typ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0" t="15009" r="24268" b="19652"/>
          <a:stretch/>
        </p:blipFill>
        <p:spPr>
          <a:xfrm rot="5400000">
            <a:off x="1012834" y="2776892"/>
            <a:ext cx="2677900" cy="4481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2930" y="1756221"/>
            <a:ext cx="4929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/>
              <a:buChar char="o"/>
            </a:pPr>
            <a:r>
              <a:rPr lang="en-US" dirty="0" smtClean="0"/>
              <a:t>1981 samples in total</a:t>
            </a:r>
          </a:p>
          <a:p>
            <a:pPr marL="342900" indent="-342900">
              <a:buFont typeface="Courier New"/>
              <a:buChar char="o"/>
            </a:pPr>
            <a:r>
              <a:rPr lang="en-US" dirty="0" smtClean="0"/>
              <a:t>Some donors were removed due to duplication</a:t>
            </a:r>
          </a:p>
          <a:p>
            <a:pPr marL="342900" indent="-342900">
              <a:buFont typeface="Courier New"/>
              <a:buChar char="o"/>
            </a:pPr>
            <a:r>
              <a:rPr lang="en-US" dirty="0" smtClean="0"/>
              <a:t>33838166 variants in all these samples</a:t>
            </a:r>
            <a:endParaRPr lang="en-US" dirty="0"/>
          </a:p>
        </p:txBody>
      </p:sp>
      <p:pic>
        <p:nvPicPr>
          <p:cNvPr id="8" name="Picture 7" descr="boxplot.variant.per.cancer.type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t="12631" r="25008" b="20878"/>
          <a:stretch/>
        </p:blipFill>
        <p:spPr>
          <a:xfrm rot="5400000">
            <a:off x="5150322" y="2519065"/>
            <a:ext cx="2896358" cy="455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4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CDS: </a:t>
            </a:r>
          </a:p>
          <a:p>
            <a:pPr lvl="1"/>
            <a:r>
              <a:rPr lang="en-US" dirty="0" smtClean="0"/>
              <a:t>extracted from </a:t>
            </a:r>
            <a:r>
              <a:rPr lang="en-US" dirty="0" err="1" smtClean="0"/>
              <a:t>gencode</a:t>
            </a:r>
            <a:endParaRPr lang="en-US" dirty="0" smtClean="0"/>
          </a:p>
          <a:p>
            <a:pPr lvl="1"/>
            <a:r>
              <a:rPr lang="en-US" dirty="0" smtClean="0"/>
              <a:t>One ‘transcript like’ annotation per gene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Don’t know how to handle alternative splicing</a:t>
            </a:r>
          </a:p>
          <a:p>
            <a:r>
              <a:rPr lang="en-US" dirty="0" err="1" smtClean="0"/>
              <a:t>lincRNA</a:t>
            </a:r>
            <a:endParaRPr lang="en-US" dirty="0" smtClean="0"/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cds</a:t>
            </a:r>
            <a:r>
              <a:rPr lang="en-US" dirty="0" smtClean="0"/>
              <a:t>, some </a:t>
            </a:r>
            <a:r>
              <a:rPr lang="en-US" dirty="0" err="1" smtClean="0"/>
              <a:t>lincRNA</a:t>
            </a:r>
            <a:r>
              <a:rPr lang="en-US" dirty="0" smtClean="0"/>
              <a:t> has length 1</a:t>
            </a:r>
          </a:p>
          <a:p>
            <a:r>
              <a:rPr lang="en-US" dirty="0" smtClean="0"/>
              <a:t>Promoter</a:t>
            </a:r>
          </a:p>
          <a:p>
            <a:pPr lvl="1"/>
            <a:r>
              <a:rPr lang="en-US" dirty="0" smtClean="0"/>
              <a:t>Provide all promoters associated with a gene,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sure how to provide p values of the promoter region</a:t>
            </a:r>
          </a:p>
          <a:p>
            <a:r>
              <a:rPr lang="en-US" dirty="0" smtClean="0"/>
              <a:t>Enhancer</a:t>
            </a:r>
          </a:p>
          <a:p>
            <a:pPr lvl="1"/>
            <a:r>
              <a:rPr lang="en-US" dirty="0" smtClean="0"/>
              <a:t>From the roadmap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2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Covariant Overview –(1)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covariants.per.annotation.typ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700" y="403475"/>
            <a:ext cx="5299364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35451" y="1371900"/>
            <a:ext cx="2006873" cy="1629505"/>
          </a:xfrm>
          <a:prstGeom prst="roundRect">
            <a:avLst/>
          </a:prstGeom>
          <a:solidFill>
            <a:srgbClr val="0000FF">
              <a:alpha val="1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825559" y="1272685"/>
            <a:ext cx="2006873" cy="1629505"/>
          </a:xfrm>
          <a:prstGeom prst="roundRect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794724" y="3001405"/>
            <a:ext cx="2006873" cy="1629505"/>
          </a:xfrm>
          <a:prstGeom prst="roundRect">
            <a:avLst/>
          </a:prstGeom>
          <a:solidFill>
            <a:schemeClr val="accent3">
              <a:lumMod val="75000"/>
              <a:alpha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Covariant Overview –(2)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 descr="Screen Shot 2015-05-27 at 12.00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83750" y="539173"/>
            <a:ext cx="5380383" cy="6858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377852" y="1371900"/>
            <a:ext cx="2006873" cy="1629505"/>
          </a:xfrm>
          <a:prstGeom prst="roundRect">
            <a:avLst/>
          </a:prstGeom>
          <a:solidFill>
            <a:srgbClr val="0000FF">
              <a:alpha val="1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896069" y="1371900"/>
            <a:ext cx="2006873" cy="1629505"/>
          </a:xfrm>
          <a:prstGeom prst="roundRect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642324" y="3055322"/>
            <a:ext cx="2006873" cy="1629505"/>
          </a:xfrm>
          <a:prstGeom prst="roundRect">
            <a:avLst/>
          </a:prstGeom>
          <a:solidFill>
            <a:schemeClr val="accent3">
              <a:lumMod val="75000"/>
              <a:alpha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3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density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density.per.annotation.typ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6" t="26531" r="27747" b="33169"/>
          <a:stretch/>
        </p:blipFill>
        <p:spPr>
          <a:xfrm rot="5400000">
            <a:off x="593270" y="1357693"/>
            <a:ext cx="2491622" cy="2763762"/>
          </a:xfrm>
          <a:prstGeom prst="rect">
            <a:avLst/>
          </a:prstGeom>
        </p:spPr>
      </p:pic>
      <p:pic>
        <p:nvPicPr>
          <p:cNvPr id="8" name="Picture 7" descr="regression.perform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209" y="1345066"/>
            <a:ext cx="5399466" cy="26997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6380" y="4111777"/>
            <a:ext cx="8384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dirty="0" smtClean="0"/>
              <a:t>10% of data for training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Best way is to use all data for training, but it takes time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Use 42 </a:t>
            </a:r>
            <a:r>
              <a:rPr lang="en-US" dirty="0" err="1" smtClean="0"/>
              <a:t>covariants</a:t>
            </a:r>
            <a:r>
              <a:rPr lang="en-US" dirty="0" smtClean="0"/>
              <a:t> for background mutation rate correction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Model performance is moderate, not as well as the bin processing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Still large among of variation of mutation counts data can be explained (up ~0.6)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Correlation of remaining prediction and observation is around 0.3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</a:rPr>
              <a:t>Problem: not enough correction for the high mutation rate regions, subject to more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418585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Q-Q plots for P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046" y="1176338"/>
            <a:ext cx="8951384" cy="5180012"/>
            <a:chOff x="57046" y="1176338"/>
            <a:chExt cx="8951384" cy="5180012"/>
          </a:xfrm>
        </p:grpSpPr>
        <p:pic>
          <p:nvPicPr>
            <p:cNvPr id="7" name="Picture 6" descr="merge.binomial.no.correction.pval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9" t="7222" r="17778"/>
            <a:stretch/>
          </p:blipFill>
          <p:spPr>
            <a:xfrm>
              <a:off x="5842000" y="1176338"/>
              <a:ext cx="3166430" cy="3727450"/>
            </a:xfrm>
            <a:prstGeom prst="rect">
              <a:avLst/>
            </a:prstGeom>
          </p:spPr>
        </p:pic>
        <p:pic>
          <p:nvPicPr>
            <p:cNvPr id="8" name="Picture 7" descr="merge.binomial.with.correction.pval.jpe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51" r="18148" b="1991"/>
            <a:stretch/>
          </p:blipFill>
          <p:spPr>
            <a:xfrm>
              <a:off x="2900154" y="2797175"/>
              <a:ext cx="3195846" cy="3559175"/>
            </a:xfrm>
            <a:prstGeom prst="rect">
              <a:avLst/>
            </a:prstGeom>
          </p:spPr>
        </p:pic>
        <p:pic>
          <p:nvPicPr>
            <p:cNvPr id="6" name="Picture 5" descr="merge.beta.binomial.with.correction.pval.jpe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8" t="7037" r="17037"/>
            <a:stretch/>
          </p:blipFill>
          <p:spPr>
            <a:xfrm>
              <a:off x="57046" y="1417638"/>
              <a:ext cx="3084408" cy="3592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5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Zoom-in Q-Q plots for P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zoom.in.merge.beta.binomial.with.correction.pval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" t="19075" r="18611" b="4166"/>
          <a:stretch/>
        </p:blipFill>
        <p:spPr>
          <a:xfrm>
            <a:off x="70448" y="1562100"/>
            <a:ext cx="2520352" cy="2508250"/>
          </a:xfrm>
          <a:prstGeom prst="rect">
            <a:avLst/>
          </a:prstGeom>
        </p:spPr>
      </p:pic>
      <p:pic>
        <p:nvPicPr>
          <p:cNvPr id="7" name="Picture 6" descr="zoom.in.merge.binomial.no.correction.pval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t="18797" r="18704" b="4352"/>
          <a:stretch/>
        </p:blipFill>
        <p:spPr>
          <a:xfrm>
            <a:off x="5738812" y="1504950"/>
            <a:ext cx="2687638" cy="2687638"/>
          </a:xfrm>
          <a:prstGeom prst="rect">
            <a:avLst/>
          </a:prstGeom>
        </p:spPr>
      </p:pic>
      <p:pic>
        <p:nvPicPr>
          <p:cNvPr id="8" name="Picture 7" descr="zoom.in.merge.binomial.with.correction.pval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8" t="18703" r="18611" b="2964"/>
          <a:stretch/>
        </p:blipFill>
        <p:spPr>
          <a:xfrm>
            <a:off x="2952930" y="1504950"/>
            <a:ext cx="252077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9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75F0-6259-B046-85B1-77E47D02C858}" type="datetime1">
              <a:rPr lang="en-US" smtClean="0"/>
              <a:t>5/27/15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654F-2DF5-D64E-8DF8-F413EBB2D444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 descr="merge.significant.elements.summary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9" t="9814" r="7582" b="8519"/>
          <a:stretch/>
        </p:blipFill>
        <p:spPr>
          <a:xfrm rot="5400000">
            <a:off x="865543" y="766407"/>
            <a:ext cx="3873500" cy="5388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9400" y="782082"/>
            <a:ext cx="5110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significant elements in different methods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7850" y="1151414"/>
            <a:ext cx="3225800" cy="5069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12393</a:t>
            </a:r>
            <a:r>
              <a:rPr lang="en-US" dirty="0" smtClean="0"/>
              <a:t>: binomial w/o covariant correction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3526</a:t>
            </a:r>
            <a:r>
              <a:rPr lang="en-US" dirty="0" smtClean="0"/>
              <a:t> binomial w/ covariant correction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387</a:t>
            </a:r>
            <a:r>
              <a:rPr lang="en-US" dirty="0" smtClean="0"/>
              <a:t> beta-</a:t>
            </a:r>
            <a:r>
              <a:rPr lang="en-US" dirty="0" smtClean="0"/>
              <a:t>binomial w/ covariant correction</a:t>
            </a:r>
            <a:endParaRPr lang="en-US" dirty="0" smtClean="0"/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Covariant correction helped binomial to decrease more than 70% of positives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387 positives from LARVA2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Famous </a:t>
            </a:r>
            <a:r>
              <a:rPr lang="en-US" dirty="0" err="1" smtClean="0"/>
              <a:t>onco</a:t>
            </a:r>
            <a:r>
              <a:rPr lang="en-US" dirty="0" smtClean="0"/>
              <a:t> genes: TP53 and others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Some enhancers are heavily mutated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376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396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LARVA2 results on PCAWG variants</vt:lpstr>
      <vt:lpstr>Summary of samples</vt:lpstr>
      <vt:lpstr>Annotation files</vt:lpstr>
      <vt:lpstr>Covariant Overview –(1)</vt:lpstr>
      <vt:lpstr>Covariant Overview –(2)</vt:lpstr>
      <vt:lpstr>Mutation density overview</vt:lpstr>
      <vt:lpstr>Q-Q plots for P values</vt:lpstr>
      <vt:lpstr>Zoom-in Q-Q plots for P values</vt:lpstr>
      <vt:lpstr>PowerPoint Presentation</vt:lpstr>
      <vt:lpstr>Problem 1: numerical problem</vt:lpstr>
      <vt:lpstr>Problem 2: larger effect of heavily mutation genomes</vt:lpstr>
      <vt:lpstr>Problem3: BRCA and GBM analysis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LARVA results on PCAWG variants</dc:title>
  <dc:creator>Jing Zhang</dc:creator>
  <cp:lastModifiedBy>Jing Zhang</cp:lastModifiedBy>
  <cp:revision>58</cp:revision>
  <dcterms:created xsi:type="dcterms:W3CDTF">2015-05-27T15:45:41Z</dcterms:created>
  <dcterms:modified xsi:type="dcterms:W3CDTF">2015-05-27T20:56:57Z</dcterms:modified>
</cp:coreProperties>
</file>