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6.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8.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19.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0.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1.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2.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Override1.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84.xml" ContentType="application/vnd.openxmlformats-officedocument.presentationml.tags+xml"/>
  <Override PartName="/ppt/notesSlides/notesSlide1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2.xml" ContentType="application/vnd.openxmlformats-officedocument.presentationml.notesSlide+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notesSlides/notesSlide14.xml" ContentType="application/vnd.openxmlformats-officedocument.presentationml.notesSlide+xml"/>
  <Override PartName="/ppt/theme/themeOverride2.xml" ContentType="application/vnd.openxmlformats-officedocument.themeOverr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8" r:id="rId3"/>
    <p:sldMasterId id="2147483724" r:id="rId4"/>
    <p:sldMasterId id="2147483738" r:id="rId5"/>
    <p:sldMasterId id="2147483752" r:id="rId6"/>
    <p:sldMasterId id="2147483766" r:id="rId7"/>
    <p:sldMasterId id="2147483804" r:id="rId8"/>
    <p:sldMasterId id="2147483844" r:id="rId9"/>
    <p:sldMasterId id="2147484328" r:id="rId10"/>
    <p:sldMasterId id="2147484347" r:id="rId11"/>
    <p:sldMasterId id="2147484385" r:id="rId12"/>
    <p:sldMasterId id="2147485625" r:id="rId13"/>
    <p:sldMasterId id="2147485653" r:id="rId14"/>
    <p:sldMasterId id="2147485669" r:id="rId15"/>
    <p:sldMasterId id="2147485683" r:id="rId16"/>
    <p:sldMasterId id="2147485699" r:id="rId17"/>
    <p:sldMasterId id="2147485715" r:id="rId18"/>
    <p:sldMasterId id="2147488051" r:id="rId19"/>
    <p:sldMasterId id="2147490252" r:id="rId20"/>
    <p:sldMasterId id="2147491670" r:id="rId21"/>
    <p:sldMasterId id="2147491682" r:id="rId22"/>
    <p:sldMasterId id="2147491698" r:id="rId23"/>
  </p:sldMasterIdLst>
  <p:notesMasterIdLst>
    <p:notesMasterId r:id="rId49"/>
  </p:notesMasterIdLst>
  <p:handoutMasterIdLst>
    <p:handoutMasterId r:id="rId50"/>
  </p:handoutMasterIdLst>
  <p:sldIdLst>
    <p:sldId id="752" r:id="rId24"/>
    <p:sldId id="732" r:id="rId25"/>
    <p:sldId id="734" r:id="rId26"/>
    <p:sldId id="735" r:id="rId27"/>
    <p:sldId id="742" r:id="rId28"/>
    <p:sldId id="736" r:id="rId29"/>
    <p:sldId id="737" r:id="rId30"/>
    <p:sldId id="738" r:id="rId31"/>
    <p:sldId id="755" r:id="rId32"/>
    <p:sldId id="756" r:id="rId33"/>
    <p:sldId id="757" r:id="rId34"/>
    <p:sldId id="744" r:id="rId35"/>
    <p:sldId id="513" r:id="rId36"/>
    <p:sldId id="723" r:id="rId37"/>
    <p:sldId id="724" r:id="rId38"/>
    <p:sldId id="758" r:id="rId39"/>
    <p:sldId id="759" r:id="rId40"/>
    <p:sldId id="760" r:id="rId41"/>
    <p:sldId id="761" r:id="rId42"/>
    <p:sldId id="739" r:id="rId43"/>
    <p:sldId id="753" r:id="rId44"/>
    <p:sldId id="754" r:id="rId45"/>
    <p:sldId id="532" r:id="rId46"/>
    <p:sldId id="746" r:id="rId47"/>
    <p:sldId id="694" r:id="rId48"/>
  </p:sldIdLst>
  <p:sldSz cx="9144000" cy="6858000" type="screen4x3"/>
  <p:notesSz cx="6858000" cy="9144000"/>
  <p:defaultTextStyle>
    <a:defPPr>
      <a:defRPr lang="en-US"/>
    </a:defPPr>
    <a:lvl1pPr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9" d="100"/>
          <a:sy n="109" d="100"/>
        </p:scale>
        <p:origin x="-13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17.xml"/><Relationship Id="rId41" Type="http://schemas.openxmlformats.org/officeDocument/2006/relationships/slide" Target="slides/slide18.xml"/><Relationship Id="rId42" Type="http://schemas.openxmlformats.org/officeDocument/2006/relationships/slide" Target="slides/slide19.xml"/><Relationship Id="rId43" Type="http://schemas.openxmlformats.org/officeDocument/2006/relationships/slide" Target="slides/slide20.xml"/><Relationship Id="rId44" Type="http://schemas.openxmlformats.org/officeDocument/2006/relationships/slide" Target="slides/slide21.xml"/><Relationship Id="rId45" Type="http://schemas.openxmlformats.org/officeDocument/2006/relationships/slide" Target="slides/slide22.xml"/><Relationship Id="rId46" Type="http://schemas.openxmlformats.org/officeDocument/2006/relationships/slide" Target="slides/slide23.xml"/><Relationship Id="rId47" Type="http://schemas.openxmlformats.org/officeDocument/2006/relationships/slide" Target="slides/slide24.xml"/><Relationship Id="rId48" Type="http://schemas.openxmlformats.org/officeDocument/2006/relationships/slide" Target="slides/slide2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7.xml"/><Relationship Id="rId31" Type="http://schemas.openxmlformats.org/officeDocument/2006/relationships/slide" Target="slides/slide8.xml"/><Relationship Id="rId32" Type="http://schemas.openxmlformats.org/officeDocument/2006/relationships/slide" Target="slides/slide9.xml"/><Relationship Id="rId33" Type="http://schemas.openxmlformats.org/officeDocument/2006/relationships/slide" Target="slides/slide10.xml"/><Relationship Id="rId34" Type="http://schemas.openxmlformats.org/officeDocument/2006/relationships/slide" Target="slides/slide11.xml"/><Relationship Id="rId35" Type="http://schemas.openxmlformats.org/officeDocument/2006/relationships/slide" Target="slides/slide12.xml"/><Relationship Id="rId36" Type="http://schemas.openxmlformats.org/officeDocument/2006/relationships/slide" Target="slides/slide13.xml"/><Relationship Id="rId37" Type="http://schemas.openxmlformats.org/officeDocument/2006/relationships/slide" Target="slides/slide14.xml"/><Relationship Id="rId38" Type="http://schemas.openxmlformats.org/officeDocument/2006/relationships/slide" Target="slides/slide15.xml"/><Relationship Id="rId39" Type="http://schemas.openxmlformats.org/officeDocument/2006/relationships/slide" Target="slides/slide1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 Target="slides/slide1.xml"/><Relationship Id="rId25" Type="http://schemas.openxmlformats.org/officeDocument/2006/relationships/slide" Target="slides/slide2.xml"/><Relationship Id="rId26" Type="http://schemas.openxmlformats.org/officeDocument/2006/relationships/slide" Target="slides/slide3.xml"/><Relationship Id="rId27" Type="http://schemas.openxmlformats.org/officeDocument/2006/relationships/slide" Target="slides/slide4.xml"/><Relationship Id="rId28" Type="http://schemas.openxmlformats.org/officeDocument/2006/relationships/slide" Target="slides/slide5.xml"/><Relationship Id="rId29" Type="http://schemas.openxmlformats.org/officeDocument/2006/relationships/slide" Target="slides/slide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6846" fontAlgn="auto">
              <a:spcBef>
                <a:spcPts val="0"/>
              </a:spcBef>
              <a:spcAft>
                <a:spcPts val="0"/>
              </a:spcAft>
              <a:defRPr sz="1200">
                <a:latin typeface="+mn-lt"/>
                <a:ea typeface="+mn-ea"/>
                <a:cs typeface="+mn-cs"/>
              </a:defRPr>
            </a:lvl1pPr>
          </a:lstStyle>
          <a:p>
            <a:pPr>
              <a:defRPr/>
            </a:pPr>
            <a:fld id="{450DB490-BE71-8E4B-860D-87BE5EDC29CC}" type="datetimeFigureOut">
              <a:rPr lang="en-US"/>
              <a:pPr>
                <a:defRPr/>
              </a:pPr>
              <a:t>5/26/15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6846" fontAlgn="auto">
              <a:spcBef>
                <a:spcPts val="0"/>
              </a:spcBef>
              <a:spcAft>
                <a:spcPts val="0"/>
              </a:spcAft>
              <a:defRPr sz="1200">
                <a:latin typeface="+mn-lt"/>
                <a:ea typeface="+mn-ea"/>
                <a:cs typeface="+mn-cs"/>
              </a:defRPr>
            </a:lvl1pPr>
          </a:lstStyle>
          <a:p>
            <a:pPr>
              <a:defRPr/>
            </a:pPr>
            <a:fld id="{39097F54-D802-6044-9790-7FE398FB0B08}" type="slidenum">
              <a:rPr lang="en-US"/>
              <a:pPr>
                <a:defRPr/>
              </a:pPr>
              <a:t>‹#›</a:t>
            </a:fld>
            <a:endParaRPr lang="en-US"/>
          </a:p>
        </p:txBody>
      </p:sp>
    </p:spTree>
    <p:extLst>
      <p:ext uri="{BB962C8B-B14F-4D97-AF65-F5344CB8AC3E}">
        <p14:creationId xmlns:p14="http://schemas.microsoft.com/office/powerpoint/2010/main" val="199090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6846" fontAlgn="auto">
              <a:spcBef>
                <a:spcPts val="0"/>
              </a:spcBef>
              <a:spcAft>
                <a:spcPts val="0"/>
              </a:spcAft>
              <a:defRPr sz="1200">
                <a:latin typeface="+mn-lt"/>
                <a:ea typeface="+mn-ea"/>
                <a:cs typeface="+mn-cs"/>
              </a:defRPr>
            </a:lvl1pPr>
          </a:lstStyle>
          <a:p>
            <a:pPr>
              <a:defRPr/>
            </a:pPr>
            <a:fld id="{7E8CB3F6-4B08-904D-9793-85A67AED9866}" type="datetimeFigureOut">
              <a:rPr lang="en-US"/>
              <a:pPr>
                <a:defRPr/>
              </a:pPr>
              <a:t>5/26/15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6846"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6846" fontAlgn="auto">
              <a:spcBef>
                <a:spcPts val="0"/>
              </a:spcBef>
              <a:spcAft>
                <a:spcPts val="0"/>
              </a:spcAft>
              <a:defRPr sz="1200">
                <a:latin typeface="+mn-lt"/>
                <a:ea typeface="+mn-ea"/>
                <a:cs typeface="+mn-cs"/>
              </a:defRPr>
            </a:lvl1pPr>
          </a:lstStyle>
          <a:p>
            <a:pPr>
              <a:defRPr/>
            </a:pPr>
            <a:fld id="{95741197-EC0A-C248-88D3-092729F07961}" type="slidenum">
              <a:rPr lang="en-US"/>
              <a:pPr>
                <a:defRPr/>
              </a:pPr>
              <a:t>‹#›</a:t>
            </a:fld>
            <a:endParaRPr lang="en-US"/>
          </a:p>
        </p:txBody>
      </p:sp>
    </p:spTree>
    <p:extLst>
      <p:ext uri="{BB962C8B-B14F-4D97-AF65-F5344CB8AC3E}">
        <p14:creationId xmlns:p14="http://schemas.microsoft.com/office/powerpoint/2010/main" val="2178392365"/>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4245" algn="l" defTabSz="456846" rtl="0" eaLnBrk="1" latinLnBrk="0" hangingPunct="1">
      <a:defRPr sz="1200" kern="1200">
        <a:solidFill>
          <a:schemeClr val="tx1"/>
        </a:solidFill>
        <a:latin typeface="+mn-lt"/>
        <a:ea typeface="+mn-ea"/>
        <a:cs typeface="+mn-cs"/>
      </a:defRPr>
    </a:lvl6pPr>
    <a:lvl7pPr marL="2741098" algn="l" defTabSz="456846" rtl="0" eaLnBrk="1" latinLnBrk="0" hangingPunct="1">
      <a:defRPr sz="1200" kern="1200">
        <a:solidFill>
          <a:schemeClr val="tx1"/>
        </a:solidFill>
        <a:latin typeface="+mn-lt"/>
        <a:ea typeface="+mn-ea"/>
        <a:cs typeface="+mn-cs"/>
      </a:defRPr>
    </a:lvl7pPr>
    <a:lvl8pPr marL="3197941" algn="l" defTabSz="456846" rtl="0" eaLnBrk="1" latinLnBrk="0" hangingPunct="1">
      <a:defRPr sz="1200" kern="1200">
        <a:solidFill>
          <a:schemeClr val="tx1"/>
        </a:solidFill>
        <a:latin typeface="+mn-lt"/>
        <a:ea typeface="+mn-ea"/>
        <a:cs typeface="+mn-cs"/>
      </a:defRPr>
    </a:lvl8pPr>
    <a:lvl9pPr marL="3654795" algn="l" defTabSz="4568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called our method </a:t>
            </a:r>
            <a:r>
              <a:rPr lang="en-US" baseline="0" dirty="0" err="1" smtClean="0"/>
              <a:t>Loregic</a:t>
            </a:r>
            <a:r>
              <a:rPr lang="en-US" baseline="0" dirty="0" smtClean="0"/>
              <a:t>, which uses logic gate models to characterize the cooperative logic of gene regulatory factors. we published </a:t>
            </a:r>
            <a:r>
              <a:rPr lang="en-US" baseline="0" dirty="0" err="1" smtClean="0"/>
              <a:t>Loregic</a:t>
            </a:r>
            <a:r>
              <a:rPr lang="en-US" baseline="0" dirty="0" smtClean="0"/>
              <a:t> in </a:t>
            </a:r>
            <a:r>
              <a:rPr lang="en-US" baseline="0" dirty="0" err="1" smtClean="0"/>
              <a:t>Plos</a:t>
            </a:r>
            <a:r>
              <a:rPr lang="en-US" baseline="0" dirty="0" smtClean="0"/>
              <a:t> comp. bio.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205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14</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a:t>
            </a:r>
            <a:r>
              <a:rPr lang="en-US" baseline="0" dirty="0" smtClean="0"/>
              <a:t> 2</a:t>
            </a:r>
          </a:p>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F597E4-80A4-EA47-8073-488FB7BA4135}"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constructed the regulatory hierarchical networks with top, middle and bottom layers using yeast TFs [5], and found that the scores for the gate-consistent triplets targeting the bottom TFs are lower than the ones targeting middle and top TFs (Fig. S3), which implies that the regulations of middle and top TFs more likely follow logical operations than the bottom TFs. Also,</a:t>
            </a:r>
            <a:r>
              <a:rPr lang="en-US" sz="1200" kern="1200" baseline="0" dirty="0" smtClean="0">
                <a:solidFill>
                  <a:schemeClr val="tx1"/>
                </a:solidFill>
                <a:effectLst/>
                <a:latin typeface="+mn-lt"/>
                <a:ea typeface="+mn-ea"/>
                <a:cs typeface="+mn-cs"/>
              </a:rPr>
              <a:t> this tells us that we may need more detailed models such as continuous models than </a:t>
            </a:r>
            <a:r>
              <a:rPr lang="en-US" sz="1200" kern="1200" baseline="0" dirty="0" err="1" smtClean="0">
                <a:solidFill>
                  <a:schemeClr val="tx1"/>
                </a:solidFill>
                <a:effectLst/>
                <a:latin typeface="+mn-lt"/>
                <a:ea typeface="+mn-ea"/>
                <a:cs typeface="+mn-cs"/>
              </a:rPr>
              <a:t>boolean</a:t>
            </a:r>
            <a:r>
              <a:rPr lang="en-US" sz="1200" kern="1200" baseline="0" dirty="0" smtClean="0">
                <a:solidFill>
                  <a:schemeClr val="tx1"/>
                </a:solidFill>
                <a:effectLst/>
                <a:latin typeface="+mn-lt"/>
                <a:ea typeface="+mn-ea"/>
                <a:cs typeface="+mn-cs"/>
              </a:rPr>
              <a:t> logics to study gene regulation.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403337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particular triplet, TF1 and TF2 regulate</a:t>
            </a:r>
            <a:r>
              <a:rPr lang="en-US" baseline="0" dirty="0" smtClean="0"/>
              <a:t> Gene 1. At logical level, gene expression has two states, gene is on or off, i.e.,  1 represents gene is expressed or 0 represents gene is not expressed. So, then we can look at the triplet as 2-input-1-output system. TF1 and TF2 are inputs, and Gene 1 are output, and then use a 2-input-1-output logic gate to model this triplet. As shown in a truth table, there are 4 different types of input of TF1 and TF2, 00, 01, 10, 11, and for each input type, there are 2 possible output types, 1 or 0. so in total, we have 2^4 = 16 possible logic gates that can be used to describe the triplet.</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46191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toy example demonstrates that how we choose the best matched logic gates. first, for each input type of TF1, TF2 like 01, green, we count numbers of 0 and 1 output from Gene 1 data. and select the most state as output of this input type. e.g., we have 4 zeros  and 1 one, then 0 is considered as output of input type 01. we also calculate the output’s succession </a:t>
            </a:r>
            <a:r>
              <a:rPr lang="en-US" baseline="0" dirty="0" err="1" smtClean="0"/>
              <a:t>prob</a:t>
            </a:r>
            <a:r>
              <a:rPr lang="en-US" baseline="0" dirty="0" smtClean="0"/>
              <a:t> using </a:t>
            </a:r>
            <a:r>
              <a:rPr lang="en-US" baseline="0" dirty="0" err="1" smtClean="0"/>
              <a:t>laplace’s</a:t>
            </a:r>
            <a:r>
              <a:rPr lang="en-US" baseline="0" dirty="0" smtClean="0"/>
              <a:t> rule of succession derived from Bayes' theorem, like 5/7. after we go thru all four input types, we get a truth table. Here, it’s the table for the AND gate. Also, we define production of four output succession </a:t>
            </a:r>
            <a:r>
              <a:rPr lang="en-US" baseline="0" dirty="0" err="1" smtClean="0"/>
              <a:t>probs</a:t>
            </a:r>
            <a:r>
              <a:rPr lang="en-US" baseline="0" dirty="0" smtClean="0"/>
              <a:t> as consistency score to the matched logic gate. e.g. the consistency score is 0.37 for AND gate.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43227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apply </a:t>
            </a:r>
            <a:r>
              <a:rPr lang="en-US" dirty="0" err="1" smtClean="0"/>
              <a:t>Loregic</a:t>
            </a:r>
            <a:r>
              <a:rPr lang="en-US" baseline="0" dirty="0" smtClean="0"/>
              <a:t> to characterize TF cooperativity during yeast cell cycle, and found AND gate matches the most triplets, which implies that  yeast TFs need to cooperate during cell cycle</a:t>
            </a:r>
            <a:r>
              <a:rPr lang="en-US" baseline="0" smtClean="0"/>
              <a:t>.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58870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apply </a:t>
            </a:r>
            <a:r>
              <a:rPr lang="en-US" dirty="0" err="1" smtClean="0"/>
              <a:t>Loregic</a:t>
            </a:r>
            <a:r>
              <a:rPr lang="en-US" dirty="0" smtClean="0"/>
              <a:t> to the human cancer data. e.g., we</a:t>
            </a:r>
            <a:r>
              <a:rPr lang="en-US" baseline="0" dirty="0" smtClean="0"/>
              <a:t> characterized the TF cooperativity in leukemia cancer using 70 TF chip-</a:t>
            </a:r>
            <a:r>
              <a:rPr lang="en-US" baseline="0" dirty="0" err="1" smtClean="0"/>
              <a:t>seq</a:t>
            </a:r>
            <a:r>
              <a:rPr lang="en-US" baseline="0" dirty="0" smtClean="0"/>
              <a:t> data in ENCODE and gene expression data across 200 patients in TCGA. it is interesting to find that OR gate matches the most triplets, which implies that TF may not cooperate with each other in human cancer.</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59674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then look at triplets with cancer-related TFs, e.g., MYC. biologists found that MYC </a:t>
            </a:r>
            <a:r>
              <a:rPr lang="en-US" sz="1200" kern="1200" dirty="0" smtClean="0">
                <a:solidFill>
                  <a:schemeClr val="tx1"/>
                </a:solidFill>
                <a:effectLst/>
                <a:latin typeface="+mn-lt"/>
                <a:ea typeface="+mn-ea"/>
                <a:cs typeface="+mn-cs"/>
              </a:rPr>
              <a:t>universally amplifies target gene expressions in lymphocytes</a:t>
            </a:r>
            <a:r>
              <a:rPr lang="en-US" baseline="0" dirty="0" smtClean="0"/>
              <a:t>. we checked 2000 MYC associated triplets where MYC is 1</a:t>
            </a:r>
            <a:r>
              <a:rPr lang="en-US" baseline="30000" dirty="0" smtClean="0"/>
              <a:t>st</a:t>
            </a:r>
            <a:r>
              <a:rPr lang="en-US" baseline="0" dirty="0" smtClean="0"/>
              <a:t> RF, and found the most MYC associated triplets are consistent with three logic gates, RF1, RF1+RF2 and RF1+~RF2 with significant enrichments. all three logic gates mean that </a:t>
            </a:r>
            <a:r>
              <a:rPr lang="en-US" sz="1200" kern="1200" dirty="0" smtClean="0">
                <a:solidFill>
                  <a:schemeClr val="tx1"/>
                </a:solidFill>
                <a:effectLst/>
                <a:latin typeface="+mn-lt"/>
                <a:ea typeface="+mn-ea"/>
                <a:cs typeface="+mn-cs"/>
              </a:rPr>
              <a:t>high expression of MYC is sufficient for high target gene expression,</a:t>
            </a:r>
            <a:r>
              <a:rPr lang="en-US" sz="1200" kern="1200" baseline="0" dirty="0" smtClean="0">
                <a:solidFill>
                  <a:schemeClr val="tx1"/>
                </a:solidFill>
                <a:effectLst/>
                <a:latin typeface="+mn-lt"/>
                <a:ea typeface="+mn-ea"/>
                <a:cs typeface="+mn-cs"/>
              </a:rPr>
              <a:t> which supports that MYC is a universal amplifier.</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use MYC to </a:t>
            </a:r>
            <a:r>
              <a:rPr lang="en-US" dirty="0" err="1" smtClean="0"/>
              <a:t>slince</a:t>
            </a:r>
            <a:r>
              <a:rPr lang="en-US" dirty="0" smtClean="0"/>
              <a:t> </a:t>
            </a:r>
            <a:r>
              <a:rPr lang="en-US" dirty="0" err="1" smtClean="0"/>
              <a:t>targe</a:t>
            </a:r>
            <a:r>
              <a:rPr lang="en-US" dirty="0" smtClean="0"/>
              <a:t> gene </a:t>
            </a:r>
            <a:r>
              <a:rPr lang="en-US" dirty="0" err="1" smtClean="0"/>
              <a:t>expresison</a:t>
            </a:r>
            <a:r>
              <a:rPr lang="en-US" dirty="0" smtClean="0"/>
              <a:t> in cancer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20311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Going beyond the prediction of the cooperative logics of individual RFs that directly regulate a target, we are interested in identifying all the logic gates matching triplets involved in the target regulatory pathway, in order to obtain a coherent logic circuit pathway. For example in Figure 7A, </a:t>
            </a:r>
            <a:r>
              <a:rPr lang="en-US" sz="1200" kern="1200" dirty="0" err="1" smtClean="0">
                <a:solidFill>
                  <a:schemeClr val="tx1"/>
                </a:solidFill>
                <a:effectLst/>
                <a:latin typeface="+mn-lt"/>
                <a:ea typeface="+mn-ea"/>
                <a:cs typeface="+mn-cs"/>
              </a:rPr>
              <a:t>Loregic</a:t>
            </a:r>
            <a:r>
              <a:rPr lang="en-US" sz="1200" kern="1200" dirty="0" smtClean="0">
                <a:solidFill>
                  <a:schemeClr val="tx1"/>
                </a:solidFill>
                <a:effectLst/>
                <a:latin typeface="+mn-lt"/>
                <a:ea typeface="+mn-ea"/>
                <a:cs typeface="+mn-cs"/>
              </a:rPr>
              <a:t> found that there are two regulatory pathways regulating the target gene, PPIL2 in human K562. PPIL2 is an important </a:t>
            </a:r>
            <a:r>
              <a:rPr lang="en-US" sz="1200" kern="1200" dirty="0" err="1" smtClean="0">
                <a:solidFill>
                  <a:schemeClr val="tx1"/>
                </a:solidFill>
                <a:effectLst/>
                <a:latin typeface="+mn-lt"/>
                <a:ea typeface="+mn-ea"/>
                <a:cs typeface="+mn-cs"/>
              </a:rPr>
              <a:t>cyclophilin</a:t>
            </a:r>
            <a:r>
              <a:rPr lang="en-US" sz="1200" kern="1200" dirty="0" smtClean="0">
                <a:solidFill>
                  <a:schemeClr val="tx1"/>
                </a:solidFill>
                <a:effectLst/>
                <a:latin typeface="+mn-lt"/>
                <a:ea typeface="+mn-ea"/>
                <a:cs typeface="+mn-cs"/>
              </a:rPr>
              <a:t> member in immunological suppression. These two pathways contain 4 logic-gate-consistent triplets forming a two-layer hierarchical structure. By replacing these triplets with corresponding matched logic gates, we obtain the logic circuit regulatory pathways for the target gene (Figure 7B).</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42842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8375" eaLnBrk="0" hangingPunct="0">
              <a:defRPr sz="2400">
                <a:solidFill>
                  <a:schemeClr val="tx1"/>
                </a:solidFill>
                <a:latin typeface="Calibri" charset="0"/>
                <a:ea typeface="ＭＳ Ｐゴシック" charset="0"/>
                <a:cs typeface="ＭＳ Ｐゴシック" charset="0"/>
              </a:defRPr>
            </a:lvl1pPr>
            <a:lvl2pPr marL="742950" indent="-285750" defTabSz="968375" eaLnBrk="0" hangingPunct="0">
              <a:defRPr sz="2400">
                <a:solidFill>
                  <a:schemeClr val="tx1"/>
                </a:solidFill>
                <a:latin typeface="Calibri" charset="0"/>
                <a:ea typeface="ＭＳ Ｐゴシック" charset="0"/>
              </a:defRPr>
            </a:lvl2pPr>
            <a:lvl3pPr marL="1143000" indent="-228600" defTabSz="968375" eaLnBrk="0" hangingPunct="0">
              <a:defRPr sz="2400">
                <a:solidFill>
                  <a:schemeClr val="tx1"/>
                </a:solidFill>
                <a:latin typeface="Calibri" charset="0"/>
                <a:ea typeface="ＭＳ Ｐゴシック" charset="0"/>
              </a:defRPr>
            </a:lvl3pPr>
            <a:lvl4pPr marL="1600200" indent="-228600" defTabSz="968375" eaLnBrk="0" hangingPunct="0">
              <a:defRPr sz="2400">
                <a:solidFill>
                  <a:schemeClr val="tx1"/>
                </a:solidFill>
                <a:latin typeface="Calibri" charset="0"/>
                <a:ea typeface="ＭＳ Ｐゴシック" charset="0"/>
              </a:defRPr>
            </a:lvl4pPr>
            <a:lvl5pPr marL="2057400" indent="-228600" defTabSz="968375" eaLnBrk="0" hangingPunct="0">
              <a:defRPr sz="2400">
                <a:solidFill>
                  <a:schemeClr val="tx1"/>
                </a:solidFill>
                <a:latin typeface="Calibri" charset="0"/>
                <a:ea typeface="ＭＳ Ｐゴシック" charset="0"/>
              </a:defRPr>
            </a:lvl5pPr>
            <a:lvl6pPr marL="2514600" indent="-228600" defTabSz="9683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683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683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68375" eaLnBrk="0" fontAlgn="base" hangingPunct="0">
              <a:spcBef>
                <a:spcPct val="0"/>
              </a:spcBef>
              <a:spcAft>
                <a:spcPct val="0"/>
              </a:spcAft>
              <a:defRPr sz="2400">
                <a:solidFill>
                  <a:schemeClr val="tx1"/>
                </a:solidFill>
                <a:latin typeface="Calibri" charset="0"/>
                <a:ea typeface="ＭＳ Ｐゴシック" charset="0"/>
              </a:defRPr>
            </a:lvl9pPr>
          </a:lstStyle>
          <a:p>
            <a:pPr fontAlgn="base">
              <a:spcBef>
                <a:spcPct val="0"/>
              </a:spcBef>
              <a:spcAft>
                <a:spcPct val="0"/>
              </a:spcAft>
            </a:pPr>
            <a:fld id="{51C45DDA-9A18-6440-B7DC-3E612FDB7101}" type="slidenum">
              <a:rPr lang="en-US" sz="1300">
                <a:solidFill>
                  <a:srgbClr val="000000"/>
                </a:solidFill>
                <a:latin typeface="Arial" charset="0"/>
              </a:rPr>
              <a:pPr fontAlgn="base">
                <a:spcBef>
                  <a:spcPct val="0"/>
                </a:spcBef>
                <a:spcAft>
                  <a:spcPct val="0"/>
                </a:spcAft>
              </a:pPr>
              <a:t>9</a:t>
            </a:fld>
            <a:endParaRPr lang="en-US" sz="1300">
              <a:solidFill>
                <a:srgbClr val="000000"/>
              </a:solidFill>
              <a:latin typeface="Arial"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543" eaLnBrk="0" hangingPunct="0">
              <a:defRPr sz="1100" b="1">
                <a:solidFill>
                  <a:schemeClr val="tx1"/>
                </a:solidFill>
                <a:latin typeface="Arial" charset="0"/>
                <a:ea typeface="ＭＳ Ｐゴシック" charset="0"/>
                <a:cs typeface="ＭＳ Ｐゴシック" charset="0"/>
              </a:defRPr>
            </a:lvl1pPr>
            <a:lvl2pPr marL="702756" indent="-270291" defTabSz="968543" eaLnBrk="0" hangingPunct="0">
              <a:defRPr sz="1100" b="1">
                <a:solidFill>
                  <a:schemeClr val="tx1"/>
                </a:solidFill>
                <a:latin typeface="Arial" charset="0"/>
                <a:ea typeface="ＭＳ Ｐゴシック" charset="0"/>
              </a:defRPr>
            </a:lvl2pPr>
            <a:lvl3pPr marL="1081164" indent="-216233" defTabSz="968543" eaLnBrk="0" hangingPunct="0">
              <a:defRPr sz="1100" b="1">
                <a:solidFill>
                  <a:schemeClr val="tx1"/>
                </a:solidFill>
                <a:latin typeface="Arial" charset="0"/>
                <a:ea typeface="ＭＳ Ｐゴシック" charset="0"/>
              </a:defRPr>
            </a:lvl3pPr>
            <a:lvl4pPr marL="1513629" indent="-216233" defTabSz="968543" eaLnBrk="0" hangingPunct="0">
              <a:defRPr sz="1100" b="1">
                <a:solidFill>
                  <a:schemeClr val="tx1"/>
                </a:solidFill>
                <a:latin typeface="Arial" charset="0"/>
                <a:ea typeface="ＭＳ Ｐゴシック" charset="0"/>
              </a:defRPr>
            </a:lvl4pPr>
            <a:lvl5pPr marL="1946095" indent="-216233" defTabSz="968543" eaLnBrk="0" hangingPunct="0">
              <a:defRPr sz="1100" b="1">
                <a:solidFill>
                  <a:schemeClr val="tx1"/>
                </a:solidFill>
                <a:latin typeface="Arial" charset="0"/>
                <a:ea typeface="ＭＳ Ｐゴシック" charset="0"/>
              </a:defRPr>
            </a:lvl5pPr>
            <a:lvl6pPr marL="2378560" indent="-216233" defTabSz="968543" eaLnBrk="0" fontAlgn="base" hangingPunct="0">
              <a:spcBef>
                <a:spcPct val="0"/>
              </a:spcBef>
              <a:spcAft>
                <a:spcPct val="0"/>
              </a:spcAft>
              <a:defRPr sz="1100" b="1">
                <a:solidFill>
                  <a:schemeClr val="tx1"/>
                </a:solidFill>
                <a:latin typeface="Arial" charset="0"/>
                <a:ea typeface="ＭＳ Ｐゴシック" charset="0"/>
              </a:defRPr>
            </a:lvl6pPr>
            <a:lvl7pPr marL="2811026" indent="-216233" defTabSz="968543" eaLnBrk="0" fontAlgn="base" hangingPunct="0">
              <a:spcBef>
                <a:spcPct val="0"/>
              </a:spcBef>
              <a:spcAft>
                <a:spcPct val="0"/>
              </a:spcAft>
              <a:defRPr sz="1100" b="1">
                <a:solidFill>
                  <a:schemeClr val="tx1"/>
                </a:solidFill>
                <a:latin typeface="Arial" charset="0"/>
                <a:ea typeface="ＭＳ Ｐゴシック" charset="0"/>
              </a:defRPr>
            </a:lvl7pPr>
            <a:lvl8pPr marL="3243491" indent="-216233" defTabSz="968543" eaLnBrk="0" fontAlgn="base" hangingPunct="0">
              <a:spcBef>
                <a:spcPct val="0"/>
              </a:spcBef>
              <a:spcAft>
                <a:spcPct val="0"/>
              </a:spcAft>
              <a:defRPr sz="1100" b="1">
                <a:solidFill>
                  <a:schemeClr val="tx1"/>
                </a:solidFill>
                <a:latin typeface="Arial" charset="0"/>
                <a:ea typeface="ＭＳ Ｐゴシック" charset="0"/>
              </a:defRPr>
            </a:lvl8pPr>
            <a:lvl9pPr marL="3675957" indent="-216233" defTabSz="968543" eaLnBrk="0" fontAlgn="base" hangingPunct="0">
              <a:spcBef>
                <a:spcPct val="0"/>
              </a:spcBef>
              <a:spcAft>
                <a:spcPct val="0"/>
              </a:spcAft>
              <a:defRPr sz="1100" b="1">
                <a:solidFill>
                  <a:schemeClr val="tx1"/>
                </a:solidFill>
                <a:latin typeface="Arial" charset="0"/>
                <a:ea typeface="ＭＳ Ｐゴシック" charset="0"/>
              </a:defRPr>
            </a:lvl9pPr>
          </a:lstStyle>
          <a:p>
            <a:fld id="{F6BC0DD8-DD4E-D440-BAF7-B5D7FDCCEB82}" type="slidenum">
              <a:rPr lang="en-US" sz="1300" b="0">
                <a:solidFill>
                  <a:prstClr val="black"/>
                </a:solidFill>
              </a:rPr>
              <a:pPr/>
              <a:t>12</a:t>
            </a:fld>
            <a:endParaRPr lang="en-US" sz="1300" b="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call this construction method "BFS-level" (Breadth-First Search to define Level). As</a:t>
            </a:r>
          </a:p>
          <a:p>
            <a:r>
              <a:rPr lang="en-US">
                <a:latin typeface="Arial" charset="0"/>
                <a:ea typeface="ＭＳ Ｐゴシック" charset="0"/>
                <a:cs typeface="ＭＳ Ｐゴシック" charset="0"/>
              </a:rPr>
              <a:t>described in Figure 1B, it is based on a straightforward application of breadth-first search:</a:t>
            </a:r>
          </a:p>
          <a:p>
            <a:r>
              <a:rPr lang="en-US">
                <a:latin typeface="Arial" charset="0"/>
                <a:ea typeface="ＭＳ Ｐゴシック" charset="0"/>
                <a:cs typeface="ＭＳ Ｐゴシック" charset="0"/>
              </a:rPr>
              <a:t>we first identified all TFs at the bottom level (i.e., level 1). A TF is at the bottom level if</a:t>
            </a:r>
          </a:p>
          <a:p>
            <a:r>
              <a:rPr lang="en-US">
                <a:latin typeface="Arial" charset="0"/>
                <a:ea typeface="ＭＳ Ｐゴシック" charset="0"/>
                <a:cs typeface="ＭＳ Ｐゴシック" charset="0"/>
              </a:rPr>
              <a:t>and only if it does not regulate other TFs. TFs that only regulate themselves (i.e., autoregulation)</a:t>
            </a:r>
          </a:p>
          <a:p>
            <a:r>
              <a:rPr lang="en-US">
                <a:latin typeface="Arial" charset="0"/>
                <a:ea typeface="ＭＳ Ｐゴシック" charset="0"/>
                <a:cs typeface="ＭＳ Ｐゴシック" charset="0"/>
              </a:rPr>
              <a:t>are also placed at the bottom. Starting from each bottom TF, we then</a:t>
            </a:r>
          </a:p>
          <a:p>
            <a:r>
              <a:rPr lang="en-US">
                <a:latin typeface="Arial" charset="0"/>
                <a:ea typeface="ＭＳ Ｐゴシック" charset="0"/>
                <a:cs typeface="ＭＳ Ｐゴシック" charset="0"/>
              </a:rPr>
              <a:t>performed a breadth-first search to convert the whole network into a "breadth-first tree"</a:t>
            </a:r>
          </a:p>
          <a:p>
            <a:r>
              <a:rPr lang="en-US">
                <a:latin typeface="Arial" charset="0"/>
                <a:ea typeface="ＭＳ Ｐゴシック" charset="0"/>
                <a:cs typeface="ＭＳ Ｐゴシック" charset="0"/>
              </a:rPr>
              <a:t>(18) (see Figure 2A and Table 1A). In other words, we define the level of a non-bottom</a:t>
            </a:r>
          </a:p>
          <a:p>
            <a:r>
              <a:rPr lang="en-US">
                <a:latin typeface="Arial" charset="0"/>
                <a:ea typeface="ＭＳ Ｐゴシック" charset="0"/>
                <a:cs typeface="ＭＳ Ｐゴシック" charset="0"/>
              </a:rPr>
              <a:t>TF in the hierarchy as its shortest distance from a bottom one. Here, the construction</a:t>
            </a:r>
          </a:p>
          <a:p>
            <a:r>
              <a:rPr lang="en-US">
                <a:latin typeface="Arial" charset="0"/>
                <a:ea typeface="ＭＳ Ｐゴシック" charset="0"/>
                <a:cs typeface="ＭＳ Ｐゴシック" charset="0"/>
              </a:rPr>
              <a:t>procedure is only focused on inter-regulation between TFs (or officials in social</a:t>
            </a:r>
          </a:p>
          <a:p>
            <a:r>
              <a:rPr lang="en-US">
                <a:latin typeface="Arial" charset="0"/>
                <a:ea typeface="ＭＳ Ｐゴシック" charset="0"/>
                <a:cs typeface="ＭＳ Ｐゴシック" charset="0"/>
              </a:rPr>
              <a:t>networks). A top TF could directly regulate non-TF target genes (or a higher-ranked</a:t>
            </a:r>
          </a:p>
          <a:p>
            <a:r>
              <a:rPr lang="en-US">
                <a:latin typeface="Arial" charset="0"/>
                <a:ea typeface="ＭＳ Ｐゴシック" charset="0"/>
                <a:cs typeface="ＭＳ Ｐゴシック" charset="0"/>
              </a:rPr>
              <a:t>official could have an assistant with no managerial responsibility), but this will not affect</a:t>
            </a:r>
          </a:p>
          <a:p>
            <a:r>
              <a:rPr lang="en-US">
                <a:latin typeface="Arial" charset="0"/>
                <a:ea typeface="ＭＳ Ｐゴシック" charset="0"/>
                <a:cs typeface="ＭＳ Ｐゴシック" charset="0"/>
              </a:rPr>
              <a:t>the constructed hierarchy. If the resulted layered structure has a pyramidal shape (i.e.,</a:t>
            </a:r>
          </a:p>
          <a:p>
            <a:r>
              <a:rPr lang="en-US">
                <a:latin typeface="Arial" charset="0"/>
                <a:ea typeface="ＭＳ Ｐゴシック" charset="0"/>
                <a:cs typeface="ＭＳ Ｐゴシック" charset="0"/>
              </a:rPr>
              <a:t>few nodes at the top and most nodes at the bottom), we, then, considered it as a</a:t>
            </a:r>
          </a:p>
          <a:p>
            <a:r>
              <a:rPr lang="en-US">
                <a:latin typeface="Arial" charset="0"/>
                <a:ea typeface="ＭＳ Ｐゴシック" charset="0"/>
                <a:cs typeface="ＭＳ Ｐゴシック" charset="0"/>
              </a:rPr>
              <a:t>generalized hierarchy.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Master" Target="../slideMasters/slideMaster9.xml"/><Relationship Id="rId1" Type="http://schemas.openxmlformats.org/officeDocument/2006/relationships/tags" Target="../tags/tag20.xml"/><Relationship Id="rId2" Type="http://schemas.openxmlformats.org/officeDocument/2006/relationships/tags" Target="../tags/tag2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Master" Target="../slideMasters/slideMaster12.xml"/><Relationship Id="rId1" Type="http://schemas.openxmlformats.org/officeDocument/2006/relationships/tags" Target="../tags/tag29.xml"/><Relationship Id="rId2" Type="http://schemas.openxmlformats.org/officeDocument/2006/relationships/tags" Target="../tags/tag30.xml"/></Relationships>
</file>

<file path=ppt/slideLayouts/_rels/slideLayout158.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B02ECCC7-7454-1F4C-BFCC-A02D9A2DB966}" type="slidenum">
              <a:rPr lang="en-US"/>
              <a:pPr>
                <a:defRPr/>
              </a:pPr>
              <a:t>‹#›</a:t>
            </a:fld>
            <a:endParaRPr lang="en-US"/>
          </a:p>
        </p:txBody>
      </p:sp>
    </p:spTree>
    <p:extLst>
      <p:ext uri="{BB962C8B-B14F-4D97-AF65-F5344CB8AC3E}">
        <p14:creationId xmlns:p14="http://schemas.microsoft.com/office/powerpoint/2010/main" val="233004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FB2539B7-279D-E64F-98F8-B0617295AB6D}" type="slidenum">
              <a:rPr lang="en-US"/>
              <a:pPr>
                <a:defRPr/>
              </a:pPr>
              <a:t>‹#›</a:t>
            </a:fld>
            <a:endParaRPr lang="en-US"/>
          </a:p>
        </p:txBody>
      </p:sp>
    </p:spTree>
    <p:extLst>
      <p:ext uri="{BB962C8B-B14F-4D97-AF65-F5344CB8AC3E}">
        <p14:creationId xmlns:p14="http://schemas.microsoft.com/office/powerpoint/2010/main" val="1997078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744082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863334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14974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2080466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347947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743138"/>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6867664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392485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483319"/>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495553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474CC3EA-CB18-654D-80ED-B328A4DCCB53}" type="slidenum">
              <a:rPr lang="en-US"/>
              <a:pPr>
                <a:defRPr/>
              </a:pPr>
              <a:t>‹#›</a:t>
            </a:fld>
            <a:endParaRPr lang="en-US"/>
          </a:p>
        </p:txBody>
      </p:sp>
    </p:spTree>
    <p:extLst>
      <p:ext uri="{BB962C8B-B14F-4D97-AF65-F5344CB8AC3E}">
        <p14:creationId xmlns:p14="http://schemas.microsoft.com/office/powerpoint/2010/main" val="2397378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034965"/>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428019964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372926272"/>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443322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07373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44116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61486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ea typeface="ＭＳ Ｐゴシック" charset="0"/>
                <a:cs typeface="ＭＳ Ｐゴシック" charset="0"/>
              </a:defRPr>
            </a:lvl1pPr>
          </a:lstStyle>
          <a:p>
            <a:pPr>
              <a:defRPr/>
            </a:pPr>
            <a:fld id="{9E0AE410-B162-A340-A8A4-CD40880ACD22}" type="slidenum">
              <a:rPr lang="en-US"/>
              <a:pPr>
                <a:defRPr/>
              </a:pPr>
              <a:t>‹#›</a:t>
            </a:fld>
            <a:endParaRPr lang="en-US"/>
          </a:p>
        </p:txBody>
      </p:sp>
    </p:spTree>
    <p:extLst>
      <p:ext uri="{BB962C8B-B14F-4D97-AF65-F5344CB8AC3E}">
        <p14:creationId xmlns:p14="http://schemas.microsoft.com/office/powerpoint/2010/main" val="4068496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677998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51821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7789485"/>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484432"/>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97323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9684217"/>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5901109"/>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1399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85852329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83902857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491228"/>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128272"/>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54938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9691162"/>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271780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8032908"/>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320194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69343967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59669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699321"/>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2326213"/>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56270"/>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94361619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4950596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831318464"/>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26986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29454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647393"/>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628390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633836"/>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1681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77683169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23041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5245065"/>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642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229526"/>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7690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26873669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849869596"/>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432239"/>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502512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741947"/>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213673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1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69" tIns="45685" rIns="91369" bIns="45685"/>
          <a:lstStyle>
            <a:lvl1pPr defTabSz="913696">
              <a:defRPr sz="1200" b="1">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ea typeface="ＭＳ Ｐゴシック" charset="0"/>
                <a:cs typeface="ＭＳ Ｐゴシック" charset="0"/>
              </a:defRPr>
            </a:lvl1pPr>
          </a:lstStyle>
          <a:p>
            <a:pPr>
              <a:defRPr/>
            </a:pPr>
            <a:fld id="{7430C175-96A3-1643-A70B-FD19C355C12B}" type="slidenum">
              <a:rPr lang="en-US"/>
              <a:pPr>
                <a:defRPr/>
              </a:pPr>
              <a:t>‹#›</a:t>
            </a:fld>
            <a:endParaRPr lang="en-US"/>
          </a:p>
        </p:txBody>
      </p:sp>
    </p:spTree>
    <p:extLst>
      <p:ext uri="{BB962C8B-B14F-4D97-AF65-F5344CB8AC3E}">
        <p14:creationId xmlns:p14="http://schemas.microsoft.com/office/powerpoint/2010/main" val="20939977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7C157055-1B9D-594B-86A5-A172D0F486EC}" type="slidenum">
              <a:rPr lang="en-US"/>
              <a:pPr>
                <a:defRPr/>
              </a:pPr>
              <a:t>‹#›</a:t>
            </a:fld>
            <a:r>
              <a:rPr lang="en-US"/>
              <a:t>   (c) Mark Gerstein, 2002, Yale, bioinfo.mbb.yale.edu</a:t>
            </a:r>
          </a:p>
        </p:txBody>
      </p:sp>
    </p:spTree>
    <p:extLst>
      <p:ext uri="{BB962C8B-B14F-4D97-AF65-F5344CB8AC3E}">
        <p14:creationId xmlns:p14="http://schemas.microsoft.com/office/powerpoint/2010/main" val="1756907600"/>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7602501"/>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527123"/>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88613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7027764"/>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8793392"/>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901017"/>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499562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016188"/>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483274627"/>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567000"/>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558884"/>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23831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1945320"/>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142394"/>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398752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905134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402363"/>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5513699"/>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4496294"/>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878764"/>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7257646"/>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1536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15840489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71448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716602036"/>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447044"/>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673372"/>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594630"/>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893061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1389F8AB-E84D-2A48-9D3A-361D71A2C120}" type="slidenum">
              <a:rPr lang="en-US" altLang="zh-CN"/>
              <a:pPr>
                <a:defRPr/>
              </a:pPr>
              <a:t>‹#›</a:t>
            </a:fld>
            <a:endParaRPr lang="en-US" altLang="zh-CN"/>
          </a:p>
        </p:txBody>
      </p:sp>
    </p:spTree>
    <p:extLst>
      <p:ext uri="{BB962C8B-B14F-4D97-AF65-F5344CB8AC3E}">
        <p14:creationId xmlns:p14="http://schemas.microsoft.com/office/powerpoint/2010/main" val="5096097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6"/>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D4A29069-4351-924A-AD3A-9E87AFE19881}" type="slidenum">
              <a:rPr lang="en-US" altLang="zh-CN"/>
              <a:pPr>
                <a:defRPr/>
              </a:pPr>
              <a:t>‹#›</a:t>
            </a:fld>
            <a:endParaRPr lang="en-US" altLang="zh-CN"/>
          </a:p>
        </p:txBody>
      </p:sp>
    </p:spTree>
    <p:extLst>
      <p:ext uri="{BB962C8B-B14F-4D97-AF65-F5344CB8AC3E}">
        <p14:creationId xmlns:p14="http://schemas.microsoft.com/office/powerpoint/2010/main" val="35040735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863883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596089"/>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25581467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39505778"/>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009585"/>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616040"/>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9262061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60188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0608174"/>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414478429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208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117364"/>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970472"/>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33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1FEAC5B1-0FAA-064A-8534-C6B38D594D2C}" type="slidenum">
              <a:rPr lang="en-US"/>
              <a:pPr>
                <a:defRPr/>
              </a:pPr>
              <a:t>‹#›</a:t>
            </a:fld>
            <a:endParaRPr lang="en-US"/>
          </a:p>
        </p:txBody>
      </p:sp>
    </p:spTree>
    <p:extLst>
      <p:ext uri="{BB962C8B-B14F-4D97-AF65-F5344CB8AC3E}">
        <p14:creationId xmlns:p14="http://schemas.microsoft.com/office/powerpoint/2010/main" val="745268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514446714"/>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82595038"/>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917638"/>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921283599"/>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91677"/>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401184"/>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3247096"/>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59373"/>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85192100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883658972"/>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997988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8179531"/>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88814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3412919"/>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732965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772" indent="0" algn="ctr">
              <a:buNone/>
              <a:defRPr/>
            </a:lvl2pPr>
            <a:lvl3pPr marL="913552" indent="0" algn="ctr">
              <a:buNone/>
              <a:defRPr/>
            </a:lvl3pPr>
            <a:lvl4pPr marL="1370331" indent="0" algn="ctr">
              <a:buNone/>
              <a:defRPr/>
            </a:lvl4pPr>
            <a:lvl5pPr marL="1827105" indent="0" algn="ctr">
              <a:buNone/>
              <a:defRPr/>
            </a:lvl5pPr>
            <a:lvl6pPr marL="2283879" indent="0" algn="ctr">
              <a:buNone/>
              <a:defRPr/>
            </a:lvl6pPr>
            <a:lvl7pPr marL="2740658" indent="0" algn="ctr">
              <a:buNone/>
              <a:defRPr/>
            </a:lvl7pPr>
            <a:lvl8pPr marL="3197432" indent="0" algn="ctr">
              <a:buNone/>
              <a:defRPr/>
            </a:lvl8pPr>
            <a:lvl9pPr marL="36542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6874613"/>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79531"/>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772" indent="0">
              <a:buNone/>
              <a:defRPr sz="1800"/>
            </a:lvl2pPr>
            <a:lvl3pPr marL="913552" indent="0">
              <a:buNone/>
              <a:defRPr sz="1600"/>
            </a:lvl3pPr>
            <a:lvl4pPr marL="1370331" indent="0">
              <a:buNone/>
              <a:defRPr sz="1400"/>
            </a:lvl4pPr>
            <a:lvl5pPr marL="1827105" indent="0">
              <a:buNone/>
              <a:defRPr sz="1400"/>
            </a:lvl5pPr>
            <a:lvl6pPr marL="2283879" indent="0">
              <a:buNone/>
              <a:defRPr sz="1400"/>
            </a:lvl6pPr>
            <a:lvl7pPr marL="2740658" indent="0">
              <a:buNone/>
              <a:defRPr sz="1400"/>
            </a:lvl7pPr>
            <a:lvl8pPr marL="3197432" indent="0">
              <a:buNone/>
              <a:defRPr sz="1400"/>
            </a:lvl8pPr>
            <a:lvl9pPr marL="365421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6246534"/>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443620"/>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772" indent="0">
              <a:buNone/>
              <a:defRPr sz="2000" b="1"/>
            </a:lvl2pPr>
            <a:lvl3pPr marL="913552" indent="0">
              <a:buNone/>
              <a:defRPr sz="1800" b="1"/>
            </a:lvl3pPr>
            <a:lvl4pPr marL="1370331" indent="0">
              <a:buNone/>
              <a:defRPr sz="1600" b="1"/>
            </a:lvl4pPr>
            <a:lvl5pPr marL="1827105" indent="0">
              <a:buNone/>
              <a:defRPr sz="1600" b="1"/>
            </a:lvl5pPr>
            <a:lvl6pPr marL="2283879" indent="0">
              <a:buNone/>
              <a:defRPr sz="1600" b="1"/>
            </a:lvl6pPr>
            <a:lvl7pPr marL="2740658" indent="0">
              <a:buNone/>
              <a:defRPr sz="1600" b="1"/>
            </a:lvl7pPr>
            <a:lvl8pPr marL="3197432" indent="0">
              <a:buNone/>
              <a:defRPr sz="1600" b="1"/>
            </a:lvl8pPr>
            <a:lvl9pPr marL="365421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21783"/>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9829734"/>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98373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1555604"/>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530107109"/>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2" indent="0">
              <a:buNone/>
              <a:defRPr sz="2800"/>
            </a:lvl2pPr>
            <a:lvl3pPr marL="913552" indent="0">
              <a:buNone/>
              <a:defRPr sz="2400"/>
            </a:lvl3pPr>
            <a:lvl4pPr marL="1370331" indent="0">
              <a:buNone/>
              <a:defRPr sz="2000"/>
            </a:lvl4pPr>
            <a:lvl5pPr marL="1827105" indent="0">
              <a:buNone/>
              <a:defRPr sz="2000"/>
            </a:lvl5pPr>
            <a:lvl6pPr marL="2283879" indent="0">
              <a:buNone/>
              <a:defRPr sz="2000"/>
            </a:lvl6pPr>
            <a:lvl7pPr marL="2740658" indent="0">
              <a:buNone/>
              <a:defRPr sz="2000"/>
            </a:lvl7pPr>
            <a:lvl8pPr marL="3197432" indent="0">
              <a:buNone/>
              <a:defRPr sz="2000"/>
            </a:lvl8pPr>
            <a:lvl9pPr marL="365421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2" indent="0">
              <a:buNone/>
              <a:defRPr sz="1200"/>
            </a:lvl2pPr>
            <a:lvl3pPr marL="913552" indent="0">
              <a:buNone/>
              <a:defRPr sz="1000"/>
            </a:lvl3pPr>
            <a:lvl4pPr marL="1370331" indent="0">
              <a:buNone/>
              <a:defRPr sz="900"/>
            </a:lvl4pPr>
            <a:lvl5pPr marL="1827105" indent="0">
              <a:buNone/>
              <a:defRPr sz="900"/>
            </a:lvl5pPr>
            <a:lvl6pPr marL="2283879" indent="0">
              <a:buNone/>
              <a:defRPr sz="900"/>
            </a:lvl6pPr>
            <a:lvl7pPr marL="2740658" indent="0">
              <a:buNone/>
              <a:defRPr sz="900"/>
            </a:lvl7pPr>
            <a:lvl8pPr marL="3197432" indent="0">
              <a:buNone/>
              <a:defRPr sz="900"/>
            </a:lvl8pPr>
            <a:lvl9pPr marL="3654210" indent="0">
              <a:buNone/>
              <a:defRPr sz="900"/>
            </a:lvl9pPr>
          </a:lstStyle>
          <a:p>
            <a:pPr lvl="0"/>
            <a:r>
              <a:rPr lang="en-US" smtClean="0"/>
              <a:t>Click to edit Master text styles</a:t>
            </a:r>
          </a:p>
        </p:txBody>
      </p:sp>
    </p:spTree>
    <p:extLst>
      <p:ext uri="{BB962C8B-B14F-4D97-AF65-F5344CB8AC3E}">
        <p14:creationId xmlns:p14="http://schemas.microsoft.com/office/powerpoint/2010/main" val="2524584972"/>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3866001"/>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593582"/>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9942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6536183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8CDC065E-5C10-5D45-B645-922F42CE6E0D}" type="slidenum">
              <a:rPr lang="en-US" altLang="zh-CN"/>
              <a:pPr>
                <a:defRPr/>
              </a:pPr>
              <a:t>‹#›</a:t>
            </a:fld>
            <a:endParaRPr lang="en-US" altLang="zh-CN"/>
          </a:p>
        </p:txBody>
      </p:sp>
    </p:spTree>
    <p:extLst>
      <p:ext uri="{BB962C8B-B14F-4D97-AF65-F5344CB8AC3E}">
        <p14:creationId xmlns:p14="http://schemas.microsoft.com/office/powerpoint/2010/main" val="36544128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6"/>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54" tIns="45678" rIns="91354" bIns="45678"/>
          <a:lstStyle>
            <a:lvl1pPr defTabSz="913696">
              <a:defRPr sz="1200" b="1">
                <a:solidFill>
                  <a:srgbClr val="000000"/>
                </a:solidFill>
                <a:latin typeface="Arial"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5EB09AA1-63C9-564C-A8DC-2147A805C6B6}" type="slidenum">
              <a:rPr lang="en-US" altLang="zh-CN"/>
              <a:pPr>
                <a:defRPr/>
              </a:pPr>
              <a:t>‹#›</a:t>
            </a:fld>
            <a:endParaRPr lang="en-US" altLang="zh-CN"/>
          </a:p>
        </p:txBody>
      </p:sp>
    </p:spTree>
    <p:extLst>
      <p:ext uri="{BB962C8B-B14F-4D97-AF65-F5344CB8AC3E}">
        <p14:creationId xmlns:p14="http://schemas.microsoft.com/office/powerpoint/2010/main" val="28237560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349133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67498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982235"/>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752784060"/>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10145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283118"/>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1957811"/>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1502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056433788"/>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313178991"/>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047683"/>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756536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675527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100954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537417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62500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87880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Tree>
    <p:extLst>
      <p:ext uri="{BB962C8B-B14F-4D97-AF65-F5344CB8AC3E}">
        <p14:creationId xmlns:p14="http://schemas.microsoft.com/office/powerpoint/2010/main" val="5725629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07995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9127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43253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6284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extLst>
      <p:ext uri="{BB962C8B-B14F-4D97-AF65-F5344CB8AC3E}">
        <p14:creationId xmlns:p14="http://schemas.microsoft.com/office/powerpoint/2010/main" val="29523857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extLst>
      <p:ext uri="{BB962C8B-B14F-4D97-AF65-F5344CB8AC3E}">
        <p14:creationId xmlns:p14="http://schemas.microsoft.com/office/powerpoint/2010/main" val="3199301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798560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64998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0" y="1151930"/>
            <a:ext cx="5411391" cy="31789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16197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3300794"/>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210508"/>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2952294"/>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340417"/>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464129"/>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153002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354819"/>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108082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490359"/>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8079172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119932"/>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1759"/>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348733"/>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071006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70884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873778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9465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646836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6467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493706075"/>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61205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67434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674918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52239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38534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8D5E-2476-E64B-971E-2DAD2AD9BC77}" type="datetimeFigureOut">
              <a:rPr lang="en-US" smtClean="0">
                <a:solidFill>
                  <a:prstClr val="black">
                    <a:tint val="75000"/>
                  </a:prstClr>
                </a:solidFill>
                <a:latin typeface="Calibri"/>
              </a:rPr>
              <a:pPr/>
              <a:t>5/26/15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419AD6E-85DB-EB4F-A323-333F0489988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847112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914400" fontAlgn="auto">
              <a:spcBef>
                <a:spcPts val="0"/>
              </a:spcBef>
              <a:spcAft>
                <a:spcPts val="0"/>
              </a:spcAft>
              <a:defRPr/>
            </a:pPr>
            <a:endParaRPr lang="en-US">
              <a:solidFill>
                <a:srgbClr val="FFFFFF"/>
              </a:solidFill>
              <a:latin typeface="Georgia"/>
              <a:ea typeface="+mn-ea"/>
              <a:cs typeface="+mn-cs"/>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pPr defTabSz="914400" fontAlgn="auto">
              <a:spcBef>
                <a:spcPts val="0"/>
              </a:spcBef>
              <a:spcAft>
                <a:spcPts val="0"/>
              </a:spcAft>
            </a:pPr>
            <a:endParaRPr lang="en-US">
              <a:solidFill>
                <a:srgbClr val="000000"/>
              </a:solidFill>
              <a:latin typeface="Georgia"/>
              <a:ea typeface="+mn-ea"/>
              <a:cs typeface="+mn-cs"/>
            </a:endParaRPr>
          </a:p>
        </p:txBody>
      </p:sp>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smtClean="0"/>
              <a:t>Click to edit Presentation Title </a:t>
            </a:r>
            <a:endParaRPr lang="en-US" dirty="0"/>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smtClean="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smtClean="0"/>
              <a:t>Click to edit presenter’s name and presentation’s date</a:t>
            </a:r>
          </a:p>
        </p:txBody>
      </p:sp>
    </p:spTree>
    <p:extLst>
      <p:ext uri="{BB962C8B-B14F-4D97-AF65-F5344CB8AC3E}">
        <p14:creationId xmlns:p14="http://schemas.microsoft.com/office/powerpoint/2010/main" val="502290925"/>
      </p:ext>
    </p:extLst>
  </p:cSld>
  <p:clrMapOvr>
    <a:masterClrMapping/>
  </p:clrMapOvr>
  <p:hf sldNum="0"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9724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3" name="Content Placeholder 2"/>
          <p:cNvSpPr>
            <a:spLocks noGrp="1"/>
          </p:cNvSpPr>
          <p:nvPr>
            <p:ph idx="1"/>
          </p:nvPr>
        </p:nvSpPr>
        <p:spPr>
          <a:xfrm>
            <a:off x="538163" y="152400"/>
            <a:ext cx="8123237" cy="595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62947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514808"/>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906827"/>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3913879"/>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09328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16006238"/>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991765"/>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9811"/>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0335597"/>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1144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4678722"/>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185748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677472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0665430"/>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891766"/>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53499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732774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defTabSz="914400">
              <a:defRPr/>
            </a:pPr>
            <a:fld id="{86D2268B-98B6-1940-9C5A-854C1200E678}" type="slidenum">
              <a:rPr lang="en-US" sz="1200" b="1">
                <a:solidFill>
                  <a:srgbClr val="000000"/>
                </a:solidFill>
                <a:latin typeface="Arial" charset="0"/>
              </a:rPr>
              <a:pPr defTabSz="914400">
                <a:defRPr/>
              </a:pPr>
              <a:t>‹#›</a:t>
            </a:fld>
            <a:r>
              <a:rPr lang="en-US" sz="1200" b="1">
                <a:solidFill>
                  <a:srgbClr val="000000"/>
                </a:solidFill>
                <a:latin typeface="Arial" charset="0"/>
              </a:rPr>
              <a:t>   (c) Mark Gerstein, 2002, Yale, bioinfo.mbb.yale.edu</a:t>
            </a:r>
          </a:p>
        </p:txBody>
      </p:sp>
    </p:spTree>
    <p:extLst>
      <p:ext uri="{BB962C8B-B14F-4D97-AF65-F5344CB8AC3E}">
        <p14:creationId xmlns:p14="http://schemas.microsoft.com/office/powerpoint/2010/main" val="677734491"/>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defTabSz="914400">
              <a:defRPr/>
            </a:pPr>
            <a:endParaRPr lang="en-US" sz="1200" b="1">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defTabSz="914400">
              <a:defRPr/>
            </a:pPr>
            <a:endParaRPr lang="en-US" sz="1200" b="1">
              <a:solidFill>
                <a:srgbClr val="000000"/>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defTabSz="914400">
              <a:defRPr/>
            </a:pPr>
            <a:fld id="{48B015BC-274D-D144-868E-32D2FA3CB170}" type="slidenum">
              <a:rPr lang="en-US" sz="1200" b="1">
                <a:solidFill>
                  <a:srgbClr val="000000"/>
                </a:solidFill>
                <a:latin typeface="Arial" charset="0"/>
              </a:rPr>
              <a:pPr defTabSz="914400">
                <a:defRPr/>
              </a:pPr>
              <a:t>‹#›</a:t>
            </a:fld>
            <a:endParaRPr lang="en-US" sz="1200" b="1">
              <a:solidFill>
                <a:srgbClr val="000000"/>
              </a:solidFill>
              <a:latin typeface="Arial" charset="0"/>
            </a:endParaRPr>
          </a:p>
        </p:txBody>
      </p:sp>
    </p:spTree>
    <p:extLst>
      <p:ext uri="{BB962C8B-B14F-4D97-AF65-F5344CB8AC3E}">
        <p14:creationId xmlns:p14="http://schemas.microsoft.com/office/powerpoint/2010/main" val="4088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solidFill>
                  <a:schemeClr val="tx1">
                    <a:tint val="75000"/>
                  </a:schemeClr>
                </a:solidFill>
              </a:defRPr>
            </a:lvl1pPr>
            <a:lvl2pPr marL="456846" indent="0">
              <a:buNone/>
              <a:defRPr sz="1800">
                <a:solidFill>
                  <a:schemeClr val="tx1">
                    <a:tint val="75000"/>
                  </a:schemeClr>
                </a:solidFill>
              </a:defRPr>
            </a:lvl2pPr>
            <a:lvl3pPr marL="913696" indent="0">
              <a:buNone/>
              <a:defRPr sz="1600">
                <a:solidFill>
                  <a:schemeClr val="tx1">
                    <a:tint val="75000"/>
                  </a:schemeClr>
                </a:solidFill>
              </a:defRPr>
            </a:lvl3pPr>
            <a:lvl4pPr marL="1370550" indent="0">
              <a:buNone/>
              <a:defRPr sz="1400">
                <a:solidFill>
                  <a:schemeClr val="tx1">
                    <a:tint val="75000"/>
                  </a:schemeClr>
                </a:solidFill>
              </a:defRPr>
            </a:lvl4pPr>
            <a:lvl5pPr marL="1827398" indent="0">
              <a:buNone/>
              <a:defRPr sz="1400">
                <a:solidFill>
                  <a:schemeClr val="tx1">
                    <a:tint val="75000"/>
                  </a:schemeClr>
                </a:solidFill>
              </a:defRPr>
            </a:lvl5pPr>
            <a:lvl6pPr marL="2284245" indent="0">
              <a:buNone/>
              <a:defRPr sz="1400">
                <a:solidFill>
                  <a:schemeClr val="tx1">
                    <a:tint val="75000"/>
                  </a:schemeClr>
                </a:solidFill>
              </a:defRPr>
            </a:lvl6pPr>
            <a:lvl7pPr marL="2741098" indent="0">
              <a:buNone/>
              <a:defRPr sz="1400">
                <a:solidFill>
                  <a:schemeClr val="tx1">
                    <a:tint val="75000"/>
                  </a:schemeClr>
                </a:solidFill>
              </a:defRPr>
            </a:lvl7pPr>
            <a:lvl8pPr marL="3197941" indent="0">
              <a:buNone/>
              <a:defRPr sz="1400">
                <a:solidFill>
                  <a:schemeClr val="tx1">
                    <a:tint val="75000"/>
                  </a:schemeClr>
                </a:solidFill>
              </a:defRPr>
            </a:lvl8pPr>
            <a:lvl9pPr marL="365479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5" name="Footer Placeholder 4"/>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AC388FBC-23FB-9341-8661-E35D5CD6CC7B}" type="slidenum">
              <a:rPr lang="en-US"/>
              <a:pPr>
                <a:defRPr/>
              </a:pPr>
              <a:t>‹#›</a:t>
            </a:fld>
            <a:endParaRPr lang="en-US"/>
          </a:p>
        </p:txBody>
      </p:sp>
    </p:spTree>
    <p:extLst>
      <p:ext uri="{BB962C8B-B14F-4D97-AF65-F5344CB8AC3E}">
        <p14:creationId xmlns:p14="http://schemas.microsoft.com/office/powerpoint/2010/main" val="265928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374649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2622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38376894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7085836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12110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74140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2127829"/>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804342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554" indent="0" algn="ctr">
              <a:buNone/>
              <a:defRPr/>
            </a:lvl2pPr>
            <a:lvl3pPr marL="913120" indent="0" algn="ctr">
              <a:buNone/>
              <a:defRPr/>
            </a:lvl3pPr>
            <a:lvl4pPr marL="1369684" indent="0" algn="ctr">
              <a:buNone/>
              <a:defRPr/>
            </a:lvl4pPr>
            <a:lvl5pPr marL="1826242" indent="0" algn="ctr">
              <a:buNone/>
              <a:defRPr/>
            </a:lvl5pPr>
            <a:lvl6pPr marL="2282802" indent="0" algn="ctr">
              <a:buNone/>
              <a:defRPr/>
            </a:lvl6pPr>
            <a:lvl7pPr marL="2739364" indent="0" algn="ctr">
              <a:buNone/>
              <a:defRPr/>
            </a:lvl7pPr>
            <a:lvl8pPr marL="3195926" indent="0" algn="ctr">
              <a:buNone/>
              <a:defRPr/>
            </a:lvl8pPr>
            <a:lvl9pPr marL="365248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772173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11000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E321210D-9D68-0947-97F7-E13FBB38C9F8}" type="slidenum">
              <a:rPr lang="en-US"/>
              <a:pPr>
                <a:defRPr/>
              </a:pPr>
              <a:t>‹#›</a:t>
            </a:fld>
            <a:endParaRPr lang="en-US"/>
          </a:p>
        </p:txBody>
      </p:sp>
    </p:spTree>
    <p:extLst>
      <p:ext uri="{BB962C8B-B14F-4D97-AF65-F5344CB8AC3E}">
        <p14:creationId xmlns:p14="http://schemas.microsoft.com/office/powerpoint/2010/main" val="1649007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554" indent="0">
              <a:buNone/>
              <a:defRPr sz="1800"/>
            </a:lvl2pPr>
            <a:lvl3pPr marL="913120" indent="0">
              <a:buNone/>
              <a:defRPr sz="1600"/>
            </a:lvl3pPr>
            <a:lvl4pPr marL="1369684" indent="0">
              <a:buNone/>
              <a:defRPr sz="1400"/>
            </a:lvl4pPr>
            <a:lvl5pPr marL="1826242" indent="0">
              <a:buNone/>
              <a:defRPr sz="1400"/>
            </a:lvl5pPr>
            <a:lvl6pPr marL="2282802" indent="0">
              <a:buNone/>
              <a:defRPr sz="1400"/>
            </a:lvl6pPr>
            <a:lvl7pPr marL="2739364" indent="0">
              <a:buNone/>
              <a:defRPr sz="1400"/>
            </a:lvl7pPr>
            <a:lvl8pPr marL="3195926" indent="0">
              <a:buNone/>
              <a:defRPr sz="1400"/>
            </a:lvl8pPr>
            <a:lvl9pPr marL="3652484"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56232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8"/>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83347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554" indent="0">
              <a:buNone/>
              <a:defRPr sz="2000" b="1"/>
            </a:lvl2pPr>
            <a:lvl3pPr marL="913120" indent="0">
              <a:buNone/>
              <a:defRPr sz="1800" b="1"/>
            </a:lvl3pPr>
            <a:lvl4pPr marL="1369684" indent="0">
              <a:buNone/>
              <a:defRPr sz="1600" b="1"/>
            </a:lvl4pPr>
            <a:lvl5pPr marL="1826242" indent="0">
              <a:buNone/>
              <a:defRPr sz="1600" b="1"/>
            </a:lvl5pPr>
            <a:lvl6pPr marL="2282802" indent="0">
              <a:buNone/>
              <a:defRPr sz="1600" b="1"/>
            </a:lvl6pPr>
            <a:lvl7pPr marL="2739364" indent="0">
              <a:buNone/>
              <a:defRPr sz="1600" b="1"/>
            </a:lvl7pPr>
            <a:lvl8pPr marL="3195926" indent="0">
              <a:buNone/>
              <a:defRPr sz="1600" b="1"/>
            </a:lvl8pPr>
            <a:lvl9pPr marL="36524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74697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961645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9761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smtClean="0"/>
              <a:t>Click to edit Master text styles</a:t>
            </a:r>
          </a:p>
        </p:txBody>
      </p:sp>
    </p:spTree>
    <p:extLst>
      <p:ext uri="{BB962C8B-B14F-4D97-AF65-F5344CB8AC3E}">
        <p14:creationId xmlns:p14="http://schemas.microsoft.com/office/powerpoint/2010/main" val="27585843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4" indent="0">
              <a:buNone/>
              <a:defRPr sz="2800"/>
            </a:lvl2pPr>
            <a:lvl3pPr marL="913120" indent="0">
              <a:buNone/>
              <a:defRPr sz="2400"/>
            </a:lvl3pPr>
            <a:lvl4pPr marL="1369684" indent="0">
              <a:buNone/>
              <a:defRPr sz="2000"/>
            </a:lvl4pPr>
            <a:lvl5pPr marL="1826242" indent="0">
              <a:buNone/>
              <a:defRPr sz="2000"/>
            </a:lvl5pPr>
            <a:lvl6pPr marL="2282802" indent="0">
              <a:buNone/>
              <a:defRPr sz="2000"/>
            </a:lvl6pPr>
            <a:lvl7pPr marL="2739364" indent="0">
              <a:buNone/>
              <a:defRPr sz="2000"/>
            </a:lvl7pPr>
            <a:lvl8pPr marL="3195926" indent="0">
              <a:buNone/>
              <a:defRPr sz="2000"/>
            </a:lvl8pPr>
            <a:lvl9pPr marL="3652484"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554" indent="0">
              <a:buNone/>
              <a:defRPr sz="1200"/>
            </a:lvl2pPr>
            <a:lvl3pPr marL="913120" indent="0">
              <a:buNone/>
              <a:defRPr sz="1000"/>
            </a:lvl3pPr>
            <a:lvl4pPr marL="1369684" indent="0">
              <a:buNone/>
              <a:defRPr sz="900"/>
            </a:lvl4pPr>
            <a:lvl5pPr marL="1826242" indent="0">
              <a:buNone/>
              <a:defRPr sz="900"/>
            </a:lvl5pPr>
            <a:lvl6pPr marL="2282802" indent="0">
              <a:buNone/>
              <a:defRPr sz="900"/>
            </a:lvl6pPr>
            <a:lvl7pPr marL="2739364" indent="0">
              <a:buNone/>
              <a:defRPr sz="900"/>
            </a:lvl7pPr>
            <a:lvl8pPr marL="3195926" indent="0">
              <a:buNone/>
              <a:defRPr sz="900"/>
            </a:lvl8pPr>
            <a:lvl9pPr marL="3652484" indent="0">
              <a:buNone/>
              <a:defRPr sz="900"/>
            </a:lvl9pPr>
          </a:lstStyle>
          <a:p>
            <a:pPr lvl="0"/>
            <a:r>
              <a:rPr lang="en-US" smtClean="0"/>
              <a:t>Click to edit Master text styles</a:t>
            </a:r>
          </a:p>
        </p:txBody>
      </p:sp>
    </p:spTree>
    <p:extLst>
      <p:ext uri="{BB962C8B-B14F-4D97-AF65-F5344CB8AC3E}">
        <p14:creationId xmlns:p14="http://schemas.microsoft.com/office/powerpoint/2010/main" val="226143936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54658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2"/>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22"/>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89010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17367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8" name="Footer Placeholder 7"/>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39BFBC12-133E-BE47-8544-403A93402F3F}" type="slidenum">
              <a:rPr lang="en-US"/>
              <a:pPr>
                <a:defRPr/>
              </a:pPr>
              <a:t>‹#›</a:t>
            </a:fld>
            <a:endParaRPr lang="en-US"/>
          </a:p>
        </p:txBody>
      </p:sp>
    </p:spTree>
    <p:extLst>
      <p:ext uri="{BB962C8B-B14F-4D97-AF65-F5344CB8AC3E}">
        <p14:creationId xmlns:p14="http://schemas.microsoft.com/office/powerpoint/2010/main" val="3148698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6384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1"/>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53"/>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custDataLst>
              <p:tags r:id="rId1"/>
            </p:custDataLst>
          </p:nvPr>
        </p:nvSpPr>
        <p:spPr>
          <a:xfrm rot="16200000">
            <a:off x="6838950" y="4543426"/>
            <a:ext cx="4237037" cy="258762"/>
          </a:xfrm>
          <a:prstGeom prst="rect">
            <a:avLst/>
          </a:prstGeom>
        </p:spPr>
        <p:txBody>
          <a:bodyPr lIns="91369" tIns="45685" rIns="91369" bIns="45685"/>
          <a:lstStyle>
            <a:lvl1pPr defTabSz="913696">
              <a:defRPr sz="1200" b="1">
                <a:solidFill>
                  <a:srgbClr val="000000"/>
                </a:solidFill>
                <a:latin typeface="Arial" charset="0"/>
              </a:defRPr>
            </a:lvl1pPr>
          </a:lstStyle>
          <a:p>
            <a:pPr>
              <a:defRPr/>
            </a:pPr>
            <a:fld id="{B9AF39DD-B81E-8046-B42C-E2824442A3AB}" type="slidenum">
              <a:rPr lang="en-US"/>
              <a:pPr>
                <a:defRPr/>
              </a:pPr>
              <a:t>‹#›</a:t>
            </a:fld>
            <a:r>
              <a:rPr lang="en-US"/>
              <a:t>   (c) Mark Gerstein, 2002, Yale, bioinfo.mbb.yale.edu</a:t>
            </a:r>
          </a:p>
        </p:txBody>
      </p:sp>
    </p:spTree>
    <p:extLst>
      <p:ext uri="{BB962C8B-B14F-4D97-AF65-F5344CB8AC3E}">
        <p14:creationId xmlns:p14="http://schemas.microsoft.com/office/powerpoint/2010/main" val="68169114"/>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2560622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05621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307727823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78852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832456"/>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226372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4714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27148142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4" name="Footer Placeholder 3"/>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90BB684D-E208-8C40-8079-BB926ABB6578}" type="slidenum">
              <a:rPr lang="en-US"/>
              <a:pPr>
                <a:defRPr/>
              </a:pPr>
              <a:t>‹#›</a:t>
            </a:fld>
            <a:endParaRPr lang="en-US"/>
          </a:p>
        </p:txBody>
      </p:sp>
    </p:spTree>
    <p:extLst>
      <p:ext uri="{BB962C8B-B14F-4D97-AF65-F5344CB8AC3E}">
        <p14:creationId xmlns:p14="http://schemas.microsoft.com/office/powerpoint/2010/main" val="2769010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83742606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586684"/>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007050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99649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0501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05704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272667"/>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30209374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306237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044668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3" name="Footer Placeholder 2"/>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6E7E5AFB-B15E-7045-BBC0-8E3704AD2E92}" type="slidenum">
              <a:rPr lang="en-US"/>
              <a:pPr>
                <a:defRPr/>
              </a:pPr>
              <a:t>‹#›</a:t>
            </a:fld>
            <a:endParaRPr lang="en-US"/>
          </a:p>
        </p:txBody>
      </p:sp>
    </p:spTree>
    <p:extLst>
      <p:ext uri="{BB962C8B-B14F-4D97-AF65-F5344CB8AC3E}">
        <p14:creationId xmlns:p14="http://schemas.microsoft.com/office/powerpoint/2010/main" val="2418726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057879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40180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36961342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446270026"/>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235435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247039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761303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46973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2"/>
            <a:ext cx="6400800" cy="1752600"/>
          </a:xfrm>
        </p:spPr>
        <p:txBody>
          <a:bodyPr/>
          <a:lstStyle>
            <a:lvl1pPr marL="0" indent="0" algn="ctr">
              <a:buNone/>
              <a:defRPr sz="4400" b="1"/>
            </a:lvl1pPr>
            <a:lvl2pPr marL="456841" indent="0" algn="ctr">
              <a:buNone/>
              <a:defRPr/>
            </a:lvl2pPr>
            <a:lvl3pPr marL="913689" indent="0" algn="ctr">
              <a:buNone/>
              <a:defRPr/>
            </a:lvl3pPr>
            <a:lvl4pPr marL="1370536" indent="0" algn="ctr">
              <a:buNone/>
              <a:defRPr/>
            </a:lvl4pPr>
            <a:lvl5pPr marL="1827381" indent="0" algn="ctr">
              <a:buNone/>
              <a:defRPr/>
            </a:lvl5pPr>
            <a:lvl6pPr marL="2284223" indent="0" algn="ctr">
              <a:buNone/>
              <a:defRPr/>
            </a:lvl6pPr>
            <a:lvl7pPr marL="2741070" indent="0" algn="ctr">
              <a:buNone/>
              <a:defRPr/>
            </a:lvl7pPr>
            <a:lvl8pPr marL="3197908" indent="0" algn="ctr">
              <a:buNone/>
              <a:defRPr/>
            </a:lvl8pPr>
            <a:lvl9pPr marL="36547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6507207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74205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257B284-5884-1C47-8142-0C2050BED2A6}" type="slidenum">
              <a:rPr lang="en-US"/>
              <a:pPr>
                <a:defRPr/>
              </a:pPr>
              <a:t>‹#›</a:t>
            </a:fld>
            <a:endParaRPr lang="en-US"/>
          </a:p>
        </p:txBody>
      </p:sp>
    </p:spTree>
    <p:extLst>
      <p:ext uri="{BB962C8B-B14F-4D97-AF65-F5344CB8AC3E}">
        <p14:creationId xmlns:p14="http://schemas.microsoft.com/office/powerpoint/2010/main" val="3312944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9"/>
            <a:ext cx="7772400" cy="1500187"/>
          </a:xfrm>
        </p:spPr>
        <p:txBody>
          <a:bodyPr anchor="b"/>
          <a:lstStyle>
            <a:lvl1pPr marL="0" indent="0">
              <a:buNone/>
              <a:defRPr sz="2000"/>
            </a:lvl1pPr>
            <a:lvl2pPr marL="456841" indent="0">
              <a:buNone/>
              <a:defRPr sz="1800"/>
            </a:lvl2pPr>
            <a:lvl3pPr marL="913689" indent="0">
              <a:buNone/>
              <a:defRPr sz="1600"/>
            </a:lvl3pPr>
            <a:lvl4pPr marL="1370536" indent="0">
              <a:buNone/>
              <a:defRPr sz="1400"/>
            </a:lvl4pPr>
            <a:lvl5pPr marL="1827381" indent="0">
              <a:buNone/>
              <a:defRPr sz="1400"/>
            </a:lvl5pPr>
            <a:lvl6pPr marL="2284223" indent="0">
              <a:buNone/>
              <a:defRPr sz="1400"/>
            </a:lvl6pPr>
            <a:lvl7pPr marL="2741070" indent="0">
              <a:buNone/>
              <a:defRPr sz="1400"/>
            </a:lvl7pPr>
            <a:lvl8pPr marL="3197908" indent="0">
              <a:buNone/>
              <a:defRPr sz="1400"/>
            </a:lvl8pPr>
            <a:lvl9pPr marL="3654758" indent="0">
              <a:buNone/>
              <a:defRPr sz="1400"/>
            </a:lvl9pPr>
          </a:lstStyle>
          <a:p>
            <a:pPr lvl="0"/>
            <a:r>
              <a:rPr lang="en-US" smtClean="0"/>
              <a:t>Click to edit Master text styles</a:t>
            </a:r>
          </a:p>
        </p:txBody>
      </p:sp>
    </p:spTree>
    <p:extLst>
      <p:ext uri="{BB962C8B-B14F-4D97-AF65-F5344CB8AC3E}">
        <p14:creationId xmlns:p14="http://schemas.microsoft.com/office/powerpoint/2010/main" val="118528036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74040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1" indent="0">
              <a:buNone/>
              <a:defRPr sz="2000" b="1"/>
            </a:lvl2pPr>
            <a:lvl3pPr marL="913689" indent="0">
              <a:buNone/>
              <a:defRPr sz="1800" b="1"/>
            </a:lvl3pPr>
            <a:lvl4pPr marL="1370536" indent="0">
              <a:buNone/>
              <a:defRPr sz="1600" b="1"/>
            </a:lvl4pPr>
            <a:lvl5pPr marL="1827381" indent="0">
              <a:buNone/>
              <a:defRPr sz="1600" b="1"/>
            </a:lvl5pPr>
            <a:lvl6pPr marL="2284223" indent="0">
              <a:buNone/>
              <a:defRPr sz="1600" b="1"/>
            </a:lvl6pPr>
            <a:lvl7pPr marL="2741070" indent="0">
              <a:buNone/>
              <a:defRPr sz="1600" b="1"/>
            </a:lvl7pPr>
            <a:lvl8pPr marL="3197908" indent="0">
              <a:buNone/>
              <a:defRPr sz="1600" b="1"/>
            </a:lvl8pPr>
            <a:lvl9pPr marL="365475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383365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469066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25598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3870860050"/>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1" indent="0">
              <a:buNone/>
              <a:defRPr sz="2800"/>
            </a:lvl2pPr>
            <a:lvl3pPr marL="913689" indent="0">
              <a:buNone/>
              <a:defRPr sz="2400"/>
            </a:lvl3pPr>
            <a:lvl4pPr marL="1370536" indent="0">
              <a:buNone/>
              <a:defRPr sz="2000"/>
            </a:lvl4pPr>
            <a:lvl5pPr marL="1827381" indent="0">
              <a:buNone/>
              <a:defRPr sz="2000"/>
            </a:lvl5pPr>
            <a:lvl6pPr marL="2284223" indent="0">
              <a:buNone/>
              <a:defRPr sz="2000"/>
            </a:lvl6pPr>
            <a:lvl7pPr marL="2741070" indent="0">
              <a:buNone/>
              <a:defRPr sz="2000"/>
            </a:lvl7pPr>
            <a:lvl8pPr marL="3197908" indent="0">
              <a:buNone/>
              <a:defRPr sz="2000"/>
            </a:lvl8pPr>
            <a:lvl9pPr marL="365475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6841" indent="0">
              <a:buNone/>
              <a:defRPr sz="1200"/>
            </a:lvl2pPr>
            <a:lvl3pPr marL="913689" indent="0">
              <a:buNone/>
              <a:defRPr sz="1000"/>
            </a:lvl3pPr>
            <a:lvl4pPr marL="1370536" indent="0">
              <a:buNone/>
              <a:defRPr sz="900"/>
            </a:lvl4pPr>
            <a:lvl5pPr marL="1827381" indent="0">
              <a:buNone/>
              <a:defRPr sz="900"/>
            </a:lvl5pPr>
            <a:lvl6pPr marL="2284223" indent="0">
              <a:buNone/>
              <a:defRPr sz="900"/>
            </a:lvl6pPr>
            <a:lvl7pPr marL="2741070" indent="0">
              <a:buNone/>
              <a:defRPr sz="900"/>
            </a:lvl7pPr>
            <a:lvl8pPr marL="3197908" indent="0">
              <a:buNone/>
              <a:defRPr sz="900"/>
            </a:lvl8pPr>
            <a:lvl9pPr marL="3654758" indent="0">
              <a:buNone/>
              <a:defRPr sz="900"/>
            </a:lvl9pPr>
          </a:lstStyle>
          <a:p>
            <a:pPr lvl="0"/>
            <a:r>
              <a:rPr lang="en-US" smtClean="0"/>
              <a:t>Click to edit Master text styles</a:t>
            </a:r>
          </a:p>
        </p:txBody>
      </p:sp>
    </p:spTree>
    <p:extLst>
      <p:ext uri="{BB962C8B-B14F-4D97-AF65-F5344CB8AC3E}">
        <p14:creationId xmlns:p14="http://schemas.microsoft.com/office/powerpoint/2010/main" val="190860648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48807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6"/>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16"/>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01592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16"/>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522910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5/26/15</a:t>
            </a:fld>
            <a:endParaRPr lang="en-US"/>
          </a:p>
        </p:txBody>
      </p:sp>
      <p:sp>
        <p:nvSpPr>
          <p:cNvPr id="6" name="Footer Placeholder 5"/>
          <p:cNvSpPr>
            <a:spLocks noGrp="1"/>
          </p:cNvSpPr>
          <p:nvPr>
            <p:ph type="ftr" sz="quarter" idx="11"/>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3696" fontAlgn="base">
              <a:spcBef>
                <a:spcPct val="0"/>
              </a:spcBef>
              <a:spcAft>
                <a:spcPct val="0"/>
              </a:spcAft>
              <a:defRPr b="1">
                <a:ea typeface="ＭＳ Ｐゴシック" charset="0"/>
                <a:cs typeface="ＭＳ Ｐゴシック" charset="0"/>
              </a:defRPr>
            </a:lvl1pPr>
          </a:lstStyle>
          <a:p>
            <a:pPr>
              <a:defRPr/>
            </a:pPr>
            <a:fld id="{A559AAF2-ED97-2048-8051-99A09906EFF3}" type="slidenum">
              <a:rPr lang="en-US"/>
              <a:pPr>
                <a:defRPr/>
              </a:pPr>
              <a:t>‹#›</a:t>
            </a:fld>
            <a:endParaRPr lang="en-US"/>
          </a:p>
        </p:txBody>
      </p:sp>
    </p:spTree>
    <p:extLst>
      <p:ext uri="{BB962C8B-B14F-4D97-AF65-F5344CB8AC3E}">
        <p14:creationId xmlns:p14="http://schemas.microsoft.com/office/powerpoint/2010/main" val="9809675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2"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633095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3144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04702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232738562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11053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22789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283147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05640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9816516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198439580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slideLayout" Target="../slideLayouts/slideLayout129.xml"/><Relationship Id="rId13" Type="http://schemas.openxmlformats.org/officeDocument/2006/relationships/slideLayout" Target="../slideLayouts/slideLayout130.xml"/><Relationship Id="rId14" Type="http://schemas.openxmlformats.org/officeDocument/2006/relationships/theme" Target="../theme/theme10.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theme" Target="../theme/theme11.xml"/><Relationship Id="rId15" Type="http://schemas.openxmlformats.org/officeDocument/2006/relationships/tags" Target="../tags/tag23.xml"/><Relationship Id="rId16" Type="http://schemas.openxmlformats.org/officeDocument/2006/relationships/tags" Target="../tags/tag24.xml"/><Relationship Id="rId17" Type="http://schemas.openxmlformats.org/officeDocument/2006/relationships/tags" Target="../tags/tag25.xml"/><Relationship Id="rId1" Type="http://schemas.openxmlformats.org/officeDocument/2006/relationships/slideLayout" Target="../slideLayouts/slideLayout131.xml"/><Relationship Id="rId2" Type="http://schemas.openxmlformats.org/officeDocument/2006/relationships/slideLayout" Target="../slideLayouts/slideLayout132.xml"/><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Relationship Id="rId14" Type="http://schemas.openxmlformats.org/officeDocument/2006/relationships/slideLayout" Target="../slideLayouts/slideLayout157.xml"/><Relationship Id="rId15" Type="http://schemas.openxmlformats.org/officeDocument/2006/relationships/slideLayout" Target="../slideLayouts/slideLayout158.xml"/><Relationship Id="rId16" Type="http://schemas.openxmlformats.org/officeDocument/2006/relationships/theme" Target="../theme/theme12.xml"/><Relationship Id="rId17" Type="http://schemas.openxmlformats.org/officeDocument/2006/relationships/tags" Target="../tags/tag26.xml"/><Relationship Id="rId18" Type="http://schemas.openxmlformats.org/officeDocument/2006/relationships/tags" Target="../tags/tag27.xml"/><Relationship Id="rId19" Type="http://schemas.openxmlformats.org/officeDocument/2006/relationships/tags" Target="../tags/tag28.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slideLayout" Target="../slideLayouts/slideLayout170.xml"/><Relationship Id="rId13" Type="http://schemas.openxmlformats.org/officeDocument/2006/relationships/slideLayout" Target="../slideLayouts/slideLayout171.xml"/><Relationship Id="rId14" Type="http://schemas.openxmlformats.org/officeDocument/2006/relationships/theme" Target="../theme/theme13.xml"/><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slideLayout" Target="../slideLayouts/slideLayout183.xml"/><Relationship Id="rId13" Type="http://schemas.openxmlformats.org/officeDocument/2006/relationships/slideLayout" Target="../slideLayouts/slideLayout184.xml"/><Relationship Id="rId14" Type="http://schemas.openxmlformats.org/officeDocument/2006/relationships/slideLayout" Target="../slideLayouts/slideLayout185.xml"/><Relationship Id="rId15" Type="http://schemas.openxmlformats.org/officeDocument/2006/relationships/slideLayout" Target="../slideLayouts/slideLayout186.xml"/><Relationship Id="rId16" Type="http://schemas.openxmlformats.org/officeDocument/2006/relationships/theme" Target="../theme/theme14.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97.xml"/><Relationship Id="rId12" Type="http://schemas.openxmlformats.org/officeDocument/2006/relationships/slideLayout" Target="../slideLayouts/slideLayout198.xml"/><Relationship Id="rId13" Type="http://schemas.openxmlformats.org/officeDocument/2006/relationships/slideLayout" Target="../slideLayouts/slideLayout199.xml"/><Relationship Id="rId14" Type="http://schemas.openxmlformats.org/officeDocument/2006/relationships/theme" Target="../theme/theme15.xml"/><Relationship Id="rId1" Type="http://schemas.openxmlformats.org/officeDocument/2006/relationships/slideLayout" Target="../slideLayouts/slideLayout187.xml"/><Relationship Id="rId2" Type="http://schemas.openxmlformats.org/officeDocument/2006/relationships/slideLayout" Target="../slideLayouts/slideLayout188.xml"/><Relationship Id="rId3" Type="http://schemas.openxmlformats.org/officeDocument/2006/relationships/slideLayout" Target="../slideLayouts/slideLayout189.xml"/><Relationship Id="rId4" Type="http://schemas.openxmlformats.org/officeDocument/2006/relationships/slideLayout" Target="../slideLayouts/slideLayout190.xml"/><Relationship Id="rId5" Type="http://schemas.openxmlformats.org/officeDocument/2006/relationships/slideLayout" Target="../slideLayouts/slideLayout191.xml"/><Relationship Id="rId6" Type="http://schemas.openxmlformats.org/officeDocument/2006/relationships/slideLayout" Target="../slideLayouts/slideLayout192.xml"/><Relationship Id="rId7" Type="http://schemas.openxmlformats.org/officeDocument/2006/relationships/slideLayout" Target="../slideLayouts/slideLayout193.xml"/><Relationship Id="rId8" Type="http://schemas.openxmlformats.org/officeDocument/2006/relationships/slideLayout" Target="../slideLayouts/slideLayout194.xml"/><Relationship Id="rId9" Type="http://schemas.openxmlformats.org/officeDocument/2006/relationships/slideLayout" Target="../slideLayouts/slideLayout195.xml"/><Relationship Id="rId10" Type="http://schemas.openxmlformats.org/officeDocument/2006/relationships/slideLayout" Target="../slideLayouts/slideLayout19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theme" Target="../theme/theme16.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slideLayout" Target="../slideLayouts/slideLayout224.xml"/><Relationship Id="rId13" Type="http://schemas.openxmlformats.org/officeDocument/2006/relationships/slideLayout" Target="../slideLayouts/slideLayout225.xml"/><Relationship Id="rId14" Type="http://schemas.openxmlformats.org/officeDocument/2006/relationships/slideLayout" Target="../slideLayouts/slideLayout226.xml"/><Relationship Id="rId15" Type="http://schemas.openxmlformats.org/officeDocument/2006/relationships/slideLayout" Target="../slideLayouts/slideLayout227.xml"/><Relationship Id="rId16" Type="http://schemas.openxmlformats.org/officeDocument/2006/relationships/theme" Target="../theme/theme17.xml"/><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Relationship Id="rId14" Type="http://schemas.openxmlformats.org/officeDocument/2006/relationships/theme" Target="../theme/theme18.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51.xml"/><Relationship Id="rId12" Type="http://schemas.openxmlformats.org/officeDocument/2006/relationships/theme" Target="../theme/theme19.xml"/><Relationship Id="rId1" Type="http://schemas.openxmlformats.org/officeDocument/2006/relationships/slideLayout" Target="../slideLayouts/slideLayout241.xml"/><Relationship Id="rId2" Type="http://schemas.openxmlformats.org/officeDocument/2006/relationships/slideLayout" Target="../slideLayouts/slideLayout242.xml"/><Relationship Id="rId3" Type="http://schemas.openxmlformats.org/officeDocument/2006/relationships/slideLayout" Target="../slideLayouts/slideLayout243.xml"/><Relationship Id="rId4" Type="http://schemas.openxmlformats.org/officeDocument/2006/relationships/slideLayout" Target="../slideLayouts/slideLayout244.xml"/><Relationship Id="rId5" Type="http://schemas.openxmlformats.org/officeDocument/2006/relationships/slideLayout" Target="../slideLayouts/slideLayout245.xml"/><Relationship Id="rId6" Type="http://schemas.openxmlformats.org/officeDocument/2006/relationships/slideLayout" Target="../slideLayouts/slideLayout246.xml"/><Relationship Id="rId7" Type="http://schemas.openxmlformats.org/officeDocument/2006/relationships/slideLayout" Target="../slideLayouts/slideLayout247.xml"/><Relationship Id="rId8" Type="http://schemas.openxmlformats.org/officeDocument/2006/relationships/slideLayout" Target="../slideLayouts/slideLayout248.xml"/><Relationship Id="rId9" Type="http://schemas.openxmlformats.org/officeDocument/2006/relationships/slideLayout" Target="../slideLayouts/slideLayout249.xml"/><Relationship Id="rId10"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62.xml"/><Relationship Id="rId12" Type="http://schemas.openxmlformats.org/officeDocument/2006/relationships/slideLayout" Target="../slideLayouts/slideLayout263.xml"/><Relationship Id="rId13" Type="http://schemas.openxmlformats.org/officeDocument/2006/relationships/slideLayout" Target="../slideLayouts/slideLayout264.xml"/><Relationship Id="rId14" Type="http://schemas.openxmlformats.org/officeDocument/2006/relationships/theme" Target="../theme/theme20.xml"/><Relationship Id="rId1" Type="http://schemas.openxmlformats.org/officeDocument/2006/relationships/slideLayout" Target="../slideLayouts/slideLayout252.xml"/><Relationship Id="rId2" Type="http://schemas.openxmlformats.org/officeDocument/2006/relationships/slideLayout" Target="../slideLayouts/slideLayout253.xml"/><Relationship Id="rId3" Type="http://schemas.openxmlformats.org/officeDocument/2006/relationships/slideLayout" Target="../slideLayouts/slideLayout254.xml"/><Relationship Id="rId4" Type="http://schemas.openxmlformats.org/officeDocument/2006/relationships/slideLayout" Target="../slideLayouts/slideLayout255.xml"/><Relationship Id="rId5" Type="http://schemas.openxmlformats.org/officeDocument/2006/relationships/slideLayout" Target="../slideLayouts/slideLayout256.xml"/><Relationship Id="rId6" Type="http://schemas.openxmlformats.org/officeDocument/2006/relationships/slideLayout" Target="../slideLayouts/slideLayout257.xml"/><Relationship Id="rId7" Type="http://schemas.openxmlformats.org/officeDocument/2006/relationships/slideLayout" Target="../slideLayouts/slideLayout258.xml"/><Relationship Id="rId8" Type="http://schemas.openxmlformats.org/officeDocument/2006/relationships/slideLayout" Target="../slideLayouts/slideLayout259.xml"/><Relationship Id="rId9" Type="http://schemas.openxmlformats.org/officeDocument/2006/relationships/slideLayout" Target="../slideLayouts/slideLayout260.xml"/><Relationship Id="rId10" Type="http://schemas.openxmlformats.org/officeDocument/2006/relationships/slideLayout" Target="../slideLayouts/slideLayout26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1.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theme" Target="../theme/theme22.xml"/><Relationship Id="rId1" Type="http://schemas.openxmlformats.org/officeDocument/2006/relationships/slideLayout" Target="../slideLayouts/slideLayout276.xml"/><Relationship Id="rId2" Type="http://schemas.openxmlformats.org/officeDocument/2006/relationships/slideLayout" Target="../slideLayouts/slideLayout277.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90.xml"/><Relationship Id="rId12" Type="http://schemas.openxmlformats.org/officeDocument/2006/relationships/slideLayout" Target="../slideLayouts/slideLayout291.xml"/><Relationship Id="rId13" Type="http://schemas.openxmlformats.org/officeDocument/2006/relationships/slideLayout" Target="../slideLayouts/slideLayout292.xml"/><Relationship Id="rId14" Type="http://schemas.openxmlformats.org/officeDocument/2006/relationships/slideLayout" Target="../slideLayouts/slideLayout293.xml"/><Relationship Id="rId15" Type="http://schemas.openxmlformats.org/officeDocument/2006/relationships/slideLayout" Target="../slideLayouts/slideLayout294.xml"/><Relationship Id="rId16" Type="http://schemas.openxmlformats.org/officeDocument/2006/relationships/theme" Target="../theme/theme23.xml"/><Relationship Id="rId1" Type="http://schemas.openxmlformats.org/officeDocument/2006/relationships/slideLayout" Target="../slideLayouts/slideLayout280.xml"/><Relationship Id="rId2" Type="http://schemas.openxmlformats.org/officeDocument/2006/relationships/slideLayout" Target="../slideLayouts/slideLayout281.xml"/><Relationship Id="rId3" Type="http://schemas.openxmlformats.org/officeDocument/2006/relationships/slideLayout" Target="../slideLayouts/slideLayout282.xml"/><Relationship Id="rId4" Type="http://schemas.openxmlformats.org/officeDocument/2006/relationships/slideLayout" Target="../slideLayouts/slideLayout283.xml"/><Relationship Id="rId5" Type="http://schemas.openxmlformats.org/officeDocument/2006/relationships/slideLayout" Target="../slideLayouts/slideLayout284.xml"/><Relationship Id="rId6" Type="http://schemas.openxmlformats.org/officeDocument/2006/relationships/slideLayout" Target="../slideLayouts/slideLayout285.xml"/><Relationship Id="rId7" Type="http://schemas.openxmlformats.org/officeDocument/2006/relationships/slideLayout" Target="../slideLayouts/slideLayout286.xml"/><Relationship Id="rId8" Type="http://schemas.openxmlformats.org/officeDocument/2006/relationships/slideLayout" Target="../slideLayouts/slideLayout287.xml"/><Relationship Id="rId9" Type="http://schemas.openxmlformats.org/officeDocument/2006/relationships/slideLayout" Target="../slideLayouts/slideLayout288.xml"/><Relationship Id="rId10" Type="http://schemas.openxmlformats.org/officeDocument/2006/relationships/slideLayout" Target="../slideLayouts/slideLayout28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theme" Target="../theme/theme4.xml"/><Relationship Id="rId16" Type="http://schemas.openxmlformats.org/officeDocument/2006/relationships/tags" Target="../tags/tag1.xml"/><Relationship Id="rId17" Type="http://schemas.openxmlformats.org/officeDocument/2006/relationships/tags" Target="../tags/tag2.xml"/><Relationship Id="rId18" Type="http://schemas.openxmlformats.org/officeDocument/2006/relationships/tags" Target="../tags/tag3.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5.xml"/><Relationship Id="rId15" Type="http://schemas.openxmlformats.org/officeDocument/2006/relationships/tags" Target="../tags/tag5.xml"/><Relationship Id="rId16" Type="http://schemas.openxmlformats.org/officeDocument/2006/relationships/tags" Target="../tags/tag6.xml"/><Relationship Id="rId17" Type="http://schemas.openxmlformats.org/officeDocument/2006/relationships/tags" Target="../tags/tag7.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6.xml"/><Relationship Id="rId15" Type="http://schemas.openxmlformats.org/officeDocument/2006/relationships/tags" Target="../tags/tag8.xml"/><Relationship Id="rId16" Type="http://schemas.openxmlformats.org/officeDocument/2006/relationships/tags" Target="../tags/tag9.xml"/><Relationship Id="rId17" Type="http://schemas.openxmlformats.org/officeDocument/2006/relationships/tags" Target="../tags/tag10.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theme" Target="../theme/theme7.xml"/><Relationship Id="rId15" Type="http://schemas.openxmlformats.org/officeDocument/2006/relationships/tags" Target="../tags/tag11.xml"/><Relationship Id="rId16" Type="http://schemas.openxmlformats.org/officeDocument/2006/relationships/tags" Target="../tags/tag12.xml"/><Relationship Id="rId17" Type="http://schemas.openxmlformats.org/officeDocument/2006/relationships/tags" Target="../tags/tag13.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theme" Target="../theme/theme8.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tags" Target="../tags/tag16.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slideLayout" Target="../slideLayouts/slideLayout117.xml"/><Relationship Id="rId15" Type="http://schemas.openxmlformats.org/officeDocument/2006/relationships/theme" Target="../theme/theme9.xml"/><Relationship Id="rId16" Type="http://schemas.openxmlformats.org/officeDocument/2006/relationships/tags" Target="../tags/tag17.xml"/><Relationship Id="rId17" Type="http://schemas.openxmlformats.org/officeDocument/2006/relationships/tags" Target="../tags/tag18.xml"/><Relationship Id="rId18" Type="http://schemas.openxmlformats.org/officeDocument/2006/relationships/tags" Target="../tags/tag19.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9" tIns="45685" rIns="91369" bIns="45685"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9" tIns="45685" rIns="91369" bIns="456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69" tIns="45685" rIns="91369" bIns="45685" rtlCol="0" anchor="ctr"/>
          <a:lstStyle>
            <a:lvl1pPr algn="l" defTabSz="456846"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5/26/15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69" tIns="45685" rIns="91369" bIns="45685" rtlCol="0" anchor="ctr"/>
          <a:lstStyle>
            <a:lvl1pPr algn="ctr" defTabSz="456846"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69" tIns="45685" rIns="91369" bIns="45685" rtlCol="0" anchor="ctr"/>
          <a:lstStyle>
            <a:lvl1pPr algn="r" defTabSz="456846" fontAlgn="auto">
              <a:spcBef>
                <a:spcPts val="0"/>
              </a:spcBef>
              <a:spcAft>
                <a:spcPts val="0"/>
              </a:spcAft>
              <a:defRPr sz="1200" b="0">
                <a:solidFill>
                  <a:prstClr val="black">
                    <a:tint val="75000"/>
                  </a:prstClr>
                </a:solidFill>
                <a:latin typeface="Calibri"/>
                <a:ea typeface="+mn-ea"/>
                <a:cs typeface="+mn-cs"/>
              </a:defRPr>
            </a:lvl1pPr>
          </a:lstStyle>
          <a:p>
            <a:pPr>
              <a:defRPr/>
            </a:pPr>
            <a:fld id="{5D17B03F-44A4-F94A-9484-A99B49451B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628" r:id="rId1"/>
    <p:sldLayoutId id="2147491629" r:id="rId2"/>
    <p:sldLayoutId id="2147491630" r:id="rId3"/>
    <p:sldLayoutId id="2147491631" r:id="rId4"/>
    <p:sldLayoutId id="2147491632" r:id="rId5"/>
    <p:sldLayoutId id="2147491633" r:id="rId6"/>
    <p:sldLayoutId id="2147491634" r:id="rId7"/>
    <p:sldLayoutId id="2147491635" r:id="rId8"/>
    <p:sldLayoutId id="2147491636" r:id="rId9"/>
    <p:sldLayoutId id="2147491637" r:id="rId10"/>
    <p:sldLayoutId id="214749163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846"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696"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0550"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7398" algn="ctr" defTabSz="45684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673" indent="-228422" algn="l" defTabSz="456846" rtl="0" eaLnBrk="1" latinLnBrk="0" hangingPunct="1">
        <a:spcBef>
          <a:spcPct val="20000"/>
        </a:spcBef>
        <a:buFont typeface="Arial"/>
        <a:buChar char="•"/>
        <a:defRPr sz="2000" kern="1200">
          <a:solidFill>
            <a:schemeClr val="tx1"/>
          </a:solidFill>
          <a:latin typeface="+mn-lt"/>
          <a:ea typeface="+mn-ea"/>
          <a:cs typeface="+mn-cs"/>
        </a:defRPr>
      </a:lvl6pPr>
      <a:lvl7pPr marL="2969520" indent="-228422" algn="l" defTabSz="456846" rtl="0" eaLnBrk="1" latinLnBrk="0" hangingPunct="1">
        <a:spcBef>
          <a:spcPct val="20000"/>
        </a:spcBef>
        <a:buFont typeface="Arial"/>
        <a:buChar char="•"/>
        <a:defRPr sz="2000" kern="1200">
          <a:solidFill>
            <a:schemeClr val="tx1"/>
          </a:solidFill>
          <a:latin typeface="+mn-lt"/>
          <a:ea typeface="+mn-ea"/>
          <a:cs typeface="+mn-cs"/>
        </a:defRPr>
      </a:lvl7pPr>
      <a:lvl8pPr marL="3426372" indent="-228422" algn="l" defTabSz="456846" rtl="0" eaLnBrk="1" latinLnBrk="0" hangingPunct="1">
        <a:spcBef>
          <a:spcPct val="20000"/>
        </a:spcBef>
        <a:buFont typeface="Arial"/>
        <a:buChar char="•"/>
        <a:defRPr sz="2000" kern="1200">
          <a:solidFill>
            <a:schemeClr val="tx1"/>
          </a:solidFill>
          <a:latin typeface="+mn-lt"/>
          <a:ea typeface="+mn-ea"/>
          <a:cs typeface="+mn-cs"/>
        </a:defRPr>
      </a:lvl8pPr>
      <a:lvl9pPr marL="3883216" indent="-228422" algn="l" defTabSz="4568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CCAA3747-43AA-5A48-A696-098589E68723}" type="slidenum">
              <a:rPr lang="en-US" sz="1600" b="1" i="1">
                <a:solidFill>
                  <a:srgbClr val="000000"/>
                </a:solidFill>
                <a:effectLst>
                  <a:outerShdw blurRad="38100" dist="38100" dir="2700000" algn="tl">
                    <a:srgbClr val="DDDDDD"/>
                  </a:outerShdw>
                </a:effectLst>
                <a:latin typeface="Courier New" charset="0"/>
              </a:rPr>
              <a:pPr defTabSz="912113"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476" r:id="rId1"/>
    <p:sldLayoutId id="2147491477" r:id="rId2"/>
    <p:sldLayoutId id="2147491478" r:id="rId3"/>
    <p:sldLayoutId id="2147491479" r:id="rId4"/>
    <p:sldLayoutId id="2147491480" r:id="rId5"/>
    <p:sldLayoutId id="2147491481" r:id="rId6"/>
    <p:sldLayoutId id="2147491482" r:id="rId7"/>
    <p:sldLayoutId id="2147491483" r:id="rId8"/>
    <p:sldLayoutId id="2147491484" r:id="rId9"/>
    <p:sldLayoutId id="2147491485" r:id="rId10"/>
    <p:sldLayoutId id="2147491486" r:id="rId11"/>
    <p:sldLayoutId id="2147491487" r:id="rId12"/>
    <p:sldLayoutId id="2147491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915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5448E2A-0837-BB48-8A0B-64A469359389}"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89" r:id="rId1"/>
    <p:sldLayoutId id="2147491490" r:id="rId2"/>
    <p:sldLayoutId id="2147491491" r:id="rId3"/>
    <p:sldLayoutId id="2147491492" r:id="rId4"/>
    <p:sldLayoutId id="2147491493" r:id="rId5"/>
    <p:sldLayoutId id="2147491494" r:id="rId6"/>
    <p:sldLayoutId id="2147491495" r:id="rId7"/>
    <p:sldLayoutId id="2147491496" r:id="rId8"/>
    <p:sldLayoutId id="2147491497" r:id="rId9"/>
    <p:sldLayoutId id="2147491498" r:id="rId10"/>
    <p:sldLayoutId id="2147491499" r:id="rId11"/>
    <p:sldLayoutId id="2147491500" r:id="rId12"/>
    <p:sldLayoutId id="214749150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FA596472-18DF-5243-9EA7-EB26568A07C8}"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502" r:id="rId1"/>
    <p:sldLayoutId id="2147491503" r:id="rId2"/>
    <p:sldLayoutId id="2147491504" r:id="rId3"/>
    <p:sldLayoutId id="2147491505" r:id="rId4"/>
    <p:sldLayoutId id="2147491506" r:id="rId5"/>
    <p:sldLayoutId id="2147491507" r:id="rId6"/>
    <p:sldLayoutId id="2147491508" r:id="rId7"/>
    <p:sldLayoutId id="2147491509" r:id="rId8"/>
    <p:sldLayoutId id="2147491510" r:id="rId9"/>
    <p:sldLayoutId id="2147491511" r:id="rId10"/>
    <p:sldLayoutId id="2147491512" r:id="rId11"/>
    <p:sldLayoutId id="2147491513" r:id="rId12"/>
    <p:sldLayoutId id="2147491514" r:id="rId13"/>
    <p:sldLayoutId id="2147491652" r:id="rId14"/>
    <p:sldLayoutId id="214749165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53252"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704E5E9C-4C51-BC4B-B7C5-84C648C12828}"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15" r:id="rId1"/>
    <p:sldLayoutId id="2147491516" r:id="rId2"/>
    <p:sldLayoutId id="2147491517" r:id="rId3"/>
    <p:sldLayoutId id="2147491518" r:id="rId4"/>
    <p:sldLayoutId id="2147491519" r:id="rId5"/>
    <p:sldLayoutId id="2147491520" r:id="rId6"/>
    <p:sldLayoutId id="2147491521" r:id="rId7"/>
    <p:sldLayoutId id="2147491522" r:id="rId8"/>
    <p:sldLayoutId id="2147491523" r:id="rId9"/>
    <p:sldLayoutId id="2147491524" r:id="rId10"/>
    <p:sldLayoutId id="2147491525" r:id="rId11"/>
    <p:sldLayoutId id="2147491526" r:id="rId12"/>
    <p:sldLayoutId id="214749152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54276"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503ED9CA-CD62-FF40-A294-646C413C3BA8}"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28" r:id="rId1"/>
    <p:sldLayoutId id="2147491529" r:id="rId2"/>
    <p:sldLayoutId id="2147491530" r:id="rId3"/>
    <p:sldLayoutId id="2147491531" r:id="rId4"/>
    <p:sldLayoutId id="2147491532" r:id="rId5"/>
    <p:sldLayoutId id="2147491533" r:id="rId6"/>
    <p:sldLayoutId id="2147491534" r:id="rId7"/>
    <p:sldLayoutId id="2147491535" r:id="rId8"/>
    <p:sldLayoutId id="2147491536" r:id="rId9"/>
    <p:sldLayoutId id="2147491537" r:id="rId10"/>
    <p:sldLayoutId id="2147491538" r:id="rId11"/>
    <p:sldLayoutId id="2147491539" r:id="rId12"/>
    <p:sldLayoutId id="2147491540" r:id="rId13"/>
    <p:sldLayoutId id="2147491654" r:id="rId14"/>
    <p:sldLayoutId id="2147491655"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5007A3A2-832D-0A4E-B75A-3663F54765BA}"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541" r:id="rId1"/>
    <p:sldLayoutId id="2147491542" r:id="rId2"/>
    <p:sldLayoutId id="2147491543" r:id="rId3"/>
    <p:sldLayoutId id="2147491544" r:id="rId4"/>
    <p:sldLayoutId id="2147491545" r:id="rId5"/>
    <p:sldLayoutId id="2147491546" r:id="rId6"/>
    <p:sldLayoutId id="2147491547" r:id="rId7"/>
    <p:sldLayoutId id="2147491548" r:id="rId8"/>
    <p:sldLayoutId id="2147491549" r:id="rId9"/>
    <p:sldLayoutId id="2147491550" r:id="rId10"/>
    <p:sldLayoutId id="2147491551" r:id="rId11"/>
    <p:sldLayoutId id="2147491552" r:id="rId12"/>
    <p:sldLayoutId id="2147491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5837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DAB2E8E-97FE-4C40-8346-E0D35E4C9E70}"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554" r:id="rId1"/>
    <p:sldLayoutId id="2147491555" r:id="rId2"/>
    <p:sldLayoutId id="2147491556" r:id="rId3"/>
    <p:sldLayoutId id="2147491557" r:id="rId4"/>
    <p:sldLayoutId id="2147491558" r:id="rId5"/>
    <p:sldLayoutId id="2147491559" r:id="rId6"/>
    <p:sldLayoutId id="2147491560" r:id="rId7"/>
    <p:sldLayoutId id="2147491561" r:id="rId8"/>
    <p:sldLayoutId id="2147491562" r:id="rId9"/>
    <p:sldLayoutId id="2147491563" r:id="rId10"/>
    <p:sldLayoutId id="2147491564" r:id="rId11"/>
    <p:sldLayoutId id="2147491565" r:id="rId12"/>
    <p:sldLayoutId id="2147491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80" tIns="45990" rIns="91980" bIns="45990"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6042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80" tIns="45990" rIns="91980" bIns="45990"/>
          <a:lstStyle/>
          <a:p>
            <a:pPr defTabSz="909638" eaLnBrk="0" hangingPunct="0"/>
            <a:fld id="{78299764-59B3-1746-B7ED-6B04850D34D6}" type="slidenum">
              <a:rPr lang="en-US" sz="1600" b="1" i="1">
                <a:solidFill>
                  <a:srgbClr val="000000"/>
                </a:solidFill>
                <a:latin typeface="Courier New" charset="0"/>
              </a:rPr>
              <a:pPr defTabSz="909638" eaLnBrk="0" hangingPunct="0"/>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567" r:id="rId1"/>
    <p:sldLayoutId id="2147491568" r:id="rId2"/>
    <p:sldLayoutId id="2147491569" r:id="rId3"/>
    <p:sldLayoutId id="2147491570" r:id="rId4"/>
    <p:sldLayoutId id="2147491571" r:id="rId5"/>
    <p:sldLayoutId id="2147491572" r:id="rId6"/>
    <p:sldLayoutId id="2147491573" r:id="rId7"/>
    <p:sldLayoutId id="2147491574" r:id="rId8"/>
    <p:sldLayoutId id="2147491575" r:id="rId9"/>
    <p:sldLayoutId id="2147491576" r:id="rId10"/>
    <p:sldLayoutId id="2147491577" r:id="rId11"/>
    <p:sldLayoutId id="2147491578" r:id="rId12"/>
    <p:sldLayoutId id="2147491579" r:id="rId13"/>
    <p:sldLayoutId id="2147491657" r:id="rId14"/>
    <p:sldLayoutId id="2147491658"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772" algn="ctr" defTabSz="911965" rtl="0" eaLnBrk="1" fontAlgn="base" hangingPunct="1">
        <a:spcBef>
          <a:spcPct val="0"/>
        </a:spcBef>
        <a:spcAft>
          <a:spcPct val="0"/>
        </a:spcAft>
        <a:defRPr sz="3600" b="1" u="sng">
          <a:solidFill>
            <a:srgbClr val="000099"/>
          </a:solidFill>
          <a:latin typeface="Arial" pitchFamily="-65" charset="0"/>
        </a:defRPr>
      </a:lvl6pPr>
      <a:lvl7pPr marL="913552" algn="ctr" defTabSz="911965" rtl="0" eaLnBrk="1" fontAlgn="base" hangingPunct="1">
        <a:spcBef>
          <a:spcPct val="0"/>
        </a:spcBef>
        <a:spcAft>
          <a:spcPct val="0"/>
        </a:spcAft>
        <a:defRPr sz="3600" b="1" u="sng">
          <a:solidFill>
            <a:srgbClr val="000099"/>
          </a:solidFill>
          <a:latin typeface="Arial" pitchFamily="-65" charset="0"/>
        </a:defRPr>
      </a:lvl7pPr>
      <a:lvl8pPr marL="1370331" algn="ctr" defTabSz="911965" rtl="0" eaLnBrk="1" fontAlgn="base" hangingPunct="1">
        <a:spcBef>
          <a:spcPct val="0"/>
        </a:spcBef>
        <a:spcAft>
          <a:spcPct val="0"/>
        </a:spcAft>
        <a:defRPr sz="3600" b="1" u="sng">
          <a:solidFill>
            <a:srgbClr val="000099"/>
          </a:solidFill>
          <a:latin typeface="Arial" pitchFamily="-65" charset="0"/>
        </a:defRPr>
      </a:lvl8pPr>
      <a:lvl9pPr marL="1827105" algn="ctr" defTabSz="911965"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268"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045"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5822"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2593" indent="-228384" algn="l" defTabSz="911965"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772" rtl="0" eaLnBrk="1" latinLnBrk="0" hangingPunct="1">
        <a:defRPr sz="1800" kern="1200">
          <a:solidFill>
            <a:schemeClr val="tx1"/>
          </a:solidFill>
          <a:latin typeface="+mn-lt"/>
          <a:ea typeface="+mn-ea"/>
          <a:cs typeface="+mn-cs"/>
        </a:defRPr>
      </a:lvl1pPr>
      <a:lvl2pPr marL="456772" algn="l" defTabSz="456772" rtl="0" eaLnBrk="1" latinLnBrk="0" hangingPunct="1">
        <a:defRPr sz="1800" kern="1200">
          <a:solidFill>
            <a:schemeClr val="tx1"/>
          </a:solidFill>
          <a:latin typeface="+mn-lt"/>
          <a:ea typeface="+mn-ea"/>
          <a:cs typeface="+mn-cs"/>
        </a:defRPr>
      </a:lvl2pPr>
      <a:lvl3pPr marL="913552" algn="l" defTabSz="456772" rtl="0" eaLnBrk="1" latinLnBrk="0" hangingPunct="1">
        <a:defRPr sz="1800" kern="1200">
          <a:solidFill>
            <a:schemeClr val="tx1"/>
          </a:solidFill>
          <a:latin typeface="+mn-lt"/>
          <a:ea typeface="+mn-ea"/>
          <a:cs typeface="+mn-cs"/>
        </a:defRPr>
      </a:lvl3pPr>
      <a:lvl4pPr marL="1370331" algn="l" defTabSz="456772" rtl="0" eaLnBrk="1" latinLnBrk="0" hangingPunct="1">
        <a:defRPr sz="1800" kern="1200">
          <a:solidFill>
            <a:schemeClr val="tx1"/>
          </a:solidFill>
          <a:latin typeface="+mn-lt"/>
          <a:ea typeface="+mn-ea"/>
          <a:cs typeface="+mn-cs"/>
        </a:defRPr>
      </a:lvl4pPr>
      <a:lvl5pPr marL="1827105" algn="l" defTabSz="456772" rtl="0" eaLnBrk="1" latinLnBrk="0" hangingPunct="1">
        <a:defRPr sz="1800" kern="1200">
          <a:solidFill>
            <a:schemeClr val="tx1"/>
          </a:solidFill>
          <a:latin typeface="+mn-lt"/>
          <a:ea typeface="+mn-ea"/>
          <a:cs typeface="+mn-cs"/>
        </a:defRPr>
      </a:lvl5pPr>
      <a:lvl6pPr marL="2283879" algn="l" defTabSz="456772" rtl="0" eaLnBrk="1" latinLnBrk="0" hangingPunct="1">
        <a:defRPr sz="1800" kern="1200">
          <a:solidFill>
            <a:schemeClr val="tx1"/>
          </a:solidFill>
          <a:latin typeface="+mn-lt"/>
          <a:ea typeface="+mn-ea"/>
          <a:cs typeface="+mn-cs"/>
        </a:defRPr>
      </a:lvl6pPr>
      <a:lvl7pPr marL="2740658" algn="l" defTabSz="456772" rtl="0" eaLnBrk="1" latinLnBrk="0" hangingPunct="1">
        <a:defRPr sz="1800" kern="1200">
          <a:solidFill>
            <a:schemeClr val="tx1"/>
          </a:solidFill>
          <a:latin typeface="+mn-lt"/>
          <a:ea typeface="+mn-ea"/>
          <a:cs typeface="+mn-cs"/>
        </a:defRPr>
      </a:lvl7pPr>
      <a:lvl8pPr marL="3197432" algn="l" defTabSz="456772" rtl="0" eaLnBrk="1" latinLnBrk="0" hangingPunct="1">
        <a:defRPr sz="1800" kern="1200">
          <a:solidFill>
            <a:schemeClr val="tx1"/>
          </a:solidFill>
          <a:latin typeface="+mn-lt"/>
          <a:ea typeface="+mn-ea"/>
          <a:cs typeface="+mn-cs"/>
        </a:defRPr>
      </a:lvl8pPr>
      <a:lvl9pPr marL="3654210" algn="l" defTabSz="45677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10B1DEF6-3ABD-DA48-A179-F70A00773A71}"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580" r:id="rId1"/>
    <p:sldLayoutId id="2147491581" r:id="rId2"/>
    <p:sldLayoutId id="2147491582" r:id="rId3"/>
    <p:sldLayoutId id="2147491583" r:id="rId4"/>
    <p:sldLayoutId id="2147491584" r:id="rId5"/>
    <p:sldLayoutId id="2147491585" r:id="rId6"/>
    <p:sldLayoutId id="2147491586" r:id="rId7"/>
    <p:sldLayoutId id="2147491587" r:id="rId8"/>
    <p:sldLayoutId id="2147491588" r:id="rId9"/>
    <p:sldLayoutId id="2147491589" r:id="rId10"/>
    <p:sldLayoutId id="2147491590" r:id="rId11"/>
    <p:sldLayoutId id="2147491591" r:id="rId12"/>
    <p:sldLayoutId id="21474915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893763" y="1152525"/>
            <a:ext cx="7358062" cy="232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893763" y="3535363"/>
            <a:ext cx="7358062"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91604" r:id="rId1"/>
    <p:sldLayoutId id="2147491605" r:id="rId2"/>
    <p:sldLayoutId id="2147491606" r:id="rId3"/>
    <p:sldLayoutId id="2147491607" r:id="rId4"/>
    <p:sldLayoutId id="2147491608" r:id="rId5"/>
    <p:sldLayoutId id="2147491609" r:id="rId6"/>
    <p:sldLayoutId id="2147491610" r:id="rId7"/>
    <p:sldLayoutId id="2147491611" r:id="rId8"/>
    <p:sldLayoutId id="2147491612" r:id="rId9"/>
    <p:sldLayoutId id="2147491613" r:id="rId10"/>
    <p:sldLayoutId id="2147491614" r:id="rId11"/>
  </p:sldLayoutIdLst>
  <p:txStyles>
    <p:titleStyle>
      <a:lvl1pPr algn="ctr" defTabSz="409575"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2pPr>
      <a:lvl3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3pPr>
      <a:lvl4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4pPr>
      <a:lvl5pPr algn="ctr" defTabSz="409575" rtl="0" eaLnBrk="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5pPr>
      <a:lvl6pPr marL="321440"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6pPr>
      <a:lvl7pPr marL="642882"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7pPr>
      <a:lvl8pPr marL="964323"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8pPr>
      <a:lvl9pPr marL="1285763" algn="ctr" defTabSz="410730"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409575" rtl="0" eaLnBrk="0" fontAlgn="base" hangingPunct="0">
        <a:spcBef>
          <a:spcPts val="2950"/>
        </a:spcBef>
        <a:spcAft>
          <a:spcPct val="0"/>
        </a:spcAft>
        <a:defRPr sz="2500">
          <a:solidFill>
            <a:srgbClr val="000000"/>
          </a:solidFill>
          <a:latin typeface="+mn-lt"/>
          <a:ea typeface="+mn-ea"/>
          <a:cs typeface="+mn-cs"/>
          <a:sym typeface="Helvetica Light" charset="0"/>
        </a:defRPr>
      </a:lvl1pPr>
      <a:lvl2pPr marL="160338" indent="296863"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2pPr>
      <a:lvl3pPr marL="320675" indent="593725"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3pPr>
      <a:lvl4pPr marL="481013" indent="890588"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4pPr>
      <a:lvl5pPr marL="641350" indent="1187450" algn="l" defTabSz="409575" rtl="0" eaLnBrk="0" fontAlgn="base" hangingPunct="0">
        <a:spcBef>
          <a:spcPts val="2950"/>
        </a:spcBef>
        <a:spcAft>
          <a:spcPct val="0"/>
        </a:spcAft>
        <a:defRPr sz="2500">
          <a:solidFill>
            <a:srgbClr val="000000"/>
          </a:solidFill>
          <a:latin typeface="+mn-lt"/>
          <a:ea typeface="Helvetica Light" charset="0"/>
          <a:cs typeface="+mn-cs"/>
          <a:sym typeface="Helvetica Light" charset="0"/>
        </a:defRPr>
      </a:lvl5pPr>
      <a:lvl6pPr marL="964323"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6pPr>
      <a:lvl7pPr marL="1285763"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7pPr>
      <a:lvl8pPr marL="1607205"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8pPr>
      <a:lvl9pPr marL="1928645" algn="l" defTabSz="410730" rtl="0" fontAlgn="base" hangingPunct="0">
        <a:spcBef>
          <a:spcPts val="2953"/>
        </a:spcBef>
        <a:spcAft>
          <a:spcPct val="0"/>
        </a:spcAft>
        <a:defRPr sz="2500">
          <a:solidFill>
            <a:srgbClr val="000000"/>
          </a:solidFill>
          <a:latin typeface="+mn-lt"/>
          <a:ea typeface="Helvetica Light" charset="0"/>
          <a:cs typeface="+mn-cs"/>
          <a:sym typeface="Helvetica Light"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0524" eaLnBrk="0" hangingPunct="0">
              <a:defRPr/>
            </a:pPr>
            <a:fld id="{9C6AB443-69B9-EA4A-B16E-F3F6F1AFA123}" type="slidenum">
              <a:rPr lang="en-US" sz="1600" b="1" i="1">
                <a:solidFill>
                  <a:srgbClr val="000000"/>
                </a:solidFill>
                <a:effectLst>
                  <a:outerShdw blurRad="38100" dist="38100" dir="2700000" algn="tl">
                    <a:srgbClr val="DDDDDD"/>
                  </a:outerShdw>
                </a:effectLst>
                <a:latin typeface="Courier New" charset="0"/>
              </a:rPr>
              <a:pPr defTabSz="910524"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372" r:id="rId1"/>
    <p:sldLayoutId id="2147491373" r:id="rId2"/>
    <p:sldLayoutId id="2147491374" r:id="rId3"/>
    <p:sldLayoutId id="2147491375" r:id="rId4"/>
    <p:sldLayoutId id="2147491376" r:id="rId5"/>
    <p:sldLayoutId id="2147491377" r:id="rId6"/>
    <p:sldLayoutId id="2147491378" r:id="rId7"/>
    <p:sldLayoutId id="2147491379" r:id="rId8"/>
    <p:sldLayoutId id="2147491380" r:id="rId9"/>
    <p:sldLayoutId id="2147491381" r:id="rId10"/>
    <p:sldLayoutId id="2147491382" r:id="rId11"/>
    <p:sldLayoutId id="2147491383" r:id="rId12"/>
    <p:sldLayoutId id="214749138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7885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7F49856D-2598-434F-BE1B-1864E833E946}" type="slidenum">
              <a:rPr lang="en-US" sz="1600" b="1" i="1">
                <a:solidFill>
                  <a:srgbClr val="000000"/>
                </a:solidFill>
                <a:effectLst>
                  <a:outerShdw blurRad="38100" dist="38100" dir="2700000" algn="tl">
                    <a:srgbClr val="DDDDDD"/>
                  </a:outerShdw>
                </a:effectLst>
                <a:latin typeface="Courier New" charset="0"/>
              </a:rPr>
              <a:pPr defTabSz="911225"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615" r:id="rId1"/>
    <p:sldLayoutId id="2147491616" r:id="rId2"/>
    <p:sldLayoutId id="2147491617" r:id="rId3"/>
    <p:sldLayoutId id="2147491618" r:id="rId4"/>
    <p:sldLayoutId id="2147491619" r:id="rId5"/>
    <p:sldLayoutId id="2147491620" r:id="rId6"/>
    <p:sldLayoutId id="2147491621" r:id="rId7"/>
    <p:sldLayoutId id="2147491622" r:id="rId8"/>
    <p:sldLayoutId id="2147491623" r:id="rId9"/>
    <p:sldLayoutId id="2147491624" r:id="rId10"/>
    <p:sldLayoutId id="2147491625" r:id="rId11"/>
    <p:sldLayoutId id="2147491626" r:id="rId12"/>
    <p:sldLayoutId id="214749162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0B338D5E-2476-E64B-971E-2DAD2AD9BC77}" type="datetimeFigureOut">
              <a:rPr lang="en-US" smtClean="0">
                <a:solidFill>
                  <a:prstClr val="black">
                    <a:tint val="75000"/>
                  </a:prstClr>
                </a:solidFill>
                <a:latin typeface="Calibri"/>
                <a:ea typeface="+mn-ea"/>
                <a:cs typeface="+mn-cs"/>
              </a:rPr>
              <a:pPr defTabSz="457200" fontAlgn="auto">
                <a:spcBef>
                  <a:spcPts val="0"/>
                </a:spcBef>
                <a:spcAft>
                  <a:spcPts val="0"/>
                </a:spcAft>
              </a:pPr>
              <a:t>5/26/15</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419AD6E-85DB-EB4F-A323-333F04899883}"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39005738"/>
      </p:ext>
    </p:extLst>
  </p:cSld>
  <p:clrMap bg1="lt1" tx1="dk1" bg2="lt2" tx2="dk2" accent1="accent1" accent2="accent2" accent3="accent3" accent4="accent4" accent5="accent5" accent6="accent6" hlink="hlink" folHlink="folHlink"/>
  <p:sldLayoutIdLst>
    <p:sldLayoutId id="2147491671" r:id="rId1"/>
    <p:sldLayoutId id="2147491672" r:id="rId2"/>
    <p:sldLayoutId id="2147491673" r:id="rId3"/>
    <p:sldLayoutId id="2147491674" r:id="rId4"/>
    <p:sldLayoutId id="2147491675" r:id="rId5"/>
    <p:sldLayoutId id="2147491676" r:id="rId6"/>
    <p:sldLayoutId id="2147491677" r:id="rId7"/>
    <p:sldLayoutId id="2147491678" r:id="rId8"/>
    <p:sldLayoutId id="2147491679" r:id="rId9"/>
    <p:sldLayoutId id="2147491680" r:id="rId10"/>
    <p:sldLayoutId id="2147491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defTabSz="914400" fontAlgn="auto">
              <a:spcBef>
                <a:spcPts val="0"/>
              </a:spcBef>
              <a:spcAft>
                <a:spcPts val="0"/>
              </a:spcAft>
              <a:defRPr/>
            </a:pPr>
            <a:endParaRPr lang="en-US">
              <a:solidFill>
                <a:srgbClr val="000000"/>
              </a:solidFill>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smtClean="0"/>
              <a:t>Slide title goes here even if it goes longer than a line</a:t>
            </a:r>
            <a:endParaRPr lang="ko-KR" altLang="en-US" smtClean="0"/>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altLang="ko-KR" dirty="0" smtClean="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defTabSz="914400" fontAlgn="auto">
              <a:spcBef>
                <a:spcPct val="50000"/>
              </a:spcBef>
              <a:spcAft>
                <a:spcPts val="0"/>
              </a:spcAft>
            </a:pPr>
            <a:r>
              <a:rPr lang="en-US" altLang="ko-KR" sz="800" b="1" dirty="0">
                <a:solidFill>
                  <a:srgbClr val="585858"/>
                </a:solidFill>
                <a:latin typeface="Georgia" pitchFamily="18" charset="0"/>
                <a:ea typeface="Gulim" pitchFamily="34" charset="-127"/>
                <a:cs typeface="+mn-cs"/>
              </a:rPr>
              <a:t>S L I D E  </a:t>
            </a:r>
            <a:fld id="{B6E65EB1-8770-4D6F-9BAC-B5A9D136F4D3}" type="slidenum">
              <a:rPr lang="en-US" altLang="ko-KR" sz="800" b="1">
                <a:solidFill>
                  <a:srgbClr val="585858"/>
                </a:solidFill>
                <a:latin typeface="Georgia" pitchFamily="18" charset="0"/>
                <a:ea typeface="Gulim" pitchFamily="34" charset="-127"/>
                <a:cs typeface="+mn-cs"/>
              </a:rPr>
              <a:pPr algn="r" defTabSz="914400" fontAlgn="auto">
                <a:spcBef>
                  <a:spcPct val="50000"/>
                </a:spcBef>
                <a:spcAft>
                  <a:spcPts val="0"/>
                </a:spcAft>
              </a:pPr>
              <a:t>‹#›</a:t>
            </a:fld>
            <a:endParaRPr lang="en-US" altLang="ko-KR" sz="800" b="1" dirty="0">
              <a:solidFill>
                <a:srgbClr val="585858"/>
              </a:solidFill>
              <a:latin typeface="Georgia" pitchFamily="18" charset="0"/>
              <a:ea typeface="Gulim" pitchFamily="34" charset="-127"/>
              <a:cs typeface="+mn-cs"/>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defTabSz="914400" fontAlgn="auto">
              <a:spcBef>
                <a:spcPts val="0"/>
              </a:spcBef>
              <a:spcAft>
                <a:spcPts val="0"/>
              </a:spcAft>
              <a:defRPr/>
            </a:pPr>
            <a:endParaRPr lang="en-US">
              <a:solidFill>
                <a:srgbClr val="000000"/>
              </a:solidFill>
              <a:latin typeface="Arial" charset="0"/>
              <a:ea typeface="MS PGothic" pitchFamily="34" charset="-128"/>
              <a:cs typeface="+mn-cs"/>
            </a:endParaRPr>
          </a:p>
        </p:txBody>
      </p:sp>
    </p:spTree>
    <p:extLst>
      <p:ext uri="{BB962C8B-B14F-4D97-AF65-F5344CB8AC3E}">
        <p14:creationId xmlns:p14="http://schemas.microsoft.com/office/powerpoint/2010/main" val="3418231848"/>
      </p:ext>
    </p:extLst>
  </p:cSld>
  <p:clrMap bg1="lt1" tx1="dk1" bg2="lt2" tx2="dk2" accent1="accent1" accent2="accent2" accent3="accent3" accent4="accent4" accent5="accent5" accent6="accent6" hlink="hlink" folHlink="folHlink"/>
  <p:sldLayoutIdLst>
    <p:sldLayoutId id="2147491683" r:id="rId1"/>
    <p:sldLayoutId id="2147491684" r:id="rId2"/>
    <p:sldLayoutId id="2147491685" r:id="rId3"/>
    <p:sldLayoutId id="2147491727" r:id="rId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F690244-BD34-3D44-A15C-1A9ABD3DCB0D}"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extLst>
      <p:ext uri="{BB962C8B-B14F-4D97-AF65-F5344CB8AC3E}">
        <p14:creationId xmlns:p14="http://schemas.microsoft.com/office/powerpoint/2010/main" val="4256085920"/>
      </p:ext>
    </p:extLst>
  </p:cSld>
  <p:clrMap bg1="lt1" tx1="dk1" bg2="lt2" tx2="dk2" accent1="accent1" accent2="accent2" accent3="accent3" accent4="accent4" accent5="accent5" accent6="accent6" hlink="hlink" folHlink="folHlink"/>
  <p:sldLayoutIdLst>
    <p:sldLayoutId id="2147491699" r:id="rId1"/>
    <p:sldLayoutId id="2147491700" r:id="rId2"/>
    <p:sldLayoutId id="2147491701" r:id="rId3"/>
    <p:sldLayoutId id="2147491702" r:id="rId4"/>
    <p:sldLayoutId id="2147491703" r:id="rId5"/>
    <p:sldLayoutId id="2147491704" r:id="rId6"/>
    <p:sldLayoutId id="2147491705" r:id="rId7"/>
    <p:sldLayoutId id="2147491706" r:id="rId8"/>
    <p:sldLayoutId id="2147491707" r:id="rId9"/>
    <p:sldLayoutId id="2147491708" r:id="rId10"/>
    <p:sldLayoutId id="2147491709" r:id="rId11"/>
    <p:sldLayoutId id="2147491710" r:id="rId12"/>
    <p:sldLayoutId id="2147491711" r:id="rId13"/>
    <p:sldLayoutId id="2147491712" r:id="rId14"/>
    <p:sldLayoutId id="214749171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BC7E8B7F-2ECA-CC49-8AB2-85097608FF63}"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385" r:id="rId1"/>
    <p:sldLayoutId id="2147491386" r:id="rId2"/>
    <p:sldLayoutId id="2147491387" r:id="rId3"/>
    <p:sldLayoutId id="2147491388" r:id="rId4"/>
    <p:sldLayoutId id="2147491389" r:id="rId5"/>
    <p:sldLayoutId id="2147491390" r:id="rId6"/>
    <p:sldLayoutId id="2147491391" r:id="rId7"/>
    <p:sldLayoutId id="2147491392" r:id="rId8"/>
    <p:sldLayoutId id="2147491393" r:id="rId9"/>
    <p:sldLayoutId id="2147491394" r:id="rId10"/>
    <p:sldLayoutId id="2147491395" r:id="rId11"/>
    <p:sldLayoutId id="2147491396" r:id="rId12"/>
    <p:sldLayoutId id="214749139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35" tIns="45969" rIns="91935" bIns="45969"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35" tIns="45969" rIns="91935" bIns="459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9" rIns="91935" bIns="45969"/>
          <a:lstStyle/>
          <a:p>
            <a:pPr defTabSz="909958" eaLnBrk="0" hangingPunct="0">
              <a:defRPr/>
            </a:pPr>
            <a:fld id="{B95CC7B6-C26E-204A-9DA8-414511E09C3F}" type="slidenum">
              <a:rPr lang="en-US" sz="1600" b="1" i="1">
                <a:solidFill>
                  <a:srgbClr val="000000"/>
                </a:solidFill>
                <a:effectLst>
                  <a:outerShdw blurRad="38100" dist="38100" dir="2700000" algn="tl">
                    <a:srgbClr val="DDDDDD"/>
                  </a:outerShdw>
                </a:effectLst>
                <a:latin typeface="Courier New" charset="0"/>
              </a:rPr>
              <a:pPr defTabSz="909958"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398" r:id="rId1"/>
    <p:sldLayoutId id="2147491399" r:id="rId2"/>
    <p:sldLayoutId id="2147491400" r:id="rId3"/>
    <p:sldLayoutId id="2147491401" r:id="rId4"/>
    <p:sldLayoutId id="2147491402" r:id="rId5"/>
    <p:sldLayoutId id="2147491403" r:id="rId6"/>
    <p:sldLayoutId id="2147491404" r:id="rId7"/>
    <p:sldLayoutId id="2147491405" r:id="rId8"/>
    <p:sldLayoutId id="2147491406" r:id="rId9"/>
    <p:sldLayoutId id="2147491407" r:id="rId10"/>
    <p:sldLayoutId id="2147491408" r:id="rId11"/>
    <p:sldLayoutId id="2147491409" r:id="rId12"/>
    <p:sldLayoutId id="2147491410" r:id="rId13"/>
    <p:sldLayoutId id="214749172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554" algn="ctr" defTabSz="911534" rtl="0" eaLnBrk="1" fontAlgn="base" hangingPunct="1">
        <a:spcBef>
          <a:spcPct val="0"/>
        </a:spcBef>
        <a:spcAft>
          <a:spcPct val="0"/>
        </a:spcAft>
        <a:defRPr sz="3600" b="1" u="sng">
          <a:solidFill>
            <a:srgbClr val="000099"/>
          </a:solidFill>
          <a:latin typeface="Arial" pitchFamily="-65" charset="0"/>
        </a:defRPr>
      </a:lvl6pPr>
      <a:lvl7pPr marL="913120" algn="ctr" defTabSz="911534" rtl="0" eaLnBrk="1" fontAlgn="base" hangingPunct="1">
        <a:spcBef>
          <a:spcPct val="0"/>
        </a:spcBef>
        <a:spcAft>
          <a:spcPct val="0"/>
        </a:spcAft>
        <a:defRPr sz="3600" b="1" u="sng">
          <a:solidFill>
            <a:srgbClr val="000099"/>
          </a:solidFill>
          <a:latin typeface="Arial" pitchFamily="-65" charset="0"/>
        </a:defRPr>
      </a:lvl7pPr>
      <a:lvl8pPr marL="1369684" algn="ctr" defTabSz="911534" rtl="0" eaLnBrk="1" fontAlgn="base" hangingPunct="1">
        <a:spcBef>
          <a:spcPct val="0"/>
        </a:spcBef>
        <a:spcAft>
          <a:spcPct val="0"/>
        </a:spcAft>
        <a:defRPr sz="3600" b="1" u="sng">
          <a:solidFill>
            <a:srgbClr val="000099"/>
          </a:solidFill>
          <a:latin typeface="Arial" pitchFamily="-65" charset="0"/>
        </a:defRPr>
      </a:lvl8pPr>
      <a:lvl9pPr marL="1826242" algn="ctr" defTabSz="911534"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0013"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0863"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86"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43"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205"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60" indent="-228278" algn="l" defTabSz="91153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4" rtl="0" eaLnBrk="1" latinLnBrk="0" hangingPunct="1">
        <a:defRPr sz="1800" kern="1200">
          <a:solidFill>
            <a:schemeClr val="tx1"/>
          </a:solidFill>
          <a:latin typeface="+mn-lt"/>
          <a:ea typeface="+mn-ea"/>
          <a:cs typeface="+mn-cs"/>
        </a:defRPr>
      </a:lvl1pPr>
      <a:lvl2pPr marL="456554" algn="l" defTabSz="456554" rtl="0" eaLnBrk="1" latinLnBrk="0" hangingPunct="1">
        <a:defRPr sz="1800" kern="1200">
          <a:solidFill>
            <a:schemeClr val="tx1"/>
          </a:solidFill>
          <a:latin typeface="+mn-lt"/>
          <a:ea typeface="+mn-ea"/>
          <a:cs typeface="+mn-cs"/>
        </a:defRPr>
      </a:lvl2pPr>
      <a:lvl3pPr marL="913120" algn="l" defTabSz="456554" rtl="0" eaLnBrk="1" latinLnBrk="0" hangingPunct="1">
        <a:defRPr sz="1800" kern="1200">
          <a:solidFill>
            <a:schemeClr val="tx1"/>
          </a:solidFill>
          <a:latin typeface="+mn-lt"/>
          <a:ea typeface="+mn-ea"/>
          <a:cs typeface="+mn-cs"/>
        </a:defRPr>
      </a:lvl3pPr>
      <a:lvl4pPr marL="1369684" algn="l" defTabSz="456554" rtl="0" eaLnBrk="1" latinLnBrk="0" hangingPunct="1">
        <a:defRPr sz="1800" kern="1200">
          <a:solidFill>
            <a:schemeClr val="tx1"/>
          </a:solidFill>
          <a:latin typeface="+mn-lt"/>
          <a:ea typeface="+mn-ea"/>
          <a:cs typeface="+mn-cs"/>
        </a:defRPr>
      </a:lvl4pPr>
      <a:lvl5pPr marL="1826242" algn="l" defTabSz="456554" rtl="0" eaLnBrk="1" latinLnBrk="0" hangingPunct="1">
        <a:defRPr sz="1800" kern="1200">
          <a:solidFill>
            <a:schemeClr val="tx1"/>
          </a:solidFill>
          <a:latin typeface="+mn-lt"/>
          <a:ea typeface="+mn-ea"/>
          <a:cs typeface="+mn-cs"/>
        </a:defRPr>
      </a:lvl5pPr>
      <a:lvl6pPr marL="2282802" algn="l" defTabSz="456554" rtl="0" eaLnBrk="1" latinLnBrk="0" hangingPunct="1">
        <a:defRPr sz="1800" kern="1200">
          <a:solidFill>
            <a:schemeClr val="tx1"/>
          </a:solidFill>
          <a:latin typeface="+mn-lt"/>
          <a:ea typeface="+mn-ea"/>
          <a:cs typeface="+mn-cs"/>
        </a:defRPr>
      </a:lvl6pPr>
      <a:lvl7pPr marL="2739364" algn="l" defTabSz="456554" rtl="0" eaLnBrk="1" latinLnBrk="0" hangingPunct="1">
        <a:defRPr sz="1800" kern="1200">
          <a:solidFill>
            <a:schemeClr val="tx1"/>
          </a:solidFill>
          <a:latin typeface="+mn-lt"/>
          <a:ea typeface="+mn-ea"/>
          <a:cs typeface="+mn-cs"/>
        </a:defRPr>
      </a:lvl7pPr>
      <a:lvl8pPr marL="3195926" algn="l" defTabSz="456554" rtl="0" eaLnBrk="1" latinLnBrk="0" hangingPunct="1">
        <a:defRPr sz="1800" kern="1200">
          <a:solidFill>
            <a:schemeClr val="tx1"/>
          </a:solidFill>
          <a:latin typeface="+mn-lt"/>
          <a:ea typeface="+mn-ea"/>
          <a:cs typeface="+mn-cs"/>
        </a:defRPr>
      </a:lvl8pPr>
      <a:lvl9pPr marL="3652484" algn="l" defTabSz="4565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87170E-DEE7-7949-AD54-9B36F984B660}"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11" r:id="rId1"/>
    <p:sldLayoutId id="2147491412" r:id="rId2"/>
    <p:sldLayoutId id="2147491413" r:id="rId3"/>
    <p:sldLayoutId id="2147491414" r:id="rId4"/>
    <p:sldLayoutId id="2147491415" r:id="rId5"/>
    <p:sldLayoutId id="2147491416" r:id="rId6"/>
    <p:sldLayoutId id="2147491417" r:id="rId7"/>
    <p:sldLayoutId id="2147491418" r:id="rId8"/>
    <p:sldLayoutId id="2147491419" r:id="rId9"/>
    <p:sldLayoutId id="2147491420" r:id="rId10"/>
    <p:sldLayoutId id="2147491421" r:id="rId11"/>
    <p:sldLayoutId id="2147491422" r:id="rId12"/>
    <p:sldLayoutId id="2147491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02" eaLnBrk="0" hangingPunct="0">
              <a:defRPr/>
            </a:pPr>
            <a:fld id="{B14DE1BD-F0C9-2B40-AE12-0FA2892B1108}"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02" eaLnBrk="0" hangingPunct="0">
                <a:defRPr/>
              </a:pPr>
              <a:t>‹#›</a:t>
            </a:fld>
            <a:r>
              <a:rPr lang="en-US" b="1" dirty="0">
                <a:solidFill>
                  <a:srgbClr val="808080"/>
                </a:solidFill>
                <a:latin typeface="Arial" charset="0"/>
                <a:ea typeface="ＭＳ Ｐゴシック" charset="-128"/>
                <a:cs typeface="ＭＳ Ｐゴシック" charset="-128"/>
              </a:rPr>
              <a:t> - </a:t>
            </a:r>
            <a:r>
              <a:rPr lang="en-US" sz="1000" b="1" dirty="0" err="1">
                <a:solidFill>
                  <a:srgbClr val="969696"/>
                </a:solidFill>
                <a:latin typeface="Arial" charset="0"/>
                <a:ea typeface="ＭＳ Ｐゴシック" charset="-128"/>
                <a:cs typeface="ＭＳ Ｐゴシック" charset="-128"/>
              </a:rPr>
              <a:t>Lectures.GersteinLab.org</a:t>
            </a:r>
            <a:endParaRPr lang="en-US" sz="300" dirty="0">
              <a:solidFill>
                <a:srgbClr val="000000"/>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91424" r:id="rId1"/>
    <p:sldLayoutId id="2147491425" r:id="rId2"/>
    <p:sldLayoutId id="2147491426" r:id="rId3"/>
    <p:sldLayoutId id="2147491427" r:id="rId4"/>
    <p:sldLayoutId id="2147491428" r:id="rId5"/>
    <p:sldLayoutId id="2147491429" r:id="rId6"/>
    <p:sldLayoutId id="2147491430" r:id="rId7"/>
    <p:sldLayoutId id="2147491431" r:id="rId8"/>
    <p:sldLayoutId id="2147491432" r:id="rId9"/>
    <p:sldLayoutId id="2147491433" r:id="rId10"/>
    <p:sldLayoutId id="2147491434" r:id="rId11"/>
    <p:sldLayoutId id="2147491435" r:id="rId12"/>
    <p:sldLayoutId id="2147491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0524" eaLnBrk="0" hangingPunct="0">
              <a:defRPr/>
            </a:pPr>
            <a:fld id="{1EE47543-3B35-DD46-9583-9411EDDF661C}" type="slidenum">
              <a:rPr lang="en-US" sz="1600" b="1" i="1">
                <a:solidFill>
                  <a:srgbClr val="000000"/>
                </a:solidFill>
                <a:effectLst>
                  <a:outerShdw blurRad="38100" dist="38100" dir="2700000" algn="tl">
                    <a:srgbClr val="DDDDDD"/>
                  </a:outerShdw>
                </a:effectLst>
                <a:latin typeface="Courier New" charset="0"/>
              </a:rPr>
              <a:pPr defTabSz="910524" eaLnBrk="0" hangingPunct="0">
                <a:defRPr/>
              </a:pPr>
              <a:t>‹#›</a:t>
            </a:fld>
            <a:r>
              <a:rPr lang="en-US" b="1">
                <a:solidFill>
                  <a:srgbClr val="808080"/>
                </a:solidFill>
                <a:latin typeface="Arial" charset="0"/>
              </a:rPr>
              <a:t> - </a:t>
            </a:r>
            <a:r>
              <a:rPr lang="en-US" sz="1000" b="1">
                <a:solidFill>
                  <a:srgbClr val="969696"/>
                </a:solidFill>
                <a:latin typeface="Arial" charset="0"/>
              </a:rPr>
              <a:t>Lectures.GersteinLab.org</a:t>
            </a:r>
            <a:endParaRPr lang="en-US" sz="3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91437" r:id="rId1"/>
    <p:sldLayoutId id="2147491438" r:id="rId2"/>
    <p:sldLayoutId id="2147491439" r:id="rId3"/>
    <p:sldLayoutId id="2147491440" r:id="rId4"/>
    <p:sldLayoutId id="2147491441" r:id="rId5"/>
    <p:sldLayoutId id="2147491442" r:id="rId6"/>
    <p:sldLayoutId id="2147491443" r:id="rId7"/>
    <p:sldLayoutId id="2147491444" r:id="rId8"/>
    <p:sldLayoutId id="2147491445" r:id="rId9"/>
    <p:sldLayoutId id="2147491446" r:id="rId10"/>
    <p:sldLayoutId id="2147491447" r:id="rId11"/>
    <p:sldLayoutId id="2147491448" r:id="rId12"/>
    <p:sldLayoutId id="2147491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841" algn="ctr" defTabSz="912102" rtl="0" eaLnBrk="1" fontAlgn="base" hangingPunct="1">
        <a:spcBef>
          <a:spcPct val="0"/>
        </a:spcBef>
        <a:spcAft>
          <a:spcPct val="0"/>
        </a:spcAft>
        <a:defRPr sz="3600" b="1" u="sng">
          <a:solidFill>
            <a:srgbClr val="000099"/>
          </a:solidFill>
          <a:latin typeface="Arial" pitchFamily="-65" charset="0"/>
        </a:defRPr>
      </a:lvl6pPr>
      <a:lvl7pPr marL="913689" algn="ctr" defTabSz="912102" rtl="0" eaLnBrk="1" fontAlgn="base" hangingPunct="1">
        <a:spcBef>
          <a:spcPct val="0"/>
        </a:spcBef>
        <a:spcAft>
          <a:spcPct val="0"/>
        </a:spcAft>
        <a:defRPr sz="3600" b="1" u="sng">
          <a:solidFill>
            <a:srgbClr val="000099"/>
          </a:solidFill>
          <a:latin typeface="Arial" pitchFamily="-65" charset="0"/>
        </a:defRPr>
      </a:lvl7pPr>
      <a:lvl8pPr marL="1370536" algn="ctr" defTabSz="912102" rtl="0" eaLnBrk="1" fontAlgn="base" hangingPunct="1">
        <a:spcBef>
          <a:spcPct val="0"/>
        </a:spcBef>
        <a:spcAft>
          <a:spcPct val="0"/>
        </a:spcAft>
        <a:defRPr sz="3600" b="1" u="sng">
          <a:solidFill>
            <a:srgbClr val="000099"/>
          </a:solidFill>
          <a:latin typeface="Arial" pitchFamily="-65" charset="0"/>
        </a:defRPr>
      </a:lvl8pPr>
      <a:lvl9pPr marL="1827381" algn="ctr" defTabSz="912102"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47"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490"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3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176" indent="-228420" algn="l" defTabSz="912102"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1" rtl="0" eaLnBrk="1" latinLnBrk="0" hangingPunct="1">
        <a:defRPr sz="1800" kern="1200">
          <a:solidFill>
            <a:schemeClr val="tx1"/>
          </a:solidFill>
          <a:latin typeface="+mn-lt"/>
          <a:ea typeface="+mn-ea"/>
          <a:cs typeface="+mn-cs"/>
        </a:defRPr>
      </a:lvl1pPr>
      <a:lvl2pPr marL="456841" algn="l" defTabSz="456841" rtl="0" eaLnBrk="1" latinLnBrk="0" hangingPunct="1">
        <a:defRPr sz="1800" kern="1200">
          <a:solidFill>
            <a:schemeClr val="tx1"/>
          </a:solidFill>
          <a:latin typeface="+mn-lt"/>
          <a:ea typeface="+mn-ea"/>
          <a:cs typeface="+mn-cs"/>
        </a:defRPr>
      </a:lvl2pPr>
      <a:lvl3pPr marL="913689" algn="l" defTabSz="456841" rtl="0" eaLnBrk="1" latinLnBrk="0" hangingPunct="1">
        <a:defRPr sz="1800" kern="1200">
          <a:solidFill>
            <a:schemeClr val="tx1"/>
          </a:solidFill>
          <a:latin typeface="+mn-lt"/>
          <a:ea typeface="+mn-ea"/>
          <a:cs typeface="+mn-cs"/>
        </a:defRPr>
      </a:lvl3pPr>
      <a:lvl4pPr marL="1370536" algn="l" defTabSz="456841" rtl="0" eaLnBrk="1" latinLnBrk="0" hangingPunct="1">
        <a:defRPr sz="1800" kern="1200">
          <a:solidFill>
            <a:schemeClr val="tx1"/>
          </a:solidFill>
          <a:latin typeface="+mn-lt"/>
          <a:ea typeface="+mn-ea"/>
          <a:cs typeface="+mn-cs"/>
        </a:defRPr>
      </a:lvl4pPr>
      <a:lvl5pPr marL="1827381" algn="l" defTabSz="456841" rtl="0" eaLnBrk="1" latinLnBrk="0" hangingPunct="1">
        <a:defRPr sz="1800" kern="1200">
          <a:solidFill>
            <a:schemeClr val="tx1"/>
          </a:solidFill>
          <a:latin typeface="+mn-lt"/>
          <a:ea typeface="+mn-ea"/>
          <a:cs typeface="+mn-cs"/>
        </a:defRPr>
      </a:lvl5pPr>
      <a:lvl6pPr marL="2284223" algn="l" defTabSz="456841" rtl="0" eaLnBrk="1" latinLnBrk="0" hangingPunct="1">
        <a:defRPr sz="1800" kern="1200">
          <a:solidFill>
            <a:schemeClr val="tx1"/>
          </a:solidFill>
          <a:latin typeface="+mn-lt"/>
          <a:ea typeface="+mn-ea"/>
          <a:cs typeface="+mn-cs"/>
        </a:defRPr>
      </a:lvl6pPr>
      <a:lvl7pPr marL="2741070" algn="l" defTabSz="456841" rtl="0" eaLnBrk="1" latinLnBrk="0" hangingPunct="1">
        <a:defRPr sz="1800" kern="1200">
          <a:solidFill>
            <a:schemeClr val="tx1"/>
          </a:solidFill>
          <a:latin typeface="+mn-lt"/>
          <a:ea typeface="+mn-ea"/>
          <a:cs typeface="+mn-cs"/>
        </a:defRPr>
      </a:lvl7pPr>
      <a:lvl8pPr marL="3197908" algn="l" defTabSz="456841" rtl="0" eaLnBrk="1" latinLnBrk="0" hangingPunct="1">
        <a:defRPr sz="1800" kern="1200">
          <a:solidFill>
            <a:schemeClr val="tx1"/>
          </a:solidFill>
          <a:latin typeface="+mn-lt"/>
          <a:ea typeface="+mn-ea"/>
          <a:cs typeface="+mn-cs"/>
        </a:defRPr>
      </a:lvl8pPr>
      <a:lvl9pPr marL="3654758" algn="l" defTabSz="45684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F52A044E-B030-B941-84EA-3948B338C10A}"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450" r:id="rId1"/>
    <p:sldLayoutId id="2147491451" r:id="rId2"/>
    <p:sldLayoutId id="2147491452" r:id="rId3"/>
    <p:sldLayoutId id="2147491453" r:id="rId4"/>
    <p:sldLayoutId id="2147491454" r:id="rId5"/>
    <p:sldLayoutId id="2147491455" r:id="rId6"/>
    <p:sldLayoutId id="2147491456" r:id="rId7"/>
    <p:sldLayoutId id="2147491457" r:id="rId8"/>
    <p:sldLayoutId id="2147491458" r:id="rId9"/>
    <p:sldLayoutId id="2147491459" r:id="rId10"/>
    <p:sldLayoutId id="2147491460" r:id="rId11"/>
    <p:sldLayoutId id="2147491461" r:id="rId12"/>
    <p:sldLayoutId id="2147491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32771"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A5D5F2D0-668A-CD4C-AAFD-8E8EB8C43EF7}" type="slidenum">
              <a:rPr lang="en-US" sz="1600" b="1"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113" eaLnBrk="0" hangingPunct="0">
                <a:defRPr/>
              </a:pPr>
              <a:t>‹#›</a:t>
            </a:fld>
            <a:r>
              <a:rPr lang="en-US" b="1">
                <a:solidFill>
                  <a:srgbClr val="808080"/>
                </a:solidFill>
                <a:latin typeface="Arial" charset="0"/>
                <a:ea typeface="ＭＳ Ｐゴシック" charset="-128"/>
                <a:cs typeface="ＭＳ Ｐゴシック" charset="-128"/>
              </a:rPr>
              <a:t> - </a:t>
            </a:r>
            <a:r>
              <a:rPr lang="en-US" sz="1000" b="1">
                <a:solidFill>
                  <a:srgbClr val="969696"/>
                </a:solidFill>
                <a:latin typeface="Arial" charset="0"/>
                <a:ea typeface="ＭＳ Ｐゴシック" charset="-128"/>
                <a:cs typeface="ＭＳ Ｐゴシック" charset="-128"/>
              </a:rPr>
              <a:t>Lectures.GersteinLab.org</a:t>
            </a:r>
            <a:r>
              <a:rPr lang="en-US" sz="400">
                <a:solidFill>
                  <a:srgbClr val="808080"/>
                </a:solidFill>
                <a:latin typeface="Arial" charset="0"/>
                <a:ea typeface="ＭＳ Ｐゴシック" charset="-128"/>
                <a:cs typeface="ＭＳ Ｐゴシック" charset="-128"/>
              </a:rPr>
              <a:t> </a:t>
            </a:r>
            <a:r>
              <a:rPr lang="en-US" sz="300">
                <a:solidFill>
                  <a:srgbClr val="000000"/>
                </a:solidFill>
                <a:latin typeface="Arial" charset="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491463" r:id="rId1"/>
    <p:sldLayoutId id="2147491464" r:id="rId2"/>
    <p:sldLayoutId id="2147491465" r:id="rId3"/>
    <p:sldLayoutId id="2147491466" r:id="rId4"/>
    <p:sldLayoutId id="2147491467" r:id="rId5"/>
    <p:sldLayoutId id="2147491468" r:id="rId6"/>
    <p:sldLayoutId id="2147491469" r:id="rId7"/>
    <p:sldLayoutId id="2147491470" r:id="rId8"/>
    <p:sldLayoutId id="2147491471" r:id="rId9"/>
    <p:sldLayoutId id="2147491472" r:id="rId10"/>
    <p:sldLayoutId id="2147491473" r:id="rId11"/>
    <p:sldLayoutId id="2147491474" r:id="rId12"/>
    <p:sldLayoutId id="2147491475" r:id="rId13"/>
    <p:sldLayoutId id="214749163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tags" Target="../tags/tag35.xml"/><Relationship Id="rId5" Type="http://schemas.openxmlformats.org/officeDocument/2006/relationships/slideLayout" Target="../slideLayouts/slideLayout39.xml"/><Relationship Id="rId1" Type="http://schemas.openxmlformats.org/officeDocument/2006/relationships/themeOverride" Target="../theme/themeOverride1.xml"/><Relationship Id="rId2" Type="http://schemas.openxmlformats.org/officeDocument/2006/relationships/tags" Target="../tags/tag33.xml"/></Relationships>
</file>

<file path=ppt/slides/_rels/slide10.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tags" Target="../tags/tag76.xml"/><Relationship Id="rId5" Type="http://schemas.openxmlformats.org/officeDocument/2006/relationships/tags" Target="../tags/tag77.xml"/><Relationship Id="rId6" Type="http://schemas.openxmlformats.org/officeDocument/2006/relationships/tags" Target="../tags/tag78.xml"/><Relationship Id="rId7" Type="http://schemas.openxmlformats.org/officeDocument/2006/relationships/tags" Target="../tags/tag79.xml"/><Relationship Id="rId8" Type="http://schemas.openxmlformats.org/officeDocument/2006/relationships/slideLayout" Target="../slideLayouts/slideLayout66.xml"/><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tags" Target="../tags/tag73.xml"/><Relationship Id="rId2" Type="http://schemas.openxmlformats.org/officeDocument/2006/relationships/tags" Target="../tags/tag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5.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tags" Target="../tags/tag82.xml"/><Relationship Id="rId4" Type="http://schemas.openxmlformats.org/officeDocument/2006/relationships/slideLayout" Target="../slideLayouts/slideLayout66.xml"/><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tags" Target="../tags/tag80.xml"/><Relationship Id="rId2" Type="http://schemas.openxmlformats.org/officeDocument/2006/relationships/tags" Target="../tags/tag81.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18.emf"/><Relationship Id="rId13" Type="http://schemas.openxmlformats.org/officeDocument/2006/relationships/image" Target="../media/image26.jpeg"/><Relationship Id="rId14" Type="http://schemas.openxmlformats.org/officeDocument/2006/relationships/image" Target="../media/image27.jpeg"/><Relationship Id="rId15" Type="http://schemas.openxmlformats.org/officeDocument/2006/relationships/oleObject" Target="../embeddings/oleObject2.bin"/><Relationship Id="rId16"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tags" Target="../tags/tag83.xml"/><Relationship Id="rId3" Type="http://schemas.openxmlformats.org/officeDocument/2006/relationships/slideLayout" Target="../slideLayouts/slideLayout266.xml"/><Relationship Id="rId4" Type="http://schemas.openxmlformats.org/officeDocument/2006/relationships/notesSlide" Target="../notesSlides/notesSlide10.xml"/><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emf"/><Relationship Id="rId10"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8.jpeg"/><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33.emf"/><Relationship Id="rId10" Type="http://schemas.openxmlformats.org/officeDocument/2006/relationships/image" Target="../media/image34.emf"/><Relationship Id="rId11" Type="http://schemas.openxmlformats.org/officeDocument/2006/relationships/image" Target="../media/image35.emf"/><Relationship Id="rId1" Type="http://schemas.openxmlformats.org/officeDocument/2006/relationships/tags" Target="../tags/tag84.xml"/><Relationship Id="rId2" Type="http://schemas.openxmlformats.org/officeDocument/2006/relationships/slideLayout" Target="../slideLayouts/slideLayout266.xml"/></Relationships>
</file>

<file path=ppt/slides/_rels/slide16.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14.png"/><Relationship Id="rId1" Type="http://schemas.openxmlformats.org/officeDocument/2006/relationships/tags" Target="../tags/tag85.xml"/><Relationship Id="rId2" Type="http://schemas.openxmlformats.org/officeDocument/2006/relationships/tags" Target="../tags/tag86.xml"/><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tags" Target="../tags/tag89.xml"/><Relationship Id="rId6" Type="http://schemas.openxmlformats.org/officeDocument/2006/relationships/tags" Target="../tags/tag90.xml"/><Relationship Id="rId7" Type="http://schemas.openxmlformats.org/officeDocument/2006/relationships/tags" Target="../tags/tag91.xml"/><Relationship Id="rId8" Type="http://schemas.openxmlformats.org/officeDocument/2006/relationships/tags" Target="../tags/tag92.xml"/><Relationship Id="rId9" Type="http://schemas.openxmlformats.org/officeDocument/2006/relationships/slideLayout" Target="../slideLayouts/slideLayout66.xml"/><Relationship Id="rId10"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37.jpeg"/><Relationship Id="rId1" Type="http://schemas.openxmlformats.org/officeDocument/2006/relationships/tags" Target="../tags/tag93.xml"/><Relationship Id="rId2"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1" Type="http://schemas.openxmlformats.org/officeDocument/2006/relationships/tags" Target="../tags/tag94.xml"/><Relationship Id="rId2"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tags" Target="../tags/tag95.xml"/><Relationship Id="rId2" Type="http://schemas.openxmlformats.org/officeDocument/2006/relationships/slideLayout" Target="../slideLayouts/slideLayout66.xml"/><Relationship Id="rId3"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7.xml"/><Relationship Id="rId2" Type="http://schemas.openxmlformats.org/officeDocument/2006/relationships/notesSlide" Target="../notesSlides/notesSlide14.xml"/><Relationship Id="rId3"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4" Type="http://schemas.openxmlformats.org/officeDocument/2006/relationships/tags" Target="../tags/tag98.xml"/><Relationship Id="rId5" Type="http://schemas.openxmlformats.org/officeDocument/2006/relationships/slideLayout" Target="../slideLayouts/slideLayout39.xml"/><Relationship Id="rId1" Type="http://schemas.openxmlformats.org/officeDocument/2006/relationships/themeOverride" Target="../theme/themeOverride2.xml"/><Relationship Id="rId2" Type="http://schemas.openxmlformats.org/officeDocument/2006/relationships/tags" Target="../tags/tag96.xml"/></Relationships>
</file>

<file path=ppt/slides/_rels/slide22.xml.rels><?xml version="1.0" encoding="UTF-8" standalone="yes"?>
<Relationships xmlns="http://schemas.openxmlformats.org/package/2006/relationships"><Relationship Id="rId11" Type="http://schemas.openxmlformats.org/officeDocument/2006/relationships/notesSlide" Target="../notesSlides/notesSlide15.xml"/><Relationship Id="rId12" Type="http://schemas.openxmlformats.org/officeDocument/2006/relationships/image" Target="../media/image43.jpeg"/><Relationship Id="rId13" Type="http://schemas.openxmlformats.org/officeDocument/2006/relationships/image" Target="../media/image44.png"/><Relationship Id="rId14" Type="http://schemas.openxmlformats.org/officeDocument/2006/relationships/image" Target="../media/image45.jpeg"/><Relationship Id="rId15" Type="http://schemas.openxmlformats.org/officeDocument/2006/relationships/image" Target="../media/image46.png"/><Relationship Id="rId1" Type="http://schemas.openxmlformats.org/officeDocument/2006/relationships/tags" Target="../tags/tag99.xml"/><Relationship Id="rId2" Type="http://schemas.openxmlformats.org/officeDocument/2006/relationships/tags" Target="../tags/tag100.xml"/><Relationship Id="rId3" Type="http://schemas.openxmlformats.org/officeDocument/2006/relationships/tags" Target="../tags/tag101.xml"/><Relationship Id="rId4" Type="http://schemas.openxmlformats.org/officeDocument/2006/relationships/tags" Target="../tags/tag102.xml"/><Relationship Id="rId5" Type="http://schemas.openxmlformats.org/officeDocument/2006/relationships/tags" Target="../tags/tag103.xml"/><Relationship Id="rId6" Type="http://schemas.openxmlformats.org/officeDocument/2006/relationships/tags" Target="../tags/tag104.xml"/><Relationship Id="rId7" Type="http://schemas.openxmlformats.org/officeDocument/2006/relationships/tags" Target="../tags/tag105.xml"/><Relationship Id="rId8" Type="http://schemas.openxmlformats.org/officeDocument/2006/relationships/tags" Target="../tags/tag106.xml"/><Relationship Id="rId9" Type="http://schemas.openxmlformats.org/officeDocument/2006/relationships/tags" Target="../tags/tag107.xml"/><Relationship Id="rId10"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47.png"/><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7.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7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7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png"/><Relationship Id="rId1" Type="http://schemas.openxmlformats.org/officeDocument/2006/relationships/slideLayout" Target="../slideLayouts/slideLayout27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20" Type="http://schemas.openxmlformats.org/officeDocument/2006/relationships/tags" Target="../tags/tag55.xml"/><Relationship Id="rId21" Type="http://schemas.openxmlformats.org/officeDocument/2006/relationships/tags" Target="../tags/tag56.xml"/><Relationship Id="rId22" Type="http://schemas.openxmlformats.org/officeDocument/2006/relationships/tags" Target="../tags/tag57.xml"/><Relationship Id="rId23" Type="http://schemas.openxmlformats.org/officeDocument/2006/relationships/tags" Target="../tags/tag58.xml"/><Relationship Id="rId24" Type="http://schemas.openxmlformats.org/officeDocument/2006/relationships/tags" Target="../tags/tag59.xml"/><Relationship Id="rId25" Type="http://schemas.openxmlformats.org/officeDocument/2006/relationships/tags" Target="../tags/tag60.xml"/><Relationship Id="rId26" Type="http://schemas.openxmlformats.org/officeDocument/2006/relationships/tags" Target="../tags/tag61.xml"/><Relationship Id="rId27" Type="http://schemas.openxmlformats.org/officeDocument/2006/relationships/tags" Target="../tags/tag62.xml"/><Relationship Id="rId28" Type="http://schemas.openxmlformats.org/officeDocument/2006/relationships/tags" Target="../tags/tag63.xml"/><Relationship Id="rId29" Type="http://schemas.openxmlformats.org/officeDocument/2006/relationships/tags" Target="../tags/tag64.xml"/><Relationship Id="rId1" Type="http://schemas.openxmlformats.org/officeDocument/2006/relationships/tags" Target="../tags/tag36.xml"/><Relationship Id="rId2" Type="http://schemas.openxmlformats.org/officeDocument/2006/relationships/tags" Target="../tags/tag37.xml"/><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30" Type="http://schemas.openxmlformats.org/officeDocument/2006/relationships/tags" Target="../tags/tag65.xml"/><Relationship Id="rId31" Type="http://schemas.openxmlformats.org/officeDocument/2006/relationships/tags" Target="../tags/tag66.xml"/><Relationship Id="rId32" Type="http://schemas.openxmlformats.org/officeDocument/2006/relationships/tags" Target="../tags/tag67.xml"/><Relationship Id="rId9" Type="http://schemas.openxmlformats.org/officeDocument/2006/relationships/tags" Target="../tags/tag44.xml"/><Relationship Id="rId6" Type="http://schemas.openxmlformats.org/officeDocument/2006/relationships/tags" Target="../tags/tag41.xml"/><Relationship Id="rId7" Type="http://schemas.openxmlformats.org/officeDocument/2006/relationships/tags" Target="../tags/tag42.xml"/><Relationship Id="rId8" Type="http://schemas.openxmlformats.org/officeDocument/2006/relationships/tags" Target="../tags/tag43.xml"/><Relationship Id="rId33" Type="http://schemas.openxmlformats.org/officeDocument/2006/relationships/tags" Target="../tags/tag68.xml"/><Relationship Id="rId34" Type="http://schemas.openxmlformats.org/officeDocument/2006/relationships/tags" Target="../tags/tag69.xml"/><Relationship Id="rId35" Type="http://schemas.openxmlformats.org/officeDocument/2006/relationships/tags" Target="../tags/tag70.xml"/><Relationship Id="rId36" Type="http://schemas.openxmlformats.org/officeDocument/2006/relationships/tags" Target="../tags/tag71.xml"/><Relationship Id="rId10" Type="http://schemas.openxmlformats.org/officeDocument/2006/relationships/tags" Target="../tags/tag45.xml"/><Relationship Id="rId11" Type="http://schemas.openxmlformats.org/officeDocument/2006/relationships/tags" Target="../tags/tag46.xml"/><Relationship Id="rId12" Type="http://schemas.openxmlformats.org/officeDocument/2006/relationships/tags" Target="../tags/tag47.xml"/><Relationship Id="rId13" Type="http://schemas.openxmlformats.org/officeDocument/2006/relationships/tags" Target="../tags/tag48.xml"/><Relationship Id="rId14" Type="http://schemas.openxmlformats.org/officeDocument/2006/relationships/tags" Target="../tags/tag49.xml"/><Relationship Id="rId15" Type="http://schemas.openxmlformats.org/officeDocument/2006/relationships/tags" Target="../tags/tag50.xml"/><Relationship Id="rId16" Type="http://schemas.openxmlformats.org/officeDocument/2006/relationships/tags" Target="../tags/tag51.xml"/><Relationship Id="rId17" Type="http://schemas.openxmlformats.org/officeDocument/2006/relationships/tags" Target="../tags/tag52.xml"/><Relationship Id="rId18" Type="http://schemas.openxmlformats.org/officeDocument/2006/relationships/tags" Target="../tags/tag53.xml"/><Relationship Id="rId19" Type="http://schemas.openxmlformats.org/officeDocument/2006/relationships/tags" Target="../tags/tag54.xml"/><Relationship Id="rId37" Type="http://schemas.openxmlformats.org/officeDocument/2006/relationships/tags" Target="../tags/tag72.xml"/><Relationship Id="rId38" Type="http://schemas.openxmlformats.org/officeDocument/2006/relationships/slideLayout" Target="../slideLayouts/slideLayout279.xml"/><Relationship Id="rId39" Type="http://schemas.openxmlformats.org/officeDocument/2006/relationships/notesSlide" Target="../notesSlides/notesSlide8.xml"/><Relationship Id="rId4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304800" y="190500"/>
            <a:ext cx="8521700" cy="711200"/>
          </a:xfrm>
        </p:spPr>
        <p:txBody>
          <a:bodyPr/>
          <a:lstStyle/>
          <a:p>
            <a:pPr defTabSz="907350">
              <a:defRPr/>
            </a:pPr>
            <a:r>
              <a:rPr lang="en-US" sz="1800" dirty="0">
                <a:solidFill>
                  <a:schemeClr val="bg1">
                    <a:lumMod val="65000"/>
                  </a:schemeClr>
                </a:solidFill>
              </a:rPr>
              <a:t>Biological Network Analysis:</a:t>
            </a:r>
            <a:br>
              <a:rPr lang="en-US" sz="1800" dirty="0">
                <a:solidFill>
                  <a:schemeClr val="bg1">
                    <a:lumMod val="65000"/>
                  </a:schemeClr>
                </a:solidFill>
              </a:rPr>
            </a:br>
            <a:r>
              <a:rPr lang="en-US" sz="1800" dirty="0">
                <a:solidFill>
                  <a:schemeClr val="bg1">
                    <a:lumMod val="65000"/>
                  </a:schemeClr>
                </a:solidFill>
              </a:rPr>
              <a:t> </a:t>
            </a:r>
            <a:r>
              <a:rPr lang="en-US" sz="1800" dirty="0" smtClean="0">
                <a:solidFill>
                  <a:schemeClr val="bg1">
                    <a:lumMod val="65000"/>
                  </a:schemeClr>
                </a:solidFill>
              </a:rPr>
              <a:t>Hierarchies, Mutational Constraints &amp; Logical Circuits in Regulation</a:t>
            </a:r>
            <a:endParaRPr lang="en-US" dirty="0">
              <a:solidFill>
                <a:schemeClr val="bg1">
                  <a:lumMod val="65000"/>
                </a:schemeClr>
              </a:solidFill>
            </a:endParaRPr>
          </a:p>
        </p:txBody>
      </p:sp>
      <p:sp>
        <p:nvSpPr>
          <p:cNvPr id="93187" name="Content Placeholder 3"/>
          <p:cNvSpPr>
            <a:spLocks noGrp="1"/>
          </p:cNvSpPr>
          <p:nvPr>
            <p:ph idx="1"/>
            <p:custDataLst>
              <p:tags r:id="rId4"/>
            </p:custDataLst>
          </p:nvPr>
        </p:nvSpPr>
        <p:spPr>
          <a:xfrm>
            <a:off x="520700" y="919163"/>
            <a:ext cx="8115300" cy="5524500"/>
          </a:xfrm>
        </p:spPr>
        <p:txBody>
          <a:bodyPr/>
          <a:lstStyle/>
          <a:p>
            <a:r>
              <a:rPr lang="en-US" dirty="0" smtClean="0">
                <a:solidFill>
                  <a:srgbClr val="FFFF00"/>
                </a:solidFill>
                <a:latin typeface="Arial" charset="0"/>
                <a:ea typeface="ＭＳ Ｐゴシック" charset="0"/>
                <a:cs typeface="ＭＳ Ｐゴシック" charset="0"/>
              </a:rPr>
              <a:t>Why </a:t>
            </a:r>
            <a:r>
              <a:rPr lang="en-US" dirty="0">
                <a:solidFill>
                  <a:srgbClr val="FFFF00"/>
                </a:solidFill>
                <a:latin typeface="Arial" charset="0"/>
                <a:ea typeface="ＭＳ Ｐゴシック" charset="0"/>
                <a:cs typeface="ＭＳ Ｐゴシック" charset="0"/>
              </a:rPr>
              <a:t>Networks ? </a:t>
            </a:r>
          </a:p>
          <a:p>
            <a:pPr lvl="1"/>
            <a:r>
              <a:rPr lang="en-US" sz="2000" dirty="0" smtClean="0">
                <a:solidFill>
                  <a:schemeClr val="bg1"/>
                </a:solidFill>
                <a:latin typeface="Arial" charset="0"/>
                <a:ea typeface="ＭＳ Ｐゴシック" charset="0"/>
              </a:rPr>
              <a:t>Representational sweet spot + Intuition from cross-disciplinary comparisons</a:t>
            </a:r>
            <a:endParaRPr lang="en-US" dirty="0">
              <a:solidFill>
                <a:srgbClr val="FFFF00"/>
              </a:solidFill>
              <a:latin typeface="Arial" charset="0"/>
              <a:ea typeface="ＭＳ Ｐゴシック" charset="0"/>
              <a:cs typeface="ＭＳ Ｐゴシック" charset="0"/>
            </a:endParaRPr>
          </a:p>
          <a:p>
            <a:r>
              <a:rPr lang="en-US" dirty="0" smtClean="0">
                <a:solidFill>
                  <a:srgbClr val="FFFF00"/>
                </a:solidFill>
                <a:latin typeface="Arial" charset="0"/>
                <a:ea typeface="ＭＳ Ｐゴシック" charset="0"/>
                <a:cs typeface="ＭＳ Ｐゴシック" charset="0"/>
              </a:rPr>
              <a:t>Organizing the Regulatory Network into a Hierarchy</a:t>
            </a:r>
            <a:endParaRPr lang="en-US" dirty="0">
              <a:solidFill>
                <a:srgbClr val="FFFF00"/>
              </a:solidFill>
              <a:latin typeface="Arial" charset="0"/>
              <a:ea typeface="ＭＳ Ｐゴシック" charset="0"/>
              <a:cs typeface="ＭＳ Ｐゴシック" charset="0"/>
            </a:endParaRPr>
          </a:p>
          <a:p>
            <a:pPr lvl="1"/>
            <a:r>
              <a:rPr lang="en-US" sz="2000" dirty="0" smtClean="0">
                <a:solidFill>
                  <a:schemeClr val="bg1"/>
                </a:solidFill>
                <a:latin typeface="Arial" charset="0"/>
                <a:ea typeface="ＭＳ Ｐゴシック" charset="0"/>
              </a:rPr>
              <a:t>Construction: local BFS v global simulated annealing</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Information </a:t>
            </a:r>
            <a:r>
              <a:rPr lang="en-US" sz="2000" dirty="0">
                <a:solidFill>
                  <a:schemeClr val="bg1"/>
                </a:solidFill>
                <a:latin typeface="Arial" charset="0"/>
                <a:ea typeface="ＭＳ Ｐゴシック" charset="0"/>
              </a:rPr>
              <a:t>flow </a:t>
            </a:r>
            <a:r>
              <a:rPr lang="en-US" sz="2000" dirty="0" smtClean="0">
                <a:solidFill>
                  <a:schemeClr val="bg1"/>
                </a:solidFill>
                <a:latin typeface="Arial" charset="0"/>
                <a:ea typeface="ＭＳ Ｐゴシック" charset="0"/>
              </a:rPr>
              <a:t>bottlenecks in the middle</a:t>
            </a:r>
            <a:r>
              <a:rPr lang="en-US" sz="2000" dirty="0">
                <a:solidFill>
                  <a:schemeClr val="bg1"/>
                </a:solidFill>
                <a:latin typeface="Arial" charset="0"/>
                <a:ea typeface="ＭＳ Ｐゴシック" charset="0"/>
              </a:rPr>
              <a:t> </a:t>
            </a:r>
            <a:r>
              <a:rPr lang="en-US" sz="2000" dirty="0" smtClean="0">
                <a:solidFill>
                  <a:schemeClr val="bg1"/>
                </a:solidFill>
                <a:latin typeface="Arial" charset="0"/>
                <a:ea typeface="ＭＳ Ｐゴシック" charset="0"/>
              </a:rPr>
              <a:t>&amp; greater </a:t>
            </a:r>
            <a:r>
              <a:rPr lang="en-US" sz="2000" dirty="0">
                <a:solidFill>
                  <a:schemeClr val="bg1"/>
                </a:solidFill>
                <a:latin typeface="Arial" charset="0"/>
                <a:ea typeface="ＭＳ Ｐゴシック" charset="0"/>
              </a:rPr>
              <a:t>mid-level </a:t>
            </a:r>
            <a:r>
              <a:rPr lang="en-US" sz="2000" b="1" u="sng" dirty="0" smtClean="0">
                <a:solidFill>
                  <a:schemeClr val="bg1"/>
                </a:solidFill>
                <a:latin typeface="Arial" charset="0"/>
                <a:ea typeface="ＭＳ Ｐゴシック" charset="0"/>
              </a:rPr>
              <a:t>collaboration</a:t>
            </a:r>
            <a:r>
              <a:rPr lang="en-US" sz="2000" dirty="0" smtClean="0">
                <a:solidFill>
                  <a:schemeClr val="bg1"/>
                </a:solidFill>
                <a:latin typeface="Arial" charset="0"/>
                <a:ea typeface="ＭＳ Ｐゴシック" charset="0"/>
              </a:rPr>
              <a:t> to ease them, esp. in </a:t>
            </a:r>
            <a:r>
              <a:rPr lang="en-US" sz="2000" dirty="0">
                <a:solidFill>
                  <a:schemeClr val="bg1"/>
                </a:solidFill>
                <a:latin typeface="Arial" charset="0"/>
                <a:ea typeface="ＭＳ Ｐゴシック" charset="0"/>
              </a:rPr>
              <a:t>more complex </a:t>
            </a:r>
            <a:r>
              <a:rPr lang="en-US" sz="2000" dirty="0" smtClean="0">
                <a:solidFill>
                  <a:schemeClr val="bg1"/>
                </a:solidFill>
                <a:latin typeface="Arial" charset="0"/>
                <a:ea typeface="ＭＳ Ｐゴシック" charset="0"/>
              </a:rPr>
              <a:t>organisms</a:t>
            </a:r>
          </a:p>
          <a:p>
            <a:pPr lvl="1"/>
            <a:r>
              <a:rPr lang="en-US" sz="2000" dirty="0" smtClean="0">
                <a:solidFill>
                  <a:schemeClr val="bg1"/>
                </a:solidFill>
                <a:latin typeface="Arial" charset="0"/>
                <a:ea typeface="ＭＳ Ｐゴシック" charset="0"/>
              </a:rPr>
              <a:t>Differences between kinase &amp; TF hierarchy</a:t>
            </a:r>
            <a:endParaRPr lang="en-US" sz="2000" dirty="0">
              <a:solidFill>
                <a:schemeClr val="bg1"/>
              </a:solidFill>
              <a:latin typeface="Arial" charset="0"/>
              <a:ea typeface="ＭＳ Ｐゴシック" charset="0"/>
            </a:endParaRPr>
          </a:p>
          <a:p>
            <a:r>
              <a:rPr lang="en-US" dirty="0">
                <a:solidFill>
                  <a:srgbClr val="FFFF00"/>
                </a:solidFill>
                <a:latin typeface="Arial" charset="0"/>
                <a:ea typeface="ＭＳ Ｐゴシック" charset="0"/>
                <a:cs typeface="ＭＳ Ｐゴシック" charset="0"/>
              </a:rPr>
              <a:t>Analyzing the </a:t>
            </a:r>
            <a:r>
              <a:rPr lang="en-US" dirty="0" smtClean="0">
                <a:solidFill>
                  <a:srgbClr val="FFFF00"/>
                </a:solidFill>
                <a:latin typeface="Arial" charset="0"/>
                <a:ea typeface="ＭＳ Ｐゴシック" charset="0"/>
                <a:cs typeface="ＭＳ Ｐゴシック" charset="0"/>
              </a:rPr>
              <a:t>Impact </a:t>
            </a:r>
            <a:r>
              <a:rPr lang="en-US" dirty="0">
                <a:solidFill>
                  <a:srgbClr val="FFFF00"/>
                </a:solidFill>
                <a:latin typeface="Arial" charset="0"/>
                <a:ea typeface="ＭＳ Ｐゴシック" charset="0"/>
                <a:cs typeface="ＭＳ Ｐゴシック" charset="0"/>
              </a:rPr>
              <a:t>of </a:t>
            </a:r>
            <a:r>
              <a:rPr lang="en-US" dirty="0" smtClean="0">
                <a:solidFill>
                  <a:srgbClr val="FFFF00"/>
                </a:solidFill>
                <a:latin typeface="Arial" charset="0"/>
                <a:ea typeface="ＭＳ Ｐゴシック" charset="0"/>
                <a:cs typeface="ＭＳ Ｐゴシック" charset="0"/>
              </a:rPr>
              <a:t>Variation </a:t>
            </a:r>
            <a:r>
              <a:rPr lang="en-US" dirty="0">
                <a:solidFill>
                  <a:srgbClr val="FFFF00"/>
                </a:solidFill>
                <a:latin typeface="Arial" charset="0"/>
                <a:ea typeface="ＭＳ Ｐゴシック" charset="0"/>
                <a:cs typeface="ＭＳ Ｐゴシック" charset="0"/>
              </a:rPr>
              <a:t>on the </a:t>
            </a:r>
            <a:r>
              <a:rPr lang="en-US" dirty="0" smtClean="0">
                <a:solidFill>
                  <a:srgbClr val="FFFF00"/>
                </a:solidFill>
                <a:latin typeface="Arial" charset="0"/>
                <a:ea typeface="ＭＳ Ｐゴシック" charset="0"/>
                <a:cs typeface="ＭＳ Ｐゴシック" charset="0"/>
              </a:rPr>
              <a:t>Network</a:t>
            </a:r>
            <a:endParaRPr lang="en-US" dirty="0">
              <a:solidFill>
                <a:srgbClr val="FFFF00"/>
              </a:solidFill>
              <a:latin typeface="Arial" charset="0"/>
              <a:ea typeface="ＭＳ Ｐゴシック" charset="0"/>
              <a:cs typeface="ＭＳ Ｐゴシック" charset="0"/>
            </a:endParaRPr>
          </a:p>
          <a:p>
            <a:pPr lvl="1"/>
            <a:r>
              <a:rPr lang="en-US" sz="2000" dirty="0">
                <a:solidFill>
                  <a:schemeClr val="bg1"/>
                </a:solidFill>
                <a:latin typeface="Arial" charset="0"/>
                <a:ea typeface="ＭＳ Ｐゴシック" charset="0"/>
              </a:rPr>
              <a:t>Node Variation: </a:t>
            </a:r>
            <a:r>
              <a:rPr lang="en-US" sz="2000" b="1" u="sng" dirty="0">
                <a:solidFill>
                  <a:schemeClr val="bg1"/>
                </a:solidFill>
                <a:latin typeface="Arial" charset="0"/>
                <a:ea typeface="ＭＳ Ｐゴシック" charset="0"/>
              </a:rPr>
              <a:t>more connectivity = more constraint</a:t>
            </a:r>
          </a:p>
          <a:p>
            <a:pPr lvl="1"/>
            <a:r>
              <a:rPr lang="en-US" sz="2000" dirty="0">
                <a:solidFill>
                  <a:schemeClr val="bg1"/>
                </a:solidFill>
                <a:latin typeface="Arial" charset="0"/>
                <a:ea typeface="ＭＳ Ｐゴシック" charset="0"/>
              </a:rPr>
              <a:t>Useful analogies to </a:t>
            </a:r>
            <a:r>
              <a:rPr lang="en-US" sz="2000" b="1" u="sng" dirty="0">
                <a:solidFill>
                  <a:schemeClr val="bg1"/>
                </a:solidFill>
                <a:latin typeface="Arial" charset="0"/>
                <a:ea typeface="ＭＳ Ｐゴシック" charset="0"/>
              </a:rPr>
              <a:t>designed systems</a:t>
            </a:r>
          </a:p>
          <a:p>
            <a:r>
              <a:rPr lang="en-US" dirty="0" smtClean="0">
                <a:solidFill>
                  <a:srgbClr val="FFFF00"/>
                </a:solidFill>
                <a:latin typeface="Arial" charset="0"/>
                <a:ea typeface="ＭＳ Ｐゴシック" charset="0"/>
                <a:cs typeface="ＭＳ Ｐゴシック" charset="0"/>
              </a:rPr>
              <a:t>Going from Regulatory Networks to Logical Circuits</a:t>
            </a:r>
          </a:p>
          <a:p>
            <a:pPr lvl="1"/>
            <a:r>
              <a:rPr lang="en-US" sz="2000" dirty="0" smtClean="0">
                <a:solidFill>
                  <a:schemeClr val="bg1"/>
                </a:solidFill>
                <a:latin typeface="Arial" charset="0"/>
                <a:ea typeface="ＭＳ Ｐゴシック" charset="0"/>
              </a:rPr>
              <a:t>Preponderance </a:t>
            </a:r>
            <a:r>
              <a:rPr lang="en-US" sz="2000" dirty="0">
                <a:solidFill>
                  <a:schemeClr val="bg1"/>
                </a:solidFill>
                <a:latin typeface="Arial" charset="0"/>
                <a:ea typeface="ＭＳ Ｐゴシック" charset="0"/>
              </a:rPr>
              <a:t>of OR gates in the human </a:t>
            </a:r>
            <a:r>
              <a:rPr lang="en-US" sz="2000" dirty="0" smtClean="0">
                <a:solidFill>
                  <a:schemeClr val="bg1"/>
                </a:solidFill>
                <a:latin typeface="Arial" charset="0"/>
                <a:ea typeface="ＭＳ Ｐゴシック" charset="0"/>
              </a:rPr>
              <a:t>network v yeast</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Relation </a:t>
            </a:r>
            <a:r>
              <a:rPr lang="en-US" sz="2000" dirty="0">
                <a:solidFill>
                  <a:schemeClr val="bg1"/>
                </a:solidFill>
                <a:latin typeface="Arial" charset="0"/>
                <a:ea typeface="ＭＳ Ｐゴシック" charset="0"/>
              </a:rPr>
              <a:t>to cancer </a:t>
            </a:r>
            <a:r>
              <a:rPr lang="en-US" sz="2000" dirty="0" smtClean="0">
                <a:solidFill>
                  <a:schemeClr val="bg1"/>
                </a:solidFill>
                <a:latin typeface="Arial" charset="0"/>
                <a:ea typeface="ＭＳ Ｐゴシック" charset="0"/>
              </a:rPr>
              <a:t>(</a:t>
            </a:r>
            <a:r>
              <a:rPr lang="en-US" sz="2000" dirty="0" err="1" smtClean="0">
                <a:solidFill>
                  <a:schemeClr val="bg1"/>
                </a:solidFill>
                <a:latin typeface="Arial" charset="0"/>
                <a:ea typeface="ＭＳ Ｐゴシック" charset="0"/>
              </a:rPr>
              <a:t>myc</a:t>
            </a:r>
            <a:r>
              <a:rPr lang="en-US" sz="2000" dirty="0" smtClean="0">
                <a:solidFill>
                  <a:schemeClr val="bg1"/>
                </a:solidFill>
                <a:latin typeface="Arial" charset="0"/>
                <a:ea typeface="ＭＳ Ｐゴシック" charset="0"/>
              </a:rPr>
              <a:t>)</a:t>
            </a:r>
          </a:p>
          <a:p>
            <a:pPr lvl="1"/>
            <a:r>
              <a:rPr lang="en-US" sz="2000" dirty="0" smtClean="0">
                <a:solidFill>
                  <a:schemeClr val="bg1"/>
                </a:solidFill>
                <a:latin typeface="Arial" charset="0"/>
                <a:ea typeface="ＭＳ Ｐゴシック" charset="0"/>
              </a:rPr>
              <a:t>More logical structure at top of </a:t>
            </a:r>
            <a:r>
              <a:rPr lang="en-US" sz="2000" dirty="0" err="1" smtClean="0">
                <a:solidFill>
                  <a:schemeClr val="bg1"/>
                </a:solidFill>
                <a:latin typeface="Arial" charset="0"/>
                <a:ea typeface="ＭＳ Ｐゴシック" charset="0"/>
              </a:rPr>
              <a:t>heirarchy</a:t>
            </a:r>
            <a:endParaRPr lang="en-US" sz="2000" dirty="0">
              <a:solidFill>
                <a:schemeClr val="bg1"/>
              </a:solidFill>
              <a:latin typeface="Arial" charset="0"/>
              <a:ea typeface="ＭＳ Ｐゴシック" charset="0"/>
            </a:endParaRPr>
          </a:p>
        </p:txBody>
      </p:sp>
    </p:spTree>
    <p:custDataLst>
      <p:tags r:id="rId2"/>
    </p:custDataLst>
    <p:extLst>
      <p:ext uri="{BB962C8B-B14F-4D97-AF65-F5344CB8AC3E}">
        <p14:creationId xmlns:p14="http://schemas.microsoft.com/office/powerpoint/2010/main" val="317722630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custDataLst>
              <p:tags r:id="rId2"/>
            </p:custDataLst>
          </p:nvPr>
        </p:nvSpPr>
        <p:spPr>
          <a:xfrm>
            <a:off x="6281738" y="1670050"/>
            <a:ext cx="2489200" cy="1143000"/>
          </a:xfrm>
        </p:spPr>
        <p:txBody>
          <a:bodyPr/>
          <a:lstStyle/>
          <a:p>
            <a:pPr eaLnBrk="1" hangingPunct="1"/>
            <a:r>
              <a:rPr lang="en-US" sz="2800">
                <a:latin typeface="Arial" charset="0"/>
                <a:ea typeface="ＭＳ Ｐゴシック" charset="0"/>
                <a:cs typeface="ＭＳ Ｐゴシック" charset="0"/>
              </a:rPr>
              <a:t>Strongest Proximal Regulatory Edges Can be Arranged into a Hierarchy</a:t>
            </a:r>
            <a:endParaRPr lang="zh-TW" altLang="en-US" sz="2800">
              <a:latin typeface="Calibri" charset="0"/>
              <a:ea typeface="新細明體" charset="0"/>
              <a:cs typeface="新細明體" charset="0"/>
            </a:endParaRPr>
          </a:p>
        </p:txBody>
      </p:sp>
      <p:pic>
        <p:nvPicPr>
          <p:cNvPr id="104450" name="Picture 4"/>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t="6886" r="-102" b="50458"/>
          <a:stretch>
            <a:fillRect/>
          </a:stretch>
        </p:blipFill>
        <p:spPr bwMode="auto">
          <a:xfrm>
            <a:off x="0" y="0"/>
            <a:ext cx="4976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custDataLst>
              <p:tags r:id="rId4"/>
            </p:custDataLst>
          </p:nvPr>
        </p:nvSpPr>
        <p:spPr bwMode="auto">
          <a:xfrm>
            <a:off x="550863" y="4084638"/>
            <a:ext cx="81026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latin typeface="Arial" charset="0"/>
              </a:rPr>
              <a:t>Global wiring pattern of TFs </a:t>
            </a:r>
          </a:p>
          <a:p>
            <a:pPr eaLnBrk="1" hangingPunct="1"/>
            <a:endParaRPr lang="en-US" sz="1800">
              <a:solidFill>
                <a:srgbClr val="000000"/>
              </a:solidFill>
              <a:latin typeface="Arial" charset="0"/>
            </a:endParaRPr>
          </a:p>
          <a:p>
            <a:pPr eaLnBrk="1" hangingPunct="1"/>
            <a:r>
              <a:rPr lang="en-US" sz="1800">
                <a:solidFill>
                  <a:srgbClr val="000000"/>
                </a:solidFill>
                <a:latin typeface="Arial" charset="0"/>
              </a:rPr>
              <a:t>Middle level has highest betweenness, creating info. flow bottlenecks</a:t>
            </a: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p:txBody>
      </p:sp>
      <p:sp>
        <p:nvSpPr>
          <p:cNvPr id="104453" name="TextBox 7"/>
          <p:cNvSpPr txBox="1">
            <a:spLocks noChangeArrowheads="1"/>
          </p:cNvSpPr>
          <p:nvPr>
            <p:custDataLst>
              <p:tags r:id="rId5"/>
            </p:custDataLst>
          </p:nvPr>
        </p:nvSpPr>
        <p:spPr bwMode="auto">
          <a:xfrm>
            <a:off x="5038725" y="3436938"/>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latin typeface="Arial" charset="0"/>
              </a:rPr>
              <a:t>betweenness</a:t>
            </a:r>
            <a:endParaRPr lang="en-US" sz="1200" b="1">
              <a:solidFill>
                <a:srgbClr val="000000"/>
              </a:solidFill>
              <a:latin typeface="Arial" charset="0"/>
            </a:endParaRPr>
          </a:p>
        </p:txBody>
      </p:sp>
      <p:pic>
        <p:nvPicPr>
          <p:cNvPr id="104454" name="Pictur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292100" y="30163"/>
            <a:ext cx="4618038"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Box 7"/>
          <p:cNvSpPr txBox="1">
            <a:spLocks noChangeArrowheads="1"/>
          </p:cNvSpPr>
          <p:nvPr>
            <p:custDataLst>
              <p:tags r:id="rId7"/>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a:solidFill>
                  <a:srgbClr val="A6A6A6"/>
                </a:solidFill>
                <a:latin typeface="Arial" charset="0"/>
              </a:rPr>
              <a:t>[ Gerstein et al. Nature (in press, '12) ]</a:t>
            </a:r>
          </a:p>
        </p:txBody>
      </p:sp>
    </p:spTree>
    <p:custDataLst>
      <p:tags r:id="rId1"/>
    </p:custDataLst>
    <p:extLst>
      <p:ext uri="{BB962C8B-B14F-4D97-AF65-F5344CB8AC3E}">
        <p14:creationId xmlns:p14="http://schemas.microsoft.com/office/powerpoint/2010/main" val="3530740707"/>
      </p:ext>
    </p:ext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Content Placeholder 2"/>
          <p:cNvSpPr>
            <a:spLocks noGrp="1"/>
          </p:cNvSpPr>
          <p:nvPr>
            <p:ph idx="1"/>
          </p:nvPr>
        </p:nvSpPr>
        <p:spPr/>
        <p:txBody>
          <a:bodyPr/>
          <a:lstStyle/>
          <a:p>
            <a:r>
              <a:rPr lang="en-US" dirty="0" err="1" smtClean="0"/>
              <a:t>Bfs</a:t>
            </a:r>
            <a:endParaRPr lang="en-US" dirty="0" smtClean="0"/>
          </a:p>
          <a:p>
            <a:r>
              <a:rPr lang="en-US" dirty="0" err="1" smtClean="0"/>
              <a:t>Sim</a:t>
            </a:r>
            <a:r>
              <a:rPr lang="en-US" dirty="0" smtClean="0"/>
              <a:t> annealing</a:t>
            </a:r>
          </a:p>
          <a:p>
            <a:r>
              <a:rPr lang="en-US" dirty="0" err="1" smtClean="0"/>
              <a:t>hsm</a:t>
            </a:r>
            <a:endParaRPr lang="en-US" dirty="0"/>
          </a:p>
        </p:txBody>
      </p:sp>
    </p:spTree>
    <p:extLst>
      <p:ext uri="{BB962C8B-B14F-4D97-AF65-F5344CB8AC3E}">
        <p14:creationId xmlns:p14="http://schemas.microsoft.com/office/powerpoint/2010/main" val="3691022459"/>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685800" y="330200"/>
            <a:ext cx="7772400" cy="1143000"/>
          </a:xfrm>
        </p:spPr>
        <p:txBody>
          <a:bodyPr/>
          <a:lstStyle/>
          <a:p>
            <a:r>
              <a:rPr lang="en-US">
                <a:latin typeface="Arial" charset="0"/>
                <a:ea typeface="ＭＳ Ｐゴシック" charset="0"/>
                <a:cs typeface="ＭＳ Ｐゴシック" charset="0"/>
              </a:rPr>
              <a:t>Determination of "Level"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in Regulatory Network Hierarchy with Breadth-first Search</a:t>
            </a:r>
          </a:p>
        </p:txBody>
      </p:sp>
      <p:sp>
        <p:nvSpPr>
          <p:cNvPr id="99330" name="Slide Number Placeholder 2"/>
          <p:cNvSpPr>
            <a:spLocks noGrp="1"/>
          </p:cNvSpPr>
          <p:nvPr>
            <p:ph type="sldNum" sz="quarter" idx="4294967295"/>
          </p:nvPr>
        </p:nvSpPr>
        <p:spPr bwMode="auto">
          <a:xfrm rot="16200000">
            <a:off x="4906963" y="4543425"/>
            <a:ext cx="4237037" cy="258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914400"/>
            <a:fld id="{60D1E053-0D00-C342-8F82-C0A6A7BCB88A}" type="slidenum">
              <a:rPr lang="en-US" smtClean="0">
                <a:solidFill>
                  <a:srgbClr val="FFFFFF"/>
                </a:solidFill>
              </a:rPr>
              <a:pPr defTabSz="914400"/>
              <a:t>12</a:t>
            </a:fld>
            <a:r>
              <a:rPr lang="en-US" smtClean="0">
                <a:solidFill>
                  <a:srgbClr val="FFFFFF"/>
                </a:solidFill>
              </a:rPr>
              <a:t>   (c) Mark Gerstein, 2002, Yale, bioinfo.mbb.yale.edu</a:t>
            </a: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t="8838"/>
          <a:stretch>
            <a:fillRect/>
          </a:stretch>
        </p:blipFill>
        <p:spPr bwMode="auto">
          <a:xfrm>
            <a:off x="0" y="1812925"/>
            <a:ext cx="889635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9332" name="Text Box 4"/>
          <p:cNvSpPr txBox="1">
            <a:spLocks noChangeArrowheads="1"/>
          </p:cNvSpPr>
          <p:nvPr/>
        </p:nvSpPr>
        <p:spPr bwMode="auto">
          <a:xfrm>
            <a:off x="0" y="6583363"/>
            <a:ext cx="180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defTabSz="914400" eaLnBrk="1" hangingPunct="1"/>
            <a:r>
              <a:rPr lang="en-US" b="0" smtClean="0">
                <a:solidFill>
                  <a:srgbClr val="000000"/>
                </a:solidFill>
              </a:rPr>
              <a:t>[Yu et al., PNAS (2006)]</a:t>
            </a:r>
          </a:p>
        </p:txBody>
      </p:sp>
    </p:spTree>
    <p:extLst>
      <p:ext uri="{BB962C8B-B14F-4D97-AF65-F5344CB8AC3E}">
        <p14:creationId xmlns:p14="http://schemas.microsoft.com/office/powerpoint/2010/main" val="400695492"/>
      </p:ext>
    </p:extLst>
  </p:cSld>
  <p:clrMapOvr>
    <a:masterClrMapping/>
  </p:clrMapOvr>
  <p:transition xmlns:p14="http://schemas.microsoft.com/office/powerpoint/2010/main" advTm="35474"/>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Box 7"/>
          <p:cNvSpPr txBox="1">
            <a:spLocks noChangeArrowheads="1"/>
          </p:cNvSpPr>
          <p:nvPr>
            <p:custDataLst>
              <p:tags r:id="rId2"/>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dirty="0">
                <a:solidFill>
                  <a:srgbClr val="A6A6A6"/>
                </a:solidFill>
                <a:latin typeface="Arial" charset="0"/>
              </a:rPr>
              <a:t>[ Gerstein et al. Nature (in press, '12) ]</a:t>
            </a:r>
          </a:p>
        </p:txBody>
      </p:sp>
      <p:sp>
        <p:nvSpPr>
          <p:cNvPr id="100356" name="Title 1"/>
          <p:cNvSpPr>
            <a:spLocks noGrp="1"/>
          </p:cNvSpPr>
          <p:nvPr>
            <p:ph type="title"/>
          </p:nvPr>
        </p:nvSpPr>
        <p:spPr>
          <a:xfrm>
            <a:off x="5024438" y="557213"/>
            <a:ext cx="3797300" cy="1143000"/>
          </a:xfrm>
        </p:spPr>
        <p:txBody>
          <a:bodyPr/>
          <a:lstStyle/>
          <a:p>
            <a:pPr eaLnBrk="1" hangingPunct="1"/>
            <a:r>
              <a:rPr lang="en-US" dirty="0" smtClean="0">
                <a:solidFill>
                  <a:srgbClr val="000000"/>
                </a:solidFill>
                <a:latin typeface="Arial" charset="0"/>
                <a:ea typeface="ＭＳ Ｐゴシック" charset="0"/>
                <a:cs typeface="ＭＳ Ｐゴシック" charset="0"/>
              </a:rPr>
              <a:t>SIM ANNEALING -- KKY</a:t>
            </a:r>
            <a:endParaRPr lang="en-US" dirty="0">
              <a:solidFill>
                <a:srgbClr val="000000"/>
              </a:solidFill>
              <a:latin typeface="Arial" charset="0"/>
              <a:ea typeface="ＭＳ Ｐゴシック" charset="0"/>
              <a:cs typeface="ＭＳ Ｐゴシック" charset="0"/>
            </a:endParaRPr>
          </a:p>
        </p:txBody>
      </p:sp>
      <p:pic>
        <p:nvPicPr>
          <p:cNvPr id="10035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7700" y="3948113"/>
            <a:ext cx="32385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400" y="4044950"/>
            <a:ext cx="4102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4127500" y="5194300"/>
            <a:ext cx="1028700" cy="1651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lIns="91369" tIns="45685" rIns="91369" bIns="45685" anchor="ctr"/>
          <a:lstStyle/>
          <a:p>
            <a:pPr algn="ctr" defTabSz="913696" fontAlgn="auto">
              <a:spcBef>
                <a:spcPts val="0"/>
              </a:spcBef>
              <a:spcAft>
                <a:spcPts val="0"/>
              </a:spcAft>
              <a:defRPr/>
            </a:pPr>
            <a:endParaRPr lang="en-US">
              <a:solidFill>
                <a:prstClr val="white"/>
              </a:solidFill>
              <a:latin typeface="Arial"/>
            </a:endParaRPr>
          </a:p>
        </p:txBody>
      </p:sp>
      <p:sp>
        <p:nvSpPr>
          <p:cNvPr id="100360" name="TextBox 12"/>
          <p:cNvSpPr txBox="1">
            <a:spLocks noChangeArrowheads="1"/>
          </p:cNvSpPr>
          <p:nvPr/>
        </p:nvSpPr>
        <p:spPr bwMode="auto">
          <a:xfrm>
            <a:off x="4021138" y="5499100"/>
            <a:ext cx="120173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8000"/>
                </a:solidFill>
                <a:latin typeface="Arial" charset="0"/>
              </a:rPr>
              <a:t>simulated </a:t>
            </a:r>
          </a:p>
          <a:p>
            <a:pPr eaLnBrk="1" hangingPunct="1"/>
            <a:r>
              <a:rPr lang="en-US" sz="1800">
                <a:solidFill>
                  <a:srgbClr val="008000"/>
                </a:solidFill>
                <a:latin typeface="Arial" charset="0"/>
              </a:rPr>
              <a:t>annealing</a:t>
            </a:r>
          </a:p>
        </p:txBody>
      </p:sp>
      <p:sp>
        <p:nvSpPr>
          <p:cNvPr id="100361" name="TextBox 6"/>
          <p:cNvSpPr txBox="1">
            <a:spLocks noChangeArrowheads="1"/>
          </p:cNvSpPr>
          <p:nvPr>
            <p:custDataLst>
              <p:tags r:id="rId3"/>
            </p:custDataLst>
          </p:nvPr>
        </p:nvSpPr>
        <p:spPr bwMode="auto">
          <a:xfrm>
            <a:off x="4870450" y="2424113"/>
            <a:ext cx="41052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000000"/>
                </a:solidFill>
                <a:latin typeface="Arial" charset="0"/>
              </a:rPr>
              <a:t>Hierarchy height distribution approximated by 3 levels </a:t>
            </a:r>
            <a:br>
              <a:rPr lang="en-US" sz="1800" dirty="0">
                <a:solidFill>
                  <a:srgbClr val="000000"/>
                </a:solidFill>
                <a:latin typeface="Arial" charset="0"/>
              </a:rPr>
            </a:br>
            <a:r>
              <a:rPr lang="en-US" sz="1800" dirty="0">
                <a:solidFill>
                  <a:srgbClr val="000000"/>
                </a:solidFill>
                <a:latin typeface="Arial" charset="0"/>
              </a:rPr>
              <a:t>Probing direction framed as an optimization problem</a:t>
            </a:r>
          </a:p>
        </p:txBody>
      </p:sp>
    </p:spTree>
    <p:custDataLst>
      <p:tags r:id="rId1"/>
    </p:custData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92432" y="859388"/>
            <a:ext cx="7967124" cy="5634563"/>
            <a:chOff x="92432" y="537642"/>
            <a:chExt cx="7967124" cy="5634563"/>
          </a:xfrm>
        </p:grpSpPr>
        <p:pic>
          <p:nvPicPr>
            <p:cNvPr id="11" name="Picture 10" descr="Fig1_P1.pdf"/>
            <p:cNvPicPr>
              <a:picLocks noChangeAspect="1"/>
            </p:cNvPicPr>
            <p:nvPr/>
          </p:nvPicPr>
          <p:blipFill>
            <a:blip r:embed="rId5"/>
            <a:stretch>
              <a:fillRect/>
            </a:stretch>
          </p:blipFill>
          <p:spPr>
            <a:xfrm>
              <a:off x="321035" y="3258080"/>
              <a:ext cx="1596669" cy="1575660"/>
            </a:xfrm>
            <a:prstGeom prst="rect">
              <a:avLst/>
            </a:prstGeom>
          </p:spPr>
        </p:pic>
        <p:pic>
          <p:nvPicPr>
            <p:cNvPr id="15" name="Picture 14" descr="Fig1_P2.pdf"/>
            <p:cNvPicPr>
              <a:picLocks noChangeAspect="1"/>
            </p:cNvPicPr>
            <p:nvPr/>
          </p:nvPicPr>
          <p:blipFill>
            <a:blip r:embed="rId6"/>
            <a:stretch>
              <a:fillRect/>
            </a:stretch>
          </p:blipFill>
          <p:spPr>
            <a:xfrm>
              <a:off x="1799804" y="2218263"/>
              <a:ext cx="856664" cy="903964"/>
            </a:xfrm>
            <a:prstGeom prst="rect">
              <a:avLst/>
            </a:prstGeom>
          </p:spPr>
        </p:pic>
        <p:pic>
          <p:nvPicPr>
            <p:cNvPr id="16" name="Picture 15" descr="Fig1_P1_S2.pdf"/>
            <p:cNvPicPr>
              <a:picLocks noChangeAspect="1"/>
            </p:cNvPicPr>
            <p:nvPr/>
          </p:nvPicPr>
          <p:blipFill>
            <a:blip r:embed="rId7"/>
            <a:stretch>
              <a:fillRect/>
            </a:stretch>
          </p:blipFill>
          <p:spPr>
            <a:xfrm>
              <a:off x="2587236" y="3291948"/>
              <a:ext cx="856665" cy="795474"/>
            </a:xfrm>
            <a:prstGeom prst="rect">
              <a:avLst/>
            </a:prstGeom>
          </p:spPr>
        </p:pic>
        <p:pic>
          <p:nvPicPr>
            <p:cNvPr id="17" name="Picture 16" descr="Fig1_P1_S3.pdf"/>
            <p:cNvPicPr>
              <a:picLocks noChangeAspect="1"/>
            </p:cNvPicPr>
            <p:nvPr/>
          </p:nvPicPr>
          <p:blipFill>
            <a:blip r:embed="rId8"/>
            <a:stretch>
              <a:fillRect/>
            </a:stretch>
          </p:blipFill>
          <p:spPr>
            <a:xfrm>
              <a:off x="1784424" y="5256223"/>
              <a:ext cx="802812" cy="849760"/>
            </a:xfrm>
            <a:prstGeom prst="rect">
              <a:avLst/>
            </a:prstGeom>
          </p:spPr>
        </p:pic>
        <p:sp>
          <p:nvSpPr>
            <p:cNvPr id="23" name="TextBox 22"/>
            <p:cNvSpPr txBox="1"/>
            <p:nvPr/>
          </p:nvSpPr>
          <p:spPr>
            <a:xfrm>
              <a:off x="2917449" y="4045473"/>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4" name="TextBox 23"/>
            <p:cNvSpPr txBox="1"/>
            <p:nvPr/>
          </p:nvSpPr>
          <p:spPr>
            <a:xfrm>
              <a:off x="2790438" y="4494218"/>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sp>
          <p:nvSpPr>
            <p:cNvPr id="28" name="TextBox 27"/>
            <p:cNvSpPr txBox="1"/>
            <p:nvPr/>
          </p:nvSpPr>
          <p:spPr>
            <a:xfrm>
              <a:off x="2488436" y="4833740"/>
              <a:ext cx="502399" cy="523220"/>
            </a:xfrm>
            <a:prstGeom prst="rect">
              <a:avLst/>
            </a:prstGeom>
            <a:noFill/>
          </p:spPr>
          <p:txBody>
            <a:bodyPr wrap="square" rtlCol="0">
              <a:spAutoFit/>
            </a:bodyPr>
            <a:lstStyle/>
            <a:p>
              <a:pPr defTabSz="457200" fontAlgn="auto">
                <a:spcBef>
                  <a:spcPts val="0"/>
                </a:spcBef>
                <a:spcAft>
                  <a:spcPts val="0"/>
                </a:spcAft>
              </a:pPr>
              <a:r>
                <a:rPr lang="en-US" sz="2800" b="1" dirty="0">
                  <a:solidFill>
                    <a:srgbClr val="000090"/>
                  </a:solidFill>
                  <a:latin typeface="Calibri"/>
                  <a:ea typeface="+mn-ea"/>
                  <a:cs typeface="+mn-cs"/>
                </a:rPr>
                <a:t>.</a:t>
              </a:r>
            </a:p>
          </p:txBody>
        </p:sp>
        <p:cxnSp>
          <p:nvCxnSpPr>
            <p:cNvPr id="30" name="Straight Arrow Connector 29"/>
            <p:cNvCxnSpPr/>
            <p:nvPr/>
          </p:nvCxnSpPr>
          <p:spPr>
            <a:xfrm rot="5400000" flipH="1" flipV="1">
              <a:off x="1260840" y="2851685"/>
              <a:ext cx="482593" cy="330199"/>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1993206" y="3776141"/>
              <a:ext cx="594032" cy="142343"/>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1558435" y="5024643"/>
              <a:ext cx="441975" cy="427568"/>
            </a:xfrm>
            <a:prstGeom prst="straightConnector1">
              <a:avLst/>
            </a:prstGeom>
            <a:ln w="38100">
              <a:solidFill>
                <a:srgbClr val="FF6600"/>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36" name="Right Arrow 35"/>
            <p:cNvSpPr/>
            <p:nvPr/>
          </p:nvSpPr>
          <p:spPr>
            <a:xfrm>
              <a:off x="3521452"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7" name="Right Arrow 36"/>
            <p:cNvSpPr/>
            <p:nvPr/>
          </p:nvSpPr>
          <p:spPr>
            <a:xfrm>
              <a:off x="5269785" y="4180949"/>
              <a:ext cx="457200"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38"/>
            <p:cNvGrpSpPr/>
            <p:nvPr/>
          </p:nvGrpSpPr>
          <p:grpSpPr>
            <a:xfrm>
              <a:off x="3614557" y="2565410"/>
              <a:ext cx="1849969" cy="3182175"/>
              <a:chOff x="3539055" y="128576"/>
              <a:chExt cx="1849969" cy="3182175"/>
            </a:xfrm>
          </p:grpSpPr>
          <p:grpSp>
            <p:nvGrpSpPr>
              <p:cNvPr id="3" name="Group 21"/>
              <p:cNvGrpSpPr/>
              <p:nvPr/>
            </p:nvGrpSpPr>
            <p:grpSpPr>
              <a:xfrm>
                <a:off x="3539055" y="289839"/>
                <a:ext cx="1580727" cy="3020912"/>
                <a:chOff x="3818466" y="247504"/>
                <a:chExt cx="1580727" cy="3020912"/>
              </a:xfrm>
            </p:grpSpPr>
            <p:pic>
              <p:nvPicPr>
                <p:cNvPr id="20" name="Picture 19" descr="Fig1_P3.pdf"/>
                <p:cNvPicPr>
                  <a:picLocks noChangeAspect="1"/>
                </p:cNvPicPr>
                <p:nvPr/>
              </p:nvPicPr>
              <p:blipFill>
                <a:blip r:embed="rId9"/>
                <a:stretch>
                  <a:fillRect/>
                </a:stretch>
              </p:blipFill>
              <p:spPr>
                <a:xfrm>
                  <a:off x="4525433" y="328778"/>
                  <a:ext cx="873760" cy="2926080"/>
                </a:xfrm>
                <a:prstGeom prst="rect">
                  <a:avLst/>
                </a:prstGeom>
              </p:spPr>
            </p:pic>
            <p:sp>
              <p:nvSpPr>
                <p:cNvPr id="21" name="TextBox 20"/>
                <p:cNvSpPr txBox="1"/>
                <p:nvPr/>
              </p:nvSpPr>
              <p:spPr>
                <a:xfrm>
                  <a:off x="3818466" y="247504"/>
                  <a:ext cx="706968" cy="3020912"/>
                </a:xfrm>
                <a:prstGeom prst="rect">
                  <a:avLst/>
                </a:prstGeom>
                <a:noFill/>
              </p:spPr>
              <p:txBody>
                <a:bodyPr wrap="square" rtlCol="0">
                  <a:spAutoFit/>
                </a:bodyPr>
                <a:lstStyle/>
                <a:p>
                  <a:pPr algn="r" defTabSz="457200" fontAlgn="auto">
                    <a:lnSpc>
                      <a:spcPts val="2300"/>
                    </a:lnSpc>
                    <a:spcBef>
                      <a:spcPts val="0"/>
                    </a:spcBef>
                    <a:spcAft>
                      <a:spcPts val="0"/>
                    </a:spcAft>
                  </a:pPr>
                  <a:r>
                    <a:rPr lang="en-US" sz="1100" b="1" dirty="0">
                      <a:solidFill>
                        <a:srgbClr val="000090"/>
                      </a:solidFill>
                      <a:latin typeface="Arial"/>
                      <a:ea typeface="+mn-ea"/>
                      <a:cs typeface="+mn-cs"/>
                    </a:rPr>
                    <a:t>N1</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N2</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N3</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N4</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N5</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N6</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N7</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N8</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N9</a:t>
                  </a:r>
                </a:p>
                <a:p>
                  <a:pPr algn="r" defTabSz="457200" fontAlgn="auto">
                    <a:lnSpc>
                      <a:spcPts val="2300"/>
                    </a:lnSpc>
                    <a:spcBef>
                      <a:spcPts val="0"/>
                    </a:spcBef>
                    <a:spcAft>
                      <a:spcPts val="0"/>
                    </a:spcAft>
                  </a:pPr>
                  <a:r>
                    <a:rPr lang="en-US" sz="1100" b="1" dirty="0">
                      <a:solidFill>
                        <a:srgbClr val="000090"/>
                      </a:solidFill>
                      <a:latin typeface="Arial"/>
                      <a:ea typeface="+mn-ea"/>
                      <a:cs typeface="+mn-cs"/>
                    </a:rPr>
                    <a:t>N10</a:t>
                  </a:r>
                </a:p>
              </p:txBody>
            </p:sp>
          </p:grpSp>
          <p:sp>
            <p:nvSpPr>
              <p:cNvPr id="38" name="TextBox 37"/>
              <p:cNvSpPr txBox="1"/>
              <p:nvPr/>
            </p:nvSpPr>
            <p:spPr>
              <a:xfrm>
                <a:off x="4246022" y="128576"/>
                <a:ext cx="1143002"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L1  L2   L3</a:t>
                </a:r>
              </a:p>
            </p:txBody>
          </p:sp>
        </p:grpSp>
        <p:grpSp>
          <p:nvGrpSpPr>
            <p:cNvPr id="4" name="Group 52"/>
            <p:cNvGrpSpPr/>
            <p:nvPr/>
          </p:nvGrpSpPr>
          <p:grpSpPr>
            <a:xfrm>
              <a:off x="5595762" y="3300415"/>
              <a:ext cx="2463794" cy="1911759"/>
              <a:chOff x="5664199" y="1236129"/>
              <a:chExt cx="2463794" cy="1911759"/>
            </a:xfrm>
          </p:grpSpPr>
          <p:pic>
            <p:nvPicPr>
              <p:cNvPr id="12" name="Picture 11" descr="Fig1_P2.pdf"/>
              <p:cNvPicPr>
                <a:picLocks noChangeAspect="1"/>
              </p:cNvPicPr>
              <p:nvPr/>
            </p:nvPicPr>
            <p:blipFill>
              <a:blip r:embed="rId6"/>
              <a:stretch>
                <a:fillRect/>
              </a:stretch>
            </p:blipFill>
            <p:spPr>
              <a:xfrm>
                <a:off x="5903373" y="1303484"/>
                <a:ext cx="1701383" cy="1795324"/>
              </a:xfrm>
              <a:prstGeom prst="rect">
                <a:avLst/>
              </a:prstGeom>
            </p:spPr>
          </p:pic>
          <p:sp>
            <p:nvSpPr>
              <p:cNvPr id="40" name="Oval 39"/>
              <p:cNvSpPr/>
              <p:nvPr/>
            </p:nvSpPr>
            <p:spPr>
              <a:xfrm>
                <a:off x="5903373" y="1236129"/>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1" name="Oval 40"/>
              <p:cNvSpPr/>
              <p:nvPr/>
            </p:nvSpPr>
            <p:spPr>
              <a:xfrm>
                <a:off x="5903373" y="2775350"/>
                <a:ext cx="1598094" cy="372538"/>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2" name="Oval 41"/>
              <p:cNvSpPr/>
              <p:nvPr/>
            </p:nvSpPr>
            <p:spPr>
              <a:xfrm>
                <a:off x="5664199" y="1752586"/>
                <a:ext cx="2133599" cy="878825"/>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3" name="TextBox 42"/>
              <p:cNvSpPr txBox="1"/>
              <p:nvPr/>
            </p:nvSpPr>
            <p:spPr>
              <a:xfrm>
                <a:off x="7628459" y="2811789"/>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L1</a:t>
                </a:r>
              </a:p>
            </p:txBody>
          </p:sp>
          <p:sp>
            <p:nvSpPr>
              <p:cNvPr id="44" name="TextBox 43"/>
              <p:cNvSpPr txBox="1"/>
              <p:nvPr/>
            </p:nvSpPr>
            <p:spPr>
              <a:xfrm>
                <a:off x="7628459" y="2065471"/>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L2</a:t>
                </a:r>
              </a:p>
            </p:txBody>
          </p:sp>
          <p:sp>
            <p:nvSpPr>
              <p:cNvPr id="45" name="TextBox 44"/>
              <p:cNvSpPr txBox="1"/>
              <p:nvPr/>
            </p:nvSpPr>
            <p:spPr>
              <a:xfrm>
                <a:off x="7628459" y="1269997"/>
                <a:ext cx="499534" cy="246221"/>
              </a:xfrm>
              <a:prstGeom prst="rect">
                <a:avLst/>
              </a:prstGeom>
              <a:noFill/>
            </p:spPr>
            <p:txBody>
              <a:bodyPr wrap="square" lIns="91440" tIns="0" rIns="91440" bIns="0" rtlCol="0">
                <a:spAutoFit/>
              </a:bodyPr>
              <a:lstStyle/>
              <a:p>
                <a:pPr defTabSz="457200" fontAlgn="auto">
                  <a:spcBef>
                    <a:spcPts val="0"/>
                  </a:spcBef>
                  <a:spcAft>
                    <a:spcPts val="0"/>
                  </a:spcAft>
                </a:pPr>
                <a:r>
                  <a:rPr lang="en-US" sz="1600" b="1" dirty="0">
                    <a:solidFill>
                      <a:prstClr val="black"/>
                    </a:solidFill>
                    <a:latin typeface="Arial"/>
                    <a:ea typeface="+mn-ea"/>
                    <a:cs typeface="+mn-cs"/>
                  </a:rPr>
                  <a:t>L3</a:t>
                </a:r>
              </a:p>
            </p:txBody>
          </p:sp>
        </p:grpSp>
        <p:cxnSp>
          <p:nvCxnSpPr>
            <p:cNvPr id="50" name="Straight Arrow Connector 49"/>
            <p:cNvCxnSpPr/>
            <p:nvPr/>
          </p:nvCxnSpPr>
          <p:spPr>
            <a:xfrm>
              <a:off x="1848590" y="4409549"/>
              <a:ext cx="639846" cy="387752"/>
            </a:xfrm>
            <a:prstGeom prst="straightConnector1">
              <a:avLst/>
            </a:prstGeom>
            <a:ln w="38100">
              <a:solidFill>
                <a:srgbClr val="FF6600"/>
              </a:solidFill>
              <a:prstDash val="dash"/>
              <a:tailEnd type="stealth" w="med" len="lg"/>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143234" y="3207278"/>
              <a:ext cx="1930400" cy="1759359"/>
            </a:xfrm>
            <a:prstGeom prst="ellipse">
              <a:avLst/>
            </a:prstGeom>
            <a:solidFill>
              <a:schemeClr val="bg2">
                <a:lumMod val="9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5" name="Group 64"/>
            <p:cNvGrpSpPr/>
            <p:nvPr/>
          </p:nvGrpSpPr>
          <p:grpSpPr>
            <a:xfrm>
              <a:off x="516447" y="537642"/>
              <a:ext cx="6992753" cy="1540942"/>
              <a:chOff x="1066802" y="342901"/>
              <a:chExt cx="6992753" cy="1540942"/>
            </a:xfrm>
          </p:grpSpPr>
          <p:grpSp>
            <p:nvGrpSpPr>
              <p:cNvPr id="6" name="Group 28"/>
              <p:cNvGrpSpPr/>
              <p:nvPr/>
            </p:nvGrpSpPr>
            <p:grpSpPr>
              <a:xfrm>
                <a:off x="1298466" y="486840"/>
                <a:ext cx="1487068" cy="1295399"/>
                <a:chOff x="299399" y="338668"/>
                <a:chExt cx="1487068" cy="1295399"/>
              </a:xfrm>
            </p:grpSpPr>
            <p:pic>
              <p:nvPicPr>
                <p:cNvPr id="32" name="Picture 31" descr="Fig1_cyto1.pdf"/>
                <p:cNvPicPr>
                  <a:picLocks noChangeAspect="1"/>
                </p:cNvPicPr>
                <p:nvPr/>
              </p:nvPicPr>
              <p:blipFill>
                <a:blip r:embed="rId10"/>
                <a:stretch>
                  <a:fillRect/>
                </a:stretch>
              </p:blipFill>
              <p:spPr>
                <a:xfrm>
                  <a:off x="443333" y="431799"/>
                  <a:ext cx="1233068" cy="1100276"/>
                </a:xfrm>
                <a:prstGeom prst="rect">
                  <a:avLst/>
                </a:prstGeom>
              </p:spPr>
            </p:pic>
            <p:sp>
              <p:nvSpPr>
                <p:cNvPr id="34" name="Oval 33"/>
                <p:cNvSpPr/>
                <p:nvPr/>
              </p:nvSpPr>
              <p:spPr>
                <a:xfrm>
                  <a:off x="443333" y="1295400"/>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35" name="Oval 34"/>
                <p:cNvSpPr/>
                <p:nvPr/>
              </p:nvSpPr>
              <p:spPr>
                <a:xfrm>
                  <a:off x="443333" y="338668"/>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46" name="Oval 45"/>
                <p:cNvSpPr/>
                <p:nvPr/>
              </p:nvSpPr>
              <p:spPr>
                <a:xfrm>
                  <a:off x="299399" y="795873"/>
                  <a:ext cx="1487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aphicFrame>
            <p:nvGraphicFramePr>
              <p:cNvPr id="47" name="Object 46"/>
              <p:cNvGraphicFramePr>
                <a:graphicFrameLocks noChangeAspect="1"/>
              </p:cNvGraphicFramePr>
              <p:nvPr/>
            </p:nvGraphicFramePr>
            <p:xfrm>
              <a:off x="2675468" y="1246016"/>
              <a:ext cx="889000" cy="395111"/>
            </p:xfrm>
            <a:graphic>
              <a:graphicData uri="http://schemas.openxmlformats.org/presentationml/2006/ole">
                <mc:AlternateContent xmlns:mc="http://schemas.openxmlformats.org/markup-compatibility/2006">
                  <mc:Choice xmlns:v="urn:schemas-microsoft-com:vml" Requires="v">
                    <p:oleObj spid="_x0000_s258112" name="Equation" r:id="rId11" imgW="914400" imgH="406400" progId="Equation.3">
                      <p:embed/>
                    </p:oleObj>
                  </mc:Choice>
                  <mc:Fallback>
                    <p:oleObj name="Equation" r:id="rId11" imgW="9144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75468" y="1246016"/>
                            <a:ext cx="889000" cy="395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Right Arrow 47"/>
              <p:cNvSpPr/>
              <p:nvPr/>
            </p:nvSpPr>
            <p:spPr>
              <a:xfrm>
                <a:off x="5401740" y="1054112"/>
                <a:ext cx="933622" cy="228600"/>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7" name="Group 48"/>
              <p:cNvGrpSpPr/>
              <p:nvPr/>
            </p:nvGrpSpPr>
            <p:grpSpPr>
              <a:xfrm>
                <a:off x="6242218" y="563037"/>
                <a:ext cx="1792651" cy="1142611"/>
                <a:chOff x="6089812" y="414865"/>
                <a:chExt cx="1792651" cy="1142611"/>
              </a:xfrm>
            </p:grpSpPr>
            <p:pic>
              <p:nvPicPr>
                <p:cNvPr id="51" name="Picture 50" descr="Fig1_cyto3.pdf"/>
                <p:cNvPicPr>
                  <a:picLocks noChangeAspect="1"/>
                </p:cNvPicPr>
                <p:nvPr/>
              </p:nvPicPr>
              <p:blipFill>
                <a:blip r:embed="rId13"/>
                <a:stretch>
                  <a:fillRect/>
                </a:stretch>
              </p:blipFill>
              <p:spPr>
                <a:xfrm>
                  <a:off x="6191422" y="502137"/>
                  <a:ext cx="1616960" cy="990818"/>
                </a:xfrm>
                <a:prstGeom prst="rect">
                  <a:avLst/>
                </a:prstGeom>
              </p:spPr>
            </p:pic>
            <p:sp>
              <p:nvSpPr>
                <p:cNvPr id="52" name="Oval 51"/>
                <p:cNvSpPr/>
                <p:nvPr/>
              </p:nvSpPr>
              <p:spPr>
                <a:xfrm>
                  <a:off x="6335362" y="795873"/>
                  <a:ext cx="1233068"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5" name="Oval 54"/>
                <p:cNvSpPr/>
                <p:nvPr/>
              </p:nvSpPr>
              <p:spPr>
                <a:xfrm>
                  <a:off x="6089812" y="1218809"/>
                  <a:ext cx="179265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56" name="Oval 55"/>
                <p:cNvSpPr/>
                <p:nvPr/>
              </p:nvSpPr>
              <p:spPr>
                <a:xfrm>
                  <a:off x="6428499" y="414865"/>
                  <a:ext cx="1072971" cy="338667"/>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8" name="Group 56"/>
              <p:cNvGrpSpPr/>
              <p:nvPr/>
            </p:nvGrpSpPr>
            <p:grpSpPr>
              <a:xfrm>
                <a:off x="4000352" y="540237"/>
                <a:ext cx="1316718" cy="1227672"/>
                <a:chOff x="4000352" y="392065"/>
                <a:chExt cx="1316718" cy="1227672"/>
              </a:xfrm>
            </p:grpSpPr>
            <p:pic>
              <p:nvPicPr>
                <p:cNvPr id="58" name="Picture 57" descr="Fig1_cyto2.pdf"/>
                <p:cNvPicPr>
                  <a:picLocks noChangeAspect="1"/>
                </p:cNvPicPr>
                <p:nvPr/>
              </p:nvPicPr>
              <p:blipFill>
                <a:blip r:embed="rId14"/>
                <a:stretch>
                  <a:fillRect/>
                </a:stretch>
              </p:blipFill>
              <p:spPr>
                <a:xfrm>
                  <a:off x="4059621" y="431799"/>
                  <a:ext cx="1198179" cy="1187938"/>
                </a:xfrm>
                <a:prstGeom prst="rect">
                  <a:avLst/>
                </a:prstGeom>
              </p:spPr>
            </p:pic>
            <p:sp>
              <p:nvSpPr>
                <p:cNvPr id="59" name="Oval 58"/>
                <p:cNvSpPr/>
                <p:nvPr/>
              </p:nvSpPr>
              <p:spPr>
                <a:xfrm>
                  <a:off x="4000352" y="392065"/>
                  <a:ext cx="1316718" cy="1191199"/>
                </a:xfrm>
                <a:prstGeom prst="ellipse">
                  <a:avLst/>
                </a:prstGeom>
                <a:solidFill>
                  <a:schemeClr val="accent2">
                    <a:lumMod val="40000"/>
                    <a:lumOff val="60000"/>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sp>
            <p:nvSpPr>
              <p:cNvPr id="60" name="TextBox 59"/>
              <p:cNvSpPr txBox="1"/>
              <p:nvPr/>
            </p:nvSpPr>
            <p:spPr>
              <a:xfrm>
                <a:off x="5376339" y="867836"/>
                <a:ext cx="925168"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maximize HS</a:t>
                </a:r>
              </a:p>
            </p:txBody>
          </p:sp>
          <p:sp>
            <p:nvSpPr>
              <p:cNvPr id="61" name="Rectangle 60"/>
              <p:cNvSpPr/>
              <p:nvPr/>
            </p:nvSpPr>
            <p:spPr>
              <a:xfrm>
                <a:off x="1066802" y="364071"/>
                <a:ext cx="2590090"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2" name="Rectangle 61"/>
              <p:cNvSpPr/>
              <p:nvPr/>
            </p:nvSpPr>
            <p:spPr>
              <a:xfrm>
                <a:off x="3900238" y="364071"/>
                <a:ext cx="4159317" cy="1519772"/>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3" name="TextBox 62"/>
              <p:cNvSpPr txBox="1"/>
              <p:nvPr/>
            </p:nvSpPr>
            <p:spPr>
              <a:xfrm>
                <a:off x="2768600" y="342901"/>
                <a:ext cx="999066"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Definition</a:t>
                </a:r>
              </a:p>
            </p:txBody>
          </p:sp>
          <p:sp>
            <p:nvSpPr>
              <p:cNvPr id="64" name="TextBox 63"/>
              <p:cNvSpPr txBox="1"/>
              <p:nvPr/>
            </p:nvSpPr>
            <p:spPr>
              <a:xfrm>
                <a:off x="5139263" y="347568"/>
                <a:ext cx="1650994"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Simulated annealing </a:t>
                </a:r>
              </a:p>
            </p:txBody>
          </p:sp>
        </p:grpSp>
        <p:sp>
          <p:nvSpPr>
            <p:cNvPr id="66" name="Rectangle 65"/>
            <p:cNvSpPr/>
            <p:nvPr/>
          </p:nvSpPr>
          <p:spPr>
            <a:xfrm>
              <a:off x="92432" y="2167460"/>
              <a:ext cx="7916322" cy="4004745"/>
            </a:xfrm>
            <a:prstGeom prst="rect">
              <a:avLst/>
            </a:prstGeom>
            <a:noFill/>
            <a:ln w="1270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67" name="TextBox 66"/>
            <p:cNvSpPr txBox="1"/>
            <p:nvPr/>
          </p:nvSpPr>
          <p:spPr>
            <a:xfrm>
              <a:off x="6637338" y="2201329"/>
              <a:ext cx="1379883" cy="261610"/>
            </a:xfrm>
            <a:prstGeom prst="rect">
              <a:avLst/>
            </a:prstGeom>
            <a:noFill/>
          </p:spPr>
          <p:txBody>
            <a:bodyPr wrap="square" rtlCol="0">
              <a:spAutoFit/>
            </a:bodyPr>
            <a:lstStyle/>
            <a:p>
              <a:pPr defTabSz="457200" fontAlgn="auto">
                <a:spcBef>
                  <a:spcPts val="0"/>
                </a:spcBef>
                <a:spcAft>
                  <a:spcPts val="0"/>
                </a:spcAft>
              </a:pPr>
              <a:r>
                <a:rPr lang="en-US" sz="1100" b="1" dirty="0">
                  <a:solidFill>
                    <a:prstClr val="black"/>
                  </a:solidFill>
                  <a:latin typeface="Arial"/>
                  <a:ea typeface="+mn-ea"/>
                  <a:cs typeface="+mn-cs"/>
                </a:rPr>
                <a:t>HSM algorithm</a:t>
              </a:r>
            </a:p>
          </p:txBody>
        </p:sp>
        <p:sp>
          <p:nvSpPr>
            <p:cNvPr id="68" name="TextBox 67"/>
            <p:cNvSpPr txBox="1"/>
            <p:nvPr/>
          </p:nvSpPr>
          <p:spPr>
            <a:xfrm rot="18000000">
              <a:off x="2474167" y="4677535"/>
              <a:ext cx="1290496" cy="261610"/>
            </a:xfrm>
            <a:prstGeom prst="rect">
              <a:avLst/>
            </a:prstGeom>
            <a:noFill/>
          </p:spPr>
          <p:txBody>
            <a:bodyPr wrap="square" rtlCol="0">
              <a:spAutoFit/>
            </a:bodyPr>
            <a:lstStyle/>
            <a:p>
              <a:pPr defTabSz="457200" fontAlgn="auto">
                <a:spcBef>
                  <a:spcPts val="0"/>
                </a:spcBef>
                <a:spcAft>
                  <a:spcPts val="0"/>
                </a:spcAft>
              </a:pPr>
              <a:r>
                <a:rPr lang="en-US" sz="1100" dirty="0">
                  <a:solidFill>
                    <a:prstClr val="black"/>
                  </a:solidFill>
                  <a:latin typeface="Arial"/>
                  <a:ea typeface="+mn-ea"/>
                  <a:cs typeface="+mn-cs"/>
                </a:rPr>
                <a:t>repeat k times</a:t>
              </a:r>
            </a:p>
          </p:txBody>
        </p:sp>
        <p:sp>
          <p:nvSpPr>
            <p:cNvPr id="69" name="TextBox 68"/>
            <p:cNvSpPr txBox="1"/>
            <p:nvPr/>
          </p:nvSpPr>
          <p:spPr>
            <a:xfrm>
              <a:off x="3835400" y="5740403"/>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Probabilistic hierarchy network</a:t>
              </a:r>
            </a:p>
          </p:txBody>
        </p:sp>
        <p:sp>
          <p:nvSpPr>
            <p:cNvPr id="70" name="TextBox 69"/>
            <p:cNvSpPr txBox="1"/>
            <p:nvPr/>
          </p:nvSpPr>
          <p:spPr>
            <a:xfrm>
              <a:off x="5937413" y="5356960"/>
              <a:ext cx="1751895" cy="430887"/>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00090"/>
                  </a:solidFill>
                  <a:latin typeface="Arial"/>
                  <a:ea typeface="+mn-ea"/>
                  <a:cs typeface="+mn-cs"/>
                </a:rPr>
                <a:t>Discretized hierarchy network</a:t>
              </a:r>
            </a:p>
          </p:txBody>
        </p:sp>
      </p:grpSp>
      <p:sp>
        <p:nvSpPr>
          <p:cNvPr id="65" name="Title 1"/>
          <p:cNvSpPr>
            <a:spLocks noGrp="1"/>
          </p:cNvSpPr>
          <p:nvPr>
            <p:ph type="title"/>
          </p:nvPr>
        </p:nvSpPr>
        <p:spPr>
          <a:xfrm>
            <a:off x="457200" y="-86276"/>
            <a:ext cx="8229600" cy="945664"/>
          </a:xfrm>
        </p:spPr>
        <p:txBody>
          <a:bodyPr>
            <a:normAutofit/>
          </a:bodyPr>
          <a:lstStyle/>
          <a:p>
            <a:r>
              <a:rPr lang="en-US" sz="3200" b="1" dirty="0" smtClean="0">
                <a:solidFill>
                  <a:srgbClr val="000090"/>
                </a:solidFill>
                <a:latin typeface="Arial"/>
              </a:rPr>
              <a:t>Hierarchy Score Maximization Algorithm</a:t>
            </a:r>
          </a:p>
        </p:txBody>
      </p:sp>
      <p:sp>
        <p:nvSpPr>
          <p:cNvPr id="71" name="Slide Number Placeholder 70"/>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73" name="Rounded Rectangle 72"/>
          <p:cNvSpPr/>
          <p:nvPr/>
        </p:nvSpPr>
        <p:spPr>
          <a:xfrm>
            <a:off x="2125113" y="1799199"/>
            <a:ext cx="889000" cy="35841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aphicFrame>
        <p:nvGraphicFramePr>
          <p:cNvPr id="74" name="Object 73"/>
          <p:cNvGraphicFramePr>
            <a:graphicFrameLocks noChangeAspect="1"/>
          </p:cNvGraphicFramePr>
          <p:nvPr/>
        </p:nvGraphicFramePr>
        <p:xfrm>
          <a:off x="2125113" y="1751214"/>
          <a:ext cx="914400" cy="406400"/>
        </p:xfrm>
        <a:graphic>
          <a:graphicData uri="http://schemas.openxmlformats.org/presentationml/2006/ole">
            <mc:AlternateContent xmlns:mc="http://schemas.openxmlformats.org/markup-compatibility/2006">
              <mc:Choice xmlns:v="urn:schemas-microsoft-com:vml" Requires="v">
                <p:oleObj spid="_x0000_s258113" name="Equation" r:id="rId15" imgW="914400" imgH="406400" progId="Equation.3">
                  <p:embed/>
                </p:oleObj>
              </mc:Choice>
              <mc:Fallback>
                <p:oleObj name="Equation" r:id="rId15" imgW="914400" imgH="406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5113" y="1751214"/>
                        <a:ext cx="9144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
          <p:cNvSpPr txBox="1">
            <a:spLocks noChangeArrowheads="1"/>
          </p:cNvSpPr>
          <p:nvPr>
            <p:custDataLst>
              <p:tags r:id="rId2"/>
            </p:custDataLst>
          </p:nvPr>
        </p:nvSpPr>
        <p:spPr bwMode="auto">
          <a:xfrm>
            <a:off x="126078" y="655881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
        <p:nvSpPr>
          <p:cNvPr id="9" name="Rectangle 8"/>
          <p:cNvSpPr/>
          <p:nvPr/>
        </p:nvSpPr>
        <p:spPr>
          <a:xfrm>
            <a:off x="3292837" y="477686"/>
            <a:ext cx="4766719" cy="1821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533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56983" y="2667001"/>
            <a:ext cx="988007" cy="40624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nvGrpSpPr>
          <p:cNvPr id="2" name="Group 43"/>
          <p:cNvGrpSpPr/>
          <p:nvPr/>
        </p:nvGrpSpPr>
        <p:grpSpPr>
          <a:xfrm>
            <a:off x="1205555" y="172920"/>
            <a:ext cx="3465022" cy="2213841"/>
            <a:chOff x="577545" y="91017"/>
            <a:chExt cx="2527605" cy="1750483"/>
          </a:xfrm>
        </p:grpSpPr>
        <p:grpSp>
          <p:nvGrpSpPr>
            <p:cNvPr id="4" name="Group 18"/>
            <p:cNvGrpSpPr/>
            <p:nvPr/>
          </p:nvGrpSpPr>
          <p:grpSpPr>
            <a:xfrm>
              <a:off x="577545" y="91017"/>
              <a:ext cx="2138039" cy="1750483"/>
              <a:chOff x="577545" y="91017"/>
              <a:chExt cx="2138039" cy="1750483"/>
            </a:xfrm>
          </p:grpSpPr>
          <p:pic>
            <p:nvPicPr>
              <p:cNvPr id="3" name="Picture 2" descr="Fig2_P1.pdf"/>
              <p:cNvPicPr>
                <a:picLocks noChangeAspect="1"/>
              </p:cNvPicPr>
              <p:nvPr/>
            </p:nvPicPr>
            <p:blipFill>
              <a:blip r:embed="rId4"/>
              <a:stretch>
                <a:fillRect/>
              </a:stretch>
            </p:blipFill>
            <p:spPr>
              <a:xfrm>
                <a:off x="716531" y="103717"/>
                <a:ext cx="1856036" cy="1716616"/>
              </a:xfrm>
              <a:prstGeom prst="rect">
                <a:avLst/>
              </a:prstGeom>
            </p:spPr>
          </p:pic>
          <p:sp>
            <p:nvSpPr>
              <p:cNvPr id="14" name="Oval 13"/>
              <p:cNvSpPr/>
              <p:nvPr/>
            </p:nvSpPr>
            <p:spPr>
              <a:xfrm>
                <a:off x="1070927" y="91017"/>
                <a:ext cx="1088073"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5" name="Oval 14"/>
              <p:cNvSpPr/>
              <p:nvPr/>
            </p:nvSpPr>
            <p:spPr>
              <a:xfrm>
                <a:off x="728026" y="529167"/>
                <a:ext cx="1898658"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6" name="Oval 15"/>
              <p:cNvSpPr/>
              <p:nvPr/>
            </p:nvSpPr>
            <p:spPr>
              <a:xfrm>
                <a:off x="867727" y="878417"/>
                <a:ext cx="1587507"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7" name="Oval 16"/>
              <p:cNvSpPr/>
              <p:nvPr/>
            </p:nvSpPr>
            <p:spPr>
              <a:xfrm>
                <a:off x="577545" y="1234017"/>
                <a:ext cx="2138039"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18" name="Oval 17"/>
              <p:cNvSpPr/>
              <p:nvPr/>
            </p:nvSpPr>
            <p:spPr>
              <a:xfrm>
                <a:off x="577545" y="1640417"/>
                <a:ext cx="2138039" cy="201083"/>
              </a:xfrm>
              <a:prstGeom prst="ellipse">
                <a:avLst/>
              </a:prstGeom>
              <a:solidFill>
                <a:schemeClr val="accent6">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grpSp>
        <p:grpSp>
          <p:nvGrpSpPr>
            <p:cNvPr id="9" name="Group 42"/>
            <p:cNvGrpSpPr/>
            <p:nvPr/>
          </p:nvGrpSpPr>
          <p:grpSpPr>
            <a:xfrm>
              <a:off x="2715584" y="159951"/>
              <a:ext cx="389566" cy="1631394"/>
              <a:chOff x="2715584" y="159951"/>
              <a:chExt cx="389566" cy="1631394"/>
            </a:xfrm>
          </p:grpSpPr>
          <p:sp>
            <p:nvSpPr>
              <p:cNvPr id="38" name="TextBox 37"/>
              <p:cNvSpPr txBox="1"/>
              <p:nvPr/>
            </p:nvSpPr>
            <p:spPr>
              <a:xfrm>
                <a:off x="2715584" y="1681834"/>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L=1</a:t>
                </a:r>
              </a:p>
            </p:txBody>
          </p:sp>
          <p:sp>
            <p:nvSpPr>
              <p:cNvPr id="39" name="TextBox 38"/>
              <p:cNvSpPr txBox="1"/>
              <p:nvPr/>
            </p:nvSpPr>
            <p:spPr>
              <a:xfrm>
                <a:off x="2715584" y="129660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L=2</a:t>
                </a:r>
              </a:p>
            </p:txBody>
          </p:sp>
          <p:sp>
            <p:nvSpPr>
              <p:cNvPr id="40" name="TextBox 39"/>
              <p:cNvSpPr txBox="1"/>
              <p:nvPr/>
            </p:nvSpPr>
            <p:spPr>
              <a:xfrm>
                <a:off x="2715584" y="94100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L=3</a:t>
                </a:r>
              </a:p>
            </p:txBody>
          </p:sp>
          <p:sp>
            <p:nvSpPr>
              <p:cNvPr id="41" name="TextBox 40"/>
              <p:cNvSpPr txBox="1"/>
              <p:nvPr/>
            </p:nvSpPr>
            <p:spPr>
              <a:xfrm>
                <a:off x="2715584" y="59175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L=4</a:t>
                </a:r>
              </a:p>
            </p:txBody>
          </p:sp>
          <p:sp>
            <p:nvSpPr>
              <p:cNvPr id="42" name="TextBox 41"/>
              <p:cNvSpPr txBox="1"/>
              <p:nvPr/>
            </p:nvSpPr>
            <p:spPr>
              <a:xfrm>
                <a:off x="2715584" y="159951"/>
                <a:ext cx="389566" cy="109511"/>
              </a:xfrm>
              <a:prstGeom prst="rect">
                <a:avLst/>
              </a:prstGeom>
              <a:solidFill>
                <a:schemeClr val="bg1">
                  <a:lumMod val="85000"/>
                </a:schemeClr>
              </a:solidFill>
            </p:spPr>
            <p:txBody>
              <a:bodyPr wrap="square" lIns="91440" tIns="0" rIns="91440" bIns="0" rtlCol="0">
                <a:spAutoFit/>
              </a:bodyPr>
              <a:lstStyle/>
              <a:p>
                <a:pPr defTabSz="457200" fontAlgn="auto">
                  <a:spcBef>
                    <a:spcPts val="0"/>
                  </a:spcBef>
                  <a:spcAft>
                    <a:spcPts val="0"/>
                  </a:spcAft>
                </a:pPr>
                <a:r>
                  <a:rPr lang="en-US" sz="900" b="1" dirty="0">
                    <a:solidFill>
                      <a:srgbClr val="000090"/>
                    </a:solidFill>
                    <a:latin typeface="Arial"/>
                    <a:ea typeface="+mn-ea"/>
                    <a:cs typeface="+mn-cs"/>
                  </a:rPr>
                  <a:t>L=5</a:t>
                </a:r>
              </a:p>
            </p:txBody>
          </p:sp>
        </p:grpSp>
      </p:grpSp>
      <p:grpSp>
        <p:nvGrpSpPr>
          <p:cNvPr id="19" name="Group 51"/>
          <p:cNvGrpSpPr/>
          <p:nvPr/>
        </p:nvGrpSpPr>
        <p:grpSpPr>
          <a:xfrm>
            <a:off x="519544" y="2667001"/>
            <a:ext cx="7008091" cy="4079313"/>
            <a:chOff x="664528" y="2083645"/>
            <a:chExt cx="6110922" cy="3077071"/>
          </a:xfrm>
        </p:grpSpPr>
        <p:grpSp>
          <p:nvGrpSpPr>
            <p:cNvPr id="20" name="Group 19"/>
            <p:cNvGrpSpPr/>
            <p:nvPr/>
          </p:nvGrpSpPr>
          <p:grpSpPr>
            <a:xfrm>
              <a:off x="697480" y="2191367"/>
              <a:ext cx="6058920" cy="2364643"/>
              <a:chOff x="697480" y="2191367"/>
              <a:chExt cx="6058920" cy="2364643"/>
            </a:xfrm>
          </p:grpSpPr>
          <p:pic>
            <p:nvPicPr>
              <p:cNvPr id="5" name="Picture 4" descr="heatmap-simu-Lev2.pdf"/>
              <p:cNvPicPr>
                <a:picLocks noChangeAspect="1"/>
              </p:cNvPicPr>
              <p:nvPr/>
            </p:nvPicPr>
            <p:blipFill>
              <a:blip r:embed="rId5"/>
              <a:stretch>
                <a:fillRect/>
              </a:stretch>
            </p:blipFill>
            <p:spPr>
              <a:xfrm>
                <a:off x="1039177" y="2261358"/>
                <a:ext cx="286831" cy="2294652"/>
              </a:xfrm>
              <a:prstGeom prst="rect">
                <a:avLst/>
              </a:prstGeom>
            </p:spPr>
          </p:pic>
          <p:pic>
            <p:nvPicPr>
              <p:cNvPr id="6" name="Picture 5" descr="heatmap-simu-Lev3.pdf"/>
              <p:cNvPicPr>
                <a:picLocks noChangeAspect="1"/>
              </p:cNvPicPr>
              <p:nvPr/>
            </p:nvPicPr>
            <p:blipFill>
              <a:blip r:embed="rId6"/>
              <a:stretch>
                <a:fillRect/>
              </a:stretch>
            </p:blipFill>
            <p:spPr>
              <a:xfrm>
                <a:off x="1449352" y="2261358"/>
                <a:ext cx="430247" cy="2294652"/>
              </a:xfrm>
              <a:prstGeom prst="rect">
                <a:avLst/>
              </a:prstGeom>
            </p:spPr>
          </p:pic>
          <p:pic>
            <p:nvPicPr>
              <p:cNvPr id="7" name="Picture 6" descr="heatmap-simu-Lev4.pdf"/>
              <p:cNvPicPr>
                <a:picLocks noChangeAspect="1"/>
              </p:cNvPicPr>
              <p:nvPr/>
            </p:nvPicPr>
            <p:blipFill>
              <a:blip r:embed="rId7"/>
              <a:stretch>
                <a:fillRect/>
              </a:stretch>
            </p:blipFill>
            <p:spPr>
              <a:xfrm>
                <a:off x="1998219" y="2261357"/>
                <a:ext cx="573663" cy="2294652"/>
              </a:xfrm>
              <a:prstGeom prst="rect">
                <a:avLst/>
              </a:prstGeom>
            </p:spPr>
          </p:pic>
          <p:pic>
            <p:nvPicPr>
              <p:cNvPr id="8" name="Picture 7" descr="heatmap-simu-Lev5.pdf"/>
              <p:cNvPicPr>
                <a:picLocks noChangeAspect="1"/>
              </p:cNvPicPr>
              <p:nvPr/>
            </p:nvPicPr>
            <p:blipFill>
              <a:blip r:embed="rId8"/>
              <a:stretch>
                <a:fillRect/>
              </a:stretch>
            </p:blipFill>
            <p:spPr>
              <a:xfrm>
                <a:off x="2690184" y="2261357"/>
                <a:ext cx="717077" cy="2294649"/>
              </a:xfrm>
              <a:prstGeom prst="rect">
                <a:avLst/>
              </a:prstGeom>
            </p:spPr>
          </p:pic>
          <p:pic>
            <p:nvPicPr>
              <p:cNvPr id="10" name="Picture 9" descr="heatmap-simu-Lev6.pdf"/>
              <p:cNvPicPr>
                <a:picLocks noChangeAspect="1"/>
              </p:cNvPicPr>
              <p:nvPr/>
            </p:nvPicPr>
            <p:blipFill>
              <a:blip r:embed="rId9"/>
              <a:stretch>
                <a:fillRect/>
              </a:stretch>
            </p:blipFill>
            <p:spPr>
              <a:xfrm>
                <a:off x="3523240" y="2261358"/>
                <a:ext cx="860493" cy="2294649"/>
              </a:xfrm>
              <a:prstGeom prst="rect">
                <a:avLst/>
              </a:prstGeom>
            </p:spPr>
          </p:pic>
          <p:pic>
            <p:nvPicPr>
              <p:cNvPr id="11" name="Picture 10" descr="heatmap-simu-Lev8.pdf"/>
              <p:cNvPicPr>
                <a:picLocks noChangeAspect="1"/>
              </p:cNvPicPr>
              <p:nvPr/>
            </p:nvPicPr>
            <p:blipFill>
              <a:blip r:embed="rId10"/>
              <a:stretch>
                <a:fillRect/>
              </a:stretch>
            </p:blipFill>
            <p:spPr>
              <a:xfrm>
                <a:off x="5609075" y="2261357"/>
                <a:ext cx="1147325" cy="2294650"/>
              </a:xfrm>
              <a:prstGeom prst="rect">
                <a:avLst/>
              </a:prstGeom>
            </p:spPr>
          </p:pic>
          <p:pic>
            <p:nvPicPr>
              <p:cNvPr id="12" name="Picture 11" descr="heatmap-simu-Lev7.pdf"/>
              <p:cNvPicPr>
                <a:picLocks noChangeAspect="1"/>
              </p:cNvPicPr>
              <p:nvPr/>
            </p:nvPicPr>
            <p:blipFill>
              <a:blip r:embed="rId11"/>
              <a:stretch>
                <a:fillRect/>
              </a:stretch>
            </p:blipFill>
            <p:spPr>
              <a:xfrm>
                <a:off x="4499941" y="2261357"/>
                <a:ext cx="1003909" cy="2294650"/>
              </a:xfrm>
              <a:prstGeom prst="rect">
                <a:avLst/>
              </a:prstGeom>
            </p:spPr>
          </p:pic>
          <p:sp>
            <p:nvSpPr>
              <p:cNvPr id="13" name="TextBox 12"/>
              <p:cNvSpPr txBox="1"/>
              <p:nvPr/>
            </p:nvSpPr>
            <p:spPr>
              <a:xfrm>
                <a:off x="697480" y="2191367"/>
                <a:ext cx="342901" cy="1834058"/>
              </a:xfrm>
              <a:prstGeom prst="rect">
                <a:avLst/>
              </a:prstGeom>
              <a:noFill/>
            </p:spPr>
            <p:txBody>
              <a:bodyPr wrap="square" rtlCol="0">
                <a:spAutoFit/>
              </a:bodyPr>
              <a:lstStyle/>
              <a:p>
                <a:pPr algn="r" defTabSz="457200" fontAlgn="auto">
                  <a:lnSpc>
                    <a:spcPts val="1040"/>
                  </a:lnSpc>
                  <a:spcBef>
                    <a:spcPts val="0"/>
                  </a:spcBef>
                  <a:spcAft>
                    <a:spcPts val="0"/>
                  </a:spcAft>
                </a:pPr>
                <a:r>
                  <a:rPr lang="en-US" sz="800" dirty="0">
                    <a:solidFill>
                      <a:srgbClr val="FF0000"/>
                    </a:solidFill>
                    <a:latin typeface="Helvetica"/>
                    <a:ea typeface="+mn-ea"/>
                    <a:cs typeface="+mn-cs"/>
                  </a:rPr>
                  <a:t>A1</a:t>
                </a:r>
              </a:p>
              <a:p>
                <a:pPr algn="r" defTabSz="457200" fontAlgn="auto">
                  <a:lnSpc>
                    <a:spcPts val="1040"/>
                  </a:lnSpc>
                  <a:spcBef>
                    <a:spcPts val="0"/>
                  </a:spcBef>
                  <a:spcAft>
                    <a:spcPts val="0"/>
                  </a:spcAft>
                </a:pPr>
                <a:r>
                  <a:rPr lang="en-US" sz="800" dirty="0">
                    <a:solidFill>
                      <a:srgbClr val="FF0000"/>
                    </a:solidFill>
                    <a:latin typeface="Helvetica"/>
                    <a:ea typeface="+mn-ea"/>
                    <a:cs typeface="+mn-cs"/>
                  </a:rPr>
                  <a:t>A2</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B1</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B2</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B3</a:t>
                </a:r>
              </a:p>
              <a:p>
                <a:pPr algn="r" defTabSz="457200" fontAlgn="auto">
                  <a:lnSpc>
                    <a:spcPts val="1040"/>
                  </a:lnSpc>
                  <a:spcBef>
                    <a:spcPts val="0"/>
                  </a:spcBef>
                  <a:spcAft>
                    <a:spcPts val="0"/>
                  </a:spcAft>
                </a:pPr>
                <a:r>
                  <a:rPr lang="en-US" sz="800" dirty="0">
                    <a:solidFill>
                      <a:srgbClr val="008000"/>
                    </a:solidFill>
                    <a:latin typeface="Helvetica"/>
                    <a:ea typeface="+mn-ea"/>
                    <a:cs typeface="+mn-cs"/>
                  </a:rPr>
                  <a:t>B4</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C1</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C2</a:t>
                </a:r>
              </a:p>
              <a:p>
                <a:pPr algn="r" defTabSz="457200" fontAlgn="auto">
                  <a:lnSpc>
                    <a:spcPts val="1040"/>
                  </a:lnSpc>
                  <a:spcBef>
                    <a:spcPts val="0"/>
                  </a:spcBef>
                  <a:spcAft>
                    <a:spcPts val="0"/>
                  </a:spcAft>
                </a:pPr>
                <a:r>
                  <a:rPr lang="en-US" sz="800" dirty="0">
                    <a:solidFill>
                      <a:prstClr val="black"/>
                    </a:solidFill>
                    <a:latin typeface="Helvetica"/>
                    <a:ea typeface="+mn-ea"/>
                    <a:cs typeface="+mn-cs"/>
                  </a:rPr>
                  <a:t>C3</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D1</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D2</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D3</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D4</a:t>
                </a:r>
              </a:p>
              <a:p>
                <a:pPr algn="r" defTabSz="457200" fontAlgn="auto">
                  <a:lnSpc>
                    <a:spcPts val="1040"/>
                  </a:lnSpc>
                  <a:spcBef>
                    <a:spcPts val="0"/>
                  </a:spcBef>
                  <a:spcAft>
                    <a:spcPts val="0"/>
                  </a:spcAft>
                </a:pPr>
                <a:r>
                  <a:rPr lang="en-US" sz="800" dirty="0">
                    <a:solidFill>
                      <a:srgbClr val="0000FF"/>
                    </a:solidFill>
                    <a:latin typeface="Helvetica"/>
                    <a:ea typeface="+mn-ea"/>
                    <a:cs typeface="+mn-cs"/>
                  </a:rPr>
                  <a:t>D5</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E1</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E2</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E3</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E4</a:t>
                </a:r>
              </a:p>
              <a:p>
                <a:pPr algn="r" defTabSz="457200" fontAlgn="auto">
                  <a:lnSpc>
                    <a:spcPts val="1040"/>
                  </a:lnSpc>
                  <a:spcBef>
                    <a:spcPts val="0"/>
                  </a:spcBef>
                  <a:spcAft>
                    <a:spcPts val="0"/>
                  </a:spcAft>
                </a:pPr>
                <a:r>
                  <a:rPr lang="en-US" sz="800" dirty="0">
                    <a:solidFill>
                      <a:srgbClr val="FF6600"/>
                    </a:solidFill>
                    <a:latin typeface="Helvetica"/>
                    <a:ea typeface="+mn-ea"/>
                    <a:cs typeface="+mn-cs"/>
                  </a:rPr>
                  <a:t>E5</a:t>
                </a:r>
              </a:p>
            </p:txBody>
          </p:sp>
        </p:grpSp>
        <p:sp>
          <p:nvSpPr>
            <p:cNvPr id="21" name="TextBox 20"/>
            <p:cNvSpPr txBox="1"/>
            <p:nvPr/>
          </p:nvSpPr>
          <p:spPr>
            <a:xfrm>
              <a:off x="664528" y="4566096"/>
              <a:ext cx="707072"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|L|=2</a:t>
              </a:r>
            </a:p>
            <a:p>
              <a:pPr algn="r" defTabSz="457200" fontAlgn="auto">
                <a:spcBef>
                  <a:spcPts val="0"/>
                </a:spcBef>
                <a:spcAft>
                  <a:spcPts val="0"/>
                </a:spcAft>
              </a:pPr>
              <a:r>
                <a:rPr lang="en-US" sz="900" dirty="0">
                  <a:solidFill>
                    <a:prstClr val="black"/>
                  </a:solidFill>
                  <a:latin typeface="Helvetica"/>
                  <a:ea typeface="+mn-ea"/>
                  <a:cs typeface="+mn-cs"/>
                </a:rPr>
                <a:t>HS=2.1</a:t>
              </a:r>
            </a:p>
            <a:p>
              <a:pPr algn="r" defTabSz="457200" fontAlgn="auto">
                <a:spcBef>
                  <a:spcPts val="0"/>
                </a:spcBef>
                <a:spcAft>
                  <a:spcPts val="0"/>
                </a:spcAft>
              </a:pPr>
              <a:r>
                <a:rPr lang="en-US" sz="900" dirty="0">
                  <a:solidFill>
                    <a:prstClr val="black"/>
                  </a:solidFill>
                  <a:latin typeface="Helvetica"/>
                  <a:ea typeface="+mn-ea"/>
                  <a:cs typeface="+mn-cs"/>
                </a:rPr>
                <a:t>CHS=2.4</a:t>
              </a:r>
            </a:p>
            <a:p>
              <a:pPr algn="r" defTabSz="457200" fontAlgn="auto">
                <a:spcBef>
                  <a:spcPts val="0"/>
                </a:spcBef>
                <a:spcAft>
                  <a:spcPts val="0"/>
                </a:spcAft>
              </a:pPr>
              <a:r>
                <a:rPr lang="en-US" sz="900" dirty="0">
                  <a:solidFill>
                    <a:prstClr val="black"/>
                  </a:solidFill>
                  <a:latin typeface="Helvetica"/>
                  <a:ea typeface="+mn-ea"/>
                  <a:cs typeface="+mn-cs"/>
                </a:rPr>
                <a:t>PHS=2.1</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2" name="TextBox 21"/>
            <p:cNvSpPr txBox="1"/>
            <p:nvPr/>
          </p:nvSpPr>
          <p:spPr>
            <a:xfrm>
              <a:off x="1104972" y="4572446"/>
              <a:ext cx="793677" cy="487535"/>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|L|=3</a:t>
              </a:r>
            </a:p>
            <a:p>
              <a:pPr algn="r" defTabSz="457200" fontAlgn="auto">
                <a:spcBef>
                  <a:spcPts val="0"/>
                </a:spcBef>
                <a:spcAft>
                  <a:spcPts val="0"/>
                </a:spcAft>
              </a:pPr>
              <a:r>
                <a:rPr lang="en-US" sz="900" dirty="0">
                  <a:solidFill>
                    <a:prstClr val="black"/>
                  </a:solidFill>
                  <a:latin typeface="Helvetica"/>
                  <a:ea typeface="+mn-ea"/>
                  <a:cs typeface="+mn-cs"/>
                </a:rPr>
                <a:t>HS=5.5</a:t>
              </a:r>
            </a:p>
            <a:p>
              <a:pPr algn="r" defTabSz="457200" fontAlgn="auto">
                <a:spcBef>
                  <a:spcPts val="0"/>
                </a:spcBef>
                <a:spcAft>
                  <a:spcPts val="0"/>
                </a:spcAft>
              </a:pPr>
              <a:r>
                <a:rPr lang="en-US" sz="900" dirty="0">
                  <a:solidFill>
                    <a:prstClr val="black"/>
                  </a:solidFill>
                  <a:latin typeface="Helvetica"/>
                  <a:ea typeface="+mn-ea"/>
                  <a:cs typeface="+mn-cs"/>
                </a:rPr>
                <a:t>CHS=5.5</a:t>
              </a:r>
            </a:p>
            <a:p>
              <a:pPr algn="r" defTabSz="457200" fontAlgn="auto">
                <a:spcBef>
                  <a:spcPts val="0"/>
                </a:spcBef>
                <a:spcAft>
                  <a:spcPts val="0"/>
                </a:spcAft>
              </a:pPr>
              <a:r>
                <a:rPr lang="en-US" sz="900" dirty="0">
                  <a:solidFill>
                    <a:prstClr val="black"/>
                  </a:solidFill>
                  <a:latin typeface="Helvetica"/>
                  <a:ea typeface="+mn-ea"/>
                  <a:cs typeface="+mn-cs"/>
                </a:rPr>
                <a:t>PHS=5.5</a:t>
              </a:r>
            </a:p>
          </p:txBody>
        </p:sp>
        <p:sp>
          <p:nvSpPr>
            <p:cNvPr id="23" name="TextBox 22"/>
            <p:cNvSpPr txBox="1"/>
            <p:nvPr/>
          </p:nvSpPr>
          <p:spPr>
            <a:xfrm>
              <a:off x="1890084" y="4556010"/>
              <a:ext cx="669098"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|L|=4</a:t>
              </a:r>
            </a:p>
            <a:p>
              <a:pPr algn="r" defTabSz="457200" fontAlgn="auto">
                <a:spcBef>
                  <a:spcPts val="0"/>
                </a:spcBef>
                <a:spcAft>
                  <a:spcPts val="0"/>
                </a:spcAft>
              </a:pPr>
              <a:r>
                <a:rPr lang="en-US" sz="900" dirty="0">
                  <a:solidFill>
                    <a:prstClr val="black"/>
                  </a:solidFill>
                  <a:latin typeface="Helvetica"/>
                  <a:ea typeface="+mn-ea"/>
                  <a:cs typeface="+mn-cs"/>
                </a:rPr>
                <a:t>HS=8.7</a:t>
              </a:r>
            </a:p>
            <a:p>
              <a:pPr algn="r" defTabSz="457200" fontAlgn="auto">
                <a:spcBef>
                  <a:spcPts val="0"/>
                </a:spcBef>
                <a:spcAft>
                  <a:spcPts val="0"/>
                </a:spcAft>
              </a:pPr>
              <a:r>
                <a:rPr lang="en-US" sz="900" dirty="0">
                  <a:solidFill>
                    <a:prstClr val="black"/>
                  </a:solidFill>
                  <a:latin typeface="Helvetica"/>
                  <a:ea typeface="+mn-ea"/>
                  <a:cs typeface="+mn-cs"/>
                </a:rPr>
                <a:t>CHS=5.4</a:t>
              </a:r>
            </a:p>
            <a:p>
              <a:pPr algn="r" defTabSz="457200" fontAlgn="auto">
                <a:spcBef>
                  <a:spcPts val="0"/>
                </a:spcBef>
                <a:spcAft>
                  <a:spcPts val="0"/>
                </a:spcAft>
              </a:pPr>
              <a:r>
                <a:rPr lang="en-US" sz="900" dirty="0">
                  <a:solidFill>
                    <a:prstClr val="black"/>
                  </a:solidFill>
                  <a:latin typeface="Helvetica"/>
                  <a:ea typeface="+mn-ea"/>
                  <a:cs typeface="+mn-cs"/>
                </a:rPr>
                <a:t>PHS=8.7</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4" name="TextBox 23"/>
            <p:cNvSpPr txBox="1"/>
            <p:nvPr/>
          </p:nvSpPr>
          <p:spPr>
            <a:xfrm>
              <a:off x="2677484" y="4564076"/>
              <a:ext cx="717077"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|L|=5</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5" name="TextBox 24"/>
            <p:cNvSpPr txBox="1"/>
            <p:nvPr/>
          </p:nvSpPr>
          <p:spPr>
            <a:xfrm>
              <a:off x="3288290" y="4566096"/>
              <a:ext cx="1109134"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|L|=6</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PHS=16.1</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26" name="TextBox 25"/>
            <p:cNvSpPr txBox="1"/>
            <p:nvPr/>
          </p:nvSpPr>
          <p:spPr>
            <a:xfrm>
              <a:off x="4415275" y="4568710"/>
              <a:ext cx="1092200"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|L|=7</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CHS=10.4</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33" name="TextBox 32"/>
            <p:cNvSpPr txBox="1"/>
            <p:nvPr/>
          </p:nvSpPr>
          <p:spPr>
            <a:xfrm>
              <a:off x="5653616" y="4565652"/>
              <a:ext cx="1109134" cy="592006"/>
            </a:xfrm>
            <a:prstGeom prst="rect">
              <a:avLst/>
            </a:prstGeom>
            <a:noFill/>
          </p:spPr>
          <p:txBody>
            <a:bodyPr wrap="square" rtlCol="0">
              <a:spAutoFit/>
            </a:bodyPr>
            <a:lstStyle/>
            <a:p>
              <a:pPr algn="r" defTabSz="457200" fontAlgn="auto">
                <a:spcBef>
                  <a:spcPts val="0"/>
                </a:spcBef>
                <a:spcAft>
                  <a:spcPts val="0"/>
                </a:spcAft>
              </a:pPr>
              <a:r>
                <a:rPr lang="en-US" sz="900" dirty="0">
                  <a:solidFill>
                    <a:prstClr val="black"/>
                  </a:solidFill>
                  <a:latin typeface="Helvetica"/>
                  <a:ea typeface="+mn-ea"/>
                  <a:cs typeface="+mn-cs"/>
                </a:rPr>
                <a:t>|L|=8</a:t>
              </a:r>
            </a:p>
            <a:p>
              <a:pPr algn="r" defTabSz="457200" fontAlgn="auto">
                <a:spcBef>
                  <a:spcPts val="0"/>
                </a:spcBef>
                <a:spcAft>
                  <a:spcPts val="0"/>
                </a:spcAft>
              </a:pPr>
              <a:r>
                <a:rPr lang="en-US" sz="900" dirty="0">
                  <a:solidFill>
                    <a:prstClr val="black"/>
                  </a:solidFill>
                  <a:latin typeface="Helvetica"/>
                  <a:ea typeface="+mn-ea"/>
                  <a:cs typeface="+mn-cs"/>
                </a:rPr>
                <a:t>HS=∞</a:t>
              </a:r>
            </a:p>
            <a:p>
              <a:pPr algn="r" defTabSz="457200" fontAlgn="auto">
                <a:spcBef>
                  <a:spcPts val="0"/>
                </a:spcBef>
                <a:spcAft>
                  <a:spcPts val="0"/>
                </a:spcAft>
              </a:pPr>
              <a:r>
                <a:rPr lang="en-US" sz="900" dirty="0">
                  <a:solidFill>
                    <a:prstClr val="black"/>
                  </a:solidFill>
                  <a:latin typeface="Helvetica"/>
                  <a:ea typeface="+mn-ea"/>
                  <a:cs typeface="+mn-cs"/>
                </a:rPr>
                <a:t>CHS=∞</a:t>
              </a:r>
            </a:p>
            <a:p>
              <a:pPr algn="r" defTabSz="457200" fontAlgn="auto">
                <a:spcBef>
                  <a:spcPts val="0"/>
                </a:spcBef>
                <a:spcAft>
                  <a:spcPts val="0"/>
                </a:spcAft>
              </a:pPr>
              <a:r>
                <a:rPr lang="en-US" sz="900" dirty="0">
                  <a:solidFill>
                    <a:prstClr val="black"/>
                  </a:solidFill>
                  <a:latin typeface="Helvetica"/>
                  <a:ea typeface="+mn-ea"/>
                  <a:cs typeface="+mn-cs"/>
                </a:rPr>
                <a:t>PHS=9.4</a:t>
              </a:r>
            </a:p>
            <a:p>
              <a:pPr algn="r" defTabSz="457200" fontAlgn="auto">
                <a:spcBef>
                  <a:spcPts val="0"/>
                </a:spcBef>
                <a:spcAft>
                  <a:spcPts val="0"/>
                </a:spcAft>
              </a:pPr>
              <a:endParaRPr lang="en-US" sz="900" dirty="0">
                <a:solidFill>
                  <a:prstClr val="black"/>
                </a:solidFill>
                <a:latin typeface="Helvetica"/>
                <a:ea typeface="+mn-ea"/>
                <a:cs typeface="+mn-cs"/>
              </a:endParaRPr>
            </a:p>
          </p:txBody>
        </p:sp>
        <p:sp>
          <p:nvSpPr>
            <p:cNvPr id="45" name="TextBox 44"/>
            <p:cNvSpPr txBox="1"/>
            <p:nvPr/>
          </p:nvSpPr>
          <p:spPr>
            <a:xfrm>
              <a:off x="5628125" y="2083645"/>
              <a:ext cx="114732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1   2   3   4   5   6   7   8</a:t>
              </a:r>
            </a:p>
          </p:txBody>
        </p:sp>
        <p:sp>
          <p:nvSpPr>
            <p:cNvPr id="46" name="TextBox 45"/>
            <p:cNvSpPr txBox="1"/>
            <p:nvPr/>
          </p:nvSpPr>
          <p:spPr>
            <a:xfrm>
              <a:off x="4518991" y="2083645"/>
              <a:ext cx="114732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1   2   3   4   5   6   7</a:t>
              </a:r>
            </a:p>
          </p:txBody>
        </p:sp>
        <p:sp>
          <p:nvSpPr>
            <p:cNvPr id="47" name="TextBox 46"/>
            <p:cNvSpPr txBox="1"/>
            <p:nvPr/>
          </p:nvSpPr>
          <p:spPr>
            <a:xfrm>
              <a:off x="3548640" y="2083645"/>
              <a:ext cx="86663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1   2   3   4   5   6</a:t>
              </a:r>
            </a:p>
          </p:txBody>
        </p:sp>
        <p:sp>
          <p:nvSpPr>
            <p:cNvPr id="48" name="TextBox 47"/>
            <p:cNvSpPr txBox="1"/>
            <p:nvPr/>
          </p:nvSpPr>
          <p:spPr>
            <a:xfrm>
              <a:off x="2709234" y="2083645"/>
              <a:ext cx="86663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1   2   3   4   5</a:t>
              </a:r>
            </a:p>
          </p:txBody>
        </p:sp>
        <p:sp>
          <p:nvSpPr>
            <p:cNvPr id="49" name="TextBox 48"/>
            <p:cNvSpPr txBox="1"/>
            <p:nvPr/>
          </p:nvSpPr>
          <p:spPr>
            <a:xfrm>
              <a:off x="2017269" y="2083645"/>
              <a:ext cx="628465"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1   2   3   4</a:t>
              </a:r>
            </a:p>
          </p:txBody>
        </p:sp>
        <p:sp>
          <p:nvSpPr>
            <p:cNvPr id="50" name="TextBox 49"/>
            <p:cNvSpPr txBox="1"/>
            <p:nvPr/>
          </p:nvSpPr>
          <p:spPr>
            <a:xfrm>
              <a:off x="1468403" y="2083645"/>
              <a:ext cx="440732"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1   2   3</a:t>
              </a:r>
            </a:p>
          </p:txBody>
        </p:sp>
        <p:sp>
          <p:nvSpPr>
            <p:cNvPr id="51" name="TextBox 50"/>
            <p:cNvSpPr txBox="1"/>
            <p:nvPr/>
          </p:nvSpPr>
          <p:spPr>
            <a:xfrm>
              <a:off x="1051518" y="2083645"/>
              <a:ext cx="440732" cy="162512"/>
            </a:xfrm>
            <a:prstGeom prst="rect">
              <a:avLst/>
            </a:prstGeom>
            <a:noFill/>
          </p:spPr>
          <p:txBody>
            <a:bodyPr wrap="square" lIns="0" rIns="0" rtlCol="0">
              <a:spAutoFit/>
            </a:bodyPr>
            <a:lstStyle/>
            <a:p>
              <a:pPr defTabSz="457200" fontAlgn="auto">
                <a:spcBef>
                  <a:spcPts val="0"/>
                </a:spcBef>
                <a:spcAft>
                  <a:spcPts val="0"/>
                </a:spcAft>
              </a:pPr>
              <a:r>
                <a:rPr lang="en-US" sz="800" dirty="0">
                  <a:solidFill>
                    <a:srgbClr val="000090"/>
                  </a:solidFill>
                  <a:latin typeface="Arial"/>
                  <a:ea typeface="+mn-ea"/>
                  <a:cs typeface="+mn-cs"/>
                </a:rPr>
                <a:t> 1   2</a:t>
              </a:r>
            </a:p>
          </p:txBody>
        </p:sp>
      </p:grpSp>
      <p:sp>
        <p:nvSpPr>
          <p:cNvPr id="44" name="Title 1"/>
          <p:cNvSpPr>
            <a:spLocks noGrp="1"/>
          </p:cNvSpPr>
          <p:nvPr>
            <p:ph type="title"/>
          </p:nvPr>
        </p:nvSpPr>
        <p:spPr>
          <a:xfrm>
            <a:off x="4939896" y="-1"/>
            <a:ext cx="3746904" cy="2132451"/>
          </a:xfrm>
        </p:spPr>
        <p:txBody>
          <a:bodyPr>
            <a:normAutofit/>
          </a:bodyPr>
          <a:lstStyle/>
          <a:p>
            <a:r>
              <a:rPr lang="en-US" sz="2800" b="1" dirty="0" smtClean="0">
                <a:solidFill>
                  <a:srgbClr val="000090"/>
                </a:solidFill>
                <a:latin typeface="Arial"/>
              </a:rPr>
              <a:t>Apply HSM to a toy example</a:t>
            </a:r>
            <a:endParaRPr lang="en-US" sz="2800" b="1" dirty="0">
              <a:solidFill>
                <a:srgbClr val="000090"/>
              </a:solidFill>
              <a:latin typeface="Arial"/>
            </a:endParaRPr>
          </a:p>
        </p:txBody>
      </p:sp>
      <p:sp>
        <p:nvSpPr>
          <p:cNvPr id="52" name="Slide Number Placeholder 51"/>
          <p:cNvSpPr>
            <a:spLocks noGrp="1"/>
          </p:cNvSpPr>
          <p:nvPr>
            <p:ph type="sldNum" sz="quarter" idx="12"/>
          </p:nvPr>
        </p:nvSpPr>
        <p:spPr/>
        <p:txBody>
          <a:bodyPr/>
          <a:lstStyle/>
          <a:p>
            <a:fld id="{F5358776-FE94-7D48-B29B-0BF629B2BF73}"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53" name="TextBox 7"/>
          <p:cNvSpPr txBox="1">
            <a:spLocks noChangeArrowheads="1"/>
          </p:cNvSpPr>
          <p:nvPr>
            <p:custDataLst>
              <p:tags r:id="rId1"/>
            </p:custDataLst>
          </p:nvPr>
        </p:nvSpPr>
        <p:spPr bwMode="auto">
          <a:xfrm rot="16200000">
            <a:off x="7419616" y="4396296"/>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10902474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custDataLst>
              <p:tags r:id="rId2"/>
            </p:custDataLst>
          </p:nvPr>
        </p:nvSpPr>
        <p:spPr>
          <a:xfrm>
            <a:off x="6281738" y="1670050"/>
            <a:ext cx="2489200" cy="1143000"/>
          </a:xfrm>
        </p:spPr>
        <p:txBody>
          <a:bodyPr/>
          <a:lstStyle/>
          <a:p>
            <a:pPr eaLnBrk="1" hangingPunct="1"/>
            <a:r>
              <a:rPr lang="en-US" sz="2800">
                <a:latin typeface="Arial" charset="0"/>
                <a:ea typeface="ＭＳ Ｐゴシック" charset="0"/>
                <a:cs typeface="ＭＳ Ｐゴシック" charset="0"/>
              </a:rPr>
              <a:t>Strongest Proximal Regulatory Edges Can be Arranged into a Hierarchy</a:t>
            </a:r>
            <a:endParaRPr lang="zh-TW" altLang="en-US" sz="2800">
              <a:latin typeface="Calibri" charset="0"/>
              <a:ea typeface="新細明體" charset="0"/>
              <a:cs typeface="新細明體" charset="0"/>
            </a:endParaRPr>
          </a:p>
        </p:txBody>
      </p:sp>
      <p:pic>
        <p:nvPicPr>
          <p:cNvPr id="104450" name="Picture 4"/>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t="6886" r="-102" b="50458"/>
          <a:stretch>
            <a:fillRect/>
          </a:stretch>
        </p:blipFill>
        <p:spPr bwMode="auto">
          <a:xfrm>
            <a:off x="0" y="0"/>
            <a:ext cx="4976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custDataLst>
              <p:tags r:id="rId4"/>
            </p:custDataLst>
          </p:nvPr>
        </p:nvSpPr>
        <p:spPr bwMode="auto">
          <a:xfrm>
            <a:off x="550863" y="4084638"/>
            <a:ext cx="81026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solidFill>
                  <a:srgbClr val="000000"/>
                </a:solidFill>
                <a:latin typeface="Arial" charset="0"/>
              </a:rPr>
              <a:t>Global wiring pattern of TFs </a:t>
            </a:r>
          </a:p>
          <a:p>
            <a:pPr eaLnBrk="1" hangingPunct="1"/>
            <a:endParaRPr lang="en-US" sz="1800">
              <a:solidFill>
                <a:srgbClr val="000000"/>
              </a:solidFill>
              <a:latin typeface="Arial" charset="0"/>
            </a:endParaRPr>
          </a:p>
          <a:p>
            <a:pPr eaLnBrk="1" hangingPunct="1"/>
            <a:r>
              <a:rPr lang="en-US" sz="1800">
                <a:solidFill>
                  <a:srgbClr val="000000"/>
                </a:solidFill>
                <a:latin typeface="Arial" charset="0"/>
              </a:rPr>
              <a:t>Middle level has highest betweenness, creating info. flow bottlenecks</a:t>
            </a: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a:p>
            <a:pPr eaLnBrk="1" hangingPunct="1"/>
            <a:endParaRPr lang="en-US" sz="1800">
              <a:solidFill>
                <a:srgbClr val="000000"/>
              </a:solidFill>
              <a:latin typeface="Arial" charset="0"/>
            </a:endParaRPr>
          </a:p>
        </p:txBody>
      </p:sp>
      <p:pic>
        <p:nvPicPr>
          <p:cNvPr id="104452" name="Picture 5"/>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l="29932" t="31009" r="47409"/>
          <a:stretch>
            <a:fillRect/>
          </a:stretch>
        </p:blipFill>
        <p:spPr bwMode="auto">
          <a:xfrm>
            <a:off x="5033963" y="168275"/>
            <a:ext cx="10096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Box 7"/>
          <p:cNvSpPr txBox="1">
            <a:spLocks noChangeArrowheads="1"/>
          </p:cNvSpPr>
          <p:nvPr>
            <p:custDataLst>
              <p:tags r:id="rId6"/>
            </p:custDataLst>
          </p:nvPr>
        </p:nvSpPr>
        <p:spPr bwMode="auto">
          <a:xfrm>
            <a:off x="5038725" y="3436938"/>
            <a:ext cx="1095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solidFill>
                  <a:srgbClr val="000000"/>
                </a:solidFill>
                <a:latin typeface="Arial" charset="0"/>
              </a:rPr>
              <a:t>betweenness</a:t>
            </a:r>
            <a:endParaRPr lang="en-US" sz="1200" b="1">
              <a:solidFill>
                <a:srgbClr val="000000"/>
              </a:solidFill>
              <a:latin typeface="Arial" charset="0"/>
            </a:endParaRPr>
          </a:p>
        </p:txBody>
      </p:sp>
      <p:pic>
        <p:nvPicPr>
          <p:cNvPr id="104454" name="Picture 6"/>
          <p:cNvPicPr>
            <a:picLocks noChangeAspect="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292100" y="30163"/>
            <a:ext cx="4618038"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TextBox 7"/>
          <p:cNvSpPr txBox="1">
            <a:spLocks noChangeArrowheads="1"/>
          </p:cNvSpPr>
          <p:nvPr>
            <p:custDataLst>
              <p:tags r:id="rId8"/>
            </p:custDataLst>
          </p:nvPr>
        </p:nvSpPr>
        <p:spPr bwMode="auto">
          <a:xfrm>
            <a:off x="6189663" y="6627813"/>
            <a:ext cx="2827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800">
                <a:solidFill>
                  <a:srgbClr val="A6A6A6"/>
                </a:solidFill>
                <a:latin typeface="Arial" charset="0"/>
              </a:rPr>
              <a:t>[ Gerstein et al. Nature (in press, '12) ]</a:t>
            </a:r>
          </a:p>
        </p:txBody>
      </p:sp>
    </p:spTree>
    <p:custDataLst>
      <p:tags r:id="rId1"/>
    </p:custDataLst>
    <p:extLst>
      <p:ext uri="{BB962C8B-B14F-4D97-AF65-F5344CB8AC3E}">
        <p14:creationId xmlns:p14="http://schemas.microsoft.com/office/powerpoint/2010/main" val="2022295862"/>
      </p:ext>
    </p:extLst>
  </p:cSld>
  <p:clrMapOvr>
    <a:masterClrMapping/>
  </p:clrMapOvr>
  <p:transition xmlns:p14="http://schemas.microsoft.com/office/powerpoint/2010/main" advTm="63416"/>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descr="Fig3_Net_statistics_v1.pdf"/>
          <p:cNvPicPr>
            <a:picLocks noChangeAspect="1"/>
          </p:cNvPicPr>
          <p:nvPr/>
        </p:nvPicPr>
        <p:blipFill>
          <a:blip r:embed="rId4"/>
          <a:stretch>
            <a:fillRect/>
          </a:stretch>
        </p:blipFill>
        <p:spPr>
          <a:xfrm>
            <a:off x="126078" y="1731315"/>
            <a:ext cx="12194324" cy="2650940"/>
          </a:xfrm>
          <a:prstGeom prst="rect">
            <a:avLst/>
          </a:prstGeom>
        </p:spPr>
      </p:pic>
      <p:sp>
        <p:nvSpPr>
          <p:cNvPr id="4" name="Rectangle 3"/>
          <p:cNvSpPr/>
          <p:nvPr/>
        </p:nvSpPr>
        <p:spPr>
          <a:xfrm>
            <a:off x="7302265" y="1553158"/>
            <a:ext cx="866713" cy="3032561"/>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7" name="Title 1"/>
          <p:cNvSpPr>
            <a:spLocks noGrp="1"/>
          </p:cNvSpPr>
          <p:nvPr>
            <p:ph type="title"/>
          </p:nvPr>
        </p:nvSpPr>
        <p:spPr>
          <a:xfrm>
            <a:off x="457200" y="274638"/>
            <a:ext cx="8229600" cy="1143000"/>
          </a:xfrm>
        </p:spPr>
        <p:txBody>
          <a:bodyPr>
            <a:normAutofit/>
          </a:bodyPr>
          <a:lstStyle/>
          <a:p>
            <a:r>
              <a:rPr lang="en-US" sz="3200" b="1" dirty="0" smtClean="0">
                <a:solidFill>
                  <a:srgbClr val="000090"/>
                </a:solidFill>
                <a:latin typeface="Arial"/>
              </a:rPr>
              <a:t>Kinase network is more hierarchical </a:t>
            </a:r>
            <a:br>
              <a:rPr lang="en-US" sz="3200" b="1" dirty="0" smtClean="0">
                <a:solidFill>
                  <a:srgbClr val="000090"/>
                </a:solidFill>
                <a:latin typeface="Arial"/>
              </a:rPr>
            </a:br>
            <a:r>
              <a:rPr lang="en-US" sz="3200" b="1" dirty="0" smtClean="0">
                <a:solidFill>
                  <a:srgbClr val="000090"/>
                </a:solidFill>
                <a:latin typeface="Arial"/>
              </a:rPr>
              <a:t>than the TF reg. network</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8"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634283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9"/>
          <p:cNvGrpSpPr/>
          <p:nvPr/>
        </p:nvGrpSpPr>
        <p:grpSpPr>
          <a:xfrm>
            <a:off x="3522140" y="1274212"/>
            <a:ext cx="3759197" cy="4572000"/>
            <a:chOff x="685800" y="1473200"/>
            <a:chExt cx="3759197" cy="4572000"/>
          </a:xfrm>
        </p:grpSpPr>
        <p:pic>
          <p:nvPicPr>
            <p:cNvPr id="4" name="Picture 3" descr="Fig4_sceTF_P2.pdf"/>
            <p:cNvPicPr>
              <a:picLocks noChangeAspect="1"/>
            </p:cNvPicPr>
            <p:nvPr/>
          </p:nvPicPr>
          <p:blipFill>
            <a:blip r:embed="rId4"/>
            <a:stretch>
              <a:fillRect/>
            </a:stretch>
          </p:blipFill>
          <p:spPr>
            <a:xfrm>
              <a:off x="685800" y="1473200"/>
              <a:ext cx="3657600" cy="4572000"/>
            </a:xfrm>
            <a:prstGeom prst="rect">
              <a:avLst/>
            </a:prstGeom>
          </p:spPr>
        </p:pic>
        <p:sp>
          <p:nvSpPr>
            <p:cNvPr id="5" name="TextBox 4"/>
            <p:cNvSpPr txBox="1"/>
            <p:nvPr/>
          </p:nvSpPr>
          <p:spPr>
            <a:xfrm>
              <a:off x="905930" y="2709330"/>
              <a:ext cx="6011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P=0.03</a:t>
              </a:r>
            </a:p>
          </p:txBody>
        </p:sp>
        <p:sp>
          <p:nvSpPr>
            <p:cNvPr id="7" name="TextBox 6"/>
            <p:cNvSpPr txBox="1"/>
            <p:nvPr/>
          </p:nvSpPr>
          <p:spPr>
            <a:xfrm>
              <a:off x="2048928" y="2709330"/>
              <a:ext cx="11853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T&lt;(M+B) P=0.008</a:t>
              </a:r>
            </a:p>
          </p:txBody>
        </p:sp>
        <p:sp>
          <p:nvSpPr>
            <p:cNvPr id="8" name="TextBox 7"/>
            <p:cNvSpPr txBox="1"/>
            <p:nvPr/>
          </p:nvSpPr>
          <p:spPr>
            <a:xfrm>
              <a:off x="3259663" y="2709330"/>
              <a:ext cx="11853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M&gt;(T+B) P=0.04</a:t>
              </a:r>
            </a:p>
          </p:txBody>
        </p:sp>
        <p:sp>
          <p:nvSpPr>
            <p:cNvPr id="9" name="TextBox 8"/>
            <p:cNvSpPr txBox="1"/>
            <p:nvPr/>
          </p:nvSpPr>
          <p:spPr>
            <a:xfrm>
              <a:off x="2048928" y="5755099"/>
              <a:ext cx="1185334" cy="230832"/>
            </a:xfrm>
            <a:prstGeom prst="rect">
              <a:avLst/>
            </a:prstGeom>
            <a:noFill/>
          </p:spPr>
          <p:txBody>
            <a:bodyPr wrap="square" rtlCol="0">
              <a:spAutoFit/>
            </a:bodyPr>
            <a:lstStyle/>
            <a:p>
              <a:pPr defTabSz="457200" fontAlgn="auto">
                <a:spcBef>
                  <a:spcPts val="0"/>
                </a:spcBef>
                <a:spcAft>
                  <a:spcPts val="0"/>
                </a:spcAft>
              </a:pPr>
              <a:r>
                <a:rPr lang="en-US" sz="900" b="1" dirty="0">
                  <a:solidFill>
                    <a:srgbClr val="000090"/>
                  </a:solidFill>
                  <a:latin typeface="Arial"/>
                  <a:ea typeface="+mn-ea"/>
                  <a:cs typeface="+mn-cs"/>
                </a:rPr>
                <a:t>T&gt;(M+B) P=0.03</a:t>
              </a:r>
            </a:p>
          </p:txBody>
        </p:sp>
      </p:grpSp>
      <p:grpSp>
        <p:nvGrpSpPr>
          <p:cNvPr id="3" name="Group 18"/>
          <p:cNvGrpSpPr/>
          <p:nvPr/>
        </p:nvGrpSpPr>
        <p:grpSpPr>
          <a:xfrm>
            <a:off x="983907" y="1209300"/>
            <a:ext cx="1920204" cy="2277558"/>
            <a:chOff x="6114789" y="1839663"/>
            <a:chExt cx="1920204" cy="2277558"/>
          </a:xfrm>
        </p:grpSpPr>
        <p:sp>
          <p:nvSpPr>
            <p:cNvPr id="12" name="TextBox 11"/>
            <p:cNvSpPr txBox="1"/>
            <p:nvPr/>
          </p:nvSpPr>
          <p:spPr>
            <a:xfrm rot="18900000">
              <a:off x="6114789" y="3871000"/>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HSM(L=3)</a:t>
              </a:r>
            </a:p>
          </p:txBody>
        </p:sp>
        <p:sp>
          <p:nvSpPr>
            <p:cNvPr id="13" name="TextBox 12"/>
            <p:cNvSpPr txBox="1"/>
            <p:nvPr/>
          </p:nvSpPr>
          <p:spPr>
            <a:xfrm rot="18900000">
              <a:off x="6377260" y="3870994"/>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HSM(L=4)</a:t>
              </a:r>
            </a:p>
          </p:txBody>
        </p:sp>
        <p:sp>
          <p:nvSpPr>
            <p:cNvPr id="14" name="TextBox 13"/>
            <p:cNvSpPr txBox="1"/>
            <p:nvPr/>
          </p:nvSpPr>
          <p:spPr>
            <a:xfrm rot="18900000">
              <a:off x="6645688"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BFS(L=4)</a:t>
              </a:r>
            </a:p>
          </p:txBody>
        </p:sp>
        <p:sp>
          <p:nvSpPr>
            <p:cNvPr id="15" name="TextBox 14"/>
            <p:cNvSpPr txBox="1"/>
            <p:nvPr/>
          </p:nvSpPr>
          <p:spPr>
            <a:xfrm rot="18900000">
              <a:off x="6897187"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VS(L=3)</a:t>
              </a:r>
            </a:p>
          </p:txBody>
        </p:sp>
        <p:sp>
          <p:nvSpPr>
            <p:cNvPr id="16" name="TextBox 15"/>
            <p:cNvSpPr txBox="1"/>
            <p:nvPr/>
          </p:nvSpPr>
          <p:spPr>
            <a:xfrm rot="18900000">
              <a:off x="7151191" y="3870993"/>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VS(L=7)</a:t>
              </a:r>
            </a:p>
          </p:txBody>
        </p:sp>
        <p:pic>
          <p:nvPicPr>
            <p:cNvPr id="18" name="Picture 17" descr="Fig4_sceTF_P3.pdf"/>
            <p:cNvPicPr>
              <a:picLocks noChangeAspect="1"/>
            </p:cNvPicPr>
            <p:nvPr/>
          </p:nvPicPr>
          <p:blipFill>
            <a:blip r:embed="rId5"/>
            <a:stretch>
              <a:fillRect/>
            </a:stretch>
          </p:blipFill>
          <p:spPr>
            <a:xfrm>
              <a:off x="6229052" y="1839663"/>
              <a:ext cx="1805941" cy="2167129"/>
            </a:xfrm>
            <a:prstGeom prst="rect">
              <a:avLst/>
            </a:prstGeom>
          </p:spPr>
        </p:pic>
      </p:grpSp>
      <p:grpSp>
        <p:nvGrpSpPr>
          <p:cNvPr id="6" name="Group 30"/>
          <p:cNvGrpSpPr/>
          <p:nvPr/>
        </p:nvGrpSpPr>
        <p:grpSpPr>
          <a:xfrm>
            <a:off x="975439" y="3454368"/>
            <a:ext cx="2707471" cy="2315641"/>
            <a:chOff x="6106321" y="3636009"/>
            <a:chExt cx="2707471" cy="2315641"/>
          </a:xfrm>
        </p:grpSpPr>
        <p:pic>
          <p:nvPicPr>
            <p:cNvPr id="20" name="Picture 19" descr="Fig4_sceTF_P4.pdf"/>
            <p:cNvPicPr>
              <a:picLocks noChangeAspect="1"/>
            </p:cNvPicPr>
            <p:nvPr/>
          </p:nvPicPr>
          <p:blipFill>
            <a:blip r:embed="rId6"/>
            <a:stretch>
              <a:fillRect/>
            </a:stretch>
          </p:blipFill>
          <p:spPr>
            <a:xfrm>
              <a:off x="6193773" y="3636009"/>
              <a:ext cx="1841220" cy="2209464"/>
            </a:xfrm>
            <a:prstGeom prst="rect">
              <a:avLst/>
            </a:prstGeom>
          </p:spPr>
        </p:pic>
        <p:sp>
          <p:nvSpPr>
            <p:cNvPr id="21" name="TextBox 20"/>
            <p:cNvSpPr txBox="1"/>
            <p:nvPr/>
          </p:nvSpPr>
          <p:spPr>
            <a:xfrm rot="18900000">
              <a:off x="6106321" y="5701947"/>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HSM(L=3)</a:t>
              </a:r>
            </a:p>
          </p:txBody>
        </p:sp>
        <p:sp>
          <p:nvSpPr>
            <p:cNvPr id="22" name="TextBox 21"/>
            <p:cNvSpPr txBox="1"/>
            <p:nvPr/>
          </p:nvSpPr>
          <p:spPr>
            <a:xfrm rot="18900000">
              <a:off x="6628753" y="5705429"/>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BFS(L=4)</a:t>
              </a:r>
            </a:p>
          </p:txBody>
        </p:sp>
        <p:sp>
          <p:nvSpPr>
            <p:cNvPr id="23" name="TextBox 22"/>
            <p:cNvSpPr txBox="1"/>
            <p:nvPr/>
          </p:nvSpPr>
          <p:spPr>
            <a:xfrm rot="18900000">
              <a:off x="7091923" y="5701945"/>
              <a:ext cx="824333" cy="246221"/>
            </a:xfrm>
            <a:prstGeom prst="rect">
              <a:avLst/>
            </a:prstGeom>
            <a:noFill/>
          </p:spPr>
          <p:txBody>
            <a:bodyPr wrap="square" rtlCol="0">
              <a:spAutoFit/>
            </a:bodyPr>
            <a:lstStyle/>
            <a:p>
              <a:pPr algn="r" defTabSz="457200" fontAlgn="auto">
                <a:spcBef>
                  <a:spcPts val="0"/>
                </a:spcBef>
                <a:spcAft>
                  <a:spcPts val="0"/>
                </a:spcAft>
              </a:pPr>
              <a:r>
                <a:rPr lang="en-US" sz="1000" dirty="0">
                  <a:solidFill>
                    <a:prstClr val="black"/>
                  </a:solidFill>
                  <a:latin typeface="Arial"/>
                  <a:ea typeface="+mn-ea"/>
                  <a:cs typeface="+mn-cs"/>
                </a:rPr>
                <a:t>VS(L=3)</a:t>
              </a:r>
            </a:p>
          </p:txBody>
        </p:sp>
        <p:grpSp>
          <p:nvGrpSpPr>
            <p:cNvPr id="10" name="Group 29"/>
            <p:cNvGrpSpPr/>
            <p:nvPr/>
          </p:nvGrpSpPr>
          <p:grpSpPr>
            <a:xfrm>
              <a:off x="7857186" y="3937000"/>
              <a:ext cx="956606" cy="1050578"/>
              <a:chOff x="8034993" y="3937000"/>
              <a:chExt cx="956606" cy="1050578"/>
            </a:xfrm>
          </p:grpSpPr>
          <p:sp>
            <p:nvSpPr>
              <p:cNvPr id="24" name="Rectangle 23"/>
              <p:cNvSpPr/>
              <p:nvPr/>
            </p:nvSpPr>
            <p:spPr>
              <a:xfrm>
                <a:off x="8144933" y="3937000"/>
                <a:ext cx="182880" cy="59267"/>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5" name="TextBox 24"/>
              <p:cNvSpPr txBox="1"/>
              <p:nvPr/>
            </p:nvSpPr>
            <p:spPr>
              <a:xfrm>
                <a:off x="8034993" y="3953932"/>
                <a:ext cx="812674"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up-edge</a:t>
                </a:r>
              </a:p>
            </p:txBody>
          </p:sp>
          <p:sp>
            <p:nvSpPr>
              <p:cNvPr id="26" name="Rectangle 25"/>
              <p:cNvSpPr/>
              <p:nvPr/>
            </p:nvSpPr>
            <p:spPr>
              <a:xfrm>
                <a:off x="8144933" y="4293286"/>
                <a:ext cx="182880" cy="5926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7" name="TextBox 26"/>
              <p:cNvSpPr txBox="1"/>
              <p:nvPr/>
            </p:nvSpPr>
            <p:spPr>
              <a:xfrm>
                <a:off x="8034993" y="4348658"/>
                <a:ext cx="812674"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horizontal</a:t>
                </a:r>
              </a:p>
            </p:txBody>
          </p:sp>
          <p:sp>
            <p:nvSpPr>
              <p:cNvPr id="28" name="Rectangle 27"/>
              <p:cNvSpPr/>
              <p:nvPr/>
            </p:nvSpPr>
            <p:spPr>
              <a:xfrm>
                <a:off x="8161861" y="4724425"/>
                <a:ext cx="182880" cy="5926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latin typeface="Calibri"/>
                </a:endParaRPr>
              </a:p>
            </p:txBody>
          </p:sp>
          <p:sp>
            <p:nvSpPr>
              <p:cNvPr id="29" name="TextBox 28"/>
              <p:cNvSpPr txBox="1"/>
              <p:nvPr/>
            </p:nvSpPr>
            <p:spPr>
              <a:xfrm>
                <a:off x="8051920" y="4741357"/>
                <a:ext cx="939679" cy="246221"/>
              </a:xfrm>
              <a:prstGeom prst="rect">
                <a:avLst/>
              </a:prstGeom>
              <a:noFill/>
            </p:spPr>
            <p:txBody>
              <a:bodyPr wrap="square" rtlCol="0">
                <a:spAutoFit/>
              </a:bodyPr>
              <a:lstStyle/>
              <a:p>
                <a:pPr defTabSz="457200" fontAlgn="auto">
                  <a:spcBef>
                    <a:spcPts val="0"/>
                  </a:spcBef>
                  <a:spcAft>
                    <a:spcPts val="0"/>
                  </a:spcAft>
                </a:pPr>
                <a:r>
                  <a:rPr lang="en-US" sz="1000" dirty="0">
                    <a:solidFill>
                      <a:prstClr val="black"/>
                    </a:solidFill>
                    <a:latin typeface="Arial"/>
                    <a:ea typeface="+mn-ea"/>
                    <a:cs typeface="+mn-cs"/>
                  </a:rPr>
                  <a:t>down-edge</a:t>
                </a:r>
              </a:p>
            </p:txBody>
          </p:sp>
        </p:grpSp>
      </p:grpSp>
      <p:sp>
        <p:nvSpPr>
          <p:cNvPr id="30" name="Title 1"/>
          <p:cNvSpPr>
            <a:spLocks noGrp="1"/>
          </p:cNvSpPr>
          <p:nvPr>
            <p:ph type="title"/>
          </p:nvPr>
        </p:nvSpPr>
        <p:spPr>
          <a:xfrm>
            <a:off x="457200" y="0"/>
            <a:ext cx="8229600" cy="1143000"/>
          </a:xfrm>
        </p:spPr>
        <p:txBody>
          <a:bodyPr>
            <a:normAutofit/>
          </a:bodyPr>
          <a:lstStyle/>
          <a:p>
            <a:r>
              <a:rPr lang="en-US" sz="2800" b="1" dirty="0" smtClean="0">
                <a:solidFill>
                  <a:srgbClr val="000090"/>
                </a:solidFill>
                <a:latin typeface="Arial"/>
              </a:rPr>
              <a:t>Application: yeast TF regulatory network</a:t>
            </a:r>
            <a:endParaRPr lang="en-US" sz="2800" b="1" dirty="0">
              <a:solidFill>
                <a:srgbClr val="000090"/>
              </a:solidFill>
              <a:latin typeface="Arial"/>
            </a:endParaRPr>
          </a:p>
        </p:txBody>
      </p:sp>
      <p:sp>
        <p:nvSpPr>
          <p:cNvPr id="31" name="Slide Number Placeholder 30"/>
          <p:cNvSpPr>
            <a:spLocks noGrp="1"/>
          </p:cNvSpPr>
          <p:nvPr>
            <p:ph type="sldNum" sz="quarter" idx="4294967295"/>
          </p:nvPr>
        </p:nvSpPr>
        <p:spPr>
          <a:xfrm>
            <a:off x="6553200" y="6356350"/>
            <a:ext cx="2133600" cy="365125"/>
          </a:xfrm>
          <a:prstGeom prst="rect">
            <a:avLst/>
          </a:prstGeom>
        </p:spPr>
        <p:txBody>
          <a:bodyPr/>
          <a:lstStyle/>
          <a:p>
            <a:fld id="{F5358776-FE94-7D48-B29B-0BF629B2BF73}"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
        <p:nvSpPr>
          <p:cNvPr id="32"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097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Content Placeholder 3" descr="Fig5_phosnet.pdf"/>
          <p:cNvPicPr>
            <a:picLocks noGrp="1" noChangeAspect="1"/>
          </p:cNvPicPr>
          <p:nvPr>
            <p:ph idx="1"/>
          </p:nvPr>
        </p:nvPicPr>
        <p:blipFill>
          <a:blip r:embed="rId3">
            <a:extLst>
              <a:ext uri="{28A0092B-C50C-407E-A947-70E740481C1C}">
                <a14:useLocalDpi xmlns:a14="http://schemas.microsoft.com/office/drawing/2010/main" val="0"/>
              </a:ext>
            </a:extLst>
          </a:blip>
          <a:srcRect l="-16741" r="-16741"/>
          <a:stretch>
            <a:fillRect/>
          </a:stretch>
        </p:blipFill>
        <p:spPr>
          <a:xfrm>
            <a:off x="-268572" y="1269934"/>
            <a:ext cx="9255058" cy="5089925"/>
          </a:xfrm>
        </p:spPr>
      </p:pic>
      <p:sp>
        <p:nvSpPr>
          <p:cNvPr id="5" name="Title 1"/>
          <p:cNvSpPr>
            <a:spLocks noGrp="1"/>
          </p:cNvSpPr>
          <p:nvPr>
            <p:ph type="title"/>
          </p:nvPr>
        </p:nvSpPr>
        <p:spPr>
          <a:xfrm>
            <a:off x="457200" y="0"/>
            <a:ext cx="8229600" cy="1143000"/>
          </a:xfrm>
        </p:spPr>
        <p:txBody>
          <a:bodyPr>
            <a:normAutofit/>
          </a:bodyPr>
          <a:lstStyle/>
          <a:p>
            <a:r>
              <a:rPr lang="en-US" sz="2800" b="1" dirty="0" smtClean="0">
                <a:solidFill>
                  <a:srgbClr val="000090"/>
                </a:solidFill>
                <a:latin typeface="Arial"/>
              </a:rPr>
              <a:t>Application: yeast </a:t>
            </a:r>
            <a:r>
              <a:rPr lang="en-US" sz="2800" b="1" dirty="0" err="1" smtClean="0">
                <a:solidFill>
                  <a:srgbClr val="000090"/>
                </a:solidFill>
                <a:latin typeface="Arial"/>
              </a:rPr>
              <a:t>kinase</a:t>
            </a:r>
            <a:r>
              <a:rPr lang="en-US" sz="2800" b="1" dirty="0" smtClean="0">
                <a:solidFill>
                  <a:srgbClr val="000090"/>
                </a:solidFill>
                <a:latin typeface="Arial"/>
              </a:rPr>
              <a:t> network</a:t>
            </a:r>
            <a:endParaRPr lang="en-US" sz="2800" b="1" dirty="0">
              <a:solidFill>
                <a:srgbClr val="000090"/>
              </a:solidFill>
              <a:latin typeface="Arial"/>
            </a:endParaRPr>
          </a:p>
        </p:txBody>
      </p:sp>
      <p:sp>
        <p:nvSpPr>
          <p:cNvPr id="6" name="TextBox 7"/>
          <p:cNvSpPr txBox="1">
            <a:spLocks noChangeArrowheads="1"/>
          </p:cNvSpPr>
          <p:nvPr>
            <p:custDataLst>
              <p:tags r:id="rId1"/>
            </p:custDataLst>
          </p:nvPr>
        </p:nvSpPr>
        <p:spPr bwMode="auto">
          <a:xfrm>
            <a:off x="126078" y="6501609"/>
            <a:ext cx="2827337" cy="25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50" dirty="0">
                <a:solidFill>
                  <a:srgbClr val="A6A6A6"/>
                </a:solidFill>
                <a:latin typeface="Arial" charset="0"/>
              </a:rPr>
              <a:t>[ </a:t>
            </a:r>
            <a:r>
              <a:rPr lang="en-US" sz="1050" dirty="0" smtClean="0">
                <a:solidFill>
                  <a:srgbClr val="A6A6A6"/>
                </a:solidFill>
                <a:latin typeface="Arial" charset="0"/>
              </a:rPr>
              <a:t>Cheng et </a:t>
            </a:r>
            <a:r>
              <a:rPr lang="en-US" sz="1050" dirty="0">
                <a:solidFill>
                  <a:srgbClr val="A6A6A6"/>
                </a:solidFill>
                <a:latin typeface="Arial" charset="0"/>
              </a:rPr>
              <a:t>al. </a:t>
            </a:r>
            <a:r>
              <a:rPr lang="en-US" sz="1050" dirty="0" err="1" smtClean="0">
                <a:solidFill>
                  <a:srgbClr val="A6A6A6"/>
                </a:solidFill>
                <a:latin typeface="Arial" charset="0"/>
              </a:rPr>
              <a:t>GenomeBiol</a:t>
            </a:r>
            <a:r>
              <a:rPr lang="en-US" sz="1050" dirty="0" smtClean="0">
                <a:solidFill>
                  <a:srgbClr val="A6A6A6"/>
                </a:solidFill>
                <a:latin typeface="Arial" charset="0"/>
              </a:rPr>
              <a:t>. (</a:t>
            </a:r>
            <a:r>
              <a:rPr lang="en-US" sz="1050" dirty="0">
                <a:solidFill>
                  <a:srgbClr val="A6A6A6"/>
                </a:solidFill>
                <a:latin typeface="Arial" charset="0"/>
              </a:rPr>
              <a:t>in press, </a:t>
            </a:r>
            <a:r>
              <a:rPr lang="en-US" sz="1050" dirty="0" smtClean="0">
                <a:solidFill>
                  <a:srgbClr val="A6A6A6"/>
                </a:solidFill>
                <a:latin typeface="Arial" charset="0"/>
              </a:rPr>
              <a:t>’15) </a:t>
            </a:r>
            <a:r>
              <a:rPr lang="en-US" sz="1050" dirty="0">
                <a:solidFill>
                  <a:srgbClr val="A6A6A6"/>
                </a:solidFill>
                <a:latin typeface="Arial" charset="0"/>
              </a:rPr>
              <a:t>]</a:t>
            </a:r>
          </a:p>
        </p:txBody>
      </p:sp>
    </p:spTree>
    <p:extLst>
      <p:ext uri="{BB962C8B-B14F-4D97-AF65-F5344CB8AC3E}">
        <p14:creationId xmlns:p14="http://schemas.microsoft.com/office/powerpoint/2010/main" val="3380981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52400"/>
            <a:ext cx="8605837" cy="914400"/>
          </a:xfrm>
        </p:spPr>
        <p:txBody>
          <a:bodyPr/>
          <a:lstStyle/>
          <a:p>
            <a:r>
              <a:rPr lang="en-US" dirty="0" err="1"/>
              <a:t>Loregic</a:t>
            </a:r>
            <a:r>
              <a:rPr lang="en-US" dirty="0"/>
              <a:t>: A method to characterize the cooperative logic of regulatory </a:t>
            </a:r>
            <a:r>
              <a:rPr lang="en-US" dirty="0" smtClean="0"/>
              <a:t>factors</a:t>
            </a:r>
            <a:endParaRPr lang="en-US" dirty="0"/>
          </a:p>
        </p:txBody>
      </p:sp>
      <p:grpSp>
        <p:nvGrpSpPr>
          <p:cNvPr id="3" name="Group 2"/>
          <p:cNvGrpSpPr/>
          <p:nvPr/>
        </p:nvGrpSpPr>
        <p:grpSpPr>
          <a:xfrm>
            <a:off x="838200" y="1295400"/>
            <a:ext cx="7467600" cy="4944710"/>
            <a:chOff x="838200" y="1295400"/>
            <a:chExt cx="7467600" cy="4944710"/>
          </a:xfrm>
        </p:grpSpPr>
        <p:sp>
          <p:nvSpPr>
            <p:cNvPr id="365" name="Rectangle 364"/>
            <p:cNvSpPr/>
            <p:nvPr/>
          </p:nvSpPr>
          <p:spPr>
            <a:xfrm>
              <a:off x="838200" y="1295400"/>
              <a:ext cx="7467600" cy="487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4" name="Group 3"/>
            <p:cNvGrpSpPr/>
            <p:nvPr/>
          </p:nvGrpSpPr>
          <p:grpSpPr>
            <a:xfrm>
              <a:off x="990600" y="1447800"/>
              <a:ext cx="7115706" cy="4792310"/>
              <a:chOff x="127060" y="881869"/>
              <a:chExt cx="8894632" cy="5990388"/>
            </a:xfrm>
          </p:grpSpPr>
          <p:sp>
            <p:nvSpPr>
              <p:cNvPr id="5" name="Oval 4"/>
              <p:cNvSpPr/>
              <p:nvPr/>
            </p:nvSpPr>
            <p:spPr bwMode="auto">
              <a:xfrm>
                <a:off x="491369" y="1889444"/>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pic>
            <p:nvPicPr>
              <p:cNvPr id="6" name="Picture 5" descr="7288396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435" y="3674959"/>
                <a:ext cx="5220663" cy="3197298"/>
              </a:xfrm>
              <a:prstGeom prst="rect">
                <a:avLst/>
              </a:prstGeom>
            </p:spPr>
          </p:pic>
          <p:sp>
            <p:nvSpPr>
              <p:cNvPr id="7" name="Oval 6"/>
              <p:cNvSpPr/>
              <p:nvPr/>
            </p:nvSpPr>
            <p:spPr bwMode="auto">
              <a:xfrm>
                <a:off x="389691" y="2570748"/>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00FF"/>
                  </a:solidFill>
                  <a:latin typeface="Times New Roman" pitchFamily="18" charset="0"/>
                  <a:ea typeface="+mn-ea"/>
                  <a:cs typeface="+mn-cs"/>
                </a:endParaRPr>
              </a:p>
            </p:txBody>
          </p:sp>
          <p:cxnSp>
            <p:nvCxnSpPr>
              <p:cNvPr id="8" name="Elbow Connector 7"/>
              <p:cNvCxnSpPr>
                <a:stCxn id="5" idx="6"/>
              </p:cNvCxnSpPr>
              <p:nvPr/>
            </p:nvCxnSpPr>
            <p:spPr>
              <a:xfrm>
                <a:off x="719969" y="2003744"/>
                <a:ext cx="370438" cy="286897"/>
              </a:xfrm>
              <a:prstGeom prst="bentConnector3">
                <a:avLst>
                  <a:gd name="adj1" fmla="val 101426"/>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 name="Elbow Connector 8"/>
              <p:cNvCxnSpPr>
                <a:stCxn id="7" idx="6"/>
              </p:cNvCxnSpPr>
              <p:nvPr/>
            </p:nvCxnSpPr>
            <p:spPr>
              <a:xfrm>
                <a:off x="618291" y="2685048"/>
                <a:ext cx="204791" cy="305725"/>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Elbow Connector 9"/>
              <p:cNvCxnSpPr/>
              <p:nvPr/>
            </p:nvCxnSpPr>
            <p:spPr>
              <a:xfrm rot="5400000" flipH="1" flipV="1">
                <a:off x="950671" y="2196093"/>
                <a:ext cx="407720" cy="242549"/>
              </a:xfrm>
              <a:prstGeom prst="bentConnector3">
                <a:avLst>
                  <a:gd name="adj1" fmla="val 1718"/>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bwMode="auto">
              <a:xfrm>
                <a:off x="479645" y="3065328"/>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00FF"/>
                  </a:solidFill>
                  <a:latin typeface="Times New Roman" pitchFamily="18" charset="0"/>
                  <a:ea typeface="+mn-ea"/>
                  <a:cs typeface="+mn-cs"/>
                </a:endParaRPr>
              </a:p>
            </p:txBody>
          </p:sp>
          <p:cxnSp>
            <p:nvCxnSpPr>
              <p:cNvPr id="12" name="Elbow Connector 11"/>
              <p:cNvCxnSpPr>
                <a:stCxn id="356" idx="6"/>
              </p:cNvCxnSpPr>
              <p:nvPr/>
            </p:nvCxnSpPr>
            <p:spPr>
              <a:xfrm>
                <a:off x="1456978" y="2772854"/>
                <a:ext cx="128675" cy="673467"/>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Elbow Connector 27"/>
              <p:cNvCxnSpPr>
                <a:stCxn id="11" idx="6"/>
              </p:cNvCxnSpPr>
              <p:nvPr/>
            </p:nvCxnSpPr>
            <p:spPr>
              <a:xfrm>
                <a:off x="708245" y="3179628"/>
                <a:ext cx="787809" cy="585"/>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rot="5400000">
                <a:off x="1330927" y="3361333"/>
                <a:ext cx="169974" cy="3"/>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bwMode="auto">
              <a:xfrm>
                <a:off x="467292" y="3741499"/>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sp>
            <p:nvSpPr>
              <p:cNvPr id="16" name="Oval 15"/>
              <p:cNvSpPr/>
              <p:nvPr/>
            </p:nvSpPr>
            <p:spPr bwMode="auto">
              <a:xfrm>
                <a:off x="503991" y="4862174"/>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00FF"/>
                  </a:solidFill>
                  <a:latin typeface="Times New Roman" pitchFamily="18" charset="0"/>
                  <a:ea typeface="+mn-ea"/>
                  <a:cs typeface="+mn-cs"/>
                </a:endParaRPr>
              </a:p>
            </p:txBody>
          </p:sp>
          <p:cxnSp>
            <p:nvCxnSpPr>
              <p:cNvPr id="17" name="Elbow Connector 16"/>
              <p:cNvCxnSpPr>
                <a:stCxn id="15" idx="6"/>
              </p:cNvCxnSpPr>
              <p:nvPr/>
            </p:nvCxnSpPr>
            <p:spPr>
              <a:xfrm>
                <a:off x="695892" y="3855799"/>
                <a:ext cx="174058" cy="384975"/>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6" idx="6"/>
              </p:cNvCxnSpPr>
              <p:nvPr/>
            </p:nvCxnSpPr>
            <p:spPr>
              <a:xfrm flipV="1">
                <a:off x="732591" y="4304412"/>
                <a:ext cx="805965" cy="672062"/>
              </a:xfrm>
              <a:prstGeom prst="bentConnector3">
                <a:avLst>
                  <a:gd name="adj1" fmla="val 50000"/>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339" idx="6"/>
              </p:cNvCxnSpPr>
              <p:nvPr/>
            </p:nvCxnSpPr>
            <p:spPr>
              <a:xfrm>
                <a:off x="1456978" y="4037975"/>
                <a:ext cx="206178" cy="532341"/>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bwMode="auto">
              <a:xfrm>
                <a:off x="1644130" y="881869"/>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1" name="Elbow Connector 20"/>
              <p:cNvCxnSpPr>
                <a:stCxn id="20" idx="6"/>
              </p:cNvCxnSpPr>
              <p:nvPr/>
            </p:nvCxnSpPr>
            <p:spPr>
              <a:xfrm>
                <a:off x="1872730" y="996169"/>
                <a:ext cx="487468" cy="508856"/>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234" idx="6"/>
              </p:cNvCxnSpPr>
              <p:nvPr/>
            </p:nvCxnSpPr>
            <p:spPr>
              <a:xfrm>
                <a:off x="2913292" y="1297449"/>
                <a:ext cx="229225" cy="849802"/>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Elbow Connector 64"/>
              <p:cNvCxnSpPr/>
              <p:nvPr/>
            </p:nvCxnSpPr>
            <p:spPr>
              <a:xfrm>
                <a:off x="3381111" y="1310559"/>
                <a:ext cx="0" cy="636084"/>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261" idx="6"/>
              </p:cNvCxnSpPr>
              <p:nvPr/>
            </p:nvCxnSpPr>
            <p:spPr>
              <a:xfrm flipV="1">
                <a:off x="2975892" y="2348738"/>
                <a:ext cx="500685" cy="372306"/>
              </a:xfrm>
              <a:prstGeom prst="bentConnector3">
                <a:avLst>
                  <a:gd name="adj1" fmla="val 50000"/>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16200000" flipH="1">
                <a:off x="3325134" y="2500181"/>
                <a:ext cx="486607" cy="183720"/>
              </a:xfrm>
              <a:prstGeom prst="bentConnector3">
                <a:avLst>
                  <a:gd name="adj1" fmla="val -458"/>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Elbow Connector 75"/>
              <p:cNvCxnSpPr>
                <a:stCxn id="320" idx="0"/>
              </p:cNvCxnSpPr>
              <p:nvPr/>
            </p:nvCxnSpPr>
            <p:spPr>
              <a:xfrm flipV="1">
                <a:off x="1577025" y="1785719"/>
                <a:ext cx="0" cy="20206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266" idx="6"/>
              </p:cNvCxnSpPr>
              <p:nvPr/>
            </p:nvCxnSpPr>
            <p:spPr>
              <a:xfrm>
                <a:off x="2945552" y="3926304"/>
                <a:ext cx="596199" cy="356773"/>
              </a:xfrm>
              <a:prstGeom prst="bentConnector3">
                <a:avLst>
                  <a:gd name="adj1" fmla="val 6988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261" idx="6"/>
              </p:cNvCxnSpPr>
              <p:nvPr/>
            </p:nvCxnSpPr>
            <p:spPr>
              <a:xfrm>
                <a:off x="2975892" y="2721044"/>
                <a:ext cx="309175" cy="742870"/>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351" idx="6"/>
              </p:cNvCxnSpPr>
              <p:nvPr/>
            </p:nvCxnSpPr>
            <p:spPr>
              <a:xfrm>
                <a:off x="2417505" y="5037193"/>
                <a:ext cx="1109199" cy="132475"/>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Elbow Connector 112"/>
              <p:cNvCxnSpPr/>
              <p:nvPr/>
            </p:nvCxnSpPr>
            <p:spPr>
              <a:xfrm>
                <a:off x="2821901" y="5395457"/>
                <a:ext cx="704803" cy="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Elbow Connector 113"/>
              <p:cNvCxnSpPr>
                <a:stCxn id="51" idx="6"/>
              </p:cNvCxnSpPr>
              <p:nvPr/>
            </p:nvCxnSpPr>
            <p:spPr>
              <a:xfrm>
                <a:off x="4115537" y="4386125"/>
                <a:ext cx="519866" cy="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334" idx="6"/>
              </p:cNvCxnSpPr>
              <p:nvPr/>
            </p:nvCxnSpPr>
            <p:spPr>
              <a:xfrm>
                <a:off x="2110453" y="3245995"/>
                <a:ext cx="184982" cy="887885"/>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bwMode="auto">
              <a:xfrm>
                <a:off x="4295993" y="1834354"/>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00FF"/>
                  </a:solidFill>
                  <a:latin typeface="Times New Roman" pitchFamily="18" charset="0"/>
                  <a:ea typeface="+mn-ea"/>
                  <a:cs typeface="+mn-cs"/>
                </a:endParaRPr>
              </a:p>
            </p:txBody>
          </p:sp>
          <p:cxnSp>
            <p:nvCxnSpPr>
              <p:cNvPr id="34" name="Elbow Connector 33"/>
              <p:cNvCxnSpPr>
                <a:stCxn id="33" idx="6"/>
              </p:cNvCxnSpPr>
              <p:nvPr/>
            </p:nvCxnSpPr>
            <p:spPr>
              <a:xfrm>
                <a:off x="4524593" y="1948654"/>
                <a:ext cx="114533" cy="577671"/>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a:xfrm rot="5400000" flipH="1" flipV="1">
                <a:off x="4420847" y="2441301"/>
                <a:ext cx="582391" cy="419977"/>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216" idx="6"/>
              </p:cNvCxnSpPr>
              <p:nvPr/>
            </p:nvCxnSpPr>
            <p:spPr>
              <a:xfrm>
                <a:off x="5974762" y="2800384"/>
                <a:ext cx="374746" cy="705329"/>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229" idx="6"/>
              </p:cNvCxnSpPr>
              <p:nvPr/>
            </p:nvCxnSpPr>
            <p:spPr>
              <a:xfrm>
                <a:off x="5330902" y="2330679"/>
                <a:ext cx="67214" cy="649751"/>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46" idx="3"/>
              </p:cNvCxnSpPr>
              <p:nvPr/>
            </p:nvCxnSpPr>
            <p:spPr>
              <a:xfrm>
                <a:off x="4001237" y="5251935"/>
                <a:ext cx="592529" cy="130822"/>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48" idx="1"/>
                <a:endCxn id="56" idx="2"/>
              </p:cNvCxnSpPr>
              <p:nvPr/>
            </p:nvCxnSpPr>
            <p:spPr>
              <a:xfrm>
                <a:off x="5038670" y="5236152"/>
                <a:ext cx="728462" cy="197890"/>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Elbow Connector 152"/>
              <p:cNvCxnSpPr>
                <a:stCxn id="145" idx="6"/>
              </p:cNvCxnSpPr>
              <p:nvPr/>
            </p:nvCxnSpPr>
            <p:spPr>
              <a:xfrm>
                <a:off x="6243382" y="4658658"/>
                <a:ext cx="541763" cy="1"/>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189" idx="6"/>
              </p:cNvCxnSpPr>
              <p:nvPr/>
            </p:nvCxnSpPr>
            <p:spPr>
              <a:xfrm>
                <a:off x="8443864" y="2449455"/>
                <a:ext cx="158244" cy="864105"/>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200" idx="6"/>
              </p:cNvCxnSpPr>
              <p:nvPr/>
            </p:nvCxnSpPr>
            <p:spPr>
              <a:xfrm>
                <a:off x="8430159" y="3896064"/>
                <a:ext cx="256641" cy="1026831"/>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271" idx="6"/>
              </p:cNvCxnSpPr>
              <p:nvPr/>
            </p:nvCxnSpPr>
            <p:spPr>
              <a:xfrm>
                <a:off x="8531265" y="4580509"/>
                <a:ext cx="70842" cy="342386"/>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a:xfrm rot="16200000" flipH="1">
                <a:off x="7505073" y="3415577"/>
                <a:ext cx="623956" cy="326112"/>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285" idx="0"/>
              </p:cNvCxnSpPr>
              <p:nvPr/>
            </p:nvCxnSpPr>
            <p:spPr>
              <a:xfrm rot="16200000" flipH="1">
                <a:off x="7512603" y="4474287"/>
                <a:ext cx="114302" cy="515423"/>
              </a:xfrm>
              <a:prstGeom prst="bentConnector4">
                <a:avLst>
                  <a:gd name="adj1" fmla="val -244441"/>
                  <a:gd name="adj2" fmla="val 10051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6" name="Delay 45"/>
              <p:cNvSpPr/>
              <p:nvPr/>
            </p:nvSpPr>
            <p:spPr>
              <a:xfrm>
                <a:off x="3541751" y="5022193"/>
                <a:ext cx="459486" cy="459483"/>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47" name="Moon 46"/>
              <p:cNvSpPr/>
              <p:nvPr/>
            </p:nvSpPr>
            <p:spPr>
              <a:xfrm rot="10800000">
                <a:off x="5667470" y="4420358"/>
                <a:ext cx="461612" cy="491047"/>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48" name="Moon 47"/>
              <p:cNvSpPr/>
              <p:nvPr/>
            </p:nvSpPr>
            <p:spPr>
              <a:xfrm rot="10800000">
                <a:off x="4577058" y="4990629"/>
                <a:ext cx="461612" cy="491047"/>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49" name="Delay 48"/>
              <p:cNvSpPr/>
              <p:nvPr/>
            </p:nvSpPr>
            <p:spPr>
              <a:xfrm>
                <a:off x="3541751" y="4159766"/>
                <a:ext cx="459486" cy="459483"/>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50" name="Delay 49"/>
              <p:cNvSpPr/>
              <p:nvPr/>
            </p:nvSpPr>
            <p:spPr>
              <a:xfrm>
                <a:off x="5890022" y="5318783"/>
                <a:ext cx="459486" cy="459483"/>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51" name="Oval 50"/>
              <p:cNvSpPr/>
              <p:nvPr/>
            </p:nvSpPr>
            <p:spPr bwMode="auto">
              <a:xfrm>
                <a:off x="4001237" y="4328975"/>
                <a:ext cx="114300" cy="1143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sp>
            <p:nvSpPr>
              <p:cNvPr id="52" name="Moon 51"/>
              <p:cNvSpPr/>
              <p:nvPr/>
            </p:nvSpPr>
            <p:spPr>
              <a:xfrm rot="10800000">
                <a:off x="4599966" y="3995251"/>
                <a:ext cx="461612" cy="491047"/>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53" name="Oval 52"/>
              <p:cNvSpPr/>
              <p:nvPr/>
            </p:nvSpPr>
            <p:spPr bwMode="auto">
              <a:xfrm>
                <a:off x="4485665" y="5049018"/>
                <a:ext cx="114300" cy="1143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54" name="Elbow Connector 53"/>
              <p:cNvCxnSpPr>
                <a:endCxn id="53" idx="2"/>
              </p:cNvCxnSpPr>
              <p:nvPr/>
            </p:nvCxnSpPr>
            <p:spPr>
              <a:xfrm rot="16200000" flipH="1">
                <a:off x="4022761" y="4643263"/>
                <a:ext cx="720043" cy="205765"/>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253" idx="4"/>
              </p:cNvCxnSpPr>
              <p:nvPr/>
            </p:nvCxnSpPr>
            <p:spPr>
              <a:xfrm rot="16200000" flipH="1">
                <a:off x="3839891" y="3319744"/>
                <a:ext cx="733941" cy="864528"/>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bwMode="auto">
              <a:xfrm>
                <a:off x="5767132" y="5376892"/>
                <a:ext cx="114300" cy="1143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57" name="Elbow Connector 56"/>
              <p:cNvCxnSpPr>
                <a:stCxn id="48" idx="1"/>
              </p:cNvCxnSpPr>
              <p:nvPr/>
            </p:nvCxnSpPr>
            <p:spPr>
              <a:xfrm flipV="1">
                <a:off x="5038670" y="4772958"/>
                <a:ext cx="660549" cy="463194"/>
              </a:xfrm>
              <a:prstGeom prst="bentConnector3">
                <a:avLst>
                  <a:gd name="adj1" fmla="val 26928"/>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52" idx="1"/>
              </p:cNvCxnSpPr>
              <p:nvPr/>
            </p:nvCxnSpPr>
            <p:spPr>
              <a:xfrm>
                <a:off x="5061578" y="4240774"/>
                <a:ext cx="637641" cy="329542"/>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16" idx="4"/>
              </p:cNvCxnSpPr>
              <p:nvPr/>
            </p:nvCxnSpPr>
            <p:spPr>
              <a:xfrm rot="16200000" flipH="1">
                <a:off x="2940924" y="2768140"/>
                <a:ext cx="624226" cy="5269493"/>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0" name="Elbow Connector 112"/>
              <p:cNvCxnSpPr>
                <a:stCxn id="50" idx="3"/>
              </p:cNvCxnSpPr>
              <p:nvPr/>
            </p:nvCxnSpPr>
            <p:spPr>
              <a:xfrm>
                <a:off x="6349508" y="5548525"/>
                <a:ext cx="570006" cy="1375"/>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bwMode="auto">
              <a:xfrm>
                <a:off x="1261171" y="4633574"/>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00FF"/>
                  </a:solidFill>
                  <a:latin typeface="Times New Roman" pitchFamily="18" charset="0"/>
                  <a:ea typeface="+mn-ea"/>
                  <a:cs typeface="+mn-cs"/>
                </a:endParaRPr>
              </a:p>
            </p:txBody>
          </p:sp>
          <p:grpSp>
            <p:nvGrpSpPr>
              <p:cNvPr id="62" name="Group 61"/>
              <p:cNvGrpSpPr/>
              <p:nvPr/>
            </p:nvGrpSpPr>
            <p:grpSpPr>
              <a:xfrm>
                <a:off x="2558704" y="5354381"/>
                <a:ext cx="221620" cy="82152"/>
                <a:chOff x="7958458" y="5994002"/>
                <a:chExt cx="221620" cy="82152"/>
              </a:xfrm>
            </p:grpSpPr>
            <p:cxnSp>
              <p:nvCxnSpPr>
                <p:cNvPr id="360"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1"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2"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3"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4"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732591" y="2658554"/>
                <a:ext cx="724387" cy="332219"/>
                <a:chOff x="-1505739" y="3698830"/>
                <a:chExt cx="724387" cy="332219"/>
              </a:xfrm>
              <a:solidFill>
                <a:srgbClr val="006600"/>
              </a:solidFill>
            </p:grpSpPr>
            <p:grpSp>
              <p:nvGrpSpPr>
                <p:cNvPr id="355" name="组合 205"/>
                <p:cNvGrpSpPr/>
                <p:nvPr/>
              </p:nvGrpSpPr>
              <p:grpSpPr>
                <a:xfrm>
                  <a:off x="-1505739" y="3807190"/>
                  <a:ext cx="495787" cy="223859"/>
                  <a:chOff x="7950876" y="6345337"/>
                  <a:chExt cx="495787" cy="223859"/>
                </a:xfrm>
                <a:grpFill/>
              </p:grpSpPr>
              <p:cxnSp>
                <p:nvCxnSpPr>
                  <p:cNvPr id="357" name="Elbow Connector 112"/>
                  <p:cNvCxnSpPr/>
                  <p:nvPr/>
                </p:nvCxnSpPr>
                <p:spPr>
                  <a:xfrm>
                    <a:off x="7950876" y="6558853"/>
                    <a:ext cx="261088" cy="0"/>
                  </a:xfrm>
                  <a:prstGeom prst="straightConnector1">
                    <a:avLst/>
                  </a:prstGeom>
                  <a:grpFill/>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8" name="Elbow Connector 112"/>
                  <p:cNvCxnSpPr/>
                  <p:nvPr/>
                </p:nvCxnSpPr>
                <p:spPr>
                  <a:xfrm>
                    <a:off x="8202736" y="6345337"/>
                    <a:ext cx="0" cy="223859"/>
                  </a:xfrm>
                  <a:prstGeom prst="straightConnector1">
                    <a:avLst/>
                  </a:prstGeom>
                  <a:grpFill/>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9" name="Elbow Connector 112"/>
                  <p:cNvCxnSpPr>
                    <a:endCxn id="356" idx="2"/>
                  </p:cNvCxnSpPr>
                  <p:nvPr/>
                </p:nvCxnSpPr>
                <p:spPr>
                  <a:xfrm flipV="1">
                    <a:off x="8194913" y="6351277"/>
                    <a:ext cx="251750" cy="5076"/>
                  </a:xfrm>
                  <a:prstGeom prst="straightConnector1">
                    <a:avLst/>
                  </a:prstGeom>
                  <a:grpFill/>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56" name="Oval 355"/>
                <p:cNvSpPr/>
                <p:nvPr/>
              </p:nvSpPr>
              <p:spPr bwMode="auto">
                <a:xfrm>
                  <a:off x="-1009952" y="3698830"/>
                  <a:ext cx="228600" cy="228600"/>
                </a:xfrm>
                <a:prstGeom prst="ellipse">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nvGrpSpPr>
              <p:cNvPr id="64" name="Group 63"/>
              <p:cNvGrpSpPr/>
              <p:nvPr/>
            </p:nvGrpSpPr>
            <p:grpSpPr>
              <a:xfrm>
                <a:off x="1693118" y="4922893"/>
                <a:ext cx="724387" cy="325869"/>
                <a:chOff x="-883439" y="5004157"/>
                <a:chExt cx="724387" cy="325869"/>
              </a:xfrm>
            </p:grpSpPr>
            <p:grpSp>
              <p:nvGrpSpPr>
                <p:cNvPr id="348" name="Group 347"/>
                <p:cNvGrpSpPr/>
                <p:nvPr/>
              </p:nvGrpSpPr>
              <p:grpSpPr>
                <a:xfrm>
                  <a:off x="-883439" y="5004157"/>
                  <a:ext cx="724387" cy="325869"/>
                  <a:chOff x="-1505739" y="3698830"/>
                  <a:chExt cx="724387" cy="325869"/>
                </a:xfrm>
              </p:grpSpPr>
              <p:grpSp>
                <p:nvGrpSpPr>
                  <p:cNvPr id="350" name="组合 205"/>
                  <p:cNvGrpSpPr/>
                  <p:nvPr/>
                </p:nvGrpSpPr>
                <p:grpSpPr>
                  <a:xfrm>
                    <a:off x="-1505739" y="3813130"/>
                    <a:ext cx="495787" cy="211569"/>
                    <a:chOff x="7950876" y="6351277"/>
                    <a:chExt cx="495787" cy="211569"/>
                  </a:xfrm>
                </p:grpSpPr>
                <p:cxnSp>
                  <p:nvCxnSpPr>
                    <p:cNvPr id="352"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3"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4" name="Elbow Connector 112"/>
                    <p:cNvCxnSpPr>
                      <a:endCxn id="351"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51" name="Oval 350"/>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349" name="Elbow Connector 206"/>
                <p:cNvCxnSpPr/>
                <p:nvPr/>
              </p:nvCxnSpPr>
              <p:spPr>
                <a:xfrm>
                  <a:off x="-809402" y="5052675"/>
                  <a:ext cx="1" cy="26610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cxnSp>
            <p:nvCxnSpPr>
              <p:cNvPr id="65" name="Elbow Connector 210"/>
              <p:cNvCxnSpPr>
                <a:stCxn id="16" idx="6"/>
              </p:cNvCxnSpPr>
              <p:nvPr/>
            </p:nvCxnSpPr>
            <p:spPr>
              <a:xfrm>
                <a:off x="732591" y="4976474"/>
                <a:ext cx="1034564"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1464518" y="4304412"/>
                <a:ext cx="495787" cy="277351"/>
                <a:chOff x="-883439" y="5052675"/>
                <a:chExt cx="495787" cy="277351"/>
              </a:xfrm>
            </p:grpSpPr>
            <p:grpSp>
              <p:nvGrpSpPr>
                <p:cNvPr id="343" name="组合 205"/>
                <p:cNvGrpSpPr/>
                <p:nvPr/>
              </p:nvGrpSpPr>
              <p:grpSpPr>
                <a:xfrm>
                  <a:off x="-883439" y="5118457"/>
                  <a:ext cx="495787" cy="211569"/>
                  <a:chOff x="7950876" y="6351277"/>
                  <a:chExt cx="495787" cy="211569"/>
                </a:xfrm>
              </p:grpSpPr>
              <p:cxnSp>
                <p:nvCxnSpPr>
                  <p:cNvPr id="345"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6"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7"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344" name="Elbow Connector 206"/>
                <p:cNvCxnSpPr/>
                <p:nvPr/>
              </p:nvCxnSpPr>
              <p:spPr>
                <a:xfrm>
                  <a:off x="-809402" y="5052675"/>
                  <a:ext cx="1" cy="26610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cxnSp>
            <p:nvCxnSpPr>
              <p:cNvPr id="67" name="Elbow Connector 66"/>
              <p:cNvCxnSpPr>
                <a:stCxn id="61" idx="6"/>
              </p:cNvCxnSpPr>
              <p:nvPr/>
            </p:nvCxnSpPr>
            <p:spPr>
              <a:xfrm>
                <a:off x="1489771" y="4747874"/>
                <a:ext cx="392081" cy="484883"/>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732591" y="3923675"/>
                <a:ext cx="724387" cy="332219"/>
                <a:chOff x="-1505739" y="3698830"/>
                <a:chExt cx="724387" cy="332219"/>
              </a:xfrm>
            </p:grpSpPr>
            <p:grpSp>
              <p:nvGrpSpPr>
                <p:cNvPr id="338" name="组合 205"/>
                <p:cNvGrpSpPr/>
                <p:nvPr/>
              </p:nvGrpSpPr>
              <p:grpSpPr>
                <a:xfrm>
                  <a:off x="-1505739" y="3807190"/>
                  <a:ext cx="495787" cy="223859"/>
                  <a:chOff x="7950876" y="6345337"/>
                  <a:chExt cx="495787" cy="223859"/>
                </a:xfrm>
              </p:grpSpPr>
              <p:cxnSp>
                <p:nvCxnSpPr>
                  <p:cNvPr id="340"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1"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2" name="Elbow Connector 112"/>
                  <p:cNvCxnSpPr>
                    <a:endCxn id="339"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39" name="Oval 338"/>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nvGrpSpPr>
              <p:cNvPr id="69" name="Group 68"/>
              <p:cNvGrpSpPr/>
              <p:nvPr/>
            </p:nvGrpSpPr>
            <p:grpSpPr>
              <a:xfrm>
                <a:off x="1386066" y="3131695"/>
                <a:ext cx="724387" cy="332219"/>
                <a:chOff x="-883439" y="5004157"/>
                <a:chExt cx="724387" cy="332219"/>
              </a:xfrm>
            </p:grpSpPr>
            <p:grpSp>
              <p:nvGrpSpPr>
                <p:cNvPr id="331" name="Group 330"/>
                <p:cNvGrpSpPr/>
                <p:nvPr/>
              </p:nvGrpSpPr>
              <p:grpSpPr>
                <a:xfrm>
                  <a:off x="-883439" y="5004157"/>
                  <a:ext cx="724387" cy="332219"/>
                  <a:chOff x="-1505739" y="3698830"/>
                  <a:chExt cx="724387" cy="332219"/>
                </a:xfrm>
              </p:grpSpPr>
              <p:grpSp>
                <p:nvGrpSpPr>
                  <p:cNvPr id="333" name="组合 205"/>
                  <p:cNvGrpSpPr/>
                  <p:nvPr/>
                </p:nvGrpSpPr>
                <p:grpSpPr>
                  <a:xfrm>
                    <a:off x="-1505739" y="3807190"/>
                    <a:ext cx="495787" cy="223859"/>
                    <a:chOff x="7950876" y="6345337"/>
                    <a:chExt cx="495787" cy="223859"/>
                  </a:xfrm>
                </p:grpSpPr>
                <p:cxnSp>
                  <p:nvCxnSpPr>
                    <p:cNvPr id="335"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6"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7" name="Elbow Connector 112"/>
                    <p:cNvCxnSpPr>
                      <a:endCxn id="334"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34" name="Oval 333"/>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332" name="Elbow Connector 206"/>
                <p:cNvCxnSpPr/>
                <p:nvPr/>
              </p:nvCxnSpPr>
              <p:spPr>
                <a:xfrm>
                  <a:off x="-771302" y="5052675"/>
                  <a:ext cx="1" cy="266108"/>
                </a:xfrm>
                <a:prstGeom prst="straightConnector1">
                  <a:avLst/>
                </a:prstGeom>
                <a:ln w="1270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cxnSp>
            <p:nvCxnSpPr>
              <p:cNvPr id="70" name="Elbow Connector 69"/>
              <p:cNvCxnSpPr>
                <a:stCxn id="339" idx="0"/>
              </p:cNvCxnSpPr>
              <p:nvPr/>
            </p:nvCxnSpPr>
            <p:spPr>
              <a:xfrm rot="16200000" flipV="1">
                <a:off x="985578" y="3566575"/>
                <a:ext cx="647328" cy="66872"/>
              </a:xfrm>
              <a:prstGeom prst="bentConnector3">
                <a:avLst>
                  <a:gd name="adj1" fmla="val 50000"/>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Elbow Connector 271"/>
              <p:cNvCxnSpPr/>
              <p:nvPr/>
            </p:nvCxnSpPr>
            <p:spPr>
              <a:xfrm flipH="1">
                <a:off x="1275806" y="3276347"/>
                <a:ext cx="140106"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72" name="Group 71"/>
              <p:cNvGrpSpPr/>
              <p:nvPr/>
            </p:nvGrpSpPr>
            <p:grpSpPr>
              <a:xfrm>
                <a:off x="127060" y="2473800"/>
                <a:ext cx="221620" cy="82152"/>
                <a:chOff x="7958458" y="5994002"/>
                <a:chExt cx="221620" cy="82152"/>
              </a:xfrm>
            </p:grpSpPr>
            <p:cxnSp>
              <p:nvCxnSpPr>
                <p:cNvPr id="326"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7"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8"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9"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0"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48680" y="2508526"/>
                <a:ext cx="690927" cy="258388"/>
                <a:chOff x="348680" y="2508526"/>
                <a:chExt cx="690927" cy="258388"/>
              </a:xfrm>
            </p:grpSpPr>
            <p:cxnSp>
              <p:nvCxnSpPr>
                <p:cNvPr id="324" name="Elbow Connector 31"/>
                <p:cNvCxnSpPr/>
                <p:nvPr/>
              </p:nvCxnSpPr>
              <p:spPr>
                <a:xfrm>
                  <a:off x="1033256" y="2508526"/>
                  <a:ext cx="0" cy="25838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25" name="Elbow Connector 31"/>
                <p:cNvCxnSpPr/>
                <p:nvPr/>
              </p:nvCxnSpPr>
              <p:spPr>
                <a:xfrm flipH="1">
                  <a:off x="348680" y="2514876"/>
                  <a:ext cx="690927"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4" name="Group 73"/>
              <p:cNvGrpSpPr/>
              <p:nvPr/>
            </p:nvGrpSpPr>
            <p:grpSpPr>
              <a:xfrm>
                <a:off x="966938" y="1987779"/>
                <a:ext cx="724387" cy="332219"/>
                <a:chOff x="-1505739" y="3698830"/>
                <a:chExt cx="724387" cy="332219"/>
              </a:xfrm>
            </p:grpSpPr>
            <p:grpSp>
              <p:nvGrpSpPr>
                <p:cNvPr id="319" name="组合 205"/>
                <p:cNvGrpSpPr/>
                <p:nvPr/>
              </p:nvGrpSpPr>
              <p:grpSpPr>
                <a:xfrm>
                  <a:off x="-1505739" y="3807190"/>
                  <a:ext cx="495787" cy="223859"/>
                  <a:chOff x="7950876" y="6345337"/>
                  <a:chExt cx="495787" cy="223859"/>
                </a:xfrm>
              </p:grpSpPr>
              <p:cxnSp>
                <p:nvCxnSpPr>
                  <p:cNvPr id="321"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2"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3" name="Elbow Connector 112"/>
                  <p:cNvCxnSpPr>
                    <a:endCxn id="320"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nvGrpSpPr>
              <p:cNvPr id="75" name="Group 74"/>
              <p:cNvGrpSpPr/>
              <p:nvPr/>
            </p:nvGrpSpPr>
            <p:grpSpPr>
              <a:xfrm>
                <a:off x="2265615" y="2284291"/>
                <a:ext cx="221620" cy="82152"/>
                <a:chOff x="7958458" y="5994002"/>
                <a:chExt cx="221620" cy="82152"/>
              </a:xfrm>
            </p:grpSpPr>
            <p:cxnSp>
              <p:nvCxnSpPr>
                <p:cNvPr id="314"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5"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6"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7"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8"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2767317" y="3153973"/>
                <a:ext cx="221620" cy="82152"/>
                <a:chOff x="7958458" y="5994002"/>
                <a:chExt cx="221620" cy="82152"/>
              </a:xfrm>
            </p:grpSpPr>
            <p:cxnSp>
              <p:nvCxnSpPr>
                <p:cNvPr id="309"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0"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1"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2"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3"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a:off x="4427225" y="2981913"/>
                <a:ext cx="221620" cy="82152"/>
                <a:chOff x="7958458" y="5994002"/>
                <a:chExt cx="221620" cy="82152"/>
              </a:xfrm>
            </p:grpSpPr>
            <p:cxnSp>
              <p:nvCxnSpPr>
                <p:cNvPr id="304"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5"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6"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7"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8"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7506944" y="3162079"/>
                <a:ext cx="221620" cy="82152"/>
                <a:chOff x="7958458" y="5994002"/>
                <a:chExt cx="221620" cy="82152"/>
              </a:xfrm>
            </p:grpSpPr>
            <p:cxnSp>
              <p:nvCxnSpPr>
                <p:cNvPr id="299"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0"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1"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2"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3"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p:nvGrpSpPr>
            <p:grpSpPr>
              <a:xfrm>
                <a:off x="7580444" y="4980292"/>
                <a:ext cx="221620" cy="82152"/>
                <a:chOff x="7958458" y="5994002"/>
                <a:chExt cx="221620" cy="82152"/>
              </a:xfrm>
            </p:grpSpPr>
            <p:cxnSp>
              <p:nvCxnSpPr>
                <p:cNvPr id="294"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5"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6"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7"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8"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6845390" y="5542793"/>
                <a:ext cx="495787" cy="277351"/>
                <a:chOff x="-883439" y="5052675"/>
                <a:chExt cx="495787" cy="277351"/>
              </a:xfrm>
            </p:grpSpPr>
            <p:grpSp>
              <p:nvGrpSpPr>
                <p:cNvPr id="289" name="组合 205"/>
                <p:cNvGrpSpPr/>
                <p:nvPr/>
              </p:nvGrpSpPr>
              <p:grpSpPr>
                <a:xfrm>
                  <a:off x="-883439" y="5118457"/>
                  <a:ext cx="495787" cy="211569"/>
                  <a:chOff x="7950876" y="6351277"/>
                  <a:chExt cx="495787" cy="211569"/>
                </a:xfrm>
              </p:grpSpPr>
              <p:cxnSp>
                <p:nvCxnSpPr>
                  <p:cNvPr id="291"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2"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93"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290" name="Elbow Connector 206"/>
                <p:cNvCxnSpPr/>
                <p:nvPr/>
              </p:nvCxnSpPr>
              <p:spPr>
                <a:xfrm>
                  <a:off x="-809402" y="5052675"/>
                  <a:ext cx="1" cy="26610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6701956" y="4657023"/>
                <a:ext cx="724387" cy="343693"/>
                <a:chOff x="-883439" y="4986333"/>
                <a:chExt cx="724387" cy="343693"/>
              </a:xfrm>
            </p:grpSpPr>
            <p:grpSp>
              <p:nvGrpSpPr>
                <p:cNvPr id="282" name="Group 281"/>
                <p:cNvGrpSpPr/>
                <p:nvPr/>
              </p:nvGrpSpPr>
              <p:grpSpPr>
                <a:xfrm>
                  <a:off x="-883439" y="5004157"/>
                  <a:ext cx="724387" cy="325869"/>
                  <a:chOff x="-1505739" y="3698830"/>
                  <a:chExt cx="724387" cy="325869"/>
                </a:xfrm>
              </p:grpSpPr>
              <p:grpSp>
                <p:nvGrpSpPr>
                  <p:cNvPr id="284" name="组合 205"/>
                  <p:cNvGrpSpPr/>
                  <p:nvPr/>
                </p:nvGrpSpPr>
                <p:grpSpPr>
                  <a:xfrm>
                    <a:off x="-1505739" y="3813130"/>
                    <a:ext cx="495787" cy="211569"/>
                    <a:chOff x="7950876" y="6351277"/>
                    <a:chExt cx="495787" cy="211569"/>
                  </a:xfrm>
                </p:grpSpPr>
                <p:cxnSp>
                  <p:nvCxnSpPr>
                    <p:cNvPr id="286"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7"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8" name="Elbow Connector 112"/>
                    <p:cNvCxnSpPr>
                      <a:endCxn id="285"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85" name="Oval 284"/>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283" name="Elbow Connector 206"/>
                <p:cNvCxnSpPr/>
                <p:nvPr/>
              </p:nvCxnSpPr>
              <p:spPr>
                <a:xfrm>
                  <a:off x="-809401" y="4986333"/>
                  <a:ext cx="0" cy="332450"/>
                </a:xfrm>
                <a:prstGeom prst="straightConnector1">
                  <a:avLst/>
                </a:prstGeom>
                <a:ln w="1270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7980107" y="5234449"/>
                <a:ext cx="495787" cy="277351"/>
                <a:chOff x="-883439" y="5052675"/>
                <a:chExt cx="495787" cy="277351"/>
              </a:xfrm>
            </p:grpSpPr>
            <p:grpSp>
              <p:nvGrpSpPr>
                <p:cNvPr id="277" name="组合 205"/>
                <p:cNvGrpSpPr/>
                <p:nvPr/>
              </p:nvGrpSpPr>
              <p:grpSpPr>
                <a:xfrm>
                  <a:off x="-883439" y="5118457"/>
                  <a:ext cx="495787" cy="211569"/>
                  <a:chOff x="7950876" y="6351277"/>
                  <a:chExt cx="495787" cy="211569"/>
                </a:xfrm>
              </p:grpSpPr>
              <p:cxnSp>
                <p:nvCxnSpPr>
                  <p:cNvPr id="279"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0"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81"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278" name="Elbow Connector 206"/>
                <p:cNvCxnSpPr/>
                <p:nvPr/>
              </p:nvCxnSpPr>
              <p:spPr>
                <a:xfrm>
                  <a:off x="-809402" y="5052675"/>
                  <a:ext cx="1" cy="26610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7817695" y="5020642"/>
                <a:ext cx="467281" cy="258388"/>
                <a:chOff x="572327" y="2508526"/>
                <a:chExt cx="467281" cy="258388"/>
              </a:xfrm>
            </p:grpSpPr>
            <p:cxnSp>
              <p:nvCxnSpPr>
                <p:cNvPr id="275" name="Elbow Connector 31"/>
                <p:cNvCxnSpPr/>
                <p:nvPr/>
              </p:nvCxnSpPr>
              <p:spPr>
                <a:xfrm>
                  <a:off x="1033256" y="2508526"/>
                  <a:ext cx="0" cy="258388"/>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6" name="Elbow Connector 31"/>
                <p:cNvCxnSpPr/>
                <p:nvPr/>
              </p:nvCxnSpPr>
              <p:spPr>
                <a:xfrm flipH="1">
                  <a:off x="572327" y="2514876"/>
                  <a:ext cx="467281"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84" name="Elbow Connector 83"/>
              <p:cNvCxnSpPr>
                <a:stCxn id="285" idx="4"/>
              </p:cNvCxnSpPr>
              <p:nvPr/>
            </p:nvCxnSpPr>
            <p:spPr>
              <a:xfrm rot="16200000" flipH="1">
                <a:off x="7516741" y="4698748"/>
                <a:ext cx="332707" cy="742103"/>
              </a:xfrm>
              <a:prstGeom prst="bentConnector2">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7806878" y="4466209"/>
                <a:ext cx="724387" cy="325869"/>
                <a:chOff x="-1505739" y="3698830"/>
                <a:chExt cx="724387" cy="325869"/>
              </a:xfrm>
            </p:grpSpPr>
            <p:grpSp>
              <p:nvGrpSpPr>
                <p:cNvPr id="270" name="组合 205"/>
                <p:cNvGrpSpPr/>
                <p:nvPr/>
              </p:nvGrpSpPr>
              <p:grpSpPr>
                <a:xfrm>
                  <a:off x="-1505739" y="3813130"/>
                  <a:ext cx="495787" cy="211569"/>
                  <a:chOff x="7950876" y="6351277"/>
                  <a:chExt cx="495787" cy="211569"/>
                </a:xfrm>
              </p:grpSpPr>
              <p:cxnSp>
                <p:nvCxnSpPr>
                  <p:cNvPr id="272"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3"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4" name="Elbow Connector 112"/>
                  <p:cNvCxnSpPr>
                    <a:endCxn id="271"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71" name="Oval 270"/>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86" name="Elbow Connector 206"/>
              <p:cNvCxnSpPr/>
              <p:nvPr/>
            </p:nvCxnSpPr>
            <p:spPr>
              <a:xfrm flipH="1" flipV="1">
                <a:off x="8130142" y="4588588"/>
                <a:ext cx="1" cy="443909"/>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2221165" y="3812004"/>
                <a:ext cx="724387" cy="325869"/>
                <a:chOff x="-1505739" y="3698830"/>
                <a:chExt cx="724387" cy="325869"/>
              </a:xfrm>
            </p:grpSpPr>
            <p:grpSp>
              <p:nvGrpSpPr>
                <p:cNvPr id="265" name="组合 205"/>
                <p:cNvGrpSpPr/>
                <p:nvPr/>
              </p:nvGrpSpPr>
              <p:grpSpPr>
                <a:xfrm>
                  <a:off x="-1505739" y="3813130"/>
                  <a:ext cx="495787" cy="211569"/>
                  <a:chOff x="7950876" y="6351277"/>
                  <a:chExt cx="495787" cy="211569"/>
                </a:xfrm>
              </p:grpSpPr>
              <p:cxnSp>
                <p:nvCxnSpPr>
                  <p:cNvPr id="267"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8"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9" name="Elbow Connector 112"/>
                  <p:cNvCxnSpPr>
                    <a:endCxn id="266"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88" name="Elbow Connector 87"/>
              <p:cNvCxnSpPr/>
              <p:nvPr/>
            </p:nvCxnSpPr>
            <p:spPr>
              <a:xfrm rot="5400000">
                <a:off x="2367451" y="3405910"/>
                <a:ext cx="677687" cy="345977"/>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89" name="Group 88"/>
              <p:cNvGrpSpPr/>
              <p:nvPr/>
            </p:nvGrpSpPr>
            <p:grpSpPr>
              <a:xfrm>
                <a:off x="2251505" y="2606744"/>
                <a:ext cx="724387" cy="332219"/>
                <a:chOff x="-1505739" y="3698830"/>
                <a:chExt cx="724387" cy="332219"/>
              </a:xfrm>
            </p:grpSpPr>
            <p:grpSp>
              <p:nvGrpSpPr>
                <p:cNvPr id="260" name="组合 205"/>
                <p:cNvGrpSpPr/>
                <p:nvPr/>
              </p:nvGrpSpPr>
              <p:grpSpPr>
                <a:xfrm>
                  <a:off x="-1505739" y="3807190"/>
                  <a:ext cx="495787" cy="223859"/>
                  <a:chOff x="7950876" y="6345337"/>
                  <a:chExt cx="495787" cy="223859"/>
                </a:xfrm>
              </p:grpSpPr>
              <p:cxnSp>
                <p:nvCxnSpPr>
                  <p:cNvPr id="262"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3"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4" name="Elbow Connector 112"/>
                  <p:cNvCxnSpPr>
                    <a:endCxn id="261"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61" name="Oval 260"/>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nvGrpSpPr>
              <p:cNvPr id="90" name="Group 89"/>
              <p:cNvGrpSpPr/>
              <p:nvPr/>
            </p:nvGrpSpPr>
            <p:grpSpPr>
              <a:xfrm>
                <a:off x="1996153" y="2769067"/>
                <a:ext cx="299284" cy="362628"/>
                <a:chOff x="1996153" y="2769067"/>
                <a:chExt cx="299284" cy="362628"/>
              </a:xfrm>
            </p:grpSpPr>
            <p:cxnSp>
              <p:nvCxnSpPr>
                <p:cNvPr id="257" name="Elbow Connector 70"/>
                <p:cNvCxnSpPr>
                  <a:stCxn id="334" idx="0"/>
                </p:cNvCxnSpPr>
                <p:nvPr/>
              </p:nvCxnSpPr>
              <p:spPr>
                <a:xfrm flipV="1">
                  <a:off x="1996153" y="2777930"/>
                  <a:ext cx="0" cy="353765"/>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8" name="Elbow Connector 70"/>
                <p:cNvCxnSpPr/>
                <p:nvPr/>
              </p:nvCxnSpPr>
              <p:spPr>
                <a:xfrm flipH="1">
                  <a:off x="1996153" y="2777534"/>
                  <a:ext cx="299282"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9" name="Elbow Connector 206"/>
                <p:cNvCxnSpPr/>
                <p:nvPr/>
              </p:nvCxnSpPr>
              <p:spPr>
                <a:xfrm>
                  <a:off x="2295437" y="2769067"/>
                  <a:ext cx="0" cy="143675"/>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91" name="Group 90"/>
              <p:cNvGrpSpPr/>
              <p:nvPr/>
            </p:nvGrpSpPr>
            <p:grpSpPr>
              <a:xfrm>
                <a:off x="3164510" y="3156438"/>
                <a:ext cx="724387" cy="332219"/>
                <a:chOff x="-1505739" y="3698830"/>
                <a:chExt cx="724387" cy="332219"/>
              </a:xfrm>
            </p:grpSpPr>
            <p:grpSp>
              <p:nvGrpSpPr>
                <p:cNvPr id="252" name="组合 205"/>
                <p:cNvGrpSpPr/>
                <p:nvPr/>
              </p:nvGrpSpPr>
              <p:grpSpPr>
                <a:xfrm>
                  <a:off x="-1505739" y="3807190"/>
                  <a:ext cx="495787" cy="223859"/>
                  <a:chOff x="7950876" y="6345337"/>
                  <a:chExt cx="495787" cy="223859"/>
                </a:xfrm>
              </p:grpSpPr>
              <p:cxnSp>
                <p:nvCxnSpPr>
                  <p:cNvPr id="254"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5"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6" name="Elbow Connector 112"/>
                  <p:cNvCxnSpPr>
                    <a:endCxn id="253"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nvGrpSpPr>
              <p:cNvPr id="92" name="组合 205"/>
              <p:cNvGrpSpPr/>
              <p:nvPr/>
            </p:nvGrpSpPr>
            <p:grpSpPr>
              <a:xfrm>
                <a:off x="3600935" y="2640625"/>
                <a:ext cx="495787" cy="211569"/>
                <a:chOff x="7950876" y="6351277"/>
                <a:chExt cx="495787" cy="211569"/>
              </a:xfrm>
            </p:grpSpPr>
            <p:cxnSp>
              <p:nvCxnSpPr>
                <p:cNvPr id="249"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0"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1"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93" name="组合 205"/>
              <p:cNvGrpSpPr/>
              <p:nvPr/>
            </p:nvGrpSpPr>
            <p:grpSpPr>
              <a:xfrm>
                <a:off x="2449880" y="1887319"/>
                <a:ext cx="495787" cy="211569"/>
                <a:chOff x="7950876" y="6351277"/>
                <a:chExt cx="495787" cy="211569"/>
              </a:xfrm>
            </p:grpSpPr>
            <p:cxnSp>
              <p:nvCxnSpPr>
                <p:cNvPr id="246"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7"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8"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94" name="Elbow Connector 93"/>
              <p:cNvCxnSpPr/>
              <p:nvPr/>
            </p:nvCxnSpPr>
            <p:spPr>
              <a:xfrm rot="5400000" flipH="1" flipV="1">
                <a:off x="2441863" y="1993882"/>
                <a:ext cx="407720" cy="242549"/>
              </a:xfrm>
              <a:prstGeom prst="bentConnector3">
                <a:avLst>
                  <a:gd name="adj1" fmla="val 1718"/>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a:stCxn id="320" idx="0"/>
              </p:cNvCxnSpPr>
              <p:nvPr/>
            </p:nvCxnSpPr>
            <p:spPr>
              <a:xfrm rot="16200000" flipH="1">
                <a:off x="2002054" y="1562750"/>
                <a:ext cx="88184" cy="938243"/>
              </a:xfrm>
              <a:prstGeom prst="bentConnector4">
                <a:avLst>
                  <a:gd name="adj1" fmla="val -259231"/>
                  <a:gd name="adj2" fmla="val 100309"/>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96" name="组合 205"/>
              <p:cNvGrpSpPr/>
              <p:nvPr/>
            </p:nvGrpSpPr>
            <p:grpSpPr>
              <a:xfrm>
                <a:off x="3095117" y="1957169"/>
                <a:ext cx="495787" cy="223859"/>
                <a:chOff x="7950876" y="6345337"/>
                <a:chExt cx="495787" cy="223859"/>
              </a:xfrm>
            </p:grpSpPr>
            <p:cxnSp>
              <p:nvCxnSpPr>
                <p:cNvPr id="243"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4"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5"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a:off x="3281668" y="1195369"/>
                <a:ext cx="221620" cy="82152"/>
                <a:chOff x="7958458" y="5994002"/>
                <a:chExt cx="221620" cy="82152"/>
              </a:xfrm>
            </p:grpSpPr>
            <p:cxnSp>
              <p:nvCxnSpPr>
                <p:cNvPr id="238"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9"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0"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1"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2"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2188905" y="1183149"/>
                <a:ext cx="724387" cy="332219"/>
                <a:chOff x="-1505739" y="3698830"/>
                <a:chExt cx="724387" cy="332219"/>
              </a:xfrm>
            </p:grpSpPr>
            <p:grpSp>
              <p:nvGrpSpPr>
                <p:cNvPr id="233" name="组合 205"/>
                <p:cNvGrpSpPr/>
                <p:nvPr/>
              </p:nvGrpSpPr>
              <p:grpSpPr>
                <a:xfrm>
                  <a:off x="-1505739" y="3807190"/>
                  <a:ext cx="495787" cy="223859"/>
                  <a:chOff x="7950876" y="6345337"/>
                  <a:chExt cx="495787" cy="223859"/>
                </a:xfrm>
              </p:grpSpPr>
              <p:cxnSp>
                <p:nvCxnSpPr>
                  <p:cNvPr id="235"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6"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7" name="Elbow Connector 112"/>
                  <p:cNvCxnSpPr>
                    <a:endCxn id="234"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34" name="Oval 233"/>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99" name="Elbow Connector 64"/>
              <p:cNvCxnSpPr/>
              <p:nvPr/>
            </p:nvCxnSpPr>
            <p:spPr>
              <a:xfrm>
                <a:off x="3240713" y="996169"/>
                <a:ext cx="0" cy="1151082"/>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0" name="Elbow Connector 99"/>
              <p:cNvCxnSpPr>
                <a:stCxn id="234" idx="4"/>
              </p:cNvCxnSpPr>
              <p:nvPr/>
            </p:nvCxnSpPr>
            <p:spPr>
              <a:xfrm rot="5400000">
                <a:off x="2387662" y="1664635"/>
                <a:ext cx="664217" cy="158444"/>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01" name="Group 100"/>
              <p:cNvGrpSpPr/>
              <p:nvPr/>
            </p:nvGrpSpPr>
            <p:grpSpPr>
              <a:xfrm>
                <a:off x="4606515" y="2216379"/>
                <a:ext cx="724387" cy="332219"/>
                <a:chOff x="-1505739" y="3698830"/>
                <a:chExt cx="724387" cy="332219"/>
              </a:xfrm>
            </p:grpSpPr>
            <p:grpSp>
              <p:nvGrpSpPr>
                <p:cNvPr id="228" name="组合 205"/>
                <p:cNvGrpSpPr/>
                <p:nvPr/>
              </p:nvGrpSpPr>
              <p:grpSpPr>
                <a:xfrm>
                  <a:off x="-1505739" y="3807190"/>
                  <a:ext cx="495787" cy="223859"/>
                  <a:chOff x="7950876" y="6345337"/>
                  <a:chExt cx="495787" cy="223859"/>
                </a:xfrm>
              </p:grpSpPr>
              <p:cxnSp>
                <p:nvCxnSpPr>
                  <p:cNvPr id="230"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1"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2" name="Elbow Connector 112"/>
                  <p:cNvCxnSpPr>
                    <a:endCxn id="229"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29" name="Oval 228"/>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102" name="Elbow Connector 64"/>
              <p:cNvCxnSpPr/>
              <p:nvPr/>
            </p:nvCxnSpPr>
            <p:spPr>
              <a:xfrm>
                <a:off x="4768612" y="996169"/>
                <a:ext cx="0" cy="1527174"/>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Elbow Connector 64"/>
              <p:cNvCxnSpPr/>
              <p:nvPr/>
            </p:nvCxnSpPr>
            <p:spPr>
              <a:xfrm>
                <a:off x="2360198" y="996169"/>
                <a:ext cx="2849466"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p:nvGrpSpPr>
            <p:grpSpPr>
              <a:xfrm>
                <a:off x="5398116" y="3397353"/>
                <a:ext cx="724387" cy="332219"/>
                <a:chOff x="-1505739" y="3698830"/>
                <a:chExt cx="724387" cy="332219"/>
              </a:xfrm>
            </p:grpSpPr>
            <p:grpSp>
              <p:nvGrpSpPr>
                <p:cNvPr id="223" name="组合 205"/>
                <p:cNvGrpSpPr/>
                <p:nvPr/>
              </p:nvGrpSpPr>
              <p:grpSpPr>
                <a:xfrm>
                  <a:off x="-1505739" y="3807190"/>
                  <a:ext cx="495787" cy="223859"/>
                  <a:chOff x="7950876" y="6345337"/>
                  <a:chExt cx="495787" cy="223859"/>
                </a:xfrm>
              </p:grpSpPr>
              <p:cxnSp>
                <p:nvCxnSpPr>
                  <p:cNvPr id="225"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6"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7" name="Elbow Connector 112"/>
                  <p:cNvCxnSpPr>
                    <a:endCxn id="224"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24" name="Oval 223"/>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105" name="Elbow Connector 104"/>
              <p:cNvCxnSpPr>
                <a:stCxn id="33" idx="2"/>
              </p:cNvCxnSpPr>
              <p:nvPr/>
            </p:nvCxnSpPr>
            <p:spPr>
              <a:xfrm rot="10800000" flipV="1">
                <a:off x="3774597" y="1948654"/>
                <a:ext cx="521396" cy="886690"/>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Elbow Connector 105"/>
              <p:cNvCxnSpPr/>
              <p:nvPr/>
            </p:nvCxnSpPr>
            <p:spPr>
              <a:xfrm flipV="1">
                <a:off x="1881855" y="4486299"/>
                <a:ext cx="1659899" cy="261575"/>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07" name="Group 106"/>
              <p:cNvGrpSpPr/>
              <p:nvPr/>
            </p:nvGrpSpPr>
            <p:grpSpPr>
              <a:xfrm>
                <a:off x="5223086" y="3557085"/>
                <a:ext cx="299284" cy="673568"/>
                <a:chOff x="1996153" y="2769067"/>
                <a:chExt cx="299284" cy="673568"/>
              </a:xfrm>
            </p:grpSpPr>
            <p:cxnSp>
              <p:nvCxnSpPr>
                <p:cNvPr id="220" name="Elbow Connector 70"/>
                <p:cNvCxnSpPr/>
                <p:nvPr/>
              </p:nvCxnSpPr>
              <p:spPr>
                <a:xfrm flipV="1">
                  <a:off x="1996153" y="2777931"/>
                  <a:ext cx="0" cy="664704"/>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1" name="Elbow Connector 70"/>
                <p:cNvCxnSpPr/>
                <p:nvPr/>
              </p:nvCxnSpPr>
              <p:spPr>
                <a:xfrm flipH="1">
                  <a:off x="1996153" y="2777534"/>
                  <a:ext cx="299282"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2" name="Elbow Connector 206"/>
                <p:cNvCxnSpPr/>
                <p:nvPr/>
              </p:nvCxnSpPr>
              <p:spPr>
                <a:xfrm>
                  <a:off x="2295437" y="2769067"/>
                  <a:ext cx="0" cy="143675"/>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5250375" y="2686084"/>
                <a:ext cx="724387" cy="332219"/>
                <a:chOff x="-1505739" y="3698830"/>
                <a:chExt cx="724387" cy="332219"/>
              </a:xfrm>
            </p:grpSpPr>
            <p:grpSp>
              <p:nvGrpSpPr>
                <p:cNvPr id="215" name="组合 205"/>
                <p:cNvGrpSpPr/>
                <p:nvPr/>
              </p:nvGrpSpPr>
              <p:grpSpPr>
                <a:xfrm>
                  <a:off x="-1505739" y="3807190"/>
                  <a:ext cx="495787" cy="223859"/>
                  <a:chOff x="7950876" y="6345337"/>
                  <a:chExt cx="495787" cy="223859"/>
                </a:xfrm>
              </p:grpSpPr>
              <p:cxnSp>
                <p:nvCxnSpPr>
                  <p:cNvPr id="217"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8"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9" name="Elbow Connector 112"/>
                  <p:cNvCxnSpPr>
                    <a:endCxn id="216"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109" name="Elbow Connector 108"/>
              <p:cNvCxnSpPr/>
              <p:nvPr/>
            </p:nvCxnSpPr>
            <p:spPr>
              <a:xfrm rot="10800000" flipV="1">
                <a:off x="3468177" y="3018302"/>
                <a:ext cx="942117" cy="248351"/>
              </a:xfrm>
              <a:prstGeom prst="bentConnector3">
                <a:avLst>
                  <a:gd name="adj1" fmla="val 99877"/>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10" name="Group 109"/>
              <p:cNvGrpSpPr/>
              <p:nvPr/>
            </p:nvGrpSpPr>
            <p:grpSpPr>
              <a:xfrm>
                <a:off x="6174164" y="3194185"/>
                <a:ext cx="724387" cy="332219"/>
                <a:chOff x="-1505739" y="3698830"/>
                <a:chExt cx="724387" cy="332219"/>
              </a:xfrm>
            </p:grpSpPr>
            <p:grpSp>
              <p:nvGrpSpPr>
                <p:cNvPr id="210" name="组合 205"/>
                <p:cNvGrpSpPr/>
                <p:nvPr/>
              </p:nvGrpSpPr>
              <p:grpSpPr>
                <a:xfrm>
                  <a:off x="-1505739" y="3807190"/>
                  <a:ext cx="495787" cy="223859"/>
                  <a:chOff x="7950876" y="6345337"/>
                  <a:chExt cx="495787" cy="223859"/>
                </a:xfrm>
              </p:grpSpPr>
              <p:cxnSp>
                <p:nvCxnSpPr>
                  <p:cNvPr id="212"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3"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4" name="Elbow Connector 112"/>
                  <p:cNvCxnSpPr>
                    <a:endCxn id="211"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11" name="Oval 210"/>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nvGrpSpPr>
              <p:cNvPr id="111" name="Group 110"/>
              <p:cNvGrpSpPr/>
              <p:nvPr/>
            </p:nvGrpSpPr>
            <p:grpSpPr>
              <a:xfrm>
                <a:off x="6008203" y="2980430"/>
                <a:ext cx="257819" cy="523313"/>
                <a:chOff x="2037616" y="2735053"/>
                <a:chExt cx="257819" cy="904796"/>
              </a:xfrm>
            </p:grpSpPr>
            <p:cxnSp>
              <p:nvCxnSpPr>
                <p:cNvPr id="207" name="Elbow Connector 70"/>
                <p:cNvCxnSpPr>
                  <a:stCxn id="224" idx="0"/>
                </p:cNvCxnSpPr>
                <p:nvPr/>
              </p:nvCxnSpPr>
              <p:spPr>
                <a:xfrm flipV="1">
                  <a:off x="2037616" y="2737617"/>
                  <a:ext cx="0" cy="718286"/>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8" name="Elbow Connector 70"/>
                <p:cNvCxnSpPr/>
                <p:nvPr/>
              </p:nvCxnSpPr>
              <p:spPr>
                <a:xfrm flipH="1">
                  <a:off x="2037617" y="2737619"/>
                  <a:ext cx="257818"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9" name="Elbow Connector 206"/>
                <p:cNvCxnSpPr/>
                <p:nvPr/>
              </p:nvCxnSpPr>
              <p:spPr>
                <a:xfrm>
                  <a:off x="2295435" y="2735053"/>
                  <a:ext cx="0" cy="904796"/>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12" name="组合 205"/>
              <p:cNvGrpSpPr/>
              <p:nvPr/>
            </p:nvGrpSpPr>
            <p:grpSpPr>
              <a:xfrm>
                <a:off x="8525905" y="4738880"/>
                <a:ext cx="495787" cy="211569"/>
                <a:chOff x="7950876" y="6351277"/>
                <a:chExt cx="495787" cy="211569"/>
              </a:xfrm>
            </p:grpSpPr>
            <p:cxnSp>
              <p:nvCxnSpPr>
                <p:cNvPr id="204"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5"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6"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7705772" y="3781764"/>
                <a:ext cx="724387" cy="325869"/>
                <a:chOff x="-1505739" y="3698830"/>
                <a:chExt cx="724387" cy="325869"/>
              </a:xfrm>
            </p:grpSpPr>
            <p:grpSp>
              <p:nvGrpSpPr>
                <p:cNvPr id="199" name="组合 205"/>
                <p:cNvGrpSpPr/>
                <p:nvPr/>
              </p:nvGrpSpPr>
              <p:grpSpPr>
                <a:xfrm>
                  <a:off x="-1505739" y="3813130"/>
                  <a:ext cx="495787" cy="211569"/>
                  <a:chOff x="7950876" y="6351277"/>
                  <a:chExt cx="495787" cy="211569"/>
                </a:xfrm>
              </p:grpSpPr>
              <p:cxnSp>
                <p:nvCxnSpPr>
                  <p:cNvPr id="201"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2"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03" name="Elbow Connector 112"/>
                  <p:cNvCxnSpPr>
                    <a:endCxn id="200"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114" name="Elbow Connector 113"/>
              <p:cNvCxnSpPr>
                <a:stCxn id="211" idx="4"/>
              </p:cNvCxnSpPr>
              <p:nvPr/>
            </p:nvCxnSpPr>
            <p:spPr>
              <a:xfrm rot="16200000" flipH="1">
                <a:off x="7063951" y="3143085"/>
                <a:ext cx="433016" cy="992416"/>
              </a:xfrm>
              <a:prstGeom prst="bentConnector2">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5" name="Elbow Connector 206"/>
              <p:cNvCxnSpPr/>
              <p:nvPr/>
            </p:nvCxnSpPr>
            <p:spPr>
              <a:xfrm>
                <a:off x="7776665" y="3855801"/>
                <a:ext cx="1" cy="235011"/>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16" name="组合 205"/>
              <p:cNvGrpSpPr/>
              <p:nvPr/>
            </p:nvGrpSpPr>
            <p:grpSpPr>
              <a:xfrm>
                <a:off x="8462776" y="3114692"/>
                <a:ext cx="495787" cy="211569"/>
                <a:chOff x="7950876" y="6351277"/>
                <a:chExt cx="495787" cy="211569"/>
              </a:xfrm>
            </p:grpSpPr>
            <p:cxnSp>
              <p:nvCxnSpPr>
                <p:cNvPr id="196"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7"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8"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a:off x="8315859" y="2777930"/>
                <a:ext cx="187856" cy="1003834"/>
                <a:chOff x="2107579" y="2713930"/>
                <a:chExt cx="187856" cy="1735606"/>
              </a:xfrm>
            </p:grpSpPr>
            <p:cxnSp>
              <p:nvCxnSpPr>
                <p:cNvPr id="193" name="Elbow Connector 70"/>
                <p:cNvCxnSpPr>
                  <a:stCxn id="200" idx="0"/>
                </p:cNvCxnSpPr>
                <p:nvPr/>
              </p:nvCxnSpPr>
              <p:spPr>
                <a:xfrm flipV="1">
                  <a:off x="2107579" y="2713930"/>
                  <a:ext cx="0" cy="1735606"/>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4" name="Elbow Connector 70"/>
                <p:cNvCxnSpPr/>
                <p:nvPr/>
              </p:nvCxnSpPr>
              <p:spPr>
                <a:xfrm flipH="1">
                  <a:off x="2107579" y="2713930"/>
                  <a:ext cx="187856" cy="2"/>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5" name="Elbow Connector 206"/>
                <p:cNvCxnSpPr/>
                <p:nvPr/>
              </p:nvCxnSpPr>
              <p:spPr>
                <a:xfrm>
                  <a:off x="2295435" y="2735053"/>
                  <a:ext cx="0" cy="904796"/>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7719477" y="2335155"/>
                <a:ext cx="724387" cy="325869"/>
                <a:chOff x="-1505739" y="3698830"/>
                <a:chExt cx="724387" cy="325869"/>
              </a:xfrm>
            </p:grpSpPr>
            <p:grpSp>
              <p:nvGrpSpPr>
                <p:cNvPr id="188" name="组合 205"/>
                <p:cNvGrpSpPr/>
                <p:nvPr/>
              </p:nvGrpSpPr>
              <p:grpSpPr>
                <a:xfrm>
                  <a:off x="-1505739" y="3813130"/>
                  <a:ext cx="495787" cy="211569"/>
                  <a:chOff x="7950876" y="6351277"/>
                  <a:chExt cx="495787" cy="211569"/>
                </a:xfrm>
              </p:grpSpPr>
              <p:cxnSp>
                <p:nvCxnSpPr>
                  <p:cNvPr id="190"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1"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2" name="Elbow Connector 112"/>
                  <p:cNvCxnSpPr>
                    <a:endCxn id="189"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89" name="Oval 188"/>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119" name="Elbow Connector 118"/>
              <p:cNvCxnSpPr/>
              <p:nvPr/>
            </p:nvCxnSpPr>
            <p:spPr>
              <a:xfrm rot="5400000" flipH="1" flipV="1">
                <a:off x="7491899" y="2598852"/>
                <a:ext cx="670314" cy="396921"/>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6784251" y="2324739"/>
                <a:ext cx="1022627" cy="869446"/>
                <a:chOff x="2087207" y="3155381"/>
                <a:chExt cx="1022627" cy="1503252"/>
              </a:xfrm>
            </p:grpSpPr>
            <p:cxnSp>
              <p:nvCxnSpPr>
                <p:cNvPr id="185" name="Elbow Connector 70"/>
                <p:cNvCxnSpPr>
                  <a:stCxn id="211" idx="0"/>
                </p:cNvCxnSpPr>
                <p:nvPr/>
              </p:nvCxnSpPr>
              <p:spPr>
                <a:xfrm flipV="1">
                  <a:off x="2087207" y="3155381"/>
                  <a:ext cx="0" cy="1503252"/>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6" name="Elbow Connector 70"/>
                <p:cNvCxnSpPr/>
                <p:nvPr/>
              </p:nvCxnSpPr>
              <p:spPr>
                <a:xfrm flipH="1">
                  <a:off x="2088101" y="3155381"/>
                  <a:ext cx="1021733"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7" name="Elbow Connector 206"/>
                <p:cNvCxnSpPr/>
                <p:nvPr/>
              </p:nvCxnSpPr>
              <p:spPr>
                <a:xfrm>
                  <a:off x="3105020" y="3155381"/>
                  <a:ext cx="0" cy="54616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21" name="组合 205"/>
              <p:cNvGrpSpPr/>
              <p:nvPr/>
            </p:nvGrpSpPr>
            <p:grpSpPr>
              <a:xfrm>
                <a:off x="8380477" y="1957169"/>
                <a:ext cx="495787" cy="211569"/>
                <a:chOff x="7950876" y="6351277"/>
                <a:chExt cx="495787" cy="211569"/>
              </a:xfrm>
            </p:grpSpPr>
            <p:cxnSp>
              <p:nvCxnSpPr>
                <p:cNvPr id="182"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3"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4"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5216602" y="1887319"/>
                <a:ext cx="3325214" cy="329060"/>
                <a:chOff x="2083353" y="3830436"/>
                <a:chExt cx="1976023" cy="686513"/>
              </a:xfrm>
            </p:grpSpPr>
            <p:cxnSp>
              <p:nvCxnSpPr>
                <p:cNvPr id="179" name="Elbow Connector 70"/>
                <p:cNvCxnSpPr>
                  <a:stCxn id="229" idx="0"/>
                </p:cNvCxnSpPr>
                <p:nvPr/>
              </p:nvCxnSpPr>
              <p:spPr>
                <a:xfrm flipV="1">
                  <a:off x="2083353" y="3830436"/>
                  <a:ext cx="0" cy="686513"/>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0" name="Elbow Connector 70"/>
                <p:cNvCxnSpPr/>
                <p:nvPr/>
              </p:nvCxnSpPr>
              <p:spPr>
                <a:xfrm flipH="1" flipV="1">
                  <a:off x="2083353" y="3841020"/>
                  <a:ext cx="1976023" cy="2"/>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1" name="Elbow Connector 206"/>
                <p:cNvCxnSpPr/>
                <p:nvPr/>
              </p:nvCxnSpPr>
              <p:spPr>
                <a:xfrm>
                  <a:off x="4059376" y="3830436"/>
                  <a:ext cx="0" cy="54616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8327517" y="1981428"/>
                <a:ext cx="128909" cy="353727"/>
                <a:chOff x="2031267" y="2830641"/>
                <a:chExt cx="128909" cy="611586"/>
              </a:xfrm>
            </p:grpSpPr>
            <p:cxnSp>
              <p:nvCxnSpPr>
                <p:cNvPr id="176" name="Elbow Connector 70"/>
                <p:cNvCxnSpPr>
                  <a:stCxn id="189" idx="0"/>
                </p:cNvCxnSpPr>
                <p:nvPr/>
              </p:nvCxnSpPr>
              <p:spPr>
                <a:xfrm flipV="1">
                  <a:off x="2033314" y="2841622"/>
                  <a:ext cx="0" cy="600605"/>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7" name="Elbow Connector 70"/>
                <p:cNvCxnSpPr/>
                <p:nvPr/>
              </p:nvCxnSpPr>
              <p:spPr>
                <a:xfrm flipH="1">
                  <a:off x="2031267" y="2841622"/>
                  <a:ext cx="128909"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8" name="Elbow Connector 206"/>
                <p:cNvCxnSpPr/>
                <p:nvPr/>
              </p:nvCxnSpPr>
              <p:spPr>
                <a:xfrm>
                  <a:off x="2158285" y="2830641"/>
                  <a:ext cx="0" cy="291540"/>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7309409" y="993193"/>
                <a:ext cx="221620" cy="82152"/>
                <a:chOff x="7958458" y="5994002"/>
                <a:chExt cx="221620" cy="82152"/>
              </a:xfrm>
            </p:grpSpPr>
            <p:cxnSp>
              <p:nvCxnSpPr>
                <p:cNvPr id="171" name="Elbow Connector 112"/>
                <p:cNvCxnSpPr/>
                <p:nvPr/>
              </p:nvCxnSpPr>
              <p:spPr>
                <a:xfrm>
                  <a:off x="7958458" y="5994002"/>
                  <a:ext cx="221620" cy="0"/>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2" name="Elbow Connector 112"/>
                <p:cNvCxnSpPr/>
                <p:nvPr/>
              </p:nvCxnSpPr>
              <p:spPr>
                <a:xfrm>
                  <a:off x="7983113"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3" name="Elbow Connector 112"/>
                <p:cNvCxnSpPr/>
                <p:nvPr/>
              </p:nvCxnSpPr>
              <p:spPr>
                <a:xfrm>
                  <a:off x="8040302"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4" name="Elbow Connector 112"/>
                <p:cNvCxnSpPr/>
                <p:nvPr/>
              </p:nvCxnSpPr>
              <p:spPr>
                <a:xfrm>
                  <a:off x="8097491"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5" name="Elbow Connector 112"/>
                <p:cNvCxnSpPr/>
                <p:nvPr/>
              </p:nvCxnSpPr>
              <p:spPr>
                <a:xfrm>
                  <a:off x="8154680" y="5994002"/>
                  <a:ext cx="0" cy="82152"/>
                </a:xfrm>
                <a:prstGeom prst="straightConnector1">
                  <a:avLst/>
                </a:prstGeom>
                <a:ln w="38100" cmpd="sng">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125" name="Elbow Connector 124"/>
              <p:cNvCxnSpPr/>
              <p:nvPr/>
            </p:nvCxnSpPr>
            <p:spPr>
              <a:xfrm>
                <a:off x="7555044" y="1034269"/>
                <a:ext cx="1126369" cy="891150"/>
              </a:xfrm>
              <a:prstGeom prst="bentConnector3">
                <a:avLst>
                  <a:gd name="adj1" fmla="val 100738"/>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26" name="组合 205"/>
              <p:cNvGrpSpPr/>
              <p:nvPr/>
            </p:nvGrpSpPr>
            <p:grpSpPr>
              <a:xfrm>
                <a:off x="4195519" y="3448186"/>
                <a:ext cx="495787" cy="211569"/>
                <a:chOff x="7950876" y="6351277"/>
                <a:chExt cx="495787" cy="211569"/>
              </a:xfrm>
            </p:grpSpPr>
            <p:cxnSp>
              <p:nvCxnSpPr>
                <p:cNvPr id="168"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9"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0"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127" name="Elbow Connector 126"/>
              <p:cNvCxnSpPr>
                <a:stCxn id="253" idx="6"/>
              </p:cNvCxnSpPr>
              <p:nvPr/>
            </p:nvCxnSpPr>
            <p:spPr>
              <a:xfrm>
                <a:off x="3888897" y="3270738"/>
                <a:ext cx="350276" cy="355215"/>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Elbow Connector 64"/>
              <p:cNvCxnSpPr/>
              <p:nvPr/>
            </p:nvCxnSpPr>
            <p:spPr>
              <a:xfrm>
                <a:off x="4475876" y="3095454"/>
                <a:ext cx="0" cy="344265"/>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29" name="组合 205"/>
              <p:cNvGrpSpPr/>
              <p:nvPr/>
            </p:nvGrpSpPr>
            <p:grpSpPr>
              <a:xfrm>
                <a:off x="6057413" y="2429056"/>
                <a:ext cx="495787" cy="211569"/>
                <a:chOff x="7950876" y="6351277"/>
                <a:chExt cx="495787" cy="211569"/>
              </a:xfrm>
            </p:grpSpPr>
            <p:cxnSp>
              <p:nvCxnSpPr>
                <p:cNvPr id="165"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6"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7"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30" name="Group 129"/>
              <p:cNvGrpSpPr/>
              <p:nvPr/>
            </p:nvGrpSpPr>
            <p:grpSpPr>
              <a:xfrm>
                <a:off x="5860462" y="2099510"/>
                <a:ext cx="268620" cy="586574"/>
                <a:chOff x="2026815" y="2735053"/>
                <a:chExt cx="268620" cy="1014172"/>
              </a:xfrm>
            </p:grpSpPr>
            <p:cxnSp>
              <p:nvCxnSpPr>
                <p:cNvPr id="162" name="Elbow Connector 70"/>
                <p:cNvCxnSpPr>
                  <a:stCxn id="216" idx="0"/>
                </p:cNvCxnSpPr>
                <p:nvPr/>
              </p:nvCxnSpPr>
              <p:spPr>
                <a:xfrm flipV="1">
                  <a:off x="2026815" y="2748271"/>
                  <a:ext cx="0" cy="1000954"/>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70"/>
                <p:cNvCxnSpPr/>
                <p:nvPr/>
              </p:nvCxnSpPr>
              <p:spPr>
                <a:xfrm flipH="1">
                  <a:off x="2026815" y="2737619"/>
                  <a:ext cx="268620" cy="0"/>
                </a:xfrm>
                <a:prstGeom prst="straightConnector1">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206"/>
                <p:cNvCxnSpPr/>
                <p:nvPr/>
              </p:nvCxnSpPr>
              <p:spPr>
                <a:xfrm>
                  <a:off x="2295435" y="2735053"/>
                  <a:ext cx="0" cy="904796"/>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cxnSp>
            <p:nvCxnSpPr>
              <p:cNvPr id="131" name="Elbow Connector 130"/>
              <p:cNvCxnSpPr/>
              <p:nvPr/>
            </p:nvCxnSpPr>
            <p:spPr>
              <a:xfrm rot="10800000" flipV="1">
                <a:off x="6243560" y="2324739"/>
                <a:ext cx="601830" cy="295568"/>
              </a:xfrm>
              <a:prstGeom prst="bentConnector3">
                <a:avLst>
                  <a:gd name="adj1" fmla="val 100646"/>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32" name="组合 205"/>
              <p:cNvGrpSpPr/>
              <p:nvPr/>
            </p:nvGrpSpPr>
            <p:grpSpPr>
              <a:xfrm>
                <a:off x="6978471" y="3489191"/>
                <a:ext cx="495787" cy="211569"/>
                <a:chOff x="7950876" y="6351277"/>
                <a:chExt cx="495787" cy="211569"/>
              </a:xfrm>
            </p:grpSpPr>
            <p:cxnSp>
              <p:nvCxnSpPr>
                <p:cNvPr id="159"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0" name="Elbow Connector 112"/>
                <p:cNvCxnSpPr/>
                <p:nvPr/>
              </p:nvCxnSpPr>
              <p:spPr>
                <a:xfrm>
                  <a:off x="8202736" y="6356350"/>
                  <a:ext cx="0" cy="206496"/>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1"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cxnSp>
            <p:nvCxnSpPr>
              <p:cNvPr id="133" name="Elbow Connector 132"/>
              <p:cNvCxnSpPr>
                <a:stCxn id="211" idx="6"/>
              </p:cNvCxnSpPr>
              <p:nvPr/>
            </p:nvCxnSpPr>
            <p:spPr>
              <a:xfrm>
                <a:off x="6898551" y="3308485"/>
                <a:ext cx="190876" cy="347277"/>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Elbow Connector 133"/>
              <p:cNvCxnSpPr/>
              <p:nvPr/>
            </p:nvCxnSpPr>
            <p:spPr>
              <a:xfrm rot="5400000">
                <a:off x="7271953" y="3225292"/>
                <a:ext cx="244330" cy="207518"/>
              </a:xfrm>
              <a:prstGeom prst="bentConnector3">
                <a:avLst>
                  <a:gd name="adj1" fmla="val -1979"/>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35" name="Group 134"/>
              <p:cNvGrpSpPr/>
              <p:nvPr/>
            </p:nvGrpSpPr>
            <p:grpSpPr>
              <a:xfrm>
                <a:off x="5095364" y="1338915"/>
                <a:ext cx="724387" cy="332219"/>
                <a:chOff x="-1505739" y="3698830"/>
                <a:chExt cx="724387" cy="332219"/>
              </a:xfrm>
            </p:grpSpPr>
            <p:grpSp>
              <p:nvGrpSpPr>
                <p:cNvPr id="154" name="组合 205"/>
                <p:cNvGrpSpPr/>
                <p:nvPr/>
              </p:nvGrpSpPr>
              <p:grpSpPr>
                <a:xfrm>
                  <a:off x="-1505739" y="3807190"/>
                  <a:ext cx="495787" cy="223859"/>
                  <a:chOff x="7950876" y="6345337"/>
                  <a:chExt cx="495787" cy="223859"/>
                </a:xfrm>
              </p:grpSpPr>
              <p:cxnSp>
                <p:nvCxnSpPr>
                  <p:cNvPr id="156"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7"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8" name="Elbow Connector 112"/>
                  <p:cNvCxnSpPr>
                    <a:endCxn id="155"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55" name="Oval 154"/>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cxnSp>
            <p:nvCxnSpPr>
              <p:cNvPr id="136" name="Elbow Connector 64"/>
              <p:cNvCxnSpPr/>
              <p:nvPr/>
            </p:nvCxnSpPr>
            <p:spPr>
              <a:xfrm>
                <a:off x="5209664" y="996169"/>
                <a:ext cx="0" cy="649184"/>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Elbow Connector 136"/>
              <p:cNvCxnSpPr>
                <a:stCxn id="155" idx="6"/>
              </p:cNvCxnSpPr>
              <p:nvPr/>
            </p:nvCxnSpPr>
            <p:spPr>
              <a:xfrm>
                <a:off x="5819751" y="1453215"/>
                <a:ext cx="155011" cy="217919"/>
              </a:xfrm>
              <a:prstGeom prst="bentConnector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38" name="组合 205"/>
              <p:cNvGrpSpPr/>
              <p:nvPr/>
            </p:nvGrpSpPr>
            <p:grpSpPr>
              <a:xfrm>
                <a:off x="6892054" y="1484055"/>
                <a:ext cx="495787" cy="223859"/>
                <a:chOff x="7950876" y="6345337"/>
                <a:chExt cx="495787" cy="223859"/>
              </a:xfrm>
            </p:grpSpPr>
            <p:cxnSp>
              <p:nvCxnSpPr>
                <p:cNvPr id="151"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2"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3" name="Elbow Connector 11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a:off x="5893903" y="1364679"/>
                <a:ext cx="724387" cy="332219"/>
                <a:chOff x="-1505739" y="3698830"/>
                <a:chExt cx="724387" cy="332219"/>
              </a:xfrm>
            </p:grpSpPr>
            <p:grpSp>
              <p:nvGrpSpPr>
                <p:cNvPr id="146" name="组合 205"/>
                <p:cNvGrpSpPr/>
                <p:nvPr/>
              </p:nvGrpSpPr>
              <p:grpSpPr>
                <a:xfrm>
                  <a:off x="-1505739" y="3807190"/>
                  <a:ext cx="495787" cy="223859"/>
                  <a:chOff x="7950876" y="6345337"/>
                  <a:chExt cx="495787" cy="223859"/>
                </a:xfrm>
              </p:grpSpPr>
              <p:cxnSp>
                <p:nvCxnSpPr>
                  <p:cNvPr id="148" name="Elbow Connector 112"/>
                  <p:cNvCxnSpPr/>
                  <p:nvPr/>
                </p:nvCxnSpPr>
                <p:spPr>
                  <a:xfrm>
                    <a:off x="7950876" y="6558853"/>
                    <a:ext cx="261088" cy="0"/>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9" name="Elbow Connector 112"/>
                  <p:cNvCxnSpPr/>
                  <p:nvPr/>
                </p:nvCxnSpPr>
                <p:spPr>
                  <a:xfrm>
                    <a:off x="8202736" y="6345337"/>
                    <a:ext cx="0" cy="223859"/>
                  </a:xfrm>
                  <a:prstGeom prst="straightConnector1">
                    <a:avLst/>
                  </a:prstGeom>
                  <a:ln w="28575"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0" name="Elbow Connector 112"/>
                  <p:cNvCxnSpPr>
                    <a:endCxn id="147" idx="2"/>
                  </p:cNvCxnSpPr>
                  <p:nvPr/>
                </p:nvCxnSpPr>
                <p:spPr>
                  <a:xfrm flipV="1">
                    <a:off x="8194913" y="6351277"/>
                    <a:ext cx="251750" cy="5076"/>
                  </a:xfrm>
                  <a:prstGeom prst="straightConnector1">
                    <a:avLst/>
                  </a:prstGeom>
                  <a:ln w="28575" cmpd="sng">
                    <a:solidFill>
                      <a:srgbClr val="FF0000"/>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47" name="Oval 146"/>
                <p:cNvSpPr/>
                <p:nvPr/>
              </p:nvSpPr>
              <p:spPr bwMode="auto">
                <a:xfrm>
                  <a:off x="-1009952" y="3698830"/>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sp>
            <p:nvSpPr>
              <p:cNvPr id="140" name="Oval 139"/>
              <p:cNvSpPr/>
              <p:nvPr/>
            </p:nvSpPr>
            <p:spPr bwMode="auto">
              <a:xfrm>
                <a:off x="5974762" y="946938"/>
                <a:ext cx="228600" cy="228600"/>
              </a:xfrm>
              <a:prstGeom prst="ellipse">
                <a:avLst/>
              </a:prstGeom>
              <a:solidFill>
                <a:srgbClr val="0066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141" name="Elbow Connector 436"/>
              <p:cNvCxnSpPr>
                <a:stCxn id="140" idx="4"/>
              </p:cNvCxnSpPr>
              <p:nvPr/>
            </p:nvCxnSpPr>
            <p:spPr>
              <a:xfrm>
                <a:off x="6089062" y="1175538"/>
                <a:ext cx="0" cy="497953"/>
              </a:xfrm>
              <a:prstGeom prst="straightConnector1">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2" name="Elbow Connector 141"/>
              <p:cNvCxnSpPr>
                <a:stCxn id="140" idx="6"/>
              </p:cNvCxnSpPr>
              <p:nvPr/>
            </p:nvCxnSpPr>
            <p:spPr>
              <a:xfrm>
                <a:off x="6203362" y="1061238"/>
                <a:ext cx="886065" cy="625317"/>
              </a:xfrm>
              <a:prstGeom prst="bentConnector3">
                <a:avLst>
                  <a:gd name="adj1" fmla="val 100882"/>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3" name="Elbow Connector 142"/>
              <p:cNvCxnSpPr>
                <a:stCxn id="147" idx="6"/>
              </p:cNvCxnSpPr>
              <p:nvPr/>
            </p:nvCxnSpPr>
            <p:spPr>
              <a:xfrm>
                <a:off x="6618290" y="1478979"/>
                <a:ext cx="360181" cy="207576"/>
              </a:xfrm>
              <a:prstGeom prst="bentConnector3">
                <a:avLst>
                  <a:gd name="adj1" fmla="val 99364"/>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Elbow Connector 143"/>
              <p:cNvCxnSpPr/>
              <p:nvPr/>
            </p:nvCxnSpPr>
            <p:spPr>
              <a:xfrm rot="5400000">
                <a:off x="7102134" y="1182236"/>
                <a:ext cx="373586" cy="204653"/>
              </a:xfrm>
              <a:prstGeom prst="bentConnector3">
                <a:avLst>
                  <a:gd name="adj1" fmla="val 50000"/>
                </a:avLst>
              </a:prstGeom>
              <a:ln w="1270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5" name="Oval 144"/>
              <p:cNvSpPr/>
              <p:nvPr/>
            </p:nvSpPr>
            <p:spPr bwMode="auto">
              <a:xfrm>
                <a:off x="6129082" y="4601508"/>
                <a:ext cx="114300" cy="1143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grpSp>
      <p:sp>
        <p:nvSpPr>
          <p:cNvPr id="367" name="TextBox 366"/>
          <p:cNvSpPr txBox="1"/>
          <p:nvPr/>
        </p:nvSpPr>
        <p:spPr>
          <a:xfrm>
            <a:off x="4953000" y="6172201"/>
            <a:ext cx="4191000" cy="276999"/>
          </a:xfrm>
          <a:prstGeom prst="rect">
            <a:avLst/>
          </a:prstGeom>
          <a:noFill/>
        </p:spPr>
        <p:txBody>
          <a:bodyPr wrap="square" rtlCol="0">
            <a:spAutoFit/>
          </a:bodyPr>
          <a:lstStyle/>
          <a:p>
            <a:pP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in press,  2015</a:t>
            </a:r>
          </a:p>
        </p:txBody>
      </p:sp>
    </p:spTree>
    <p:extLst>
      <p:ext uri="{BB962C8B-B14F-4D97-AF65-F5344CB8AC3E}">
        <p14:creationId xmlns:p14="http://schemas.microsoft.com/office/powerpoint/2010/main" val="37239260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cooperativity across hierarchical layers in gene regulatory network</a:t>
            </a:r>
            <a:endParaRPr lang="en-US" dirty="0"/>
          </a:p>
        </p:txBody>
      </p:sp>
      <p:pic>
        <p:nvPicPr>
          <p:cNvPr id="4" name="Picture 3" descr="Figure S3.pdf"/>
          <p:cNvPicPr>
            <a:picLocks noChangeAspect="1"/>
          </p:cNvPicPr>
          <p:nvPr/>
        </p:nvPicPr>
        <p:blipFill rotWithShape="1">
          <a:blip r:embed="rId3">
            <a:extLst>
              <a:ext uri="{28A0092B-C50C-407E-A947-70E740481C1C}">
                <a14:useLocalDpi xmlns:a14="http://schemas.microsoft.com/office/drawing/2010/main" val="0"/>
              </a:ext>
            </a:extLst>
          </a:blip>
          <a:srcRect l="9136" t="39031" r="53878" b="13390"/>
          <a:stretch/>
        </p:blipFill>
        <p:spPr>
          <a:xfrm>
            <a:off x="4953000" y="1447800"/>
            <a:ext cx="3282463" cy="3262924"/>
          </a:xfrm>
          <a:prstGeom prst="rect">
            <a:avLst/>
          </a:prstGeom>
        </p:spPr>
      </p:pic>
      <p:pic>
        <p:nvPicPr>
          <p:cNvPr id="5" name="Picture 4" descr="Figure S3.pdf"/>
          <p:cNvPicPr>
            <a:picLocks noChangeAspect="1"/>
          </p:cNvPicPr>
          <p:nvPr/>
        </p:nvPicPr>
        <p:blipFill rotWithShape="1">
          <a:blip r:embed="rId3">
            <a:extLst>
              <a:ext uri="{28A0092B-C50C-407E-A947-70E740481C1C}">
                <a14:useLocalDpi xmlns:a14="http://schemas.microsoft.com/office/drawing/2010/main" val="0"/>
              </a:ext>
            </a:extLst>
          </a:blip>
          <a:srcRect l="51405" t="7977" r="7647" b="69516"/>
          <a:stretch/>
        </p:blipFill>
        <p:spPr>
          <a:xfrm>
            <a:off x="685800" y="2514600"/>
            <a:ext cx="3634154" cy="1543539"/>
          </a:xfrm>
          <a:prstGeom prst="rect">
            <a:avLst/>
          </a:prstGeom>
        </p:spPr>
      </p:pic>
      <p:sp>
        <p:nvSpPr>
          <p:cNvPr id="6" name="TextBox 5"/>
          <p:cNvSpPr txBox="1"/>
          <p:nvPr/>
        </p:nvSpPr>
        <p:spPr>
          <a:xfrm>
            <a:off x="1143000" y="4800600"/>
            <a:ext cx="7391400" cy="830997"/>
          </a:xfrm>
          <a:prstGeom prst="rect">
            <a:avLst/>
          </a:prstGeom>
          <a:noFill/>
        </p:spPr>
        <p:txBody>
          <a:bodyPr wrap="square" rtlCol="0">
            <a:spAutoFit/>
          </a:bodyPr>
          <a:lstStyle/>
          <a:p>
            <a:pPr algn="ctr" defTabSz="914400" fontAlgn="auto">
              <a:spcBef>
                <a:spcPts val="0"/>
              </a:spcBef>
              <a:spcAft>
                <a:spcPts val="0"/>
              </a:spcAft>
            </a:pPr>
            <a:r>
              <a:rPr lang="en-US" sz="2400" dirty="0">
                <a:solidFill>
                  <a:srgbClr val="000000"/>
                </a:solidFill>
                <a:latin typeface="Georgia"/>
                <a:ea typeface="+mn-ea"/>
                <a:cs typeface="+mn-cs"/>
              </a:rPr>
              <a:t>The regulations of middle and top TFs more likely follow logical operations than the bottom TFs.</a:t>
            </a:r>
          </a:p>
        </p:txBody>
      </p:sp>
      <p:sp>
        <p:nvSpPr>
          <p:cNvPr id="13" name="TextBox 12"/>
          <p:cNvSpPr txBox="1"/>
          <p:nvPr/>
        </p:nvSpPr>
        <p:spPr>
          <a:xfrm>
            <a:off x="457200" y="2133600"/>
            <a:ext cx="3993401"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Hierarchical gene regulatory network</a:t>
            </a:r>
          </a:p>
        </p:txBody>
      </p:sp>
      <p:sp>
        <p:nvSpPr>
          <p:cNvPr id="8" name="TextBox 7"/>
          <p:cNvSpPr txBox="1"/>
          <p:nvPr/>
        </p:nvSpPr>
        <p:spPr>
          <a:xfrm rot="16200000">
            <a:off x="4156216" y="2556016"/>
            <a:ext cx="1864613" cy="338554"/>
          </a:xfrm>
          <a:prstGeom prst="rect">
            <a:avLst/>
          </a:prstGeom>
          <a:solidFill>
            <a:srgbClr val="FFFFFF"/>
          </a:solidFill>
        </p:spPr>
        <p:txBody>
          <a:bodyPr wrap="none" rtlCol="0">
            <a:spAutoFit/>
          </a:bodyPr>
          <a:lstStyle/>
          <a:p>
            <a:pPr defTabSz="914400" fontAlgn="auto">
              <a:spcBef>
                <a:spcPts val="0"/>
              </a:spcBef>
              <a:spcAft>
                <a:spcPts val="0"/>
              </a:spcAft>
            </a:pPr>
            <a:r>
              <a:rPr lang="en-US" sz="1600" dirty="0">
                <a:solidFill>
                  <a:srgbClr val="000000"/>
                </a:solidFill>
                <a:latin typeface="Helvetica"/>
                <a:ea typeface="+mn-ea"/>
                <a:cs typeface="Helvetica"/>
              </a:rPr>
              <a:t>Consistency score</a:t>
            </a:r>
          </a:p>
        </p:txBody>
      </p:sp>
      <p:sp>
        <p:nvSpPr>
          <p:cNvPr id="10" name="TextBox 9"/>
          <p:cNvSpPr txBox="1"/>
          <p:nvPr/>
        </p:nvSpPr>
        <p:spPr>
          <a:xfrm>
            <a:off x="4953000" y="6172201"/>
            <a:ext cx="4191000" cy="276999"/>
          </a:xfrm>
          <a:prstGeom prst="rect">
            <a:avLst/>
          </a:prstGeom>
          <a:noFill/>
        </p:spPr>
        <p:txBody>
          <a:bodyPr wrap="square" rtlCol="0">
            <a:spAutoFit/>
          </a:bodyPr>
          <a:lstStyle/>
          <a:p>
            <a:pP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in press, 2015</a:t>
            </a:r>
          </a:p>
        </p:txBody>
      </p:sp>
    </p:spTree>
    <p:extLst>
      <p:ext uri="{BB962C8B-B14F-4D97-AF65-F5344CB8AC3E}">
        <p14:creationId xmlns:p14="http://schemas.microsoft.com/office/powerpoint/2010/main" val="1277973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304800" y="190500"/>
            <a:ext cx="8521700" cy="711200"/>
          </a:xfrm>
        </p:spPr>
        <p:txBody>
          <a:bodyPr/>
          <a:lstStyle/>
          <a:p>
            <a:pPr defTabSz="907350">
              <a:defRPr/>
            </a:pPr>
            <a:r>
              <a:rPr lang="en-US" sz="1800" dirty="0">
                <a:solidFill>
                  <a:schemeClr val="bg1">
                    <a:lumMod val="65000"/>
                  </a:schemeClr>
                </a:solidFill>
              </a:rPr>
              <a:t>Biological Network Analysis:</a:t>
            </a:r>
            <a:br>
              <a:rPr lang="en-US" sz="1800" dirty="0">
                <a:solidFill>
                  <a:schemeClr val="bg1">
                    <a:lumMod val="65000"/>
                  </a:schemeClr>
                </a:solidFill>
              </a:rPr>
            </a:br>
            <a:r>
              <a:rPr lang="en-US" sz="1800" dirty="0">
                <a:solidFill>
                  <a:schemeClr val="bg1">
                    <a:lumMod val="65000"/>
                  </a:schemeClr>
                </a:solidFill>
              </a:rPr>
              <a:t> </a:t>
            </a:r>
            <a:r>
              <a:rPr lang="en-US" sz="1800" dirty="0" smtClean="0">
                <a:solidFill>
                  <a:schemeClr val="bg1">
                    <a:lumMod val="65000"/>
                  </a:schemeClr>
                </a:solidFill>
              </a:rPr>
              <a:t>Hierarchies, Mutational Constraints &amp; Logical Circuits in Regulation</a:t>
            </a:r>
            <a:endParaRPr lang="en-US" dirty="0">
              <a:solidFill>
                <a:schemeClr val="bg1">
                  <a:lumMod val="65000"/>
                </a:schemeClr>
              </a:solidFill>
            </a:endParaRPr>
          </a:p>
        </p:txBody>
      </p:sp>
      <p:sp>
        <p:nvSpPr>
          <p:cNvPr id="93187" name="Content Placeholder 3"/>
          <p:cNvSpPr>
            <a:spLocks noGrp="1"/>
          </p:cNvSpPr>
          <p:nvPr>
            <p:ph idx="1"/>
            <p:custDataLst>
              <p:tags r:id="rId4"/>
            </p:custDataLst>
          </p:nvPr>
        </p:nvSpPr>
        <p:spPr>
          <a:xfrm>
            <a:off x="520700" y="919163"/>
            <a:ext cx="8115300" cy="5524500"/>
          </a:xfrm>
        </p:spPr>
        <p:txBody>
          <a:bodyPr/>
          <a:lstStyle/>
          <a:p>
            <a:r>
              <a:rPr lang="en-US" dirty="0" smtClean="0">
                <a:solidFill>
                  <a:srgbClr val="FFFF00"/>
                </a:solidFill>
                <a:latin typeface="Arial" charset="0"/>
                <a:ea typeface="ＭＳ Ｐゴシック" charset="0"/>
                <a:cs typeface="ＭＳ Ｐゴシック" charset="0"/>
              </a:rPr>
              <a:t>Why </a:t>
            </a:r>
            <a:r>
              <a:rPr lang="en-US" dirty="0">
                <a:solidFill>
                  <a:srgbClr val="FFFF00"/>
                </a:solidFill>
                <a:latin typeface="Arial" charset="0"/>
                <a:ea typeface="ＭＳ Ｐゴシック" charset="0"/>
                <a:cs typeface="ＭＳ Ｐゴシック" charset="0"/>
              </a:rPr>
              <a:t>Networks ? </a:t>
            </a:r>
          </a:p>
          <a:p>
            <a:pPr lvl="1"/>
            <a:r>
              <a:rPr lang="en-US" sz="2000" dirty="0" smtClean="0">
                <a:solidFill>
                  <a:schemeClr val="bg1"/>
                </a:solidFill>
                <a:latin typeface="Arial" charset="0"/>
                <a:ea typeface="ＭＳ Ｐゴシック" charset="0"/>
              </a:rPr>
              <a:t>Representational sweet spot + Intuition from cross-disciplinary comparisons</a:t>
            </a:r>
            <a:endParaRPr lang="en-US" dirty="0">
              <a:solidFill>
                <a:srgbClr val="FFFF00"/>
              </a:solidFill>
              <a:latin typeface="Arial" charset="0"/>
              <a:ea typeface="ＭＳ Ｐゴシック" charset="0"/>
              <a:cs typeface="ＭＳ Ｐゴシック" charset="0"/>
            </a:endParaRPr>
          </a:p>
          <a:p>
            <a:r>
              <a:rPr lang="en-US" dirty="0" smtClean="0">
                <a:solidFill>
                  <a:srgbClr val="FFFF00"/>
                </a:solidFill>
                <a:latin typeface="Arial" charset="0"/>
                <a:ea typeface="ＭＳ Ｐゴシック" charset="0"/>
                <a:cs typeface="ＭＳ Ｐゴシック" charset="0"/>
              </a:rPr>
              <a:t>Organizing the Regulatory Network into a Hierarchy</a:t>
            </a:r>
            <a:endParaRPr lang="en-US" dirty="0">
              <a:solidFill>
                <a:srgbClr val="FFFF00"/>
              </a:solidFill>
              <a:latin typeface="Arial" charset="0"/>
              <a:ea typeface="ＭＳ Ｐゴシック" charset="0"/>
              <a:cs typeface="ＭＳ Ｐゴシック" charset="0"/>
            </a:endParaRPr>
          </a:p>
          <a:p>
            <a:pPr lvl="1"/>
            <a:r>
              <a:rPr lang="en-US" sz="2000" dirty="0" smtClean="0">
                <a:solidFill>
                  <a:schemeClr val="bg1"/>
                </a:solidFill>
                <a:latin typeface="Arial" charset="0"/>
                <a:ea typeface="ＭＳ Ｐゴシック" charset="0"/>
              </a:rPr>
              <a:t>Construction: local BFS v global simulated annealing</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Information </a:t>
            </a:r>
            <a:r>
              <a:rPr lang="en-US" sz="2000" dirty="0">
                <a:solidFill>
                  <a:schemeClr val="bg1"/>
                </a:solidFill>
                <a:latin typeface="Arial" charset="0"/>
                <a:ea typeface="ＭＳ Ｐゴシック" charset="0"/>
              </a:rPr>
              <a:t>flow </a:t>
            </a:r>
            <a:r>
              <a:rPr lang="en-US" sz="2000" dirty="0" smtClean="0">
                <a:solidFill>
                  <a:schemeClr val="bg1"/>
                </a:solidFill>
                <a:latin typeface="Arial" charset="0"/>
                <a:ea typeface="ＭＳ Ｐゴシック" charset="0"/>
              </a:rPr>
              <a:t>bottlenecks in the middle</a:t>
            </a:r>
            <a:r>
              <a:rPr lang="en-US" sz="2000" dirty="0">
                <a:solidFill>
                  <a:schemeClr val="bg1"/>
                </a:solidFill>
                <a:latin typeface="Arial" charset="0"/>
                <a:ea typeface="ＭＳ Ｐゴシック" charset="0"/>
              </a:rPr>
              <a:t> </a:t>
            </a:r>
            <a:r>
              <a:rPr lang="en-US" sz="2000" dirty="0" smtClean="0">
                <a:solidFill>
                  <a:schemeClr val="bg1"/>
                </a:solidFill>
                <a:latin typeface="Arial" charset="0"/>
                <a:ea typeface="ＭＳ Ｐゴシック" charset="0"/>
              </a:rPr>
              <a:t>&amp; greater </a:t>
            </a:r>
            <a:r>
              <a:rPr lang="en-US" sz="2000" dirty="0">
                <a:solidFill>
                  <a:schemeClr val="bg1"/>
                </a:solidFill>
                <a:latin typeface="Arial" charset="0"/>
                <a:ea typeface="ＭＳ Ｐゴシック" charset="0"/>
              </a:rPr>
              <a:t>mid-level </a:t>
            </a:r>
            <a:r>
              <a:rPr lang="en-US" sz="2000" b="1" u="sng" dirty="0" smtClean="0">
                <a:solidFill>
                  <a:schemeClr val="bg1"/>
                </a:solidFill>
                <a:latin typeface="Arial" charset="0"/>
                <a:ea typeface="ＭＳ Ｐゴシック" charset="0"/>
              </a:rPr>
              <a:t>collaboration</a:t>
            </a:r>
            <a:r>
              <a:rPr lang="en-US" sz="2000" dirty="0" smtClean="0">
                <a:solidFill>
                  <a:schemeClr val="bg1"/>
                </a:solidFill>
                <a:latin typeface="Arial" charset="0"/>
                <a:ea typeface="ＭＳ Ｐゴシック" charset="0"/>
              </a:rPr>
              <a:t> to ease them, esp. in </a:t>
            </a:r>
            <a:r>
              <a:rPr lang="en-US" sz="2000" dirty="0">
                <a:solidFill>
                  <a:schemeClr val="bg1"/>
                </a:solidFill>
                <a:latin typeface="Arial" charset="0"/>
                <a:ea typeface="ＭＳ Ｐゴシック" charset="0"/>
              </a:rPr>
              <a:t>more complex </a:t>
            </a:r>
            <a:r>
              <a:rPr lang="en-US" sz="2000" dirty="0" smtClean="0">
                <a:solidFill>
                  <a:schemeClr val="bg1"/>
                </a:solidFill>
                <a:latin typeface="Arial" charset="0"/>
                <a:ea typeface="ＭＳ Ｐゴシック" charset="0"/>
              </a:rPr>
              <a:t>organisms</a:t>
            </a:r>
          </a:p>
          <a:p>
            <a:pPr lvl="1"/>
            <a:r>
              <a:rPr lang="en-US" sz="2000" dirty="0" smtClean="0">
                <a:solidFill>
                  <a:schemeClr val="bg1"/>
                </a:solidFill>
                <a:latin typeface="Arial" charset="0"/>
                <a:ea typeface="ＭＳ Ｐゴシック" charset="0"/>
              </a:rPr>
              <a:t>Differences between kinase &amp; TF hierarchy</a:t>
            </a:r>
            <a:endParaRPr lang="en-US" sz="2000" dirty="0">
              <a:solidFill>
                <a:schemeClr val="bg1"/>
              </a:solidFill>
              <a:latin typeface="Arial" charset="0"/>
              <a:ea typeface="ＭＳ Ｐゴシック" charset="0"/>
            </a:endParaRPr>
          </a:p>
          <a:p>
            <a:r>
              <a:rPr lang="en-US" dirty="0">
                <a:solidFill>
                  <a:srgbClr val="FFFF00"/>
                </a:solidFill>
                <a:latin typeface="Arial" charset="0"/>
                <a:ea typeface="ＭＳ Ｐゴシック" charset="0"/>
                <a:cs typeface="ＭＳ Ｐゴシック" charset="0"/>
              </a:rPr>
              <a:t>Analyzing the </a:t>
            </a:r>
            <a:r>
              <a:rPr lang="en-US" dirty="0" smtClean="0">
                <a:solidFill>
                  <a:srgbClr val="FFFF00"/>
                </a:solidFill>
                <a:latin typeface="Arial" charset="0"/>
                <a:ea typeface="ＭＳ Ｐゴシック" charset="0"/>
                <a:cs typeface="ＭＳ Ｐゴシック" charset="0"/>
              </a:rPr>
              <a:t>Impact </a:t>
            </a:r>
            <a:r>
              <a:rPr lang="en-US" dirty="0">
                <a:solidFill>
                  <a:srgbClr val="FFFF00"/>
                </a:solidFill>
                <a:latin typeface="Arial" charset="0"/>
                <a:ea typeface="ＭＳ Ｐゴシック" charset="0"/>
                <a:cs typeface="ＭＳ Ｐゴシック" charset="0"/>
              </a:rPr>
              <a:t>of </a:t>
            </a:r>
            <a:r>
              <a:rPr lang="en-US" dirty="0" smtClean="0">
                <a:solidFill>
                  <a:srgbClr val="FFFF00"/>
                </a:solidFill>
                <a:latin typeface="Arial" charset="0"/>
                <a:ea typeface="ＭＳ Ｐゴシック" charset="0"/>
                <a:cs typeface="ＭＳ Ｐゴシック" charset="0"/>
              </a:rPr>
              <a:t>Variation </a:t>
            </a:r>
            <a:r>
              <a:rPr lang="en-US" dirty="0">
                <a:solidFill>
                  <a:srgbClr val="FFFF00"/>
                </a:solidFill>
                <a:latin typeface="Arial" charset="0"/>
                <a:ea typeface="ＭＳ Ｐゴシック" charset="0"/>
                <a:cs typeface="ＭＳ Ｐゴシック" charset="0"/>
              </a:rPr>
              <a:t>on the </a:t>
            </a:r>
            <a:r>
              <a:rPr lang="en-US" dirty="0" smtClean="0">
                <a:solidFill>
                  <a:srgbClr val="FFFF00"/>
                </a:solidFill>
                <a:latin typeface="Arial" charset="0"/>
                <a:ea typeface="ＭＳ Ｐゴシック" charset="0"/>
                <a:cs typeface="ＭＳ Ｐゴシック" charset="0"/>
              </a:rPr>
              <a:t>Network</a:t>
            </a:r>
            <a:endParaRPr lang="en-US" dirty="0">
              <a:solidFill>
                <a:srgbClr val="FFFF00"/>
              </a:solidFill>
              <a:latin typeface="Arial" charset="0"/>
              <a:ea typeface="ＭＳ Ｐゴシック" charset="0"/>
              <a:cs typeface="ＭＳ Ｐゴシック" charset="0"/>
            </a:endParaRPr>
          </a:p>
          <a:p>
            <a:pPr lvl="1"/>
            <a:r>
              <a:rPr lang="en-US" sz="2000" dirty="0">
                <a:solidFill>
                  <a:schemeClr val="bg1"/>
                </a:solidFill>
                <a:latin typeface="Arial" charset="0"/>
                <a:ea typeface="ＭＳ Ｐゴシック" charset="0"/>
              </a:rPr>
              <a:t>Node Variation: </a:t>
            </a:r>
            <a:r>
              <a:rPr lang="en-US" sz="2000" b="1" u="sng" dirty="0">
                <a:solidFill>
                  <a:schemeClr val="bg1"/>
                </a:solidFill>
                <a:latin typeface="Arial" charset="0"/>
                <a:ea typeface="ＭＳ Ｐゴシック" charset="0"/>
              </a:rPr>
              <a:t>more connectivity = more constraint</a:t>
            </a:r>
          </a:p>
          <a:p>
            <a:pPr lvl="1"/>
            <a:r>
              <a:rPr lang="en-US" sz="2000" dirty="0">
                <a:solidFill>
                  <a:schemeClr val="bg1"/>
                </a:solidFill>
                <a:latin typeface="Arial" charset="0"/>
                <a:ea typeface="ＭＳ Ｐゴシック" charset="0"/>
              </a:rPr>
              <a:t>Useful analogies to </a:t>
            </a:r>
            <a:r>
              <a:rPr lang="en-US" sz="2000" b="1" u="sng" dirty="0">
                <a:solidFill>
                  <a:schemeClr val="bg1"/>
                </a:solidFill>
                <a:latin typeface="Arial" charset="0"/>
                <a:ea typeface="ＭＳ Ｐゴシック" charset="0"/>
              </a:rPr>
              <a:t>designed systems</a:t>
            </a:r>
          </a:p>
          <a:p>
            <a:r>
              <a:rPr lang="en-US" dirty="0" smtClean="0">
                <a:solidFill>
                  <a:srgbClr val="FFFF00"/>
                </a:solidFill>
                <a:latin typeface="Arial" charset="0"/>
                <a:ea typeface="ＭＳ Ｐゴシック" charset="0"/>
                <a:cs typeface="ＭＳ Ｐゴシック" charset="0"/>
              </a:rPr>
              <a:t>Going from Regulatory Networks to Logical Circuits</a:t>
            </a:r>
          </a:p>
          <a:p>
            <a:pPr lvl="1"/>
            <a:r>
              <a:rPr lang="en-US" sz="2000" dirty="0" smtClean="0">
                <a:solidFill>
                  <a:schemeClr val="bg1"/>
                </a:solidFill>
                <a:latin typeface="Arial" charset="0"/>
                <a:ea typeface="ＭＳ Ｐゴシック" charset="0"/>
              </a:rPr>
              <a:t>Preponderance </a:t>
            </a:r>
            <a:r>
              <a:rPr lang="en-US" sz="2000" dirty="0">
                <a:solidFill>
                  <a:schemeClr val="bg1"/>
                </a:solidFill>
                <a:latin typeface="Arial" charset="0"/>
                <a:ea typeface="ＭＳ Ｐゴシック" charset="0"/>
              </a:rPr>
              <a:t>of OR gates in the human </a:t>
            </a:r>
            <a:r>
              <a:rPr lang="en-US" sz="2000" dirty="0" smtClean="0">
                <a:solidFill>
                  <a:schemeClr val="bg1"/>
                </a:solidFill>
                <a:latin typeface="Arial" charset="0"/>
                <a:ea typeface="ＭＳ Ｐゴシック" charset="0"/>
              </a:rPr>
              <a:t>network v yeast</a:t>
            </a:r>
            <a:endParaRPr lang="en-US" sz="2000" dirty="0">
              <a:solidFill>
                <a:schemeClr val="bg1"/>
              </a:solidFill>
              <a:latin typeface="Arial" charset="0"/>
              <a:ea typeface="ＭＳ Ｐゴシック" charset="0"/>
            </a:endParaRPr>
          </a:p>
          <a:p>
            <a:pPr lvl="1"/>
            <a:r>
              <a:rPr lang="en-US" sz="2000" dirty="0" smtClean="0">
                <a:solidFill>
                  <a:schemeClr val="bg1"/>
                </a:solidFill>
                <a:latin typeface="Arial" charset="0"/>
                <a:ea typeface="ＭＳ Ｐゴシック" charset="0"/>
              </a:rPr>
              <a:t>Relation </a:t>
            </a:r>
            <a:r>
              <a:rPr lang="en-US" sz="2000" dirty="0">
                <a:solidFill>
                  <a:schemeClr val="bg1"/>
                </a:solidFill>
                <a:latin typeface="Arial" charset="0"/>
                <a:ea typeface="ＭＳ Ｐゴシック" charset="0"/>
              </a:rPr>
              <a:t>to cancer </a:t>
            </a:r>
            <a:r>
              <a:rPr lang="en-US" sz="2000" dirty="0" smtClean="0">
                <a:solidFill>
                  <a:schemeClr val="bg1"/>
                </a:solidFill>
                <a:latin typeface="Arial" charset="0"/>
                <a:ea typeface="ＭＳ Ｐゴシック" charset="0"/>
              </a:rPr>
              <a:t>(</a:t>
            </a:r>
            <a:r>
              <a:rPr lang="en-US" sz="2000" dirty="0" err="1" smtClean="0">
                <a:solidFill>
                  <a:schemeClr val="bg1"/>
                </a:solidFill>
                <a:latin typeface="Arial" charset="0"/>
                <a:ea typeface="ＭＳ Ｐゴシック" charset="0"/>
              </a:rPr>
              <a:t>myc</a:t>
            </a:r>
            <a:r>
              <a:rPr lang="en-US" sz="2000" dirty="0" smtClean="0">
                <a:solidFill>
                  <a:schemeClr val="bg1"/>
                </a:solidFill>
                <a:latin typeface="Arial" charset="0"/>
                <a:ea typeface="ＭＳ Ｐゴシック" charset="0"/>
              </a:rPr>
              <a:t>)</a:t>
            </a:r>
          </a:p>
          <a:p>
            <a:pPr lvl="1"/>
            <a:r>
              <a:rPr lang="en-US" sz="2000" dirty="0" smtClean="0">
                <a:solidFill>
                  <a:schemeClr val="bg1"/>
                </a:solidFill>
                <a:latin typeface="Arial" charset="0"/>
                <a:ea typeface="ＭＳ Ｐゴシック" charset="0"/>
              </a:rPr>
              <a:t>More logical structure at top of </a:t>
            </a:r>
            <a:r>
              <a:rPr lang="en-US" sz="2000" dirty="0" err="1" smtClean="0">
                <a:solidFill>
                  <a:schemeClr val="bg1"/>
                </a:solidFill>
                <a:latin typeface="Arial" charset="0"/>
                <a:ea typeface="ＭＳ Ｐゴシック" charset="0"/>
              </a:rPr>
              <a:t>heirarchy</a:t>
            </a:r>
            <a:endParaRPr lang="en-US" sz="2000" dirty="0">
              <a:solidFill>
                <a:schemeClr val="bg1"/>
              </a:solidFill>
              <a:latin typeface="Arial" charset="0"/>
              <a:ea typeface="ＭＳ Ｐゴシック" charset="0"/>
            </a:endParaRPr>
          </a:p>
        </p:txBody>
      </p:sp>
    </p:spTree>
    <p:custDataLst>
      <p:tags r:id="rId2"/>
    </p:custDataLst>
    <p:extLst>
      <p:ext uri="{BB962C8B-B14F-4D97-AF65-F5344CB8AC3E}">
        <p14:creationId xmlns:p14="http://schemas.microsoft.com/office/powerpoint/2010/main" val="52097400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sz="quarter"/>
            <p:custDataLst>
              <p:tags r:id="rId2"/>
            </p:custDataLst>
          </p:nvPr>
        </p:nvSpPr>
        <p:spPr>
          <a:xfrm>
            <a:off x="-114300" y="476250"/>
            <a:ext cx="7772400" cy="1143000"/>
          </a:xfrm>
          <a:extLst>
            <a:ext uri="{909E8E84-426E-40dd-AFC4-6F175D3DCCD1}">
              <a14:hiddenFill xmlns:a14="http://schemas.microsoft.com/office/drawing/2010/main">
                <a:solidFill>
                  <a:schemeClr val="bg1"/>
                </a:solidFill>
              </a14:hiddenFill>
            </a:ext>
          </a:extLst>
        </p:spPr>
        <p:txBody>
          <a:bodyPr/>
          <a:lstStyle/>
          <a:p>
            <a:pPr eaLnBrk="1" hangingPunct="1"/>
            <a:r>
              <a:rPr lang="en-US" sz="2800">
                <a:solidFill>
                  <a:schemeClr val="tx1"/>
                </a:solidFill>
                <a:latin typeface="Arial" charset="0"/>
                <a:ea typeface="ＭＳ Ｐゴシック" charset="0"/>
                <a:cs typeface="ＭＳ Ｐゴシック" charset="0"/>
              </a:rPr>
              <a:t>TopNet – an automated web tool</a:t>
            </a:r>
          </a:p>
        </p:txBody>
      </p:sp>
      <p:pic>
        <p:nvPicPr>
          <p:cNvPr id="145410" name="Picture 3" descr="daylogo"/>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169863" y="39688"/>
            <a:ext cx="229076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4"/>
          <p:cNvSpPr txBox="1">
            <a:spLocks noChangeArrowheads="1"/>
          </p:cNvSpPr>
          <p:nvPr>
            <p:custDataLst>
              <p:tags r:id="rId4"/>
            </p:custDataLst>
          </p:nvPr>
        </p:nvSpPr>
        <p:spPr bwMode="auto">
          <a:xfrm>
            <a:off x="1460500" y="6216650"/>
            <a:ext cx="60737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000000"/>
                </a:solidFill>
                <a:latin typeface="Arial" charset="0"/>
              </a:rPr>
              <a:t>[Yu et al., NAR (2004); Yip et al. Bioinfo. (2006); </a:t>
            </a:r>
            <a:br>
              <a:rPr lang="en-US" sz="1800">
                <a:solidFill>
                  <a:srgbClr val="000000"/>
                </a:solidFill>
                <a:latin typeface="Arial" charset="0"/>
              </a:rPr>
            </a:br>
            <a:r>
              <a:rPr lang="en-US" sz="1800">
                <a:solidFill>
                  <a:srgbClr val="000000"/>
                </a:solidFill>
                <a:latin typeface="Arial" charset="0"/>
              </a:rPr>
              <a:t>Similar tools include Cytoscape.org, Idekar, Sander et al]</a:t>
            </a:r>
          </a:p>
        </p:txBody>
      </p:sp>
      <p:pic>
        <p:nvPicPr>
          <p:cNvPr id="145412" name="Picture 5" descr="tyna"/>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6643688" y="254000"/>
            <a:ext cx="193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Text Box 6"/>
          <p:cNvSpPr txBox="1">
            <a:spLocks noChangeArrowheads="1"/>
          </p:cNvSpPr>
          <p:nvPr>
            <p:custDataLst>
              <p:tags r:id="rId6"/>
            </p:custDataLst>
          </p:nvPr>
        </p:nvSpPr>
        <p:spPr bwMode="auto">
          <a:xfrm>
            <a:off x="6130925" y="887413"/>
            <a:ext cx="3111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a:solidFill>
                  <a:srgbClr val="000000"/>
                </a:solidFill>
                <a:latin typeface="Arial" charset="0"/>
              </a:rPr>
              <a:t>(vers. 2 :</a:t>
            </a:r>
            <a:br>
              <a:rPr lang="en-US" sz="2000" b="1">
                <a:solidFill>
                  <a:srgbClr val="000000"/>
                </a:solidFill>
                <a:latin typeface="Arial" charset="0"/>
              </a:rPr>
            </a:br>
            <a:r>
              <a:rPr lang="en-US" sz="2000" b="1">
                <a:solidFill>
                  <a:srgbClr val="000000"/>
                </a:solidFill>
                <a:latin typeface="Arial" charset="0"/>
              </a:rPr>
              <a:t>"</a:t>
            </a:r>
            <a:r>
              <a:rPr lang="en-US" sz="2000" b="1">
                <a:solidFill>
                  <a:srgbClr val="800000"/>
                </a:solidFill>
                <a:latin typeface="Arial" charset="0"/>
              </a:rPr>
              <a:t>TopNet</a:t>
            </a:r>
            <a:r>
              <a:rPr lang="en-US" sz="2000" b="1">
                <a:solidFill>
                  <a:srgbClr val="000000"/>
                </a:solidFill>
                <a:latin typeface="Arial" charset="0"/>
              </a:rPr>
              <a:t>-like </a:t>
            </a:r>
            <a:br>
              <a:rPr lang="en-US" sz="2000" b="1">
                <a:solidFill>
                  <a:srgbClr val="000000"/>
                </a:solidFill>
                <a:latin typeface="Arial" charset="0"/>
              </a:rPr>
            </a:br>
            <a:r>
              <a:rPr lang="en-US" sz="2000" b="1">
                <a:solidFill>
                  <a:srgbClr val="0033CC"/>
                </a:solidFill>
                <a:latin typeface="Arial" charset="0"/>
              </a:rPr>
              <a:t>Yale</a:t>
            </a:r>
            <a:r>
              <a:rPr lang="en-US" sz="2000" b="1">
                <a:solidFill>
                  <a:srgbClr val="000000"/>
                </a:solidFill>
                <a:latin typeface="Arial" charset="0"/>
              </a:rPr>
              <a:t> Network Analyzer")</a:t>
            </a:r>
          </a:p>
        </p:txBody>
      </p:sp>
      <p:pic>
        <p:nvPicPr>
          <p:cNvPr id="145414" name="Picture 8" descr="FigureS1"/>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317500" y="1981200"/>
            <a:ext cx="45116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5" name="Rectangle 9"/>
          <p:cNvSpPr>
            <a:spLocks noChangeArrowheads="1"/>
          </p:cNvSpPr>
          <p:nvPr>
            <p:custDataLst>
              <p:tags r:id="rId8"/>
            </p:custDataLst>
          </p:nvPr>
        </p:nvSpPr>
        <p:spPr bwMode="auto">
          <a:xfrm>
            <a:off x="168275" y="5414963"/>
            <a:ext cx="8482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69" tIns="45685" rIns="91369" bIns="45685">
            <a:spAutoFit/>
          </a:bodyPr>
          <a:lstStyle/>
          <a:p>
            <a:pPr lvl="1" indent="0" algn="ctr" defTabSz="912813"/>
            <a:r>
              <a:rPr lang="en-US" sz="2400" b="1" dirty="0" err="1" smtClean="0">
                <a:solidFill>
                  <a:srgbClr val="000000"/>
                </a:solidFill>
                <a:latin typeface="Arial" charset="0"/>
              </a:rPr>
              <a:t>Encodenets.gersteinlab.org</a:t>
            </a:r>
            <a:r>
              <a:rPr lang="en-US" sz="2400" b="1" dirty="0" smtClean="0">
                <a:solidFill>
                  <a:srgbClr val="000000"/>
                </a:solidFill>
                <a:latin typeface="Arial" charset="0"/>
              </a:rPr>
              <a:t>, </a:t>
            </a:r>
            <a:r>
              <a:rPr lang="en-US" sz="2400" b="1" dirty="0" err="1" smtClean="0">
                <a:solidFill>
                  <a:srgbClr val="000000"/>
                </a:solidFill>
                <a:latin typeface="Arial" charset="0"/>
              </a:rPr>
              <a:t>networks.gersteinlab.org</a:t>
            </a:r>
            <a:r>
              <a:rPr lang="en-US" sz="2400" b="1" dirty="0">
                <a:solidFill>
                  <a:srgbClr val="000000"/>
                </a:solidFill>
                <a:latin typeface="Arial" charset="0"/>
              </a:rPr>
              <a:t/>
            </a:r>
            <a:br>
              <a:rPr lang="en-US" sz="2400" b="1" dirty="0">
                <a:solidFill>
                  <a:srgbClr val="000000"/>
                </a:solidFill>
                <a:latin typeface="Arial" charset="0"/>
              </a:rPr>
            </a:br>
            <a:r>
              <a:rPr lang="en-US" sz="1200" dirty="0">
                <a:solidFill>
                  <a:srgbClr val="000000"/>
                </a:solidFill>
                <a:latin typeface="Arial" charset="0"/>
              </a:rPr>
              <a:t>(</a:t>
            </a:r>
            <a:r>
              <a:rPr lang="en-US" sz="1200" dirty="0" err="1">
                <a:solidFill>
                  <a:srgbClr val="000000"/>
                </a:solidFill>
                <a:latin typeface="Arial" charset="0"/>
              </a:rPr>
              <a:t>tYNA</a:t>
            </a:r>
            <a:r>
              <a:rPr lang="en-US" sz="1200" dirty="0">
                <a:solidFill>
                  <a:srgbClr val="000000"/>
                </a:solidFill>
                <a:latin typeface="Arial" charset="0"/>
              </a:rPr>
              <a:t>: Normal website + Downloaded code (JAVA) + Web service (SOAP) with </a:t>
            </a:r>
            <a:r>
              <a:rPr lang="en-US" sz="1200" dirty="0" err="1">
                <a:solidFill>
                  <a:srgbClr val="000000"/>
                </a:solidFill>
                <a:latin typeface="Arial" charset="0"/>
              </a:rPr>
              <a:t>Cytoscape</a:t>
            </a:r>
            <a:r>
              <a:rPr lang="en-US" sz="1200" dirty="0">
                <a:solidFill>
                  <a:srgbClr val="000000"/>
                </a:solidFill>
                <a:latin typeface="Arial" charset="0"/>
              </a:rPr>
              <a:t> plugin)</a:t>
            </a:r>
          </a:p>
        </p:txBody>
      </p:sp>
      <p:pic>
        <p:nvPicPr>
          <p:cNvPr id="145416" name="Picture 1" descr="window.tiff"/>
          <p:cNvPicPr>
            <a:picLocks noChangeAspect="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159375" y="1997075"/>
            <a:ext cx="2844800" cy="325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153852"/>
      </p:ext>
    </p:extLst>
  </p:cSld>
  <p:clrMapOvr>
    <a:masterClrMapping/>
  </p:clrMapOvr>
  <p:transition xmlns:p14="http://schemas.microsoft.com/office/powerpoint/2010/main" advTm="5448"/>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2"/>
          <p:cNvSpPr>
            <a:spLocks noGrp="1"/>
          </p:cNvSpPr>
          <p:nvPr>
            <p:ph type="ctrTitle"/>
          </p:nvPr>
        </p:nvSpPr>
        <p:spPr>
          <a:xfrm>
            <a:off x="2244725" y="109538"/>
            <a:ext cx="2047875" cy="952500"/>
          </a:xfrm>
        </p:spPr>
        <p:txBody>
          <a:bodyPr/>
          <a:lstStyle/>
          <a:p>
            <a:pPr algn="r" defTabSz="912113">
              <a:defRPr/>
            </a:pPr>
            <a:r>
              <a:rPr lang="en-US" sz="1400" dirty="0">
                <a:solidFill>
                  <a:schemeClr val="bg1">
                    <a:lumMod val="65000"/>
                  </a:schemeClr>
                </a:solidFill>
                <a:latin typeface="Arial" charset="0"/>
                <a:ea typeface="ＭＳ Ｐゴシック" charset="0"/>
                <a:cs typeface="ＭＳ Ｐゴシック" charset="0"/>
              </a:rPr>
              <a:t>Network</a:t>
            </a:r>
            <a:br>
              <a:rPr lang="en-US" sz="1400" dirty="0">
                <a:solidFill>
                  <a:schemeClr val="bg1">
                    <a:lumMod val="65000"/>
                  </a:schemeClr>
                </a:solidFill>
                <a:latin typeface="Arial" charset="0"/>
                <a:ea typeface="ＭＳ Ｐゴシック" charset="0"/>
                <a:cs typeface="ＭＳ Ｐゴシック" charset="0"/>
              </a:rPr>
            </a:br>
            <a:r>
              <a:rPr lang="en-US" sz="1400" dirty="0">
                <a:solidFill>
                  <a:schemeClr val="bg1">
                    <a:lumMod val="65000"/>
                  </a:schemeClr>
                </a:solidFill>
                <a:latin typeface="Arial" charset="0"/>
                <a:ea typeface="ＭＳ Ｐゴシック" charset="0"/>
                <a:cs typeface="ＭＳ Ｐゴシック" charset="0"/>
              </a:rPr>
              <a:t>Acknowledgements</a:t>
            </a:r>
          </a:p>
        </p:txBody>
      </p:sp>
      <p:sp>
        <p:nvSpPr>
          <p:cNvPr id="148482" name="Subtitle 3"/>
          <p:cNvSpPr>
            <a:spLocks noGrp="1"/>
          </p:cNvSpPr>
          <p:nvPr>
            <p:ph type="subTitle" idx="1"/>
          </p:nvPr>
        </p:nvSpPr>
        <p:spPr>
          <a:xfrm>
            <a:off x="130175" y="1073150"/>
            <a:ext cx="2036763" cy="895350"/>
          </a:xfrm>
        </p:spPr>
        <p:txBody>
          <a:bodyPr/>
          <a:lstStyle/>
          <a:p>
            <a:pPr algn="l"/>
            <a:r>
              <a:rPr lang="en-US" sz="1400" b="0">
                <a:solidFill>
                  <a:srgbClr val="008000"/>
                </a:solidFill>
                <a:latin typeface="Arial" charset="0"/>
                <a:ea typeface="ＭＳ Ｐゴシック" charset="0"/>
                <a:cs typeface="ＭＳ Ｐゴシック" charset="0"/>
              </a:rPr>
              <a:t>(11 Main Projects, ~50 labs, &gt;700 substantial contributors + NHGRI)</a:t>
            </a:r>
          </a:p>
        </p:txBody>
      </p:sp>
      <p:sp>
        <p:nvSpPr>
          <p:cNvPr id="409603" name="Rectangle 1"/>
          <p:cNvSpPr>
            <a:spLocks noChangeArrowheads="1"/>
          </p:cNvSpPr>
          <p:nvPr/>
        </p:nvSpPr>
        <p:spPr bwMode="auto">
          <a:xfrm>
            <a:off x="5402263" y="147638"/>
            <a:ext cx="36734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p>
            <a:pPr defTabSz="913696">
              <a:defRPr/>
            </a:pPr>
            <a:r>
              <a:rPr lang="en-US" sz="2000" b="1" dirty="0">
                <a:solidFill>
                  <a:srgbClr val="000090"/>
                </a:solidFill>
                <a:latin typeface="Arial" charset="0"/>
              </a:rPr>
              <a:t>A </a:t>
            </a:r>
            <a:r>
              <a:rPr lang="en-US" sz="2000" b="1" dirty="0" err="1">
                <a:solidFill>
                  <a:srgbClr val="000090"/>
                </a:solidFill>
                <a:latin typeface="Arial" charset="0"/>
              </a:rPr>
              <a:t>Kundaje</a:t>
            </a:r>
            <a:r>
              <a:rPr lang="en-US" sz="2000" b="1" dirty="0">
                <a:solidFill>
                  <a:srgbClr val="000090"/>
                </a:solidFill>
                <a:latin typeface="Arial" charset="0"/>
              </a:rPr>
              <a:t>, M </a:t>
            </a:r>
            <a:r>
              <a:rPr lang="en-US" sz="2000" b="1" dirty="0" err="1">
                <a:solidFill>
                  <a:srgbClr val="000090"/>
                </a:solidFill>
                <a:latin typeface="Arial" charset="0"/>
              </a:rPr>
              <a:t>Hariharan</a:t>
            </a:r>
            <a:r>
              <a:rPr lang="en-US" sz="2000" b="1" dirty="0">
                <a:solidFill>
                  <a:srgbClr val="000090"/>
                </a:solidFill>
                <a:latin typeface="Arial" charset="0"/>
              </a:rPr>
              <a:t>, </a:t>
            </a:r>
            <a:br>
              <a:rPr lang="en-US" sz="2000" b="1" dirty="0">
                <a:solidFill>
                  <a:srgbClr val="000090"/>
                </a:solidFill>
                <a:latin typeface="Arial" charset="0"/>
              </a:rPr>
            </a:br>
            <a:r>
              <a:rPr lang="en-US" sz="2000" b="1" dirty="0">
                <a:solidFill>
                  <a:srgbClr val="000090"/>
                </a:solidFill>
                <a:latin typeface="Arial" charset="0"/>
              </a:rPr>
              <a:t>S </a:t>
            </a:r>
            <a:r>
              <a:rPr lang="en-US" sz="2000" b="1" dirty="0" err="1">
                <a:solidFill>
                  <a:srgbClr val="000090"/>
                </a:solidFill>
                <a:latin typeface="Arial" charset="0"/>
              </a:rPr>
              <a:t>Landt</a:t>
            </a:r>
            <a:r>
              <a:rPr lang="en-US" sz="2000" b="1" dirty="0">
                <a:solidFill>
                  <a:srgbClr val="000090"/>
                </a:solidFill>
                <a:latin typeface="Arial" charset="0"/>
              </a:rPr>
              <a:t>, </a:t>
            </a:r>
            <a:r>
              <a:rPr lang="en-US" sz="2000" b="1" u="sng" dirty="0">
                <a:solidFill>
                  <a:srgbClr val="000090"/>
                </a:solidFill>
                <a:latin typeface="Arial" charset="0"/>
              </a:rPr>
              <a:t>K Yan</a:t>
            </a:r>
            <a:r>
              <a:rPr lang="en-US" sz="2000" b="1" dirty="0">
                <a:solidFill>
                  <a:srgbClr val="000090"/>
                </a:solidFill>
                <a:latin typeface="Arial" charset="0"/>
              </a:rPr>
              <a:t>, </a:t>
            </a:r>
            <a:r>
              <a:rPr lang="en-US" sz="2000" b="1" u="dottedHeavy" dirty="0">
                <a:solidFill>
                  <a:srgbClr val="000090"/>
                </a:solidFill>
                <a:latin typeface="Arial" charset="0"/>
              </a:rPr>
              <a:t>C Cheng</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X Mu</a:t>
            </a:r>
            <a:r>
              <a:rPr lang="en-US" sz="2000" b="1" dirty="0">
                <a:solidFill>
                  <a:srgbClr val="000090"/>
                </a:solidFill>
                <a:latin typeface="Arial" charset="0"/>
              </a:rPr>
              <a:t>, </a:t>
            </a:r>
            <a:r>
              <a:rPr lang="en-US" sz="2000" b="1" u="sng" dirty="0">
                <a:solidFill>
                  <a:srgbClr val="000090"/>
                </a:solidFill>
                <a:latin typeface="Arial" charset="0"/>
              </a:rPr>
              <a:t>E </a:t>
            </a:r>
            <a:r>
              <a:rPr lang="en-US" sz="2000" b="1" u="sng" dirty="0" err="1">
                <a:solidFill>
                  <a:srgbClr val="000090"/>
                </a:solidFill>
                <a:latin typeface="Arial" charset="0"/>
              </a:rPr>
              <a:t>Khurana</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J </a:t>
            </a:r>
            <a:r>
              <a:rPr lang="en-US" sz="2000" b="1" u="sng" dirty="0" err="1">
                <a:solidFill>
                  <a:srgbClr val="000090"/>
                </a:solidFill>
                <a:latin typeface="Arial" charset="0"/>
              </a:rPr>
              <a:t>Rozowsky</a:t>
            </a:r>
            <a:r>
              <a:rPr lang="en-US" sz="2000" b="1" dirty="0">
                <a:solidFill>
                  <a:srgbClr val="000090"/>
                </a:solidFill>
                <a:latin typeface="Arial" charset="0"/>
              </a:rPr>
              <a:t>, </a:t>
            </a:r>
            <a:br>
              <a:rPr lang="en-US" sz="2000" b="1" dirty="0">
                <a:solidFill>
                  <a:srgbClr val="000090"/>
                </a:solidFill>
                <a:latin typeface="Arial" charset="0"/>
              </a:rPr>
            </a:br>
            <a:r>
              <a:rPr lang="en-US" sz="2000" b="1" u="sng" dirty="0">
                <a:solidFill>
                  <a:srgbClr val="000090"/>
                </a:solidFill>
                <a:latin typeface="Arial" charset="0"/>
              </a:rPr>
              <a:t>R Alexander</a:t>
            </a:r>
            <a:r>
              <a:rPr lang="en-US" sz="2000" b="1" dirty="0">
                <a:solidFill>
                  <a:srgbClr val="000090"/>
                </a:solidFill>
                <a:latin typeface="Arial" charset="0"/>
              </a:rPr>
              <a:t>, </a:t>
            </a:r>
            <a:r>
              <a:rPr lang="en-US" sz="2000" b="1" u="dottedHeavy" dirty="0">
                <a:solidFill>
                  <a:srgbClr val="000090"/>
                </a:solidFill>
                <a:latin typeface="Arial" charset="0"/>
              </a:rPr>
              <a:t>R Min</a:t>
            </a:r>
            <a:r>
              <a:rPr lang="en-US" sz="2000" b="1" dirty="0">
                <a:solidFill>
                  <a:srgbClr val="000090"/>
                </a:solidFill>
                <a:latin typeface="Arial" charset="0"/>
              </a:rPr>
              <a:t>, </a:t>
            </a:r>
            <a:r>
              <a:rPr lang="en-US" sz="2000" b="1" u="dottedHeavy" dirty="0">
                <a:solidFill>
                  <a:srgbClr val="000090"/>
                </a:solidFill>
                <a:latin typeface="Arial" charset="0"/>
              </a:rPr>
              <a:t>P </a:t>
            </a:r>
            <a:r>
              <a:rPr lang="en-US" sz="2000" b="1" u="dottedHeavy" dirty="0" err="1">
                <a:solidFill>
                  <a:srgbClr val="000090"/>
                </a:solidFill>
                <a:latin typeface="Arial" charset="0"/>
              </a:rPr>
              <a:t>Alves</a:t>
            </a:r>
            <a:r>
              <a:rPr lang="en-US" sz="2000" b="1" dirty="0">
                <a:solidFill>
                  <a:srgbClr val="000090"/>
                </a:solidFill>
                <a:latin typeface="Arial" charset="0"/>
              </a:rPr>
              <a:t>,</a:t>
            </a:r>
            <a:r>
              <a:rPr lang="en-US" sz="1600" b="1" dirty="0">
                <a:solidFill>
                  <a:srgbClr val="000090"/>
                </a:solidFill>
                <a:latin typeface="Arial" charset="0"/>
              </a:rPr>
              <a:t> </a:t>
            </a:r>
            <a:br>
              <a:rPr lang="en-US" sz="1600" b="1" dirty="0">
                <a:solidFill>
                  <a:srgbClr val="000090"/>
                </a:solidFill>
                <a:latin typeface="Arial" charset="0"/>
              </a:rPr>
            </a:br>
            <a:r>
              <a:rPr lang="en-US" sz="1600" b="1" u="sng" dirty="0">
                <a:solidFill>
                  <a:srgbClr val="000090"/>
                </a:solidFill>
                <a:latin typeface="Arial" charset="0"/>
              </a:rPr>
              <a:t>A </a:t>
            </a:r>
            <a:r>
              <a:rPr lang="en-US" sz="1600" b="1" u="sng" dirty="0" err="1">
                <a:solidFill>
                  <a:srgbClr val="000090"/>
                </a:solidFill>
                <a:latin typeface="Arial" charset="0"/>
              </a:rPr>
              <a:t>Abyzov</a:t>
            </a:r>
            <a:r>
              <a:rPr lang="en-US" sz="1600" b="1" dirty="0">
                <a:solidFill>
                  <a:srgbClr val="000090"/>
                </a:solidFill>
                <a:latin typeface="Arial" charset="0"/>
              </a:rPr>
              <a:t>,</a:t>
            </a:r>
            <a:r>
              <a:rPr lang="en-US" b="1" dirty="0">
                <a:solidFill>
                  <a:srgbClr val="000090"/>
                </a:solidFill>
                <a:latin typeface="Arial" charset="0"/>
              </a:rPr>
              <a:t> </a:t>
            </a:r>
            <a:r>
              <a:rPr lang="en-US" sz="1400" dirty="0">
                <a:solidFill>
                  <a:srgbClr val="000090"/>
                </a:solidFill>
                <a:latin typeface="Arial" charset="0"/>
              </a:rPr>
              <a:t>N </a:t>
            </a:r>
            <a:r>
              <a:rPr lang="en-US" sz="1400" dirty="0" err="1">
                <a:solidFill>
                  <a:srgbClr val="000090"/>
                </a:solidFill>
                <a:latin typeface="Arial" charset="0"/>
              </a:rPr>
              <a:t>Addleman</a:t>
            </a:r>
            <a:r>
              <a:rPr lang="en-US" sz="1400" dirty="0">
                <a:solidFill>
                  <a:srgbClr val="000090"/>
                </a:solidFill>
                <a:latin typeface="Arial" charset="0"/>
              </a:rPr>
              <a:t>, </a:t>
            </a:r>
            <a:r>
              <a:rPr lang="en-US" sz="1400" u="dottedHeavy" dirty="0">
                <a:solidFill>
                  <a:srgbClr val="000090"/>
                </a:solidFill>
                <a:latin typeface="Arial" charset="0"/>
              </a:rPr>
              <a:t>N </a:t>
            </a:r>
            <a:r>
              <a:rPr lang="en-US" sz="1400" u="dottedHeavy" dirty="0" err="1">
                <a:solidFill>
                  <a:srgbClr val="000090"/>
                </a:solidFill>
                <a:latin typeface="Arial" charset="0"/>
              </a:rPr>
              <a:t>Bhardwaj</a:t>
            </a:r>
            <a:r>
              <a:rPr lang="en-US" sz="1400" dirty="0">
                <a:solidFill>
                  <a:srgbClr val="000090"/>
                </a:solidFill>
                <a:latin typeface="Arial" charset="0"/>
              </a:rPr>
              <a:t>,</a:t>
            </a:r>
            <a:r>
              <a:rPr lang="en-US" sz="1100" dirty="0">
                <a:solidFill>
                  <a:srgbClr val="000090"/>
                </a:solidFill>
                <a:latin typeface="Arial" charset="0"/>
              </a:rPr>
              <a:t> </a:t>
            </a:r>
            <a:br>
              <a:rPr lang="en-US" sz="1100" dirty="0">
                <a:solidFill>
                  <a:srgbClr val="000090"/>
                </a:solidFill>
                <a:latin typeface="Arial" charset="0"/>
              </a:rPr>
            </a:br>
            <a:r>
              <a:rPr lang="en-US" sz="1400" dirty="0">
                <a:solidFill>
                  <a:srgbClr val="000090"/>
                </a:solidFill>
                <a:latin typeface="Arial" charset="0"/>
              </a:rPr>
              <a:t>A Boyle, P </a:t>
            </a:r>
            <a:r>
              <a:rPr lang="en-US" sz="1400" dirty="0" err="1">
                <a:solidFill>
                  <a:srgbClr val="000090"/>
                </a:solidFill>
                <a:latin typeface="Arial" charset="0"/>
              </a:rPr>
              <a:t>Cayting</a:t>
            </a:r>
            <a:r>
              <a:rPr lang="en-US" sz="1400" dirty="0">
                <a:solidFill>
                  <a:srgbClr val="000090"/>
                </a:solidFill>
                <a:latin typeface="Arial" charset="0"/>
              </a:rPr>
              <a:t>, A </a:t>
            </a:r>
            <a:r>
              <a:rPr lang="en-US" sz="1400" dirty="0" err="1">
                <a:solidFill>
                  <a:srgbClr val="000090"/>
                </a:solidFill>
                <a:latin typeface="Arial" charset="0"/>
              </a:rPr>
              <a:t>Charos</a:t>
            </a:r>
            <a:r>
              <a:rPr lang="en-US" sz="1400" dirty="0">
                <a:solidFill>
                  <a:srgbClr val="000090"/>
                </a:solidFill>
                <a:latin typeface="Arial" charset="0"/>
              </a:rPr>
              <a:t>, D Chen, </a:t>
            </a:r>
            <a:br>
              <a:rPr lang="en-US" sz="1400" dirty="0">
                <a:solidFill>
                  <a:srgbClr val="000090"/>
                </a:solidFill>
                <a:latin typeface="Arial" charset="0"/>
              </a:rPr>
            </a:br>
            <a:r>
              <a:rPr lang="en-US" sz="1400" dirty="0">
                <a:solidFill>
                  <a:srgbClr val="000090"/>
                </a:solidFill>
                <a:latin typeface="Arial" charset="0"/>
              </a:rPr>
              <a:t>Y Cheng,</a:t>
            </a:r>
            <a:r>
              <a:rPr lang="en-US" b="1" dirty="0">
                <a:solidFill>
                  <a:srgbClr val="000090"/>
                </a:solidFill>
                <a:latin typeface="Arial" charset="0"/>
              </a:rPr>
              <a:t> </a:t>
            </a:r>
            <a:r>
              <a:rPr lang="en-US" sz="1600" b="1" u="sng" dirty="0">
                <a:solidFill>
                  <a:srgbClr val="000090"/>
                </a:solidFill>
                <a:latin typeface="Arial" charset="0"/>
              </a:rPr>
              <a:t>D Clarke</a:t>
            </a:r>
            <a:r>
              <a:rPr lang="en-US" sz="1600" dirty="0">
                <a:solidFill>
                  <a:srgbClr val="000090"/>
                </a:solidFill>
                <a:latin typeface="Arial" charset="0"/>
              </a:rPr>
              <a:t>,</a:t>
            </a:r>
            <a:r>
              <a:rPr lang="en-US" sz="1400" dirty="0">
                <a:solidFill>
                  <a:srgbClr val="000090"/>
                </a:solidFill>
                <a:latin typeface="Arial" charset="0"/>
              </a:rPr>
              <a:t> C Eastman, </a:t>
            </a:r>
            <a:br>
              <a:rPr lang="en-US" sz="1400" dirty="0">
                <a:solidFill>
                  <a:srgbClr val="000090"/>
                </a:solidFill>
                <a:latin typeface="Arial" charset="0"/>
              </a:rPr>
            </a:br>
            <a:r>
              <a:rPr lang="en-US" sz="1400" dirty="0">
                <a:solidFill>
                  <a:srgbClr val="000090"/>
                </a:solidFill>
                <a:latin typeface="Arial" charset="0"/>
              </a:rPr>
              <a:t>G </a:t>
            </a:r>
            <a:r>
              <a:rPr lang="en-US" sz="1400" dirty="0" err="1">
                <a:solidFill>
                  <a:srgbClr val="000090"/>
                </a:solidFill>
                <a:latin typeface="Arial" charset="0"/>
              </a:rPr>
              <a:t>Euskirchen</a:t>
            </a:r>
            <a:r>
              <a:rPr lang="en-US" sz="1400" dirty="0">
                <a:solidFill>
                  <a:srgbClr val="000090"/>
                </a:solidFill>
                <a:latin typeface="Arial" charset="0"/>
              </a:rPr>
              <a:t>, S </a:t>
            </a:r>
            <a:r>
              <a:rPr lang="en-US" sz="1400" dirty="0" err="1">
                <a:solidFill>
                  <a:srgbClr val="000090"/>
                </a:solidFill>
                <a:latin typeface="Arial" charset="0"/>
              </a:rPr>
              <a:t>Frietze</a:t>
            </a:r>
            <a:r>
              <a:rPr lang="en-US" sz="1400" dirty="0">
                <a:solidFill>
                  <a:srgbClr val="000090"/>
                </a:solidFill>
                <a:latin typeface="Arial" charset="0"/>
              </a:rPr>
              <a:t>, </a:t>
            </a:r>
            <a:r>
              <a:rPr lang="en-US" sz="2000" b="1" u="dottedHeavy" dirty="0">
                <a:solidFill>
                  <a:srgbClr val="000090"/>
                </a:solidFill>
                <a:latin typeface="Arial" charset="0"/>
              </a:rPr>
              <a:t>Y Fu</a:t>
            </a:r>
            <a:r>
              <a:rPr lang="en-US" sz="1400" dirty="0">
                <a:solidFill>
                  <a:srgbClr val="000090"/>
                </a:solidFill>
                <a:latin typeface="Arial" charset="0"/>
              </a:rPr>
              <a:t>, J </a:t>
            </a:r>
            <a:r>
              <a:rPr lang="en-US" sz="1400" dirty="0" err="1">
                <a:solidFill>
                  <a:srgbClr val="000090"/>
                </a:solidFill>
                <a:latin typeface="Arial" charset="0"/>
              </a:rPr>
              <a:t>Gertz</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F </a:t>
            </a:r>
            <a:r>
              <a:rPr lang="en-US" sz="1400" dirty="0" err="1">
                <a:solidFill>
                  <a:srgbClr val="000090"/>
                </a:solidFill>
                <a:latin typeface="Arial" charset="0"/>
              </a:rPr>
              <a:t>Grubert</a:t>
            </a:r>
            <a:r>
              <a:rPr lang="en-US" sz="1400" dirty="0">
                <a:solidFill>
                  <a:srgbClr val="000090"/>
                </a:solidFill>
                <a:latin typeface="Arial" charset="0"/>
              </a:rPr>
              <a:t>, </a:t>
            </a:r>
            <a:r>
              <a:rPr lang="en-US" sz="1400" u="sng" dirty="0">
                <a:solidFill>
                  <a:srgbClr val="000090"/>
                </a:solidFill>
                <a:latin typeface="Arial" charset="0"/>
              </a:rPr>
              <a:t>A </a:t>
            </a:r>
            <a:r>
              <a:rPr lang="en-US" sz="1400" u="sng" dirty="0" err="1">
                <a:solidFill>
                  <a:srgbClr val="000090"/>
                </a:solidFill>
                <a:latin typeface="Arial" charset="0"/>
              </a:rPr>
              <a:t>Harmanci</a:t>
            </a:r>
            <a:r>
              <a:rPr lang="en-US" sz="1400" dirty="0">
                <a:solidFill>
                  <a:srgbClr val="000090"/>
                </a:solidFill>
                <a:latin typeface="Arial" charset="0"/>
              </a:rPr>
              <a:t>, P Jain, </a:t>
            </a:r>
            <a:br>
              <a:rPr lang="en-US" sz="1400" dirty="0">
                <a:solidFill>
                  <a:srgbClr val="000090"/>
                </a:solidFill>
                <a:latin typeface="Arial" charset="0"/>
              </a:rPr>
            </a:br>
            <a:r>
              <a:rPr lang="en-US" sz="1400" dirty="0">
                <a:solidFill>
                  <a:srgbClr val="000090"/>
                </a:solidFill>
                <a:latin typeface="Arial" charset="0"/>
              </a:rPr>
              <a:t>M </a:t>
            </a:r>
            <a:r>
              <a:rPr lang="en-US" sz="1400" dirty="0" err="1">
                <a:solidFill>
                  <a:srgbClr val="000090"/>
                </a:solidFill>
                <a:latin typeface="Arial" charset="0"/>
              </a:rPr>
              <a:t>Kasowski</a:t>
            </a:r>
            <a:r>
              <a:rPr lang="en-US" sz="1400" dirty="0">
                <a:solidFill>
                  <a:srgbClr val="000090"/>
                </a:solidFill>
                <a:latin typeface="Arial" charset="0"/>
              </a:rPr>
              <a:t>, P </a:t>
            </a:r>
            <a:r>
              <a:rPr lang="en-US" sz="1400" dirty="0" err="1">
                <a:solidFill>
                  <a:srgbClr val="000090"/>
                </a:solidFill>
                <a:latin typeface="Arial" charset="0"/>
              </a:rPr>
              <a:t>Lacroute</a:t>
            </a:r>
            <a:r>
              <a:rPr lang="en-US" sz="1400" dirty="0">
                <a:solidFill>
                  <a:srgbClr val="000090"/>
                </a:solidFill>
                <a:latin typeface="Arial" charset="0"/>
              </a:rPr>
              <a:t>, </a:t>
            </a:r>
            <a:r>
              <a:rPr lang="en-US" sz="1600" b="1" u="sng" dirty="0">
                <a:solidFill>
                  <a:srgbClr val="000090"/>
                </a:solidFill>
                <a:latin typeface="Arial" charset="0"/>
              </a:rPr>
              <a:t>J </a:t>
            </a:r>
            <a:r>
              <a:rPr lang="en-US" sz="1600" b="1" u="sng" dirty="0" err="1">
                <a:solidFill>
                  <a:srgbClr val="000090"/>
                </a:solidFill>
                <a:latin typeface="Arial" charset="0"/>
              </a:rPr>
              <a:t>Leng</a:t>
            </a:r>
            <a:r>
              <a:rPr lang="en-US" sz="1600" b="1" dirty="0">
                <a:solidFill>
                  <a:srgbClr val="000090"/>
                </a:solidFill>
                <a:latin typeface="Arial" charset="0"/>
              </a:rPr>
              <a:t>,</a:t>
            </a:r>
            <a:r>
              <a:rPr lang="en-US" sz="1400" dirty="0">
                <a:solidFill>
                  <a:srgbClr val="000090"/>
                </a:solidFill>
                <a:latin typeface="Arial" charset="0"/>
              </a:rPr>
              <a:t> J </a:t>
            </a:r>
            <a:r>
              <a:rPr lang="en-US" sz="1400" dirty="0" err="1">
                <a:solidFill>
                  <a:srgbClr val="000090"/>
                </a:solidFill>
                <a:latin typeface="Arial" charset="0"/>
              </a:rPr>
              <a:t>Lian</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H Monahan, H </a:t>
            </a:r>
            <a:r>
              <a:rPr lang="en-US" sz="1400" dirty="0" err="1">
                <a:solidFill>
                  <a:srgbClr val="000090"/>
                </a:solidFill>
                <a:latin typeface="Arial" charset="0"/>
              </a:rPr>
              <a:t>O'Geen</a:t>
            </a:r>
            <a:r>
              <a:rPr lang="en-US" sz="1400" dirty="0">
                <a:solidFill>
                  <a:srgbClr val="000090"/>
                </a:solidFill>
                <a:latin typeface="Arial" charset="0"/>
              </a:rPr>
              <a:t>, Z </a:t>
            </a:r>
            <a:r>
              <a:rPr lang="en-US" sz="1400" dirty="0" err="1">
                <a:solidFill>
                  <a:srgbClr val="000090"/>
                </a:solidFill>
                <a:latin typeface="Arial" charset="0"/>
              </a:rPr>
              <a:t>Ouyang</a:t>
            </a:r>
            <a:r>
              <a:rPr lang="en-US" sz="1400" dirty="0">
                <a:solidFill>
                  <a:srgbClr val="000090"/>
                </a:solidFill>
                <a:latin typeface="Arial" charset="0"/>
              </a:rPr>
              <a:t>,</a:t>
            </a:r>
            <a:br>
              <a:rPr lang="en-US" sz="1400" dirty="0">
                <a:solidFill>
                  <a:srgbClr val="000090"/>
                </a:solidFill>
                <a:latin typeface="Arial" charset="0"/>
              </a:rPr>
            </a:br>
            <a:r>
              <a:rPr lang="en-US" sz="1400" dirty="0">
                <a:solidFill>
                  <a:srgbClr val="000090"/>
                </a:solidFill>
                <a:latin typeface="Arial" charset="0"/>
              </a:rPr>
              <a:t>E Partridge, D </a:t>
            </a:r>
            <a:r>
              <a:rPr lang="en-US" sz="1400" dirty="0" err="1">
                <a:solidFill>
                  <a:srgbClr val="000090"/>
                </a:solidFill>
                <a:latin typeface="Arial" charset="0"/>
              </a:rPr>
              <a:t>Patacsil</a:t>
            </a:r>
            <a:r>
              <a:rPr lang="en-US" sz="1400" dirty="0">
                <a:solidFill>
                  <a:srgbClr val="000090"/>
                </a:solidFill>
                <a:latin typeface="Arial" charset="0"/>
              </a:rPr>
              <a:t>, F Pauli, D </a:t>
            </a:r>
            <a:r>
              <a:rPr lang="en-US" sz="1400" dirty="0" err="1">
                <a:solidFill>
                  <a:srgbClr val="000090"/>
                </a:solidFill>
                <a:latin typeface="Arial" charset="0"/>
              </a:rPr>
              <a:t>Raha</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L Ramirez, T Reddy, B Reed, M Shi, T </a:t>
            </a:r>
            <a:r>
              <a:rPr lang="en-US" sz="1400" dirty="0" err="1">
                <a:solidFill>
                  <a:srgbClr val="000090"/>
                </a:solidFill>
                <a:latin typeface="Arial" charset="0"/>
              </a:rPr>
              <a:t>Slifer</a:t>
            </a:r>
            <a:r>
              <a:rPr lang="en-US" sz="1400" dirty="0">
                <a:solidFill>
                  <a:srgbClr val="000090"/>
                </a:solidFill>
                <a:latin typeface="Arial" charset="0"/>
              </a:rPr>
              <a:t>, J Wang, L Wu, X Yang, </a:t>
            </a:r>
            <a:r>
              <a:rPr lang="en-US" sz="2000" b="1" u="dottedHeavy" dirty="0">
                <a:solidFill>
                  <a:srgbClr val="000090"/>
                </a:solidFill>
                <a:latin typeface="Arial" charset="0"/>
              </a:rPr>
              <a:t>K Yip</a:t>
            </a:r>
            <a:r>
              <a:rPr lang="en-US" sz="2000" b="1" dirty="0">
                <a:solidFill>
                  <a:srgbClr val="000090"/>
                </a:solidFill>
                <a:latin typeface="Arial" charset="0"/>
              </a:rPr>
              <a:t>,</a:t>
            </a:r>
            <a:r>
              <a:rPr lang="en-US" sz="1400" dirty="0">
                <a:solidFill>
                  <a:srgbClr val="000090"/>
                </a:solidFill>
                <a:latin typeface="Arial" charset="0"/>
              </a:rPr>
              <a:t> </a:t>
            </a:r>
            <a:br>
              <a:rPr lang="en-US" sz="1400" dirty="0">
                <a:solidFill>
                  <a:srgbClr val="000090"/>
                </a:solidFill>
                <a:latin typeface="Arial" charset="0"/>
              </a:rPr>
            </a:br>
            <a:r>
              <a:rPr lang="en-US" sz="1400" u="sng" dirty="0">
                <a:solidFill>
                  <a:srgbClr val="000090"/>
                </a:solidFill>
                <a:latin typeface="Arial" charset="0"/>
              </a:rPr>
              <a:t>G </a:t>
            </a:r>
            <a:r>
              <a:rPr lang="en-US" sz="1400" u="sng" dirty="0" err="1">
                <a:solidFill>
                  <a:srgbClr val="000090"/>
                </a:solidFill>
                <a:latin typeface="Arial" charset="0"/>
              </a:rPr>
              <a:t>Zilberman-Schapira</a:t>
            </a:r>
            <a:r>
              <a:rPr lang="en-US" sz="1400" dirty="0">
                <a:solidFill>
                  <a:srgbClr val="000090"/>
                </a:solidFill>
                <a:latin typeface="Arial" charset="0"/>
              </a:rPr>
              <a:t>, S </a:t>
            </a:r>
            <a:r>
              <a:rPr lang="en-US" sz="1400" dirty="0" err="1">
                <a:solidFill>
                  <a:srgbClr val="000090"/>
                </a:solidFill>
                <a:latin typeface="Arial" charset="0"/>
              </a:rPr>
              <a:t>Batzoglou</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A </a:t>
            </a:r>
            <a:r>
              <a:rPr lang="en-US" sz="1400" dirty="0" err="1">
                <a:solidFill>
                  <a:srgbClr val="000090"/>
                </a:solidFill>
                <a:latin typeface="Arial" charset="0"/>
              </a:rPr>
              <a:t>Sidow</a:t>
            </a:r>
            <a:r>
              <a:rPr lang="en-US" sz="1400" dirty="0">
                <a:solidFill>
                  <a:srgbClr val="000090"/>
                </a:solidFill>
                <a:latin typeface="Arial" charset="0"/>
              </a:rPr>
              <a:t>, P </a:t>
            </a:r>
            <a:r>
              <a:rPr lang="en-US" sz="1400" dirty="0" err="1">
                <a:solidFill>
                  <a:srgbClr val="000090"/>
                </a:solidFill>
                <a:latin typeface="Arial" charset="0"/>
              </a:rPr>
              <a:t>Farnham</a:t>
            </a:r>
            <a:r>
              <a:rPr lang="en-US" sz="1400" dirty="0">
                <a:solidFill>
                  <a:srgbClr val="000090"/>
                </a:solidFill>
                <a:latin typeface="Arial" charset="0"/>
              </a:rPr>
              <a:t>, </a:t>
            </a:r>
            <a:r>
              <a:rPr lang="en-US" sz="1600" b="1" dirty="0">
                <a:solidFill>
                  <a:srgbClr val="000090"/>
                </a:solidFill>
                <a:latin typeface="Arial" charset="0"/>
              </a:rPr>
              <a:t>R Myers</a:t>
            </a:r>
            <a:r>
              <a:rPr lang="en-US" sz="1600" dirty="0">
                <a:solidFill>
                  <a:srgbClr val="000090"/>
                </a:solidFill>
                <a:latin typeface="Arial" charset="0"/>
              </a:rPr>
              <a:t>,</a:t>
            </a:r>
            <a:r>
              <a:rPr lang="en-US" sz="1400" dirty="0">
                <a:solidFill>
                  <a:srgbClr val="000090"/>
                </a:solidFill>
                <a:latin typeface="Arial" charset="0"/>
              </a:rPr>
              <a:t> </a:t>
            </a:r>
            <a:br>
              <a:rPr lang="en-US" sz="1400" dirty="0">
                <a:solidFill>
                  <a:srgbClr val="000090"/>
                </a:solidFill>
                <a:latin typeface="Arial" charset="0"/>
              </a:rPr>
            </a:br>
            <a:r>
              <a:rPr lang="en-US" sz="1400" dirty="0">
                <a:solidFill>
                  <a:srgbClr val="000090"/>
                </a:solidFill>
                <a:latin typeface="Arial" charset="0"/>
              </a:rPr>
              <a:t>S </a:t>
            </a:r>
            <a:r>
              <a:rPr lang="en-US" sz="1400" dirty="0" err="1">
                <a:solidFill>
                  <a:srgbClr val="000090"/>
                </a:solidFill>
                <a:latin typeface="Arial" charset="0"/>
              </a:rPr>
              <a:t>Weissman</a:t>
            </a:r>
            <a:r>
              <a:rPr lang="en-US" sz="1400" dirty="0">
                <a:solidFill>
                  <a:srgbClr val="000090"/>
                </a:solidFill>
                <a:latin typeface="Arial" charset="0"/>
              </a:rPr>
              <a:t>, </a:t>
            </a:r>
            <a:r>
              <a:rPr lang="en-US" sz="2000" b="1" dirty="0">
                <a:solidFill>
                  <a:srgbClr val="000090"/>
                </a:solidFill>
                <a:latin typeface="Arial" charset="0"/>
              </a:rPr>
              <a:t>M Snyder </a:t>
            </a:r>
            <a:endParaRPr lang="en-US" sz="1600" dirty="0">
              <a:solidFill>
                <a:srgbClr val="000000"/>
              </a:solidFill>
              <a:latin typeface="Arial" charset="0"/>
            </a:endParaRPr>
          </a:p>
        </p:txBody>
      </p:sp>
      <p:pic>
        <p:nvPicPr>
          <p:cNvPr id="14848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52400"/>
            <a:ext cx="155257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Rectangle 6"/>
          <p:cNvSpPr>
            <a:spLocks noChangeArrowheads="1"/>
          </p:cNvSpPr>
          <p:nvPr/>
        </p:nvSpPr>
        <p:spPr bwMode="auto">
          <a:xfrm>
            <a:off x="2354263" y="1165225"/>
            <a:ext cx="1887537" cy="522288"/>
          </a:xfrm>
          <a:prstGeom prst="rect">
            <a:avLst/>
          </a:prstGeom>
          <a:noFill/>
          <a:ln w="9525">
            <a:solidFill>
              <a:srgbClr val="084DB9"/>
            </a:solidFill>
            <a:miter lim="800000"/>
            <a:headEnd/>
            <a:tailEnd/>
          </a:ln>
          <a:extLst>
            <a:ext uri="{909E8E84-426E-40dd-AFC4-6F175D3DCCD1}">
              <a14:hiddenFill xmlns:a14="http://schemas.microsoft.com/office/drawing/2010/main">
                <a:solidFill>
                  <a:srgbClr val="FFFFFF"/>
                </a:solidFill>
              </a14:hiddenFill>
            </a:ext>
          </a:extLst>
        </p:spPr>
        <p:txBody>
          <a:bodyPr lIns="91369" tIns="45685" rIns="91369" bIns="45685">
            <a:spAutoFit/>
          </a:bodyPr>
          <a:lstStyle/>
          <a:p>
            <a:pPr defTabSz="912813"/>
            <a:r>
              <a:rPr lang="en-US" sz="1400">
                <a:solidFill>
                  <a:srgbClr val="000090"/>
                </a:solidFill>
                <a:latin typeface="Arial" charset="0"/>
              </a:rPr>
              <a:t>Networks/Elements </a:t>
            </a:r>
            <a:br>
              <a:rPr lang="en-US" sz="1400">
                <a:solidFill>
                  <a:srgbClr val="000090"/>
                </a:solidFill>
                <a:latin typeface="Arial" charset="0"/>
              </a:rPr>
            </a:br>
            <a:r>
              <a:rPr lang="en-US" sz="1400">
                <a:solidFill>
                  <a:srgbClr val="000090"/>
                </a:solidFill>
                <a:latin typeface="Arial" charset="0"/>
              </a:rPr>
              <a:t>(~60 participants): </a:t>
            </a:r>
          </a:p>
        </p:txBody>
      </p:sp>
      <p:sp>
        <p:nvSpPr>
          <p:cNvPr id="148486" name="Left Brace 7"/>
          <p:cNvSpPr>
            <a:spLocks/>
          </p:cNvSpPr>
          <p:nvPr/>
        </p:nvSpPr>
        <p:spPr bwMode="auto">
          <a:xfrm>
            <a:off x="5105400" y="236538"/>
            <a:ext cx="236538" cy="4564062"/>
          </a:xfrm>
          <a:prstGeom prst="leftBrace">
            <a:avLst>
              <a:gd name="adj1" fmla="val 4645"/>
              <a:gd name="adj2" fmla="val 26171"/>
            </a:avLst>
          </a:prstGeom>
          <a:noFill/>
          <a:ln w="57150">
            <a:solidFill>
              <a:srgbClr val="00009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cxnSp>
        <p:nvCxnSpPr>
          <p:cNvPr id="3" name="Straight Connector 2"/>
          <p:cNvCxnSpPr>
            <a:stCxn id="148486" idx="1"/>
            <a:endCxn id="148485" idx="3"/>
          </p:cNvCxnSpPr>
          <p:nvPr/>
        </p:nvCxnSpPr>
        <p:spPr bwMode="auto">
          <a:xfrm flipH="1" flipV="1">
            <a:off x="4241800" y="1427163"/>
            <a:ext cx="863600" cy="3175"/>
          </a:xfrm>
          <a:prstGeom prst="line">
            <a:avLst/>
          </a:prstGeom>
          <a:noFill/>
          <a:ln w="12700" cap="flat" cmpd="sng" algn="ctr">
            <a:solidFill>
              <a:schemeClr val="accent6">
                <a:lumMod val="50000"/>
              </a:schemeClr>
            </a:solidFill>
            <a:prstDash val="solid"/>
            <a:round/>
            <a:headEnd type="none" w="sm" len="sm"/>
            <a:tailEnd type="none" w="sm" len="sm"/>
          </a:ln>
          <a:effectLst/>
        </p:spPr>
      </p:cxnSp>
      <p:sp>
        <p:nvSpPr>
          <p:cNvPr id="5" name="TextBox 4"/>
          <p:cNvSpPr txBox="1"/>
          <p:nvPr/>
        </p:nvSpPr>
        <p:spPr>
          <a:xfrm>
            <a:off x="5437188" y="6491288"/>
            <a:ext cx="3330575" cy="276225"/>
          </a:xfrm>
          <a:prstGeom prst="rect">
            <a:avLst/>
          </a:prstGeom>
          <a:solidFill>
            <a:schemeClr val="tx1">
              <a:lumMod val="75000"/>
              <a:lumOff val="25000"/>
            </a:schemeClr>
          </a:solidFill>
          <a:ln>
            <a:solidFill>
              <a:schemeClr val="tx1"/>
            </a:solidFill>
          </a:ln>
        </p:spPr>
        <p:txBody>
          <a:bodyPr wrap="none" lIns="91369" tIns="45685" rIns="91369" bIns="45685">
            <a:spAutoFit/>
          </a:bodyPr>
          <a:lstStyle/>
          <a:p>
            <a:pPr defTabSz="913696">
              <a:defRPr/>
            </a:pPr>
            <a:r>
              <a:rPr lang="en-US" sz="1200" b="1" dirty="0">
                <a:solidFill>
                  <a:srgbClr val="FFFFFF"/>
                </a:solidFill>
                <a:latin typeface="Arial" charset="0"/>
              </a:rPr>
              <a:t>Hiring Postdocs. See </a:t>
            </a:r>
            <a:r>
              <a:rPr lang="en-US" sz="1200" b="1" dirty="0" err="1">
                <a:solidFill>
                  <a:srgbClr val="FFFFFF"/>
                </a:solidFill>
                <a:latin typeface="Arial" charset="0"/>
              </a:rPr>
              <a:t>gersteinlab.org</a:t>
            </a:r>
            <a:r>
              <a:rPr lang="en-US" sz="1200" b="1" dirty="0">
                <a:solidFill>
                  <a:srgbClr val="FFFFFF"/>
                </a:solidFill>
                <a:latin typeface="Arial" charset="0"/>
              </a:rPr>
              <a:t>/jobs !</a:t>
            </a:r>
          </a:p>
        </p:txBody>
      </p:sp>
      <p:pic>
        <p:nvPicPr>
          <p:cNvPr id="2" name="Picture 1"/>
          <p:cNvPicPr>
            <a:picLocks noChangeAspect="1"/>
          </p:cNvPicPr>
          <p:nvPr/>
        </p:nvPicPr>
        <p:blipFill>
          <a:blip r:embed="rId3"/>
          <a:stretch>
            <a:fillRect/>
          </a:stretch>
        </p:blipFill>
        <p:spPr>
          <a:xfrm>
            <a:off x="1279123" y="1992464"/>
            <a:ext cx="2866801" cy="4633212"/>
          </a:xfrm>
          <a:prstGeom prst="rect">
            <a:avLst/>
          </a:prstGeom>
        </p:spPr>
      </p:pic>
    </p:spTree>
  </p:cSld>
  <p:clrMapOvr>
    <a:masterClrMapping/>
  </p:clrMapOvr>
  <p:transition xmlns:p14="http://schemas.microsoft.com/office/powerpoint/2010/main" advTm="7774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499" y="38100"/>
            <a:ext cx="4363841"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193851" y="85615"/>
            <a:ext cx="4226897" cy="6636093"/>
          </a:xfrm>
        </p:spPr>
        <p:txBody>
          <a:bodyPr/>
          <a:lstStyle/>
          <a:p>
            <a:r>
              <a:rPr lang="en-US" sz="1800" dirty="0" smtClean="0"/>
              <a:t>Hierarchy Construction – </a:t>
            </a:r>
            <a:br>
              <a:rPr lang="en-US" sz="1800" dirty="0" smtClean="0"/>
            </a:br>
            <a:r>
              <a:rPr lang="en-US" sz="1800" dirty="0" smtClean="0"/>
              <a:t>Chao </a:t>
            </a:r>
            <a:r>
              <a:rPr lang="en-US" sz="2800" b="1" dirty="0" smtClean="0">
                <a:solidFill>
                  <a:srgbClr val="FF0000"/>
                </a:solidFill>
              </a:rPr>
              <a:t>Cheng</a:t>
            </a:r>
            <a:r>
              <a:rPr lang="en-US" sz="1800" dirty="0" smtClean="0"/>
              <a:t>, </a:t>
            </a:r>
            <a:r>
              <a:rPr lang="en-US" sz="1800" dirty="0"/>
              <a:t>Erik </a:t>
            </a:r>
            <a:r>
              <a:rPr lang="en-US" sz="1800" dirty="0" smtClean="0"/>
              <a:t>Andrews, Koon</a:t>
            </a:r>
            <a:r>
              <a:rPr lang="en-US" sz="1800" dirty="0"/>
              <a:t>-</a:t>
            </a:r>
            <a:r>
              <a:rPr lang="en-US" sz="1800" dirty="0" err="1"/>
              <a:t>Kiu</a:t>
            </a:r>
            <a:r>
              <a:rPr lang="en-US" sz="1800" dirty="0"/>
              <a:t> </a:t>
            </a:r>
            <a:r>
              <a:rPr lang="en-US" sz="1800" dirty="0" smtClean="0"/>
              <a:t>Yan, </a:t>
            </a:r>
            <a:r>
              <a:rPr lang="en-US" sz="1800" dirty="0"/>
              <a:t>Matthew </a:t>
            </a:r>
            <a:r>
              <a:rPr lang="en-US" sz="1800" dirty="0" err="1" smtClean="0"/>
              <a:t>Ung</a:t>
            </a:r>
            <a:r>
              <a:rPr lang="en-US" sz="1800" dirty="0" smtClean="0"/>
              <a:t>, </a:t>
            </a:r>
            <a:r>
              <a:rPr lang="en-US" sz="1800" dirty="0" err="1"/>
              <a:t>Daifeng</a:t>
            </a:r>
            <a:r>
              <a:rPr lang="en-US" sz="1800" dirty="0"/>
              <a:t> </a:t>
            </a:r>
            <a:r>
              <a:rPr lang="en-US" sz="1800" dirty="0" smtClean="0"/>
              <a:t>Wang </a:t>
            </a:r>
            <a:r>
              <a:rPr lang="en-US" sz="1050" dirty="0"/>
              <a:t> </a:t>
            </a:r>
            <a:r>
              <a:rPr lang="en-US" sz="1050" dirty="0" smtClean="0"/>
              <a:t/>
            </a:r>
            <a:br>
              <a:rPr lang="en-US" sz="105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smtClean="0">
                <a:solidFill>
                  <a:schemeClr val="bg1">
                    <a:lumMod val="50000"/>
                  </a:schemeClr>
                </a:solidFill>
              </a:rPr>
              <a:t>hinet</a:t>
            </a:r>
            <a:r>
              <a:rPr lang="en-US" sz="1050" dirty="0" smtClean="0">
                <a:solidFill>
                  <a:schemeClr val="bg1">
                    <a:lumMod val="50000"/>
                  </a:schemeClr>
                </a:solidFill>
              </a:rPr>
              <a:t> coming soon] </a:t>
            </a:r>
          </a:p>
          <a:p>
            <a:r>
              <a:rPr lang="en-US" sz="1800" dirty="0" err="1" smtClean="0"/>
              <a:t>Loregic</a:t>
            </a:r>
            <a:r>
              <a:rPr lang="en-US" sz="1800" dirty="0" smtClean="0"/>
              <a:t> – </a:t>
            </a:r>
            <a:br>
              <a:rPr lang="en-US" sz="1800" dirty="0" smtClean="0"/>
            </a:br>
            <a:r>
              <a:rPr lang="en-US" sz="1800" dirty="0" err="1" smtClean="0"/>
              <a:t>Daifeng</a:t>
            </a:r>
            <a:r>
              <a:rPr lang="en-US" sz="1800" dirty="0" smtClean="0"/>
              <a:t> </a:t>
            </a:r>
            <a:r>
              <a:rPr lang="en-US" sz="2800" b="1" dirty="0" smtClean="0">
                <a:solidFill>
                  <a:srgbClr val="FF0000"/>
                </a:solidFill>
              </a:rPr>
              <a:t>Wang</a:t>
            </a:r>
            <a:r>
              <a:rPr lang="en-US" sz="1800" dirty="0" smtClean="0"/>
              <a:t>, </a:t>
            </a:r>
            <a:r>
              <a:rPr lang="en-US" sz="1800" dirty="0"/>
              <a:t>Koon-</a:t>
            </a:r>
            <a:r>
              <a:rPr lang="en-US" sz="1800" dirty="0" err="1"/>
              <a:t>Kiu</a:t>
            </a:r>
            <a:r>
              <a:rPr lang="en-US" sz="1800" dirty="0"/>
              <a:t> </a:t>
            </a:r>
            <a:r>
              <a:rPr lang="en-US" sz="1800" dirty="0" smtClean="0"/>
              <a:t>Yan, </a:t>
            </a:r>
            <a:r>
              <a:rPr lang="en-US" sz="1800" dirty="0"/>
              <a:t>Cristina </a:t>
            </a:r>
            <a:r>
              <a:rPr lang="en-US" sz="1800" dirty="0" err="1" smtClean="0"/>
              <a:t>Sisu</a:t>
            </a:r>
            <a:r>
              <a:rPr lang="en-US" sz="1800" dirty="0" smtClean="0"/>
              <a:t>, </a:t>
            </a:r>
            <a:r>
              <a:rPr lang="en-US" sz="1800" dirty="0"/>
              <a:t>Chao </a:t>
            </a:r>
            <a:r>
              <a:rPr lang="en-US" sz="1800" dirty="0" smtClean="0"/>
              <a:t>Cheng, </a:t>
            </a:r>
            <a:r>
              <a:rPr lang="en-US" sz="1800" dirty="0"/>
              <a:t>Joel </a:t>
            </a:r>
            <a:r>
              <a:rPr lang="en-US" sz="1800" dirty="0" err="1" smtClean="0"/>
              <a:t>Rozowsky</a:t>
            </a:r>
            <a:r>
              <a:rPr lang="en-US" sz="1800" dirty="0" smtClean="0"/>
              <a:t>, William </a:t>
            </a:r>
            <a:r>
              <a:rPr lang="en-US" sz="1800" dirty="0" err="1" smtClean="0"/>
              <a:t>Meyerson</a:t>
            </a:r>
            <a:r>
              <a:rPr lang="en-US" sz="1800" dirty="0"/>
              <a:t> </a:t>
            </a:r>
            <a:r>
              <a:rPr lang="en-US" sz="1050" dirty="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a:solidFill>
                  <a:schemeClr val="bg1">
                    <a:lumMod val="50000"/>
                  </a:schemeClr>
                </a:solidFill>
              </a:rPr>
              <a:t>loregic</a:t>
            </a:r>
            <a:r>
              <a:rPr lang="en-US" sz="1050" dirty="0">
                <a:solidFill>
                  <a:schemeClr val="bg1">
                    <a:lumMod val="50000"/>
                  </a:schemeClr>
                </a:solidFill>
              </a:rPr>
              <a:t> coming soon]</a:t>
            </a:r>
          </a:p>
          <a:p>
            <a:r>
              <a:rPr lang="en-US" sz="1800" dirty="0" smtClean="0"/>
              <a:t>Net hierarchy analysis – </a:t>
            </a:r>
            <a:br>
              <a:rPr lang="en-US" sz="1800" dirty="0" smtClean="0"/>
            </a:br>
            <a:r>
              <a:rPr lang="en-US" sz="1800" dirty="0" smtClean="0"/>
              <a:t>N </a:t>
            </a:r>
            <a:r>
              <a:rPr lang="en-US" sz="2800" b="1" dirty="0" err="1">
                <a:solidFill>
                  <a:srgbClr val="FF0000"/>
                </a:solidFill>
              </a:rPr>
              <a:t>Bhardwaj</a:t>
            </a:r>
            <a:r>
              <a:rPr lang="en-US" sz="1800" dirty="0"/>
              <a:t>, KK </a:t>
            </a:r>
            <a:r>
              <a:rPr lang="en-US" sz="1800" dirty="0" smtClean="0"/>
              <a:t>Yan</a:t>
            </a:r>
            <a:r>
              <a:rPr lang="en-US" sz="1800" dirty="0"/>
              <a:t> </a:t>
            </a:r>
            <a:r>
              <a:rPr lang="en-US" sz="1800" dirty="0" smtClean="0"/>
              <a:t/>
            </a:r>
            <a:br>
              <a:rPr lang="en-US" sz="180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a:t>
            </a:r>
            <a:r>
              <a:rPr lang="en-US" sz="1050" dirty="0" err="1">
                <a:solidFill>
                  <a:schemeClr val="bg1">
                    <a:lumMod val="50000"/>
                  </a:schemeClr>
                </a:solidFill>
              </a:rPr>
              <a:t>netheir</a:t>
            </a:r>
            <a:r>
              <a:rPr lang="en-US" sz="1050" dirty="0">
                <a:solidFill>
                  <a:schemeClr val="bg1">
                    <a:lumMod val="50000"/>
                  </a:schemeClr>
                </a:solidFill>
              </a:rPr>
              <a:t>]</a:t>
            </a:r>
          </a:p>
          <a:p>
            <a:r>
              <a:rPr lang="en-US" sz="1800" dirty="0" smtClean="0"/>
              <a:t>Call graph analysis – </a:t>
            </a:r>
            <a:br>
              <a:rPr lang="en-US" sz="1800" dirty="0" smtClean="0"/>
            </a:br>
            <a:r>
              <a:rPr lang="en-US" sz="1800" dirty="0" smtClean="0"/>
              <a:t>KK </a:t>
            </a:r>
            <a:r>
              <a:rPr lang="en-US" sz="2800" b="1" dirty="0">
                <a:solidFill>
                  <a:srgbClr val="FF0000"/>
                </a:solidFill>
              </a:rPr>
              <a:t>Yan</a:t>
            </a:r>
            <a:r>
              <a:rPr lang="en-US" sz="1800" dirty="0"/>
              <a:t>, G Fang, N </a:t>
            </a:r>
            <a:r>
              <a:rPr lang="en-US" sz="1800" dirty="0" err="1"/>
              <a:t>Bhardwaj</a:t>
            </a:r>
            <a:r>
              <a:rPr lang="en-US" sz="1800" dirty="0"/>
              <a:t>, RP Alexander  </a:t>
            </a:r>
            <a:r>
              <a:rPr lang="en-US" sz="1050" dirty="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a:t>
            </a:r>
            <a:r>
              <a:rPr lang="en-US" sz="1050" dirty="0" err="1">
                <a:solidFill>
                  <a:schemeClr val="bg1">
                    <a:lumMod val="50000"/>
                  </a:schemeClr>
                </a:solidFill>
              </a:rPr>
              <a:t>callgraph</a:t>
            </a:r>
            <a:r>
              <a:rPr lang="en-US" sz="1050" dirty="0">
                <a:solidFill>
                  <a:schemeClr val="bg1">
                    <a:lumMod val="50000"/>
                  </a:schemeClr>
                </a:solidFill>
              </a:rPr>
              <a:t>]</a:t>
            </a:r>
          </a:p>
          <a:p>
            <a:r>
              <a:rPr lang="en-US" sz="1800" dirty="0" smtClean="0"/>
              <a:t>Network Sci. Analogies – </a:t>
            </a:r>
            <a:br>
              <a:rPr lang="en-US" sz="1800" dirty="0" smtClean="0"/>
            </a:br>
            <a:r>
              <a:rPr lang="en-US" sz="1800" dirty="0" smtClean="0"/>
              <a:t>Koon</a:t>
            </a:r>
            <a:r>
              <a:rPr lang="en-US" sz="1800" dirty="0"/>
              <a:t>-</a:t>
            </a:r>
            <a:r>
              <a:rPr lang="en-US" sz="1800" dirty="0" err="1"/>
              <a:t>Kiu</a:t>
            </a:r>
            <a:r>
              <a:rPr lang="en-US" sz="1800" dirty="0"/>
              <a:t> </a:t>
            </a:r>
            <a:r>
              <a:rPr lang="en-US" sz="2800" b="1" dirty="0">
                <a:solidFill>
                  <a:srgbClr val="FF0000"/>
                </a:solidFill>
              </a:rPr>
              <a:t>Yan</a:t>
            </a:r>
            <a:r>
              <a:rPr lang="en-US" sz="1800" dirty="0" smtClean="0"/>
              <a:t>, </a:t>
            </a:r>
            <a:r>
              <a:rPr lang="en-US" sz="1800" dirty="0" err="1"/>
              <a:t>Daifeng</a:t>
            </a:r>
            <a:r>
              <a:rPr lang="en-US" sz="1800" dirty="0"/>
              <a:t> </a:t>
            </a:r>
            <a:r>
              <a:rPr lang="en-US" sz="1800" dirty="0" smtClean="0"/>
              <a:t>Wang, </a:t>
            </a:r>
            <a:r>
              <a:rPr lang="en-US" sz="1800" dirty="0" err="1"/>
              <a:t>Anurag</a:t>
            </a:r>
            <a:r>
              <a:rPr lang="en-US" sz="1800" dirty="0"/>
              <a:t> </a:t>
            </a:r>
            <a:r>
              <a:rPr lang="en-US" sz="1800" dirty="0" err="1" smtClean="0"/>
              <a:t>Sethi</a:t>
            </a:r>
            <a:r>
              <a:rPr lang="en-US" sz="1800" dirty="0" smtClean="0"/>
              <a:t>, </a:t>
            </a:r>
            <a:r>
              <a:rPr lang="en-US" sz="1800" dirty="0"/>
              <a:t>Paul </a:t>
            </a:r>
            <a:r>
              <a:rPr lang="en-US" sz="1800" dirty="0" smtClean="0"/>
              <a:t>Muir, </a:t>
            </a:r>
            <a:r>
              <a:rPr lang="en-US" sz="1800" dirty="0"/>
              <a:t>Robert </a:t>
            </a:r>
            <a:r>
              <a:rPr lang="en-US" sz="1800" dirty="0" smtClean="0"/>
              <a:t>Kitchen, </a:t>
            </a:r>
            <a:r>
              <a:rPr lang="en-US" sz="1800" dirty="0"/>
              <a:t>Chao Cheng </a:t>
            </a:r>
            <a:r>
              <a:rPr lang="en-US" sz="1800" dirty="0" smtClean="0"/>
              <a:t/>
            </a:r>
            <a:br>
              <a:rPr lang="en-US" sz="1800" dirty="0" smtClean="0"/>
            </a:br>
            <a:r>
              <a:rPr lang="en-US" sz="1050" dirty="0" smtClean="0">
                <a:solidFill>
                  <a:schemeClr val="bg1">
                    <a:lumMod val="50000"/>
                  </a:schemeClr>
                </a:solidFill>
              </a:rPr>
              <a:t>[</a:t>
            </a:r>
            <a:r>
              <a:rPr lang="en-US" sz="1050" dirty="0" err="1">
                <a:solidFill>
                  <a:schemeClr val="bg1">
                    <a:lumMod val="50000"/>
                  </a:schemeClr>
                </a:solidFill>
              </a:rPr>
              <a:t>papers.gersteinlab.org</a:t>
            </a:r>
            <a:r>
              <a:rPr lang="en-US" sz="1050" dirty="0">
                <a:solidFill>
                  <a:schemeClr val="bg1">
                    <a:lumMod val="50000"/>
                  </a:schemeClr>
                </a:solidFill>
              </a:rPr>
              <a:t>/papers/</a:t>
            </a:r>
            <a:r>
              <a:rPr lang="en-US" sz="1050" dirty="0" err="1">
                <a:solidFill>
                  <a:schemeClr val="bg1">
                    <a:lumMod val="50000"/>
                  </a:schemeClr>
                </a:solidFill>
              </a:rPr>
              <a:t>netessay</a:t>
            </a:r>
            <a:r>
              <a:rPr lang="en-US" sz="1050" dirty="0">
                <a:solidFill>
                  <a:schemeClr val="bg1">
                    <a:lumMod val="50000"/>
                  </a:schemeClr>
                </a:solidFill>
              </a:rPr>
              <a:t> coming soon]</a:t>
            </a:r>
          </a:p>
          <a:p>
            <a:endParaRPr lang="en-US" sz="1800" dirty="0"/>
          </a:p>
          <a:p>
            <a:endParaRPr lang="en-US" sz="1800" dirty="0"/>
          </a:p>
          <a:p>
            <a:endParaRPr lang="en-US" sz="1800" dirty="0" smtClean="0"/>
          </a:p>
          <a:p>
            <a:endParaRPr lang="en-US" sz="1800" dirty="0"/>
          </a:p>
          <a:p>
            <a:endParaRPr lang="en-US" sz="1800" dirty="0"/>
          </a:p>
        </p:txBody>
      </p:sp>
      <p:sp>
        <p:nvSpPr>
          <p:cNvPr id="4" name="TextBox 3"/>
          <p:cNvSpPr txBox="1"/>
          <p:nvPr/>
        </p:nvSpPr>
        <p:spPr>
          <a:xfrm>
            <a:off x="4830557" y="6414002"/>
            <a:ext cx="3855725" cy="307706"/>
          </a:xfrm>
          <a:prstGeom prst="rect">
            <a:avLst/>
          </a:prstGeom>
          <a:solidFill>
            <a:schemeClr val="tx1">
              <a:lumMod val="75000"/>
              <a:lumOff val="25000"/>
            </a:schemeClr>
          </a:solidFill>
          <a:ln>
            <a:solidFill>
              <a:schemeClr val="tx1"/>
            </a:solidFill>
          </a:ln>
        </p:spPr>
        <p:txBody>
          <a:bodyPr wrap="none" lIns="91369" tIns="45685" rIns="91369" bIns="45685">
            <a:spAutoFit/>
          </a:bodyPr>
          <a:lstStyle/>
          <a:p>
            <a:pPr defTabSz="913696">
              <a:defRPr/>
            </a:pPr>
            <a:r>
              <a:rPr lang="en-US" sz="1400" b="1" dirty="0">
                <a:solidFill>
                  <a:srgbClr val="FFFFFF"/>
                </a:solidFill>
                <a:latin typeface="Arial" charset="0"/>
              </a:rPr>
              <a:t>Hiring Postdocs. See </a:t>
            </a:r>
            <a:r>
              <a:rPr lang="en-US" sz="1400" b="1" dirty="0" err="1">
                <a:solidFill>
                  <a:srgbClr val="FFFFFF"/>
                </a:solidFill>
                <a:latin typeface="Arial" charset="0"/>
              </a:rPr>
              <a:t>gersteinlab.org</a:t>
            </a:r>
            <a:r>
              <a:rPr lang="en-US" sz="1400" b="1" dirty="0">
                <a:solidFill>
                  <a:srgbClr val="FFFFFF"/>
                </a:solidFill>
                <a:latin typeface="Arial" charset="0"/>
              </a:rPr>
              <a:t>/jobs !</a:t>
            </a:r>
          </a:p>
        </p:txBody>
      </p:sp>
      <p:pic>
        <p:nvPicPr>
          <p:cNvPr id="6" name="Picture 5"/>
          <p:cNvPicPr>
            <a:picLocks noChangeAspect="1"/>
          </p:cNvPicPr>
          <p:nvPr/>
        </p:nvPicPr>
        <p:blipFill>
          <a:blip r:embed="rId2"/>
          <a:stretch>
            <a:fillRect/>
          </a:stretch>
        </p:blipFill>
        <p:spPr>
          <a:xfrm>
            <a:off x="4908714" y="1157136"/>
            <a:ext cx="3699411" cy="4932548"/>
          </a:xfrm>
          <a:prstGeom prst="rect">
            <a:avLst/>
          </a:prstGeom>
        </p:spPr>
      </p:pic>
    </p:spTree>
    <p:extLst>
      <p:ext uri="{BB962C8B-B14F-4D97-AF65-F5344CB8AC3E}">
        <p14:creationId xmlns:p14="http://schemas.microsoft.com/office/powerpoint/2010/main" val="10540361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Arial" charset="0"/>
                <a:ea typeface="ＭＳ Ｐゴシック" charset="0"/>
                <a:cs typeface="ＭＳ Ｐゴシック" charset="0"/>
              </a:rPr>
              <a:t>Info about content in this slide pack</a:t>
            </a:r>
          </a:p>
        </p:txBody>
      </p:sp>
      <p:sp>
        <p:nvSpPr>
          <p:cNvPr id="175106" name="Content Placeholder 2"/>
          <p:cNvSpPr>
            <a:spLocks noGrp="1"/>
          </p:cNvSpPr>
          <p:nvPr>
            <p:ph idx="1"/>
          </p:nvPr>
        </p:nvSpPr>
        <p:spPr>
          <a:xfrm>
            <a:off x="685800" y="1612900"/>
            <a:ext cx="7772400" cy="5006975"/>
          </a:xfrm>
        </p:spPr>
        <p:txBody>
          <a:bodyPr/>
          <a:lstStyle/>
          <a:p>
            <a:pPr marL="228422" indent="-228422" defTabSz="912113">
              <a:defRPr/>
            </a:pPr>
            <a:r>
              <a:rPr lang="en-US" dirty="0" smtClean="0">
                <a:latin typeface="Arial" charset="0"/>
                <a:ea typeface="ＭＳ Ｐゴシック" charset="0"/>
                <a:cs typeface="ＭＳ Ｐゴシック" charset="0"/>
              </a:rPr>
              <a:t>General PERMISSIONS</a:t>
            </a:r>
          </a:p>
          <a:p>
            <a:pPr marL="571065" lvl="1" indent="-228422" defTabSz="912113">
              <a:defRPr/>
            </a:pPr>
            <a:r>
              <a:rPr lang="en-US" dirty="0" smtClean="0">
                <a:latin typeface="Arial" charset="0"/>
                <a:ea typeface="ＭＳ Ｐゴシック" charset="0"/>
                <a:cs typeface="ＭＳ Ｐゴシック" charset="0"/>
              </a:rPr>
              <a:t>This </a:t>
            </a:r>
            <a:r>
              <a:rPr lang="en-US" dirty="0">
                <a:latin typeface="Arial" charset="0"/>
                <a:ea typeface="ＭＳ Ｐゴシック" charset="0"/>
                <a:cs typeface="ＭＳ Ｐゴシック" charset="0"/>
              </a:rPr>
              <a:t>Presentation is copyright Mark Gerstein,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Yale </a:t>
            </a:r>
            <a:r>
              <a:rPr lang="en-US" dirty="0">
                <a:latin typeface="Arial" charset="0"/>
                <a:ea typeface="ＭＳ Ｐゴシック" charset="0"/>
                <a:cs typeface="ＭＳ Ｐゴシック" charset="0"/>
              </a:rPr>
              <a:t>University, </a:t>
            </a:r>
            <a:r>
              <a:rPr lang="en-US" dirty="0" smtClean="0">
                <a:latin typeface="Arial" charset="0"/>
                <a:ea typeface="ＭＳ Ｐゴシック" charset="0"/>
                <a:cs typeface="ＭＳ Ｐゴシック" charset="0"/>
              </a:rPr>
              <a:t>2014. </a:t>
            </a:r>
          </a:p>
          <a:p>
            <a:pPr marL="571065" lvl="1" indent="-228422" defTabSz="912113">
              <a:defRPr/>
            </a:pPr>
            <a:r>
              <a:rPr lang="en-US" dirty="0" smtClean="0">
                <a:latin typeface="Arial" charset="0"/>
                <a:ea typeface="ＭＳ Ｐゴシック" charset="0"/>
                <a:cs typeface="ＭＳ Ｐゴシック" charset="0"/>
              </a:rPr>
              <a:t>Please </a:t>
            </a:r>
            <a:r>
              <a:rPr lang="en-US" dirty="0">
                <a:latin typeface="Arial" charset="0"/>
                <a:ea typeface="ＭＳ Ｐゴシック" charset="0"/>
                <a:cs typeface="ＭＳ Ｐゴシック" charset="0"/>
              </a:rPr>
              <a:t>read permissions statement at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http://</a:t>
            </a:r>
            <a:r>
              <a:rPr lang="en-US" dirty="0" err="1">
                <a:latin typeface="Arial" charset="0"/>
                <a:ea typeface="ＭＳ Ｐゴシック" charset="0"/>
                <a:cs typeface="ＭＳ Ｐゴシック" charset="0"/>
              </a:rPr>
              <a:t>www.gersteinlab.org</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misc</a:t>
            </a:r>
            <a:r>
              <a:rPr lang="en-US" dirty="0">
                <a:latin typeface="Arial" charset="0"/>
                <a:ea typeface="ＭＳ Ｐゴシック" charset="0"/>
                <a:cs typeface="ＭＳ Ｐゴシック" charset="0"/>
              </a:rPr>
              <a:t>/</a:t>
            </a:r>
            <a:r>
              <a:rPr lang="en-US" dirty="0" err="1">
                <a:latin typeface="Arial" charset="0"/>
                <a:ea typeface="ＭＳ Ｐゴシック" charset="0"/>
                <a:cs typeface="ＭＳ Ｐゴシック" charset="0"/>
              </a:rPr>
              <a:t>permissions.html</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a:t>
            </a:r>
          </a:p>
          <a:p>
            <a:pPr marL="571065" lvl="1" indent="-228422" defTabSz="912113">
              <a:defRPr/>
            </a:pPr>
            <a:r>
              <a:rPr lang="en-US" sz="1600" dirty="0">
                <a:latin typeface="Arial" charset="0"/>
                <a:ea typeface="ＭＳ Ｐゴシック" charset="0"/>
                <a:cs typeface="ＭＳ Ｐゴシック" charset="0"/>
              </a:rPr>
              <a:t>Feel free to use slides &amp; images in the talk with PROPER acknowledgement </a:t>
            </a:r>
            <a:br>
              <a:rPr lang="en-US" sz="1600" dirty="0">
                <a:latin typeface="Arial" charset="0"/>
                <a:ea typeface="ＭＳ Ｐゴシック" charset="0"/>
                <a:cs typeface="ＭＳ Ｐゴシック" charset="0"/>
              </a:rPr>
            </a:br>
            <a:r>
              <a:rPr lang="en-US" sz="1600" dirty="0">
                <a:latin typeface="Arial" charset="0"/>
                <a:ea typeface="ＭＳ Ｐゴシック" charset="0"/>
                <a:cs typeface="ＭＳ Ｐゴシック" charset="0"/>
              </a:rPr>
              <a:t>(via citation to relevant papers or link to </a:t>
            </a:r>
            <a:r>
              <a:rPr lang="en-US" sz="1600" dirty="0" err="1">
                <a:latin typeface="Arial" charset="0"/>
                <a:ea typeface="ＭＳ Ｐゴシック" charset="0"/>
                <a:cs typeface="ＭＳ Ｐゴシック" charset="0"/>
              </a:rPr>
              <a:t>gersteinlab.org</a:t>
            </a:r>
            <a:r>
              <a:rPr lang="en-US" sz="1600" dirty="0">
                <a:latin typeface="Arial" charset="0"/>
                <a:ea typeface="ＭＳ Ｐゴシック" charset="0"/>
                <a:cs typeface="ＭＳ Ｐゴシック" charset="0"/>
              </a:rPr>
              <a:t>). </a:t>
            </a:r>
          </a:p>
          <a:p>
            <a:pPr marL="571065" lvl="1" indent="-228422" defTabSz="912113">
              <a:defRPr/>
            </a:pPr>
            <a:r>
              <a:rPr lang="en-US" sz="1600" dirty="0">
                <a:latin typeface="Arial" charset="0"/>
                <a:ea typeface="ＭＳ Ｐゴシック" charset="0"/>
                <a:cs typeface="ＭＳ Ｐゴシック" charset="0"/>
              </a:rPr>
              <a:t>Paper references in the talk were mostly from </a:t>
            </a:r>
            <a:r>
              <a:rPr lang="en-US" sz="1600" dirty="0" err="1">
                <a:latin typeface="Arial" charset="0"/>
                <a:ea typeface="ＭＳ Ｐゴシック" charset="0"/>
                <a:cs typeface="ＭＳ Ｐゴシック" charset="0"/>
              </a:rPr>
              <a:t>Papers.GersteinLab.org</a:t>
            </a:r>
            <a:r>
              <a:rPr lang="en-US" sz="1600" dirty="0">
                <a:latin typeface="Arial" charset="0"/>
                <a:ea typeface="ＭＳ Ｐゴシック" charset="0"/>
                <a:cs typeface="ＭＳ Ｐゴシック" charset="0"/>
              </a:rPr>
              <a:t>. </a:t>
            </a:r>
          </a:p>
          <a:p>
            <a:pPr marL="0" indent="0" defTabSz="912113">
              <a:buFontTx/>
              <a:buNone/>
              <a:defRPr/>
            </a:pPr>
            <a:endParaRPr lang="en-US" sz="1600" dirty="0">
              <a:latin typeface="Arial" charset="0"/>
              <a:ea typeface="ＭＳ Ｐゴシック" charset="0"/>
              <a:cs typeface="ＭＳ Ｐゴシック" charset="0"/>
            </a:endParaRPr>
          </a:p>
          <a:p>
            <a:pPr marL="228422" indent="-228422" defTabSz="912113">
              <a:defRPr/>
            </a:pPr>
            <a:r>
              <a:rPr lang="en-US" sz="1800" dirty="0">
                <a:latin typeface="Arial" charset="0"/>
                <a:ea typeface="ＭＳ Ｐゴシック" charset="0"/>
                <a:cs typeface="ＭＳ Ｐゴシック" charset="0"/>
              </a:rPr>
              <a:t>For </a:t>
            </a:r>
            <a:r>
              <a:rPr lang="en-US" sz="1800" dirty="0" err="1">
                <a:latin typeface="Arial" charset="0"/>
                <a:ea typeface="ＭＳ Ｐゴシック" charset="0"/>
                <a:cs typeface="ＭＳ Ｐゴシック" charset="0"/>
              </a:rPr>
              <a:t>SeqUniverse</a:t>
            </a:r>
            <a:r>
              <a:rPr lang="en-US" sz="1800" dirty="0">
                <a:latin typeface="Arial" charset="0"/>
                <a:ea typeface="ＭＳ Ｐゴシック" charset="0"/>
                <a:cs typeface="ＭＳ Ｐゴシック" charset="0"/>
              </a:rPr>
              <a:t> slide, please contact </a:t>
            </a:r>
            <a:r>
              <a:rPr lang="en-US" sz="1800" dirty="0"/>
              <a:t>Heidi Sofia, NHGRI</a:t>
            </a:r>
          </a:p>
          <a:p>
            <a:pPr marL="0" indent="0" defTabSz="912113">
              <a:buFontTx/>
              <a:buNone/>
              <a:defRPr/>
            </a:pPr>
            <a:endParaRPr lang="en-US" sz="1300" dirty="0">
              <a:latin typeface="Arial" charset="0"/>
              <a:ea typeface="ＭＳ Ｐゴシック" charset="0"/>
              <a:cs typeface="ＭＳ Ｐゴシック" charset="0"/>
            </a:endParaRPr>
          </a:p>
          <a:p>
            <a:pPr marL="228422" indent="-228422" defTabSz="912113">
              <a:defRPr/>
            </a:pPr>
            <a:r>
              <a:rPr lang="en-US" sz="1300" dirty="0">
                <a:latin typeface="Arial" charset="0"/>
                <a:ea typeface="ＭＳ Ｐゴシック" charset="0"/>
                <a:cs typeface="ＭＳ Ｐゴシック" charset="0"/>
              </a:rPr>
              <a:t>PHOTOS &amp; IMAGES. For thoughts on the source and permissions of many of the photos and clipped images in this presentation see http://</a:t>
            </a:r>
            <a:r>
              <a:rPr lang="en-US" sz="1300" dirty="0" err="1">
                <a:latin typeface="Arial" charset="0"/>
                <a:ea typeface="ＭＳ Ｐゴシック" charset="0"/>
                <a:cs typeface="ＭＳ Ｐゴシック" charset="0"/>
              </a:rPr>
              <a:t>streams.gerstein.info</a:t>
            </a:r>
            <a:r>
              <a:rPr lang="en-US" sz="1300" dirty="0">
                <a:latin typeface="Arial" charset="0"/>
                <a:ea typeface="ＭＳ Ｐゴシック" charset="0"/>
                <a:cs typeface="ＭＳ Ｐゴシック" charset="0"/>
              </a:rPr>
              <a:t> . </a:t>
            </a:r>
          </a:p>
          <a:p>
            <a:pPr marL="571065" lvl="1" indent="-228422" defTabSz="912113">
              <a:defRPr/>
            </a:pPr>
            <a:r>
              <a:rPr lang="en-US" sz="1300" dirty="0">
                <a:latin typeface="Arial" charset="0"/>
                <a:ea typeface="ＭＳ Ｐゴシック" charset="0"/>
                <a:cs typeface="ＭＳ Ｐゴシック" charset="0"/>
              </a:rPr>
              <a:t>In particular, many of the images have particular EXIF tags, such as  </a:t>
            </a:r>
            <a:r>
              <a:rPr lang="en-US" sz="1300" dirty="0" err="1">
                <a:latin typeface="Arial" charset="0"/>
                <a:ea typeface="ＭＳ Ｐゴシック" charset="0"/>
                <a:cs typeface="ＭＳ Ｐゴシック" charset="0"/>
              </a:rPr>
              <a:t>kwpotppt</a:t>
            </a:r>
            <a:r>
              <a:rPr lang="en-US" sz="1300" dirty="0">
                <a:latin typeface="Arial" charset="0"/>
                <a:ea typeface="ＭＳ Ｐゴシック" charset="0"/>
                <a:cs typeface="ＭＳ Ｐゴシック" charset="0"/>
              </a:rPr>
              <a:t> , that can be easily queried from </a:t>
            </a:r>
            <a:r>
              <a:rPr lang="en-US" sz="1300" dirty="0" err="1">
                <a:latin typeface="Arial" charset="0"/>
                <a:ea typeface="ＭＳ Ｐゴシック" charset="0"/>
                <a:cs typeface="ＭＳ Ｐゴシック" charset="0"/>
              </a:rPr>
              <a:t>flickr</a:t>
            </a:r>
            <a:r>
              <a:rPr lang="en-US" sz="1300" dirty="0">
                <a:latin typeface="Arial" charset="0"/>
                <a:ea typeface="ＭＳ Ｐゴシック" charset="0"/>
                <a:cs typeface="ＭＳ Ｐゴシック" charset="0"/>
              </a:rPr>
              <a:t>, </a:t>
            </a:r>
            <a:r>
              <a:rPr lang="en-US" sz="1300" dirty="0" err="1">
                <a:latin typeface="Arial" charset="0"/>
                <a:ea typeface="ＭＳ Ｐゴシック" charset="0"/>
                <a:cs typeface="ＭＳ Ｐゴシック" charset="0"/>
              </a:rPr>
              <a:t>viz</a:t>
            </a:r>
            <a:r>
              <a:rPr lang="en-US" sz="1300" dirty="0">
                <a:latin typeface="Arial" charset="0"/>
                <a:ea typeface="ＭＳ Ｐゴシック" charset="0"/>
                <a:cs typeface="ＭＳ Ｐゴシック" charset="0"/>
              </a:rPr>
              <a:t>: http://</a:t>
            </a:r>
            <a:r>
              <a:rPr lang="en-US" sz="1300" dirty="0" err="1">
                <a:latin typeface="Arial" charset="0"/>
                <a:ea typeface="ＭＳ Ｐゴシック" charset="0"/>
                <a:cs typeface="ＭＳ Ｐゴシック" charset="0"/>
              </a:rPr>
              <a:t>www.flickr.com</a:t>
            </a:r>
            <a:r>
              <a:rPr lang="en-US" sz="1300" dirty="0">
                <a:latin typeface="Arial" charset="0"/>
                <a:ea typeface="ＭＳ Ｐゴシック" charset="0"/>
                <a:cs typeface="ＭＳ Ｐゴシック" charset="0"/>
              </a:rPr>
              <a:t>/photos/</a:t>
            </a:r>
            <a:r>
              <a:rPr lang="en-US" sz="1300" dirty="0" err="1">
                <a:latin typeface="Arial" charset="0"/>
                <a:ea typeface="ＭＳ Ｐゴシック" charset="0"/>
                <a:cs typeface="ＭＳ Ｐゴシック" charset="0"/>
              </a:rPr>
              <a:t>mbgmbg</a:t>
            </a:r>
            <a:r>
              <a:rPr lang="en-US" sz="1300" dirty="0">
                <a:latin typeface="Arial" charset="0"/>
                <a:ea typeface="ＭＳ Ｐゴシック" charset="0"/>
                <a:cs typeface="ＭＳ Ｐゴシック" charset="0"/>
              </a:rPr>
              <a:t>/tags/</a:t>
            </a:r>
            <a:r>
              <a:rPr lang="en-US" sz="1300" dirty="0" err="1">
                <a:latin typeface="Arial" charset="0"/>
                <a:ea typeface="ＭＳ Ｐゴシック" charset="0"/>
                <a:cs typeface="ＭＳ Ｐゴシック" charset="0"/>
              </a:rPr>
              <a:t>kwpotppt</a:t>
            </a:r>
            <a:r>
              <a:rPr lang="en-US" sz="1300" dirty="0">
                <a:latin typeface="Arial" charset="0"/>
                <a:ea typeface="ＭＳ Ｐゴシック" charset="0"/>
                <a:cs typeface="ＭＳ Ｐゴシック"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cooperativity between RFs to target gene using logic gates</a:t>
            </a:r>
            <a:endParaRPr lang="en-US" dirty="0"/>
          </a:p>
        </p:txBody>
      </p:sp>
      <p:graphicFrame>
        <p:nvGraphicFramePr>
          <p:cNvPr id="56" name="Table 55"/>
          <p:cNvGraphicFramePr>
            <a:graphicFrameLocks noGrp="1"/>
          </p:cNvGraphicFramePr>
          <p:nvPr>
            <p:extLst>
              <p:ext uri="{D42A27DB-BD31-4B8C-83A1-F6EECF244321}">
                <p14:modId xmlns:p14="http://schemas.microsoft.com/office/powerpoint/2010/main" val="365674822"/>
              </p:ext>
            </p:extLst>
          </p:nvPr>
        </p:nvGraphicFramePr>
        <p:xfrm>
          <a:off x="3657599" y="3352801"/>
          <a:ext cx="3449568" cy="1027326"/>
        </p:xfrm>
        <a:graphic>
          <a:graphicData uri="http://schemas.openxmlformats.org/drawingml/2006/table">
            <a:tbl>
              <a:tblPr firstRow="1" bandRow="1">
                <a:tableStyleId>{5940675A-B579-460E-94D1-54222C63F5DA}</a:tableStyleId>
              </a:tblPr>
              <a:tblGrid>
                <a:gridCol w="1413674"/>
                <a:gridCol w="925298"/>
                <a:gridCol w="277649"/>
                <a:gridCol w="277649"/>
                <a:gridCol w="277649"/>
                <a:gridCol w="277649"/>
              </a:tblGrid>
              <a:tr h="243359">
                <a:tc rowSpan="2">
                  <a:txBody>
                    <a:bodyPr/>
                    <a:lstStyle/>
                    <a:p>
                      <a:pPr algn="ctr"/>
                      <a:r>
                        <a:rPr lang="en-US" sz="1800" b="0" dirty="0" smtClean="0">
                          <a:latin typeface="Helvetica"/>
                          <a:cs typeface="Helvetica"/>
                        </a:rPr>
                        <a:t>Input type </a:t>
                      </a:r>
                    </a:p>
                    <a:p>
                      <a:pPr algn="ctr"/>
                      <a:r>
                        <a:rPr lang="en-US" sz="1800" b="0" dirty="0" smtClean="0">
                          <a:latin typeface="Helvetica"/>
                          <a:cs typeface="Helvetica"/>
                        </a:rPr>
                        <a:t>(RF1,</a:t>
                      </a:r>
                      <a:r>
                        <a:rPr lang="en-US" sz="1800" b="0" baseline="0" dirty="0" smtClean="0">
                          <a:latin typeface="Helvetica"/>
                          <a:cs typeface="Helvetica"/>
                        </a:rPr>
                        <a:t> RF2)</a:t>
                      </a:r>
                      <a:endParaRPr lang="en-US" sz="1800" b="0" dirty="0">
                        <a:latin typeface="Helvetica"/>
                        <a:cs typeface="Helvetica"/>
                      </a:endParaRPr>
                    </a:p>
                  </a:txBody>
                  <a:tcPr marL="68123" marR="68123" marT="34061" marB="3406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0" dirty="0" smtClean="0">
                          <a:latin typeface="Helvetica"/>
                          <a:cs typeface="Helvetica"/>
                        </a:rPr>
                        <a:t>RF1</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T w="12700" cap="flat" cmpd="sng" algn="ctr">
                      <a:solidFill>
                        <a:scrgbClr r="0" g="0" b="0"/>
                      </a:solidFill>
                      <a:prstDash val="solid"/>
                      <a:round/>
                      <a:headEnd type="none" w="med" len="med"/>
                      <a:tailEnd type="none" w="med" len="med"/>
                    </a:lnT>
                  </a:tcPr>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238315">
                <a:tc vMerge="1">
                  <a:txBody>
                    <a:bodyPr/>
                    <a:lstStyle/>
                    <a:p>
                      <a:pPr algn="ctr"/>
                      <a:endParaRPr lang="en-US" sz="800" b="1" dirty="0"/>
                    </a:p>
                  </a:txBody>
                  <a:tcPr/>
                </a:tc>
                <a:tc>
                  <a:txBody>
                    <a:bodyPr/>
                    <a:lstStyle/>
                    <a:p>
                      <a:pPr algn="ctr"/>
                      <a:r>
                        <a:rPr lang="en-US" sz="1800" b="0" dirty="0" smtClean="0">
                          <a:latin typeface="Helvetica"/>
                          <a:cs typeface="Helvetica"/>
                        </a:rPr>
                        <a:t>RF2</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0</a:t>
                      </a:r>
                      <a:endParaRPr lang="en-US" sz="1800" b="0" dirty="0">
                        <a:latin typeface="Helvetica"/>
                        <a:cs typeface="Helvetica"/>
                      </a:endParaRPr>
                    </a:p>
                  </a:txBody>
                  <a:tcPr marL="68123" marR="68123" marT="34061" marB="34061"/>
                </a:tc>
                <a:tc>
                  <a:txBody>
                    <a:bodyPr/>
                    <a:lstStyle/>
                    <a:p>
                      <a:pPr algn="ctr"/>
                      <a:r>
                        <a:rPr lang="en-US" sz="1800" b="0" dirty="0" smtClean="0">
                          <a:latin typeface="Helvetica"/>
                          <a:cs typeface="Helvetica"/>
                        </a:rPr>
                        <a:t>1</a:t>
                      </a:r>
                      <a:endParaRPr lang="en-US" sz="1800" b="0" dirty="0">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tcPr>
                </a:tc>
              </a:tr>
              <a:tr h="280325">
                <a:tc>
                  <a:txBody>
                    <a:bodyPr/>
                    <a:lstStyle/>
                    <a:p>
                      <a:pPr algn="ctr"/>
                      <a:r>
                        <a:rPr lang="en-US" sz="1800" b="0" dirty="0" smtClean="0">
                          <a:latin typeface="Helvetica"/>
                          <a:cs typeface="Helvetica"/>
                        </a:rPr>
                        <a:t>Output</a:t>
                      </a:r>
                    </a:p>
                  </a:txBody>
                  <a:tcPr marL="68123" marR="68123" marT="34061" marB="34061">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b="0" dirty="0" smtClean="0">
                          <a:latin typeface="Helvetica"/>
                          <a:cs typeface="Helvetica"/>
                        </a:rPr>
                        <a:t>T</a:t>
                      </a:r>
                      <a:endParaRPr lang="en-US" sz="1800" b="0" dirty="0">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B w="12700" cap="flat" cmpd="sng" algn="ctr">
                      <a:solidFill>
                        <a:prstClr val="black"/>
                      </a:solidFill>
                      <a:prstDash val="solid"/>
                      <a:round/>
                      <a:headEnd type="none" w="med" len="med"/>
                      <a:tailEnd type="none" w="med" len="med"/>
                    </a:lnB>
                  </a:tcPr>
                </a:tc>
                <a:tc>
                  <a:txBody>
                    <a:bodyPr/>
                    <a:lstStyle/>
                    <a:p>
                      <a:pPr algn="ctr"/>
                      <a:r>
                        <a:rPr lang="en-US" sz="1800" b="0" i="1" dirty="0" smtClean="0">
                          <a:solidFill>
                            <a:srgbClr val="FF0000"/>
                          </a:solidFill>
                          <a:latin typeface="Helvetica"/>
                          <a:cs typeface="Helvetica"/>
                        </a:rPr>
                        <a:t>X</a:t>
                      </a:r>
                      <a:endParaRPr lang="en-US" sz="1800" b="0" i="1" dirty="0">
                        <a:solidFill>
                          <a:srgbClr val="FF0000"/>
                        </a:solidFill>
                        <a:latin typeface="Helvetica"/>
                        <a:cs typeface="Helvetica"/>
                      </a:endParaRPr>
                    </a:p>
                  </a:txBody>
                  <a:tcPr marL="68123" marR="68123" marT="34061" marB="34061">
                    <a:lnR w="12700" cap="flat" cmpd="sng" algn="ctr">
                      <a:solidFill>
                        <a:scrgbClr r="0" g="0" b="0"/>
                      </a:solidFill>
                      <a:prstDash val="solid"/>
                      <a:round/>
                      <a:headEnd type="none" w="med" len="med"/>
                      <a:tailEnd type="none" w="med" len="med"/>
                    </a:lnR>
                    <a:lnB w="12700" cap="flat" cmpd="sng" algn="ctr">
                      <a:solidFill>
                        <a:prstClr val="black"/>
                      </a:solidFill>
                      <a:prstDash val="solid"/>
                      <a:round/>
                      <a:headEnd type="none" w="med" len="med"/>
                      <a:tailEnd type="none" w="med" len="med"/>
                    </a:lnB>
                  </a:tcPr>
                </a:tc>
              </a:tr>
            </a:tbl>
          </a:graphicData>
        </a:graphic>
      </p:graphicFrame>
      <p:grpSp>
        <p:nvGrpSpPr>
          <p:cNvPr id="7" name="Group 6"/>
          <p:cNvGrpSpPr/>
          <p:nvPr/>
        </p:nvGrpSpPr>
        <p:grpSpPr>
          <a:xfrm>
            <a:off x="3886200" y="1219200"/>
            <a:ext cx="5083103" cy="1893332"/>
            <a:chOff x="3886200" y="1219200"/>
            <a:chExt cx="5083103" cy="1893332"/>
          </a:xfrm>
        </p:grpSpPr>
        <p:sp>
          <p:nvSpPr>
            <p:cNvPr id="33" name="Right Arrow 32"/>
            <p:cNvSpPr/>
            <p:nvPr/>
          </p:nvSpPr>
          <p:spPr>
            <a:xfrm>
              <a:off x="3886200" y="121920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58" name="TextBox 57"/>
            <p:cNvSpPr txBox="1"/>
            <p:nvPr/>
          </p:nvSpPr>
          <p:spPr>
            <a:xfrm>
              <a:off x="5715000" y="19812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RF1</a:t>
              </a:r>
            </a:p>
          </p:txBody>
        </p:sp>
        <p:sp>
          <p:nvSpPr>
            <p:cNvPr id="59" name="TextBox 58"/>
            <p:cNvSpPr txBox="1"/>
            <p:nvPr/>
          </p:nvSpPr>
          <p:spPr>
            <a:xfrm>
              <a:off x="5715000" y="27432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RF2</a:t>
              </a:r>
            </a:p>
          </p:txBody>
        </p:sp>
        <p:sp>
          <p:nvSpPr>
            <p:cNvPr id="60" name="TextBox 59"/>
            <p:cNvSpPr txBox="1"/>
            <p:nvPr/>
          </p:nvSpPr>
          <p:spPr>
            <a:xfrm>
              <a:off x="7696200" y="2057400"/>
              <a:ext cx="325668"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T</a:t>
              </a:r>
            </a:p>
          </p:txBody>
        </p:sp>
        <p:grpSp>
          <p:nvGrpSpPr>
            <p:cNvPr id="61" name="Group 60"/>
            <p:cNvGrpSpPr/>
            <p:nvPr/>
          </p:nvGrpSpPr>
          <p:grpSpPr>
            <a:xfrm>
              <a:off x="5562600" y="1752600"/>
              <a:ext cx="2798715" cy="1295400"/>
              <a:chOff x="7677490" y="4641328"/>
              <a:chExt cx="1323628" cy="612648"/>
            </a:xfrm>
          </p:grpSpPr>
          <p:sp>
            <p:nvSpPr>
              <p:cNvPr id="62" name="Delay 61"/>
              <p:cNvSpPr/>
              <p:nvPr/>
            </p:nvSpPr>
            <p:spPr>
              <a:xfrm>
                <a:off x="8032980" y="4641328"/>
                <a:ext cx="612648" cy="612648"/>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63" name="Straight Connector 62"/>
              <p:cNvCxnSpPr/>
              <p:nvPr/>
            </p:nvCxnSpPr>
            <p:spPr>
              <a:xfrm>
                <a:off x="7677490" y="47823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677490" y="5122931"/>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645628" y="49347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6629400" y="1929824"/>
              <a:ext cx="381034" cy="584776"/>
            </a:xfrm>
            <a:prstGeom prst="rect">
              <a:avLst/>
            </a:prstGeom>
            <a:noFill/>
          </p:spPr>
          <p:txBody>
            <a:bodyPr wrap="none" rtlCol="0">
              <a:spAutoFit/>
            </a:bodyPr>
            <a:lstStyle/>
            <a:p>
              <a:pPr defTabSz="914400" fontAlgn="auto">
                <a:spcBef>
                  <a:spcPts val="0"/>
                </a:spcBef>
                <a:spcAft>
                  <a:spcPts val="0"/>
                </a:spcAft>
              </a:pPr>
              <a:r>
                <a:rPr lang="en-US" sz="3200" dirty="0">
                  <a:solidFill>
                    <a:srgbClr val="000000"/>
                  </a:solidFill>
                  <a:latin typeface="Times New Roman"/>
                  <a:ea typeface="+mn-ea"/>
                  <a:cs typeface="Times New Roman"/>
                </a:rPr>
                <a:t>?</a:t>
              </a:r>
            </a:p>
          </p:txBody>
        </p:sp>
        <p:sp>
          <p:nvSpPr>
            <p:cNvPr id="68" name="TextBox 67"/>
            <p:cNvSpPr txBox="1"/>
            <p:nvPr/>
          </p:nvSpPr>
          <p:spPr>
            <a:xfrm>
              <a:off x="5410200" y="1219200"/>
              <a:ext cx="3222106" cy="400110"/>
            </a:xfrm>
            <a:prstGeom prst="rect">
              <a:avLst/>
            </a:prstGeom>
            <a:noFill/>
          </p:spPr>
          <p:txBody>
            <a:bodyPr wrap="none" rtlCol="0">
              <a:spAutoFit/>
            </a:bodyPr>
            <a:lstStyle/>
            <a:p>
              <a:pPr defTabSz="914400" fontAlgn="auto">
                <a:spcBef>
                  <a:spcPts val="0"/>
                </a:spcBef>
                <a:spcAft>
                  <a:spcPts val="0"/>
                </a:spcAft>
              </a:pPr>
              <a:r>
                <a:rPr lang="en-US" sz="2000" dirty="0">
                  <a:solidFill>
                    <a:srgbClr val="000000"/>
                  </a:solidFill>
                  <a:latin typeface="Georgia"/>
                  <a:ea typeface="+mn-ea"/>
                  <a:cs typeface="+mn-cs"/>
                </a:rPr>
                <a:t>2-input-1-output logic gate</a:t>
              </a:r>
            </a:p>
          </p:txBody>
        </p:sp>
        <p:sp>
          <p:nvSpPr>
            <p:cNvPr id="5" name="Rectangle 4"/>
            <p:cNvSpPr/>
            <p:nvPr/>
          </p:nvSpPr>
          <p:spPr>
            <a:xfrm>
              <a:off x="7543800" y="23622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00110101…</a:t>
              </a:r>
            </a:p>
          </p:txBody>
        </p:sp>
        <p:sp>
          <p:nvSpPr>
            <p:cNvPr id="35" name="Rectangle 34"/>
            <p:cNvSpPr/>
            <p:nvPr/>
          </p:nvSpPr>
          <p:spPr>
            <a:xfrm>
              <a:off x="4876800" y="16764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10110101…</a:t>
              </a:r>
            </a:p>
          </p:txBody>
        </p:sp>
        <p:sp>
          <p:nvSpPr>
            <p:cNvPr id="38" name="Rectangle 37"/>
            <p:cNvSpPr/>
            <p:nvPr/>
          </p:nvSpPr>
          <p:spPr>
            <a:xfrm>
              <a:off x="4953000" y="2450068"/>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01110111…</a:t>
              </a:r>
            </a:p>
          </p:txBody>
        </p:sp>
      </p:grpSp>
      <p:grpSp>
        <p:nvGrpSpPr>
          <p:cNvPr id="9" name="Group 8"/>
          <p:cNvGrpSpPr/>
          <p:nvPr/>
        </p:nvGrpSpPr>
        <p:grpSpPr>
          <a:xfrm>
            <a:off x="3200400" y="3200400"/>
            <a:ext cx="5562600" cy="2971800"/>
            <a:chOff x="3200400" y="3200400"/>
            <a:chExt cx="5562600" cy="2971800"/>
          </a:xfrm>
        </p:grpSpPr>
        <p:sp>
          <p:nvSpPr>
            <p:cNvPr id="4" name="Rounded Rectangular Callout 3"/>
            <p:cNvSpPr/>
            <p:nvPr/>
          </p:nvSpPr>
          <p:spPr>
            <a:xfrm rot="10800000">
              <a:off x="3200400" y="3200400"/>
              <a:ext cx="5486400" cy="2971800"/>
            </a:xfrm>
            <a:prstGeom prst="wedgeRoundRectCallout">
              <a:avLst>
                <a:gd name="adj1" fmla="val -15969"/>
                <a:gd name="adj2" fmla="val 74723"/>
                <a:gd name="adj3" fmla="val 16667"/>
              </a:avLst>
            </a:prstGeom>
            <a:no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6" name="Rectangle 5"/>
            <p:cNvSpPr/>
            <p:nvPr/>
          </p:nvSpPr>
          <p:spPr>
            <a:xfrm>
              <a:off x="3581400" y="4572000"/>
              <a:ext cx="5181600" cy="923330"/>
            </a:xfrm>
            <a:prstGeom prst="rect">
              <a:avLst/>
            </a:prstGeom>
          </p:spPr>
          <p:txBody>
            <a:bodyPr wrap="square">
              <a:spAutoFit/>
            </a:bodyPr>
            <a:lstStyle/>
            <a:p>
              <a:pPr defTabSz="914400" fontAlgn="auto">
                <a:spcBef>
                  <a:spcPts val="0"/>
                </a:spcBef>
                <a:spcAft>
                  <a:spcPts val="0"/>
                </a:spcAft>
              </a:pPr>
              <a:r>
                <a:rPr lang="en-US" i="1" dirty="0">
                  <a:solidFill>
                    <a:srgbClr val="FF0000"/>
                  </a:solidFill>
                  <a:latin typeface="Helvetica"/>
                  <a:ea typeface="+mn-ea"/>
                  <a:cs typeface="Helvetica"/>
                </a:rPr>
                <a:t>X</a:t>
              </a:r>
              <a:r>
                <a:rPr lang="en-US" dirty="0">
                  <a:solidFill>
                    <a:srgbClr val="000000"/>
                  </a:solidFill>
                  <a:latin typeface="Helvetica"/>
                  <a:ea typeface="+mn-ea"/>
                  <a:cs typeface="Helvetica"/>
                </a:rPr>
                <a:t> can be 0 or 1, so there are 2</a:t>
              </a:r>
              <a:r>
                <a:rPr lang="en-US" baseline="30000" dirty="0">
                  <a:solidFill>
                    <a:srgbClr val="000000"/>
                  </a:solidFill>
                  <a:latin typeface="Helvetica"/>
                  <a:ea typeface="+mn-ea"/>
                  <a:cs typeface="Helvetica"/>
                </a:rPr>
                <a:t>4</a:t>
              </a:r>
              <a:r>
                <a:rPr lang="en-US" dirty="0">
                  <a:solidFill>
                    <a:srgbClr val="000000"/>
                  </a:solidFill>
                  <a:latin typeface="Helvetica"/>
                  <a:ea typeface="+mn-ea"/>
                  <a:cs typeface="Helvetica"/>
                </a:rPr>
                <a:t>=16 possible output combinations, each of which corresponds to a unique 2-input-1-output logic gate</a:t>
              </a:r>
            </a:p>
          </p:txBody>
        </p:sp>
        <p:sp>
          <p:nvSpPr>
            <p:cNvPr id="15" name="Left Brace 14"/>
            <p:cNvSpPr/>
            <p:nvPr/>
          </p:nvSpPr>
          <p:spPr>
            <a:xfrm flipH="1">
              <a:off x="7162800" y="3429000"/>
              <a:ext cx="228600" cy="914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fontAlgn="auto">
                <a:spcBef>
                  <a:spcPts val="0"/>
                </a:spcBef>
                <a:spcAft>
                  <a:spcPts val="0"/>
                </a:spcAft>
              </a:pPr>
              <a:endParaRPr lang="en-US">
                <a:solidFill>
                  <a:srgbClr val="000000"/>
                </a:solidFill>
                <a:latin typeface="Georgia"/>
              </a:endParaRPr>
            </a:p>
          </p:txBody>
        </p:sp>
        <p:sp>
          <p:nvSpPr>
            <p:cNvPr id="16" name="TextBox 15"/>
            <p:cNvSpPr txBox="1"/>
            <p:nvPr/>
          </p:nvSpPr>
          <p:spPr>
            <a:xfrm>
              <a:off x="7467600" y="3581400"/>
              <a:ext cx="1295400" cy="646331"/>
            </a:xfrm>
            <a:prstGeom prst="rect">
              <a:avLst/>
            </a:prstGeom>
            <a:noFill/>
          </p:spPr>
          <p:txBody>
            <a:bodyPr wrap="square" rtlCol="0">
              <a:spAutoFit/>
            </a:bodyPr>
            <a:lstStyle/>
            <a:p>
              <a:pPr defTabSz="914400" fontAlgn="auto">
                <a:spcBef>
                  <a:spcPts val="0"/>
                </a:spcBef>
                <a:spcAft>
                  <a:spcPts val="0"/>
                </a:spcAft>
              </a:pPr>
              <a:r>
                <a:rPr lang="en-US" dirty="0" err="1">
                  <a:solidFill>
                    <a:srgbClr val="000000"/>
                  </a:solidFill>
                  <a:latin typeface="Helvetica"/>
                  <a:ea typeface="+mn-ea"/>
                  <a:cs typeface="Helvetica"/>
                </a:rPr>
                <a:t>Binarized</a:t>
              </a:r>
              <a:r>
                <a:rPr lang="en-US" dirty="0">
                  <a:solidFill>
                    <a:srgbClr val="000000"/>
                  </a:solidFill>
                  <a:latin typeface="Helvetica"/>
                  <a:ea typeface="+mn-ea"/>
                  <a:cs typeface="Helvetica"/>
                </a:rPr>
                <a:t> expression</a:t>
              </a:r>
            </a:p>
          </p:txBody>
        </p:sp>
        <p:sp>
          <p:nvSpPr>
            <p:cNvPr id="66" name="Left Brace 65"/>
            <p:cNvSpPr/>
            <p:nvPr/>
          </p:nvSpPr>
          <p:spPr>
            <a:xfrm rot="5400000" flipH="1">
              <a:off x="6477000" y="3962400"/>
              <a:ext cx="152400" cy="10668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4400" fontAlgn="auto">
                <a:spcBef>
                  <a:spcPts val="0"/>
                </a:spcBef>
                <a:spcAft>
                  <a:spcPts val="0"/>
                </a:spcAft>
              </a:pPr>
              <a:endParaRPr lang="en-US">
                <a:solidFill>
                  <a:srgbClr val="000000"/>
                </a:solidFill>
                <a:latin typeface="Georgia"/>
              </a:endParaRPr>
            </a:p>
          </p:txBody>
        </p:sp>
        <p:grpSp>
          <p:nvGrpSpPr>
            <p:cNvPr id="47" name="Group 46"/>
            <p:cNvGrpSpPr/>
            <p:nvPr/>
          </p:nvGrpSpPr>
          <p:grpSpPr>
            <a:xfrm>
              <a:off x="5715000" y="5638800"/>
              <a:ext cx="762000" cy="392838"/>
              <a:chOff x="7391400" y="4114800"/>
              <a:chExt cx="762000" cy="392838"/>
            </a:xfrm>
          </p:grpSpPr>
          <p:sp>
            <p:nvSpPr>
              <p:cNvPr id="49" name="Moon 48"/>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50" name="Oval 49"/>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52" name="Straight Connector 51"/>
              <p:cNvCxnSpPr>
                <a:stCxn id="49"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4724400" y="5638800"/>
              <a:ext cx="762000" cy="392838"/>
              <a:chOff x="7391400" y="4114800"/>
              <a:chExt cx="762000" cy="392838"/>
            </a:xfrm>
          </p:grpSpPr>
          <p:sp>
            <p:nvSpPr>
              <p:cNvPr id="57" name="Moon 56"/>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cxnSp>
            <p:nvCxnSpPr>
              <p:cNvPr id="69" name="Straight Connector 68"/>
              <p:cNvCxnSpPr>
                <a:stCxn id="57"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3648456" y="5715000"/>
              <a:ext cx="771144" cy="304800"/>
              <a:chOff x="10735056" y="2438400"/>
              <a:chExt cx="771144" cy="304800"/>
            </a:xfrm>
          </p:grpSpPr>
          <p:sp>
            <p:nvSpPr>
              <p:cNvPr id="73" name="Isosceles Triangle 72"/>
              <p:cNvSpPr/>
              <p:nvPr/>
            </p:nvSpPr>
            <p:spPr>
              <a:xfrm rot="5400000">
                <a:off x="10972800" y="2438400"/>
                <a:ext cx="304800" cy="304800"/>
              </a:xfrm>
              <a:prstGeom prst="triangl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74" name="Straight Connector 73"/>
              <p:cNvCxnSpPr/>
              <p:nvPr/>
            </p:nvCxnSpPr>
            <p:spPr>
              <a:xfrm>
                <a:off x="10735056" y="2590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1268456" y="2590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6705600" y="5638800"/>
              <a:ext cx="823151" cy="381000"/>
              <a:chOff x="7677490" y="4641328"/>
              <a:chExt cx="1323628" cy="612648"/>
            </a:xfrm>
          </p:grpSpPr>
          <p:sp>
            <p:nvSpPr>
              <p:cNvPr id="77" name="Delay 76"/>
              <p:cNvSpPr/>
              <p:nvPr/>
            </p:nvSpPr>
            <p:spPr>
              <a:xfrm>
                <a:off x="8032980" y="4641328"/>
                <a:ext cx="612648" cy="612648"/>
              </a:xfrm>
              <a:prstGeom prst="flowChartDelay">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78" name="Straight Connector 77"/>
              <p:cNvCxnSpPr/>
              <p:nvPr/>
            </p:nvCxnSpPr>
            <p:spPr>
              <a:xfrm>
                <a:off x="7677490" y="47823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7677490" y="5122931"/>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645628" y="4934772"/>
                <a:ext cx="355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7772400" y="5486400"/>
              <a:ext cx="479618" cy="461665"/>
            </a:xfrm>
            <a:prstGeom prst="rect">
              <a:avLst/>
            </a:prstGeom>
            <a:noFill/>
          </p:spPr>
          <p:txBody>
            <a:bodyPr wrap="none" rtlCol="0">
              <a:spAutoFit/>
            </a:bodyPr>
            <a:lstStyle/>
            <a:p>
              <a:pPr defTabSz="914400" fontAlgn="auto">
                <a:spcBef>
                  <a:spcPts val="0"/>
                </a:spcBef>
                <a:spcAft>
                  <a:spcPts val="0"/>
                </a:spcAft>
              </a:pPr>
              <a:r>
                <a:rPr lang="en-US" sz="2400" b="1" dirty="0">
                  <a:solidFill>
                    <a:srgbClr val="000000"/>
                  </a:solidFill>
                  <a:latin typeface="Georgia"/>
                  <a:ea typeface="+mn-ea"/>
                  <a:cs typeface="+mn-cs"/>
                </a:rPr>
                <a:t>…</a:t>
              </a:r>
              <a:endParaRPr lang="en-US" b="1" dirty="0">
                <a:solidFill>
                  <a:srgbClr val="000000"/>
                </a:solidFill>
                <a:latin typeface="Georgia"/>
                <a:ea typeface="+mn-ea"/>
                <a:cs typeface="+mn-cs"/>
              </a:endParaRPr>
            </a:p>
          </p:txBody>
        </p:sp>
      </p:grpSp>
      <p:grpSp>
        <p:nvGrpSpPr>
          <p:cNvPr id="3" name="Group 2"/>
          <p:cNvGrpSpPr/>
          <p:nvPr/>
        </p:nvGrpSpPr>
        <p:grpSpPr>
          <a:xfrm>
            <a:off x="5427" y="1219200"/>
            <a:ext cx="4620476" cy="5229999"/>
            <a:chOff x="5427" y="1219200"/>
            <a:chExt cx="4620476" cy="5229999"/>
          </a:xfrm>
        </p:grpSpPr>
        <p:sp>
          <p:nvSpPr>
            <p:cNvPr id="51" name="TextBox 50"/>
            <p:cNvSpPr txBox="1"/>
            <p:nvPr/>
          </p:nvSpPr>
          <p:spPr>
            <a:xfrm>
              <a:off x="685800" y="1219200"/>
              <a:ext cx="2514600" cy="400110"/>
            </a:xfrm>
            <a:prstGeom prst="rect">
              <a:avLst/>
            </a:prstGeom>
            <a:noFill/>
          </p:spPr>
          <p:txBody>
            <a:bodyPr wrap="square" rtlCol="0">
              <a:spAutoFit/>
            </a:bodyPr>
            <a:lstStyle/>
            <a:p>
              <a:pPr defTabSz="914400" fontAlgn="auto">
                <a:spcBef>
                  <a:spcPts val="0"/>
                </a:spcBef>
                <a:spcAft>
                  <a:spcPts val="0"/>
                </a:spcAft>
              </a:pPr>
              <a:r>
                <a:rPr lang="en-US" sz="2000" dirty="0">
                  <a:solidFill>
                    <a:srgbClr val="000000"/>
                  </a:solidFill>
                  <a:latin typeface="Georgia"/>
                  <a:ea typeface="+mn-ea"/>
                  <a:cs typeface="+mn-cs"/>
                </a:rPr>
                <a:t>A regulatory triplet</a:t>
              </a:r>
            </a:p>
          </p:txBody>
        </p:sp>
        <p:grpSp>
          <p:nvGrpSpPr>
            <p:cNvPr id="13" name="Group 12"/>
            <p:cNvGrpSpPr/>
            <p:nvPr/>
          </p:nvGrpSpPr>
          <p:grpSpPr>
            <a:xfrm>
              <a:off x="250897" y="1600200"/>
              <a:ext cx="4375006" cy="1524000"/>
              <a:chOff x="-3635303" y="3124200"/>
              <a:chExt cx="4375006" cy="1524000"/>
            </a:xfrm>
          </p:grpSpPr>
          <p:grpSp>
            <p:nvGrpSpPr>
              <p:cNvPr id="22" name="Group 21"/>
              <p:cNvGrpSpPr/>
              <p:nvPr/>
            </p:nvGrpSpPr>
            <p:grpSpPr>
              <a:xfrm rot="16200000">
                <a:off x="-2159696" y="3155958"/>
                <a:ext cx="1371600" cy="1612884"/>
                <a:chOff x="1268482" y="2355505"/>
                <a:chExt cx="685800" cy="806442"/>
              </a:xfrm>
            </p:grpSpPr>
            <p:sp>
              <p:nvSpPr>
                <p:cNvPr id="23" name="Oval 22"/>
                <p:cNvSpPr/>
                <p:nvPr/>
              </p:nvSpPr>
              <p:spPr bwMode="auto">
                <a:xfrm>
                  <a:off x="1477954" y="2933347"/>
                  <a:ext cx="228600" cy="2286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4" name="Straight Arrow Connector 23"/>
                <p:cNvCxnSpPr>
                  <a:stCxn id="27" idx="4"/>
                  <a:endCxn id="23" idx="1"/>
                </p:cNvCxnSpPr>
                <p:nvPr/>
              </p:nvCxnSpPr>
              <p:spPr bwMode="auto">
                <a:xfrm>
                  <a:off x="1382782" y="2584105"/>
                  <a:ext cx="128650" cy="382720"/>
                </a:xfrm>
                <a:prstGeom prst="straightConnector1">
                  <a:avLst/>
                </a:prstGeom>
                <a:solidFill>
                  <a:srgbClr val="C6531F"/>
                </a:solidFill>
                <a:ln w="57150" cap="flat" cmpd="sng" algn="ctr">
                  <a:solidFill>
                    <a:schemeClr val="tx1"/>
                  </a:solidFill>
                  <a:prstDash val="solid"/>
                  <a:round/>
                  <a:headEnd type="none" w="med" len="med"/>
                  <a:tailEnd type="arrow"/>
                </a:ln>
                <a:effectLst/>
              </p:spPr>
            </p:cxnSp>
            <p:cxnSp>
              <p:nvCxnSpPr>
                <p:cNvPr id="25" name="Straight Arrow Connector 24"/>
                <p:cNvCxnSpPr>
                  <a:stCxn id="26" idx="4"/>
                  <a:endCxn id="23" idx="7"/>
                </p:cNvCxnSpPr>
                <p:nvPr/>
              </p:nvCxnSpPr>
              <p:spPr bwMode="auto">
                <a:xfrm flipH="1">
                  <a:off x="1673077" y="2584105"/>
                  <a:ext cx="166906" cy="382720"/>
                </a:xfrm>
                <a:prstGeom prst="straightConnector1">
                  <a:avLst/>
                </a:prstGeom>
                <a:solidFill>
                  <a:srgbClr val="C6531F"/>
                </a:solidFill>
                <a:ln w="57150" cap="flat" cmpd="sng" algn="ctr">
                  <a:solidFill>
                    <a:schemeClr val="tx1"/>
                  </a:solidFill>
                  <a:prstDash val="solid"/>
                  <a:round/>
                  <a:headEnd type="none" w="med" len="med"/>
                  <a:tailEnd type="arrow"/>
                </a:ln>
                <a:effectLst/>
              </p:spPr>
            </p:cxnSp>
            <p:sp>
              <p:nvSpPr>
                <p:cNvPr id="26" name="Oval 25"/>
                <p:cNvSpPr/>
                <p:nvPr/>
              </p:nvSpPr>
              <p:spPr bwMode="auto">
                <a:xfrm>
                  <a:off x="1725682" y="2355505"/>
                  <a:ext cx="228600" cy="228600"/>
                </a:xfrm>
                <a:prstGeom prst="ellips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sp>
              <p:nvSpPr>
                <p:cNvPr id="27" name="Oval 26"/>
                <p:cNvSpPr/>
                <p:nvPr/>
              </p:nvSpPr>
              <p:spPr bwMode="auto">
                <a:xfrm>
                  <a:off x="1268482" y="2355505"/>
                  <a:ext cx="228600" cy="228600"/>
                </a:xfrm>
                <a:prstGeom prst="ellipse">
                  <a:avLst/>
                </a:prstGeom>
                <a:solidFill>
                  <a:srgbClr val="008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grpSp>
          <p:sp>
            <p:nvSpPr>
              <p:cNvPr id="39" name="TextBox 38"/>
              <p:cNvSpPr txBox="1"/>
              <p:nvPr/>
            </p:nvSpPr>
            <p:spPr>
              <a:xfrm>
                <a:off x="-2362200" y="32766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RF1</a:t>
                </a:r>
              </a:p>
            </p:txBody>
          </p:sp>
          <p:sp>
            <p:nvSpPr>
              <p:cNvPr id="40" name="TextBox 39"/>
              <p:cNvSpPr txBox="1"/>
              <p:nvPr/>
            </p:nvSpPr>
            <p:spPr>
              <a:xfrm>
                <a:off x="-2362200" y="4191000"/>
                <a:ext cx="620745"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RF2</a:t>
                </a:r>
              </a:p>
            </p:txBody>
          </p:sp>
          <p:sp>
            <p:nvSpPr>
              <p:cNvPr id="41" name="TextBox 40"/>
              <p:cNvSpPr txBox="1"/>
              <p:nvPr/>
            </p:nvSpPr>
            <p:spPr>
              <a:xfrm>
                <a:off x="-1066800" y="3821668"/>
                <a:ext cx="325668" cy="369332"/>
              </a:xfrm>
              <a:prstGeom prst="rect">
                <a:avLst/>
              </a:prstGeom>
              <a:noFill/>
            </p:spPr>
            <p:txBody>
              <a:bodyPr wrap="none" rtlCol="0">
                <a:spAutoFit/>
              </a:bodyPr>
              <a:lstStyle/>
              <a:p>
                <a:pPr defTabSz="914400" fontAlgn="auto">
                  <a:spcBef>
                    <a:spcPts val="0"/>
                  </a:spcBef>
                  <a:spcAft>
                    <a:spcPts val="0"/>
                  </a:spcAft>
                </a:pPr>
                <a:r>
                  <a:rPr lang="en-US" dirty="0">
                    <a:solidFill>
                      <a:srgbClr val="000000"/>
                    </a:solidFill>
                    <a:latin typeface="Helvetica"/>
                    <a:ea typeface="+mn-ea"/>
                    <a:cs typeface="Helvetica"/>
                  </a:rPr>
                  <a:t>T</a:t>
                </a:r>
              </a:p>
            </p:txBody>
          </p:sp>
          <p:sp>
            <p:nvSpPr>
              <p:cNvPr id="42" name="Rectangle 41"/>
              <p:cNvSpPr/>
              <p:nvPr/>
            </p:nvSpPr>
            <p:spPr>
              <a:xfrm>
                <a:off x="-3635303" y="31242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10110101…</a:t>
                </a:r>
              </a:p>
            </p:txBody>
          </p:sp>
          <p:sp>
            <p:nvSpPr>
              <p:cNvPr id="43" name="Rectangle 42"/>
              <p:cNvSpPr/>
              <p:nvPr/>
            </p:nvSpPr>
            <p:spPr>
              <a:xfrm>
                <a:off x="-3635303" y="4038600"/>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10110101…</a:t>
                </a:r>
              </a:p>
            </p:txBody>
          </p:sp>
          <p:sp>
            <p:nvSpPr>
              <p:cNvPr id="44" name="Rectangle 43"/>
              <p:cNvSpPr/>
              <p:nvPr/>
            </p:nvSpPr>
            <p:spPr>
              <a:xfrm>
                <a:off x="-685800" y="3669268"/>
                <a:ext cx="1425503" cy="369332"/>
              </a:xfrm>
              <a:prstGeom prst="rect">
                <a:avLst/>
              </a:prstGeom>
            </p:spPr>
            <p:txBody>
              <a:bodyPr wrap="none">
                <a:spAutoFit/>
              </a:bodyPr>
              <a:lstStyle/>
              <a:p>
                <a:pPr defTabSz="914400" fontAlgn="auto">
                  <a:spcBef>
                    <a:spcPts val="0"/>
                  </a:spcBef>
                  <a:spcAft>
                    <a:spcPts val="0"/>
                  </a:spcAft>
                </a:pPr>
                <a:r>
                  <a:rPr lang="en-US" dirty="0">
                    <a:solidFill>
                      <a:srgbClr val="000000"/>
                    </a:solidFill>
                    <a:latin typeface="Helvetica"/>
                    <a:ea typeface="+mn-ea"/>
                    <a:cs typeface="Helvetica"/>
                  </a:rPr>
                  <a:t>00110101…</a:t>
                </a:r>
              </a:p>
            </p:txBody>
          </p:sp>
          <p:cxnSp>
            <p:nvCxnSpPr>
              <p:cNvPr id="45" name="Straight Connector 44"/>
              <p:cNvCxnSpPr>
                <a:endCxn id="26" idx="0"/>
              </p:cNvCxnSpPr>
              <p:nvPr/>
            </p:nvCxnSpPr>
            <p:spPr>
              <a:xfrm>
                <a:off x="-2743200" y="3505200"/>
                <a:ext cx="4628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27" idx="0"/>
              </p:cNvCxnSpPr>
              <p:nvPr/>
            </p:nvCxnSpPr>
            <p:spPr>
              <a:xfrm>
                <a:off x="-2743200" y="4419600"/>
                <a:ext cx="4628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3" idx="4"/>
              </p:cNvCxnSpPr>
              <p:nvPr/>
            </p:nvCxnSpPr>
            <p:spPr>
              <a:xfrm>
                <a:off x="-667454" y="4000656"/>
                <a:ext cx="43885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p:cNvSpPr/>
            <p:nvPr/>
          </p:nvSpPr>
          <p:spPr>
            <a:xfrm>
              <a:off x="228600" y="3200400"/>
              <a:ext cx="2743200" cy="1200329"/>
            </a:xfrm>
            <a:prstGeom prst="rect">
              <a:avLst/>
            </a:prstGeom>
          </p:spPr>
          <p:txBody>
            <a:bodyPr wrap="square">
              <a:spAutoFit/>
            </a:bodyPr>
            <a:lstStyle/>
            <a:p>
              <a:pPr defTabSz="914400" fontAlgn="auto">
                <a:spcBef>
                  <a:spcPts val="0"/>
                </a:spcBef>
                <a:spcAft>
                  <a:spcPts val="0"/>
                </a:spcAft>
              </a:pPr>
              <a:r>
                <a:rPr lang="en-US" dirty="0">
                  <a:solidFill>
                    <a:srgbClr val="000000"/>
                  </a:solidFill>
                  <a:latin typeface="Helvetica"/>
                  <a:ea typeface="+mn-ea"/>
                  <a:cs typeface="Helvetica"/>
                </a:rPr>
                <a:t>0 – gene off </a:t>
              </a:r>
            </a:p>
            <a:p>
              <a:pPr defTabSz="914400" fontAlgn="auto">
                <a:spcBef>
                  <a:spcPts val="0"/>
                </a:spcBef>
                <a:spcAft>
                  <a:spcPts val="0"/>
                </a:spcAft>
              </a:pPr>
              <a:r>
                <a:rPr lang="en-US" dirty="0">
                  <a:solidFill>
                    <a:srgbClr val="000000"/>
                  </a:solidFill>
                  <a:latin typeface="Helvetica"/>
                  <a:ea typeface="+mn-ea"/>
                  <a:cs typeface="Helvetica"/>
                </a:rPr>
                <a:t>1 – gene on</a:t>
              </a:r>
            </a:p>
            <a:p>
              <a:pPr defTabSz="914400" fontAlgn="auto">
                <a:spcBef>
                  <a:spcPts val="0"/>
                </a:spcBef>
                <a:spcAft>
                  <a:spcPts val="0"/>
                </a:spcAft>
              </a:pPr>
              <a:r>
                <a:rPr lang="en-US" dirty="0">
                  <a:solidFill>
                    <a:srgbClr val="000000"/>
                  </a:solidFill>
                  <a:latin typeface="Helvetica"/>
                  <a:ea typeface="+mn-ea"/>
                  <a:cs typeface="Helvetica"/>
                </a:rPr>
                <a:t>after </a:t>
              </a:r>
              <a:r>
                <a:rPr lang="en-US" dirty="0" err="1">
                  <a:solidFill>
                    <a:srgbClr val="000000"/>
                  </a:solidFill>
                  <a:latin typeface="Helvetica"/>
                  <a:ea typeface="+mn-ea"/>
                  <a:cs typeface="Helvetica"/>
                </a:rPr>
                <a:t>binarizing</a:t>
              </a:r>
              <a:r>
                <a:rPr lang="en-US" dirty="0">
                  <a:solidFill>
                    <a:srgbClr val="000000"/>
                  </a:solidFill>
                  <a:latin typeface="Helvetica"/>
                  <a:ea typeface="+mn-ea"/>
                  <a:cs typeface="Helvetica"/>
                </a:rPr>
                <a:t> gene expression data*</a:t>
              </a:r>
              <a:endParaRPr lang="en-US" dirty="0">
                <a:solidFill>
                  <a:srgbClr val="000000"/>
                </a:solidFill>
                <a:latin typeface="Georgia"/>
                <a:ea typeface="+mn-ea"/>
                <a:cs typeface="+mn-cs"/>
              </a:endParaRPr>
            </a:p>
          </p:txBody>
        </p:sp>
        <p:sp>
          <p:nvSpPr>
            <p:cNvPr id="8" name="TextBox 7"/>
            <p:cNvSpPr txBox="1"/>
            <p:nvPr/>
          </p:nvSpPr>
          <p:spPr>
            <a:xfrm>
              <a:off x="5427" y="6172200"/>
              <a:ext cx="1585215" cy="276999"/>
            </a:xfrm>
            <a:prstGeom prst="rect">
              <a:avLst/>
            </a:prstGeom>
            <a:noFill/>
          </p:spPr>
          <p:txBody>
            <a:bodyPr wrap="none" rtlCol="0">
              <a:spAutoFit/>
            </a:bodyPr>
            <a:lstStyle/>
            <a:p>
              <a:pPr defTabSz="914400" fontAlgn="auto">
                <a:spcBef>
                  <a:spcPts val="0"/>
                </a:spcBef>
                <a:spcAft>
                  <a:spcPts val="0"/>
                </a:spcAft>
              </a:pPr>
              <a:r>
                <a:rPr lang="en-US" sz="1200" dirty="0">
                  <a:solidFill>
                    <a:srgbClr val="000000"/>
                  </a:solidFill>
                  <a:latin typeface="Georgia"/>
                  <a:ea typeface="+mn-ea"/>
                  <a:cs typeface="+mn-cs"/>
                </a:rPr>
                <a:t>*</a:t>
              </a:r>
              <a:r>
                <a:rPr lang="en-US" sz="1200" dirty="0" err="1">
                  <a:solidFill>
                    <a:srgbClr val="000000"/>
                  </a:solidFill>
                  <a:latin typeface="Georgia"/>
                  <a:ea typeface="+mn-ea"/>
                  <a:cs typeface="+mn-cs"/>
                </a:rPr>
                <a:t>BoolNet</a:t>
              </a:r>
              <a:r>
                <a:rPr lang="en-US" sz="1200" dirty="0">
                  <a:solidFill>
                    <a:srgbClr val="000000"/>
                  </a:solidFill>
                  <a:latin typeface="Georgia"/>
                  <a:ea typeface="+mn-ea"/>
                  <a:cs typeface="+mn-cs"/>
                </a:rPr>
                <a:t>, R package</a:t>
              </a:r>
            </a:p>
          </p:txBody>
        </p:sp>
      </p:grpSp>
    </p:spTree>
    <p:extLst>
      <p:ext uri="{BB962C8B-B14F-4D97-AF65-F5344CB8AC3E}">
        <p14:creationId xmlns:p14="http://schemas.microsoft.com/office/powerpoint/2010/main" val="2235052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7558" y="1447800"/>
            <a:ext cx="6584446" cy="4660900"/>
          </a:xfrm>
        </p:spPr>
      </p:pic>
      <p:sp>
        <p:nvSpPr>
          <p:cNvPr id="2" name="Title 1"/>
          <p:cNvSpPr>
            <a:spLocks noGrp="1"/>
          </p:cNvSpPr>
          <p:nvPr>
            <p:ph type="title"/>
          </p:nvPr>
        </p:nvSpPr>
        <p:spPr>
          <a:xfrm>
            <a:off x="538163" y="152400"/>
            <a:ext cx="8377237" cy="914400"/>
          </a:xfrm>
        </p:spPr>
        <p:txBody>
          <a:bodyPr/>
          <a:lstStyle/>
          <a:p>
            <a:r>
              <a:rPr lang="en-US" dirty="0" smtClean="0"/>
              <a:t>An example: selection of the best-matched logic gate</a:t>
            </a:r>
            <a:endParaRPr lang="en-US" dirty="0"/>
          </a:p>
        </p:txBody>
      </p:sp>
      <p:sp>
        <p:nvSpPr>
          <p:cNvPr id="6" name="Rectangle 5"/>
          <p:cNvSpPr/>
          <p:nvPr/>
        </p:nvSpPr>
        <p:spPr>
          <a:xfrm>
            <a:off x="228600" y="4648200"/>
            <a:ext cx="2514600" cy="830997"/>
          </a:xfrm>
          <a:prstGeom prst="rect">
            <a:avLst/>
          </a:prstGeom>
        </p:spPr>
        <p:txBody>
          <a:bodyPr wrap="square">
            <a:spAutoFit/>
          </a:bodyPr>
          <a:lstStyle/>
          <a:p>
            <a:pPr defTabSz="914400" fontAlgn="auto">
              <a:spcBef>
                <a:spcPts val="0"/>
              </a:spcBef>
              <a:spcAft>
                <a:spcPts val="0"/>
              </a:spcAft>
            </a:pPr>
            <a:r>
              <a:rPr lang="en-US" sz="1200" b="1" dirty="0">
                <a:solidFill>
                  <a:srgbClr val="000000"/>
                </a:solidFill>
                <a:latin typeface="Helvetica"/>
                <a:ea typeface="+mn-ea"/>
                <a:cs typeface="Helvetica"/>
              </a:rPr>
              <a:t>Laplace’s rule of succession</a:t>
            </a:r>
          </a:p>
          <a:p>
            <a:pPr defTabSz="914400" fontAlgn="auto">
              <a:spcBef>
                <a:spcPts val="0"/>
              </a:spcBef>
              <a:spcAft>
                <a:spcPts val="0"/>
              </a:spcAft>
            </a:pPr>
            <a:r>
              <a:rPr lang="en-US" sz="1200" dirty="0">
                <a:solidFill>
                  <a:srgbClr val="000000"/>
                </a:solidFill>
                <a:latin typeface="Helvetica"/>
                <a:ea typeface="+mn-ea"/>
                <a:cs typeface="Helvetica"/>
              </a:rPr>
              <a:t>s=(# of selected output state for the input type + 1)</a:t>
            </a:r>
          </a:p>
          <a:p>
            <a:pPr defTabSz="914400" fontAlgn="auto">
              <a:spcBef>
                <a:spcPts val="0"/>
              </a:spcBef>
              <a:spcAft>
                <a:spcPts val="0"/>
              </a:spcAft>
            </a:pPr>
            <a:r>
              <a:rPr lang="en-US" sz="1200" dirty="0">
                <a:solidFill>
                  <a:srgbClr val="000000"/>
                </a:solidFill>
                <a:latin typeface="Helvetica"/>
                <a:ea typeface="+mn-ea"/>
                <a:cs typeface="Helvetica"/>
              </a:rPr>
              <a:t>/(# of input type + 2)</a:t>
            </a:r>
          </a:p>
        </p:txBody>
      </p:sp>
      <p:sp>
        <p:nvSpPr>
          <p:cNvPr id="8" name="Rectangle 7"/>
          <p:cNvSpPr/>
          <p:nvPr/>
        </p:nvSpPr>
        <p:spPr>
          <a:xfrm rot="5400000">
            <a:off x="31013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9" name="Rectangle 8"/>
          <p:cNvSpPr/>
          <p:nvPr/>
        </p:nvSpPr>
        <p:spPr>
          <a:xfrm rot="5400000">
            <a:off x="40157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0" name="Rectangle 9"/>
          <p:cNvSpPr/>
          <p:nvPr/>
        </p:nvSpPr>
        <p:spPr>
          <a:xfrm rot="5400000">
            <a:off x="49301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1" name="Rectangle 10"/>
          <p:cNvSpPr/>
          <p:nvPr/>
        </p:nvSpPr>
        <p:spPr>
          <a:xfrm rot="5400000">
            <a:off x="58445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2" name="Rectangle 11"/>
          <p:cNvSpPr/>
          <p:nvPr/>
        </p:nvSpPr>
        <p:spPr>
          <a:xfrm rot="5400000">
            <a:off x="6758940" y="1958340"/>
            <a:ext cx="731520" cy="228600"/>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3" name="TextBox 12"/>
          <p:cNvSpPr txBox="1"/>
          <p:nvPr/>
        </p:nvSpPr>
        <p:spPr>
          <a:xfrm>
            <a:off x="4953000" y="6172201"/>
            <a:ext cx="4191000" cy="276999"/>
          </a:xfrm>
          <a:prstGeom prst="rect">
            <a:avLst/>
          </a:prstGeom>
          <a:noFill/>
        </p:spPr>
        <p:txBody>
          <a:bodyPr wrap="square" rtlCol="0">
            <a:spAutoFit/>
          </a:bodyPr>
          <a:lstStyle/>
          <a:p>
            <a:pP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in press, 2015</a:t>
            </a:r>
          </a:p>
        </p:txBody>
      </p:sp>
    </p:spTree>
    <p:extLst>
      <p:ext uri="{BB962C8B-B14F-4D97-AF65-F5344CB8AC3E}">
        <p14:creationId xmlns:p14="http://schemas.microsoft.com/office/powerpoint/2010/main" val="10746253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1 – transcription factor cooperativity in Yeast cell cycle</a:t>
            </a:r>
            <a:endParaRPr lang="en-US" dirty="0"/>
          </a:p>
        </p:txBody>
      </p:sp>
      <p:pic>
        <p:nvPicPr>
          <p:cNvPr id="4" name="Content Placeholder 4" descr="Figure 3.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8446" t="16337" r="64846" b="66802"/>
          <a:stretch/>
        </p:blipFill>
        <p:spPr>
          <a:xfrm>
            <a:off x="1143000" y="1600200"/>
            <a:ext cx="1061183" cy="1385903"/>
          </a:xfrm>
        </p:spPr>
      </p:pic>
      <p:sp>
        <p:nvSpPr>
          <p:cNvPr id="9" name="Rectangle 8"/>
          <p:cNvSpPr/>
          <p:nvPr/>
        </p:nvSpPr>
        <p:spPr>
          <a:xfrm>
            <a:off x="609600" y="2590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aphicFrame>
        <p:nvGraphicFramePr>
          <p:cNvPr id="11" name="Table 10"/>
          <p:cNvGraphicFramePr>
            <a:graphicFrameLocks noGrp="1"/>
          </p:cNvGraphicFramePr>
          <p:nvPr>
            <p:extLst>
              <p:ext uri="{D42A27DB-BD31-4B8C-83A1-F6EECF244321}">
                <p14:modId xmlns:p14="http://schemas.microsoft.com/office/powerpoint/2010/main" val="3797109335"/>
              </p:ext>
            </p:extLst>
          </p:nvPr>
        </p:nvGraphicFramePr>
        <p:xfrm>
          <a:off x="914400" y="3048000"/>
          <a:ext cx="1524000" cy="1254760"/>
        </p:xfrm>
        <a:graphic>
          <a:graphicData uri="http://schemas.openxmlformats.org/drawingml/2006/table">
            <a:tbl>
              <a:tblPr firstCol="1" bandRow="1">
                <a:tableStyleId>{2A488322-F2BA-4B5B-9748-0D474271808F}</a:tableStyleId>
              </a:tblPr>
              <a:tblGrid>
                <a:gridCol w="914400"/>
                <a:gridCol w="609600"/>
              </a:tblGrid>
              <a:tr h="313690">
                <a:tc>
                  <a:txBody>
                    <a:bodyPr/>
                    <a:lstStyle/>
                    <a:p>
                      <a:r>
                        <a:rPr lang="en-US" sz="1050" b="0" dirty="0" smtClean="0">
                          <a:latin typeface="Helvetica"/>
                          <a:cs typeface="Helvetica"/>
                        </a:rPr>
                        <a:t>Target gene</a:t>
                      </a:r>
                    </a:p>
                  </a:txBody>
                  <a:tcPr/>
                </a:tc>
                <a:tc>
                  <a:txBody>
                    <a:bodyPr/>
                    <a:lstStyle/>
                    <a:p>
                      <a:r>
                        <a:rPr lang="en-US" sz="1050" dirty="0" smtClean="0">
                          <a:latin typeface="Helvetica"/>
                          <a:cs typeface="Helvetica"/>
                        </a:rPr>
                        <a:t>2464</a:t>
                      </a:r>
                      <a:endParaRPr lang="en-US" sz="1050" b="0" dirty="0">
                        <a:latin typeface="Helvetica"/>
                        <a:cs typeface="Helvetica"/>
                      </a:endParaRPr>
                    </a:p>
                  </a:txBody>
                  <a:tcPr/>
                </a:tc>
              </a:tr>
              <a:tr h="313690">
                <a:tc>
                  <a:txBody>
                    <a:bodyPr/>
                    <a:lstStyle/>
                    <a:p>
                      <a:r>
                        <a:rPr lang="en-US" sz="1050" b="0" dirty="0" smtClean="0">
                          <a:latin typeface="Helvetica"/>
                          <a:cs typeface="Helvetica"/>
                        </a:rPr>
                        <a:t>TF</a:t>
                      </a:r>
                      <a:endParaRPr lang="en-US" sz="1050" b="0" dirty="0">
                        <a:latin typeface="Helvetica"/>
                        <a:cs typeface="Helvetica"/>
                      </a:endParaRPr>
                    </a:p>
                  </a:txBody>
                  <a:tcPr/>
                </a:tc>
                <a:tc>
                  <a:txBody>
                    <a:bodyPr/>
                    <a:lstStyle/>
                    <a:p>
                      <a:r>
                        <a:rPr lang="en-US" sz="1050" dirty="0" smtClean="0">
                          <a:latin typeface="Helvetica"/>
                          <a:cs typeface="Helvetica"/>
                        </a:rPr>
                        <a:t>176</a:t>
                      </a:r>
                      <a:endParaRPr lang="en-US" sz="1050" b="0" dirty="0">
                        <a:latin typeface="Helvetica"/>
                        <a:cs typeface="Helvetica"/>
                      </a:endParaRPr>
                    </a:p>
                  </a:txBody>
                  <a:tcPr/>
                </a:tc>
              </a:tr>
              <a:tr h="313690">
                <a:tc>
                  <a:txBody>
                    <a:bodyPr/>
                    <a:lstStyle/>
                    <a:p>
                      <a:r>
                        <a:rPr lang="en-US" sz="1050" b="0" dirty="0" smtClean="0">
                          <a:latin typeface="Helvetica"/>
                          <a:cs typeface="Helvetica"/>
                        </a:rPr>
                        <a:t>Triplet</a:t>
                      </a:r>
                      <a:endParaRPr lang="en-US" sz="1050" b="0" dirty="0">
                        <a:latin typeface="Helvetica"/>
                        <a:cs typeface="Helvetica"/>
                      </a:endParaRPr>
                    </a:p>
                  </a:txBody>
                  <a:tcPr/>
                </a:tc>
                <a:tc>
                  <a:txBody>
                    <a:bodyPr/>
                    <a:lstStyle/>
                    <a:p>
                      <a:r>
                        <a:rPr lang="en-US" sz="1050" dirty="0" smtClean="0">
                          <a:latin typeface="Helvetica"/>
                          <a:cs typeface="Helvetica"/>
                        </a:rPr>
                        <a:t>39,011</a:t>
                      </a:r>
                      <a:endParaRPr lang="en-US" sz="1050" b="0" dirty="0">
                        <a:latin typeface="Helvetica"/>
                        <a:cs typeface="Helvetica"/>
                      </a:endParaRPr>
                    </a:p>
                  </a:txBody>
                  <a:tcPr/>
                </a:tc>
              </a:tr>
              <a:tr h="313690">
                <a:tc>
                  <a:txBody>
                    <a:bodyPr/>
                    <a:lstStyle/>
                    <a:p>
                      <a:r>
                        <a:rPr lang="en-US" sz="1050" b="0" dirty="0" smtClean="0">
                          <a:latin typeface="Helvetica"/>
                          <a:cs typeface="Helvetica"/>
                        </a:rPr>
                        <a:t>Time point</a:t>
                      </a:r>
                      <a:endParaRPr lang="en-US" sz="1050" b="0" dirty="0">
                        <a:latin typeface="Helvetica"/>
                        <a:cs typeface="Helvetica"/>
                      </a:endParaRPr>
                    </a:p>
                  </a:txBody>
                  <a:tcPr/>
                </a:tc>
                <a:tc>
                  <a:txBody>
                    <a:bodyPr/>
                    <a:lstStyle/>
                    <a:p>
                      <a:r>
                        <a:rPr lang="en-US" sz="1050" dirty="0" smtClean="0">
                          <a:latin typeface="Helvetica"/>
                          <a:cs typeface="Helvetica"/>
                        </a:rPr>
                        <a:t>59</a:t>
                      </a:r>
                      <a:endParaRPr lang="en-US" sz="1050" b="0" dirty="0">
                        <a:latin typeface="Helvetica"/>
                        <a:cs typeface="Helvetica"/>
                      </a:endParaRPr>
                    </a:p>
                  </a:txBody>
                  <a:tcPr/>
                </a:tc>
              </a:tr>
            </a:tbl>
          </a:graphicData>
        </a:graphic>
      </p:graphicFrame>
      <p:sp>
        <p:nvSpPr>
          <p:cNvPr id="12" name="TextBox 11"/>
          <p:cNvSpPr txBox="1"/>
          <p:nvPr/>
        </p:nvSpPr>
        <p:spPr>
          <a:xfrm>
            <a:off x="5410200" y="6172200"/>
            <a:ext cx="3733800" cy="276999"/>
          </a:xfrm>
          <a:prstGeom prst="rect">
            <a:avLst/>
          </a:prstGeom>
          <a:noFill/>
        </p:spPr>
        <p:txBody>
          <a:bodyPr wrap="square" rtlCol="0">
            <a:spAutoFit/>
          </a:bodyPr>
          <a:lstStyle/>
          <a:p>
            <a:pPr defTabSz="914400"/>
            <a:r>
              <a:rPr lang="en-US" sz="1200" b="1" dirty="0">
                <a:solidFill>
                  <a:srgbClr val="000000"/>
                </a:solidFill>
                <a:latin typeface="Georgia"/>
              </a:rPr>
              <a:t>Wang</a:t>
            </a:r>
            <a:r>
              <a:rPr lang="en-US" sz="1200" dirty="0">
                <a:solidFill>
                  <a:srgbClr val="000000"/>
                </a:solidFill>
                <a:latin typeface="Georgia"/>
              </a:rPr>
              <a:t>, et al., </a:t>
            </a:r>
            <a:r>
              <a:rPr lang="en-US" sz="1200" i="1" dirty="0" err="1">
                <a:solidFill>
                  <a:srgbClr val="000000"/>
                </a:solidFill>
                <a:latin typeface="Georgia"/>
              </a:rPr>
              <a:t>PLoS</a:t>
            </a:r>
            <a:r>
              <a:rPr lang="en-US" sz="1200" i="1" dirty="0">
                <a:solidFill>
                  <a:srgbClr val="000000"/>
                </a:solidFill>
                <a:latin typeface="Georgia"/>
              </a:rPr>
              <a:t> Computational Biology</a:t>
            </a:r>
            <a:r>
              <a:rPr lang="en-US" sz="1200" dirty="0">
                <a:solidFill>
                  <a:srgbClr val="000000"/>
                </a:solidFill>
                <a:latin typeface="Georgia"/>
              </a:rPr>
              <a:t>, 2015</a:t>
            </a:r>
          </a:p>
        </p:txBody>
      </p:sp>
      <p:grpSp>
        <p:nvGrpSpPr>
          <p:cNvPr id="17" name="Group 16"/>
          <p:cNvGrpSpPr/>
          <p:nvPr/>
        </p:nvGrpSpPr>
        <p:grpSpPr>
          <a:xfrm>
            <a:off x="2819400" y="1219200"/>
            <a:ext cx="4648200" cy="4877959"/>
            <a:chOff x="2819400" y="1219200"/>
            <a:chExt cx="4648200" cy="4877959"/>
          </a:xfrm>
        </p:grpSpPr>
        <p:sp>
          <p:nvSpPr>
            <p:cNvPr id="10" name="Rectangle 9"/>
            <p:cNvSpPr/>
            <p:nvPr/>
          </p:nvSpPr>
          <p:spPr>
            <a:xfrm>
              <a:off x="3276600" y="1219200"/>
              <a:ext cx="381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pic>
          <p:nvPicPr>
            <p:cNvPr id="3" name="Picture 2" descr="loregic_yeas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219200"/>
              <a:ext cx="4648200" cy="4877959"/>
            </a:xfrm>
            <a:prstGeom prst="rect">
              <a:avLst/>
            </a:prstGeom>
          </p:spPr>
        </p:pic>
        <p:sp>
          <p:nvSpPr>
            <p:cNvPr id="8" name="Rectangle 7"/>
            <p:cNvSpPr/>
            <p:nvPr/>
          </p:nvSpPr>
          <p:spPr>
            <a:xfrm>
              <a:off x="4267200" y="4114800"/>
              <a:ext cx="762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3" name="Rectangle 12"/>
            <p:cNvSpPr/>
            <p:nvPr/>
          </p:nvSpPr>
          <p:spPr>
            <a:xfrm>
              <a:off x="4419600" y="449580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4" name="Rectangle 13"/>
            <p:cNvSpPr/>
            <p:nvPr/>
          </p:nvSpPr>
          <p:spPr>
            <a:xfrm>
              <a:off x="4648200" y="403860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5" name="Rectangle 14"/>
            <p:cNvSpPr/>
            <p:nvPr/>
          </p:nvSpPr>
          <p:spPr>
            <a:xfrm>
              <a:off x="4876800" y="4495800"/>
              <a:ext cx="18288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6" name="Rectangle 15"/>
            <p:cNvSpPr/>
            <p:nvPr/>
          </p:nvSpPr>
          <p:spPr>
            <a:xfrm>
              <a:off x="5943600" y="4953000"/>
              <a:ext cx="762000" cy="228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grpSp>
      <p:sp>
        <p:nvSpPr>
          <p:cNvPr id="18" name="Rectangle 17"/>
          <p:cNvSpPr/>
          <p:nvPr/>
        </p:nvSpPr>
        <p:spPr>
          <a:xfrm rot="16200000">
            <a:off x="3810000" y="5562600"/>
            <a:ext cx="762000" cy="4572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
        <p:nvSpPr>
          <p:cNvPr id="19" name="Rectangle 18"/>
          <p:cNvSpPr/>
          <p:nvPr/>
        </p:nvSpPr>
        <p:spPr>
          <a:xfrm rot="16200000">
            <a:off x="4305300" y="5676900"/>
            <a:ext cx="762000" cy="22860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Georgia"/>
            </a:endParaRPr>
          </a:p>
        </p:txBody>
      </p:sp>
    </p:spTree>
    <p:extLst>
      <p:ext uri="{BB962C8B-B14F-4D97-AF65-F5344CB8AC3E}">
        <p14:creationId xmlns:p14="http://schemas.microsoft.com/office/powerpoint/2010/main" val="37499305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a:t>
            </a:r>
            <a:r>
              <a:rPr lang="en-US" dirty="0"/>
              <a:t>transcription factor </a:t>
            </a:r>
            <a:r>
              <a:rPr lang="en-US" dirty="0" smtClean="0"/>
              <a:t>cooperativity in </a:t>
            </a:r>
            <a:r>
              <a:rPr lang="en-US" dirty="0"/>
              <a:t>Acute Myeloid Leukemia (AML)</a:t>
            </a:r>
          </a:p>
        </p:txBody>
      </p:sp>
      <p:graphicFrame>
        <p:nvGraphicFramePr>
          <p:cNvPr id="9" name="Table 8"/>
          <p:cNvGraphicFramePr>
            <a:graphicFrameLocks noGrp="1"/>
          </p:cNvGraphicFramePr>
          <p:nvPr>
            <p:extLst>
              <p:ext uri="{D42A27DB-BD31-4B8C-83A1-F6EECF244321}">
                <p14:modId xmlns:p14="http://schemas.microsoft.com/office/powerpoint/2010/main" val="2893549413"/>
              </p:ext>
            </p:extLst>
          </p:nvPr>
        </p:nvGraphicFramePr>
        <p:xfrm>
          <a:off x="5638800" y="4876800"/>
          <a:ext cx="1600200" cy="1066800"/>
        </p:xfrm>
        <a:graphic>
          <a:graphicData uri="http://schemas.openxmlformats.org/drawingml/2006/table">
            <a:tbl>
              <a:tblPr firstCol="1" bandRow="1">
                <a:tableStyleId>{2A488322-F2BA-4B5B-9748-0D474271808F}</a:tableStyleId>
              </a:tblPr>
              <a:tblGrid>
                <a:gridCol w="914400"/>
                <a:gridCol w="685800"/>
              </a:tblGrid>
              <a:tr h="266700">
                <a:tc>
                  <a:txBody>
                    <a:bodyPr/>
                    <a:lstStyle/>
                    <a:p>
                      <a:r>
                        <a:rPr lang="en-US" sz="1050" b="0" dirty="0" smtClean="0">
                          <a:latin typeface="Helvetica"/>
                          <a:cs typeface="Helvetica"/>
                        </a:rPr>
                        <a:t>Target gene</a:t>
                      </a:r>
                    </a:p>
                  </a:txBody>
                  <a:tcPr/>
                </a:tc>
                <a:tc>
                  <a:txBody>
                    <a:bodyPr/>
                    <a:lstStyle/>
                    <a:p>
                      <a:r>
                        <a:rPr lang="en-US" sz="1050" b="0" dirty="0" smtClean="0">
                          <a:latin typeface="Helvetica"/>
                          <a:cs typeface="Helvetica"/>
                        </a:rPr>
                        <a:t>1824</a:t>
                      </a:r>
                      <a:endParaRPr lang="en-US" sz="1050" b="0" dirty="0">
                        <a:latin typeface="Helvetica"/>
                        <a:cs typeface="Helvetica"/>
                      </a:endParaRPr>
                    </a:p>
                  </a:txBody>
                  <a:tcPr/>
                </a:tc>
              </a:tr>
              <a:tr h="266700">
                <a:tc>
                  <a:txBody>
                    <a:bodyPr/>
                    <a:lstStyle/>
                    <a:p>
                      <a:r>
                        <a:rPr lang="en-US" sz="1050" b="0" dirty="0" smtClean="0">
                          <a:latin typeface="Helvetica"/>
                          <a:cs typeface="Helvetica"/>
                        </a:rPr>
                        <a:t>TF</a:t>
                      </a:r>
                      <a:endParaRPr lang="en-US" sz="1050" b="0" dirty="0">
                        <a:latin typeface="Helvetica"/>
                        <a:cs typeface="Helvetica"/>
                      </a:endParaRPr>
                    </a:p>
                  </a:txBody>
                  <a:tcPr/>
                </a:tc>
                <a:tc>
                  <a:txBody>
                    <a:bodyPr/>
                    <a:lstStyle/>
                    <a:p>
                      <a:r>
                        <a:rPr lang="en-US" sz="1050" dirty="0" smtClean="0">
                          <a:latin typeface="Helvetica"/>
                          <a:cs typeface="Helvetica"/>
                        </a:rPr>
                        <a:t>70</a:t>
                      </a:r>
                      <a:endParaRPr lang="en-US" sz="1050" b="0" dirty="0">
                        <a:latin typeface="Helvetica"/>
                        <a:cs typeface="Helvetica"/>
                      </a:endParaRPr>
                    </a:p>
                  </a:txBody>
                  <a:tcPr/>
                </a:tc>
              </a:tr>
              <a:tr h="266700">
                <a:tc>
                  <a:txBody>
                    <a:bodyPr/>
                    <a:lstStyle/>
                    <a:p>
                      <a:r>
                        <a:rPr lang="en-US" sz="1050" b="0" dirty="0" smtClean="0">
                          <a:latin typeface="Helvetica"/>
                          <a:cs typeface="Helvetica"/>
                        </a:rPr>
                        <a:t>Triplet</a:t>
                      </a:r>
                      <a:endParaRPr lang="en-US" sz="1050" b="0" dirty="0">
                        <a:latin typeface="Helvetica"/>
                        <a:cs typeface="Helvetica"/>
                      </a:endParaRPr>
                    </a:p>
                  </a:txBody>
                  <a:tcPr/>
                </a:tc>
                <a:tc>
                  <a:txBody>
                    <a:bodyPr/>
                    <a:lstStyle/>
                    <a:p>
                      <a:r>
                        <a:rPr lang="en-US" sz="1050" dirty="0" smtClean="0">
                          <a:latin typeface="Helvetica"/>
                          <a:cs typeface="Helvetica"/>
                        </a:rPr>
                        <a:t>50,865</a:t>
                      </a:r>
                      <a:endParaRPr lang="en-US" sz="1050" b="0" dirty="0">
                        <a:latin typeface="Helvetica"/>
                        <a:cs typeface="Helvetica"/>
                      </a:endParaRPr>
                    </a:p>
                  </a:txBody>
                  <a:tcPr/>
                </a:tc>
              </a:tr>
              <a:tr h="266700">
                <a:tc>
                  <a:txBody>
                    <a:bodyPr/>
                    <a:lstStyle/>
                    <a:p>
                      <a:r>
                        <a:rPr lang="en-US" sz="1050" b="0" dirty="0" smtClean="0">
                          <a:latin typeface="Helvetica"/>
                          <a:cs typeface="Helvetica"/>
                        </a:rPr>
                        <a:t>Patient</a:t>
                      </a:r>
                      <a:endParaRPr lang="en-US" sz="1050" b="0" dirty="0">
                        <a:latin typeface="Helvetica"/>
                        <a:cs typeface="Helvetica"/>
                      </a:endParaRPr>
                    </a:p>
                  </a:txBody>
                  <a:tcPr/>
                </a:tc>
                <a:tc>
                  <a:txBody>
                    <a:bodyPr/>
                    <a:lstStyle/>
                    <a:p>
                      <a:r>
                        <a:rPr lang="en-US" sz="1050" dirty="0" smtClean="0">
                          <a:latin typeface="Helvetica"/>
                          <a:cs typeface="Helvetica"/>
                        </a:rPr>
                        <a:t>197</a:t>
                      </a:r>
                      <a:endParaRPr lang="en-US" sz="1050" b="0" dirty="0">
                        <a:latin typeface="Helvetica"/>
                        <a:cs typeface="Helvetica"/>
                      </a:endParaRPr>
                    </a:p>
                  </a:txBody>
                  <a:tcPr/>
                </a:tc>
              </a:tr>
            </a:tbl>
          </a:graphicData>
        </a:graphic>
      </p:graphicFrame>
      <p:pic>
        <p:nvPicPr>
          <p:cNvPr id="10" name="Picture 9" descr="Figure 4.pdf"/>
          <p:cNvPicPr>
            <a:picLocks noChangeAspect="1"/>
          </p:cNvPicPr>
          <p:nvPr/>
        </p:nvPicPr>
        <p:blipFill rotWithShape="1">
          <a:blip r:embed="rId3">
            <a:extLst>
              <a:ext uri="{28A0092B-C50C-407E-A947-70E740481C1C}">
                <a14:useLocalDpi xmlns:a14="http://schemas.microsoft.com/office/drawing/2010/main" val="0"/>
              </a:ext>
            </a:extLst>
          </a:blip>
          <a:srcRect l="5033" b="72399"/>
          <a:stretch/>
        </p:blipFill>
        <p:spPr>
          <a:xfrm>
            <a:off x="533400" y="1828800"/>
            <a:ext cx="8255558" cy="3105093"/>
          </a:xfrm>
          <a:prstGeom prst="rect">
            <a:avLst/>
          </a:prstGeom>
        </p:spPr>
      </p:pic>
      <p:grpSp>
        <p:nvGrpSpPr>
          <p:cNvPr id="3" name="Group 2"/>
          <p:cNvGrpSpPr/>
          <p:nvPr/>
        </p:nvGrpSpPr>
        <p:grpSpPr>
          <a:xfrm>
            <a:off x="152400" y="1600200"/>
            <a:ext cx="4267200" cy="3786492"/>
            <a:chOff x="152400" y="1600200"/>
            <a:chExt cx="4267200" cy="3786492"/>
          </a:xfrm>
        </p:grpSpPr>
        <p:pic>
          <p:nvPicPr>
            <p:cNvPr id="6" name="Content Placeholder 4" descr="Figure 4.pdf"/>
            <p:cNvPicPr>
              <a:picLocks noChangeAspect="1"/>
            </p:cNvPicPr>
            <p:nvPr/>
          </p:nvPicPr>
          <p:blipFill rotWithShape="1">
            <a:blip r:embed="rId4">
              <a:extLst>
                <a:ext uri="{28A0092B-C50C-407E-A947-70E740481C1C}">
                  <a14:useLocalDpi xmlns:a14="http://schemas.microsoft.com/office/drawing/2010/main" val="0"/>
                </a:ext>
              </a:extLst>
            </a:blip>
            <a:srcRect l="969" t="92331" r="50341" b="1829"/>
            <a:stretch/>
          </p:blipFill>
          <p:spPr bwMode="auto">
            <a:xfrm>
              <a:off x="152400" y="4724400"/>
              <a:ext cx="4267200" cy="662292"/>
            </a:xfrm>
            <a:prstGeom prst="rect">
              <a:avLst/>
            </a:prstGeom>
            <a:noFill/>
            <a:ln w="9525">
              <a:noFill/>
              <a:miter lim="800000"/>
              <a:headEnd/>
              <a:tailEnd/>
            </a:ln>
          </p:spPr>
        </p:pic>
        <p:sp>
          <p:nvSpPr>
            <p:cNvPr id="8" name="TextBox 7"/>
            <p:cNvSpPr txBox="1"/>
            <p:nvPr/>
          </p:nvSpPr>
          <p:spPr>
            <a:xfrm rot="16200000">
              <a:off x="-1527547" y="3280147"/>
              <a:ext cx="3698448" cy="338554"/>
            </a:xfrm>
            <a:prstGeom prst="rect">
              <a:avLst/>
            </a:prstGeom>
            <a:noFill/>
          </p:spPr>
          <p:txBody>
            <a:bodyPr wrap="none" rtlCol="0">
              <a:spAutoFit/>
            </a:bodyPr>
            <a:lstStyle/>
            <a:p>
              <a:pPr defTabSz="914400" fontAlgn="auto">
                <a:spcBef>
                  <a:spcPts val="0"/>
                </a:spcBef>
                <a:spcAft>
                  <a:spcPts val="0"/>
                </a:spcAft>
              </a:pPr>
              <a:r>
                <a:rPr lang="en-US" sz="1600" dirty="0">
                  <a:solidFill>
                    <a:srgbClr val="000000"/>
                  </a:solidFill>
                  <a:latin typeface="Helvetica"/>
                  <a:ea typeface="+mn-ea"/>
                  <a:cs typeface="Helvetica"/>
                </a:rPr>
                <a:t>number of logic-gate consistent triplets</a:t>
              </a:r>
            </a:p>
          </p:txBody>
        </p:sp>
        <p:sp>
          <p:nvSpPr>
            <p:cNvPr id="12" name="Rectangle 11"/>
            <p:cNvSpPr/>
            <p:nvPr/>
          </p:nvSpPr>
          <p:spPr>
            <a:xfrm>
              <a:off x="1066800" y="1905000"/>
              <a:ext cx="106680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3" name="Rectangle 12"/>
            <p:cNvSpPr/>
            <p:nvPr/>
          </p:nvSpPr>
          <p:spPr>
            <a:xfrm>
              <a:off x="3200400" y="2514600"/>
              <a:ext cx="731520" cy="2377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4" name="Rectangle 13"/>
            <p:cNvSpPr/>
            <p:nvPr/>
          </p:nvSpPr>
          <p:spPr>
            <a:xfrm>
              <a:off x="1676400" y="3115056"/>
              <a:ext cx="731520" cy="2377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5" name="Rectangle 14"/>
            <p:cNvSpPr/>
            <p:nvPr/>
          </p:nvSpPr>
          <p:spPr>
            <a:xfrm>
              <a:off x="1524000" y="32004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6" name="Rectangle 15"/>
            <p:cNvSpPr/>
            <p:nvPr/>
          </p:nvSpPr>
          <p:spPr>
            <a:xfrm>
              <a:off x="1905000" y="32004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7" name="Rectangle 16"/>
            <p:cNvSpPr/>
            <p:nvPr/>
          </p:nvSpPr>
          <p:spPr>
            <a:xfrm>
              <a:off x="3048000" y="3276600"/>
              <a:ext cx="15240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8" name="Rectangle 17"/>
            <p:cNvSpPr/>
            <p:nvPr/>
          </p:nvSpPr>
          <p:spPr>
            <a:xfrm>
              <a:off x="3429000" y="3276600"/>
              <a:ext cx="182880" cy="256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sp>
        <p:nvSpPr>
          <p:cNvPr id="19" name="Rectangle 18"/>
          <p:cNvSpPr/>
          <p:nvPr/>
        </p:nvSpPr>
        <p:spPr>
          <a:xfrm rot="16200000">
            <a:off x="2324100" y="4914900"/>
            <a:ext cx="457200"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20" name="Rectangle 19"/>
          <p:cNvSpPr/>
          <p:nvPr/>
        </p:nvSpPr>
        <p:spPr>
          <a:xfrm rot="16200000">
            <a:off x="3124200" y="4953000"/>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21" name="Rectangle 20"/>
          <p:cNvSpPr/>
          <p:nvPr/>
        </p:nvSpPr>
        <p:spPr>
          <a:xfrm rot="16200000">
            <a:off x="3505200" y="4953000"/>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4" name="Group 23"/>
          <p:cNvGrpSpPr/>
          <p:nvPr/>
        </p:nvGrpSpPr>
        <p:grpSpPr>
          <a:xfrm>
            <a:off x="2971800" y="5562600"/>
            <a:ext cx="762000" cy="392838"/>
            <a:chOff x="7391400" y="4114800"/>
            <a:chExt cx="762000" cy="392838"/>
          </a:xfrm>
        </p:grpSpPr>
        <p:sp>
          <p:nvSpPr>
            <p:cNvPr id="25" name="Moon 24"/>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26" name="Oval 25"/>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7" name="Straight Connector 26"/>
            <p:cNvCxnSpPr>
              <a:stCxn id="25"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flipV="1">
            <a:off x="3657600" y="5943600"/>
            <a:ext cx="762000" cy="392838"/>
            <a:chOff x="7391400" y="4114800"/>
            <a:chExt cx="762000" cy="392838"/>
          </a:xfrm>
        </p:grpSpPr>
        <p:sp>
          <p:nvSpPr>
            <p:cNvPr id="31" name="Moon 30"/>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32" name="Oval 31"/>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33" name="Straight Connector 32"/>
            <p:cNvCxnSpPr>
              <a:stCxn id="31"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133600" y="5334000"/>
            <a:ext cx="762000" cy="392838"/>
            <a:chOff x="7391400" y="4114800"/>
            <a:chExt cx="762000" cy="392838"/>
          </a:xfrm>
        </p:grpSpPr>
        <p:sp>
          <p:nvSpPr>
            <p:cNvPr id="37" name="Moon 36"/>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cxnSp>
          <p:nvCxnSpPr>
            <p:cNvPr id="38" name="Straight Connector 37"/>
            <p:cNvCxnSpPr>
              <a:stCxn id="37"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4953000" y="6172201"/>
            <a:ext cx="4191000" cy="276999"/>
          </a:xfrm>
          <a:prstGeom prst="rect">
            <a:avLst/>
          </a:prstGeom>
          <a:noFill/>
        </p:spPr>
        <p:txBody>
          <a:bodyPr wrap="square" rtlCol="0">
            <a:spAutoFit/>
          </a:bodyPr>
          <a:lstStyle/>
          <a:p>
            <a:pP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in press, 2015</a:t>
            </a:r>
          </a:p>
        </p:txBody>
      </p:sp>
    </p:spTree>
    <p:extLst>
      <p:ext uri="{BB962C8B-B14F-4D97-AF65-F5344CB8AC3E}">
        <p14:creationId xmlns:p14="http://schemas.microsoft.com/office/powerpoint/2010/main" val="2413608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05837" cy="914400"/>
          </a:xfrm>
        </p:spPr>
        <p:txBody>
          <a:bodyPr/>
          <a:lstStyle/>
          <a:p>
            <a:r>
              <a:rPr lang="en-US" dirty="0" smtClean="0"/>
              <a:t>Cancer-related TF, MYC universally amplifies target expression</a:t>
            </a:r>
            <a:endParaRPr lang="en-US" dirty="0"/>
          </a:p>
        </p:txBody>
      </p:sp>
      <p:pic>
        <p:nvPicPr>
          <p:cNvPr id="4" name="Content Placeholder 4" descr="Figure 5A.pdf"/>
          <p:cNvPicPr>
            <a:picLocks noGrp="1" noChangeAspect="1"/>
          </p:cNvPicPr>
          <p:nvPr>
            <p:ph idx="1"/>
          </p:nvPr>
        </p:nvPicPr>
        <p:blipFill rotWithShape="1">
          <a:blip r:embed="rId3">
            <a:extLst>
              <a:ext uri="{28A0092B-C50C-407E-A947-70E740481C1C}">
                <a14:useLocalDpi xmlns:a14="http://schemas.microsoft.com/office/drawing/2010/main" val="0"/>
              </a:ext>
            </a:extLst>
          </a:blip>
          <a:srcRect l="-70" r="2975"/>
          <a:stretch/>
        </p:blipFill>
        <p:spPr>
          <a:xfrm>
            <a:off x="228600" y="1874837"/>
            <a:ext cx="4394467" cy="4525963"/>
          </a:xfrm>
        </p:spPr>
      </p:pic>
      <p:sp>
        <p:nvSpPr>
          <p:cNvPr id="7" name="Rectangle 6"/>
          <p:cNvSpPr/>
          <p:nvPr/>
        </p:nvSpPr>
        <p:spPr>
          <a:xfrm>
            <a:off x="152400" y="5943600"/>
            <a:ext cx="1066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3" name="Group 22"/>
          <p:cNvGrpSpPr/>
          <p:nvPr/>
        </p:nvGrpSpPr>
        <p:grpSpPr>
          <a:xfrm>
            <a:off x="4763075" y="3810000"/>
            <a:ext cx="4394200" cy="1057190"/>
            <a:chOff x="4648200" y="1219200"/>
            <a:chExt cx="4394200" cy="1057190"/>
          </a:xfrm>
        </p:grpSpPr>
        <p:pic>
          <p:nvPicPr>
            <p:cNvPr id="9" name="Picture 8"/>
            <p:cNvPicPr>
              <a:picLocks noChangeAspect="1"/>
            </p:cNvPicPr>
            <p:nvPr/>
          </p:nvPicPr>
          <p:blipFill>
            <a:blip r:embed="rId4"/>
            <a:stretch>
              <a:fillRect/>
            </a:stretch>
          </p:blipFill>
          <p:spPr>
            <a:xfrm>
              <a:off x="4648200" y="1219200"/>
              <a:ext cx="4191001" cy="1057190"/>
            </a:xfrm>
            <a:prstGeom prst="rect">
              <a:avLst/>
            </a:prstGeom>
          </p:spPr>
        </p:pic>
        <p:pic>
          <p:nvPicPr>
            <p:cNvPr id="11" name="Picture 10"/>
            <p:cNvPicPr>
              <a:picLocks noChangeAspect="1"/>
            </p:cNvPicPr>
            <p:nvPr/>
          </p:nvPicPr>
          <p:blipFill>
            <a:blip r:embed="rId5"/>
            <a:stretch>
              <a:fillRect/>
            </a:stretch>
          </p:blipFill>
          <p:spPr>
            <a:xfrm>
              <a:off x="8534400" y="1219200"/>
              <a:ext cx="508000" cy="508000"/>
            </a:xfrm>
            <a:prstGeom prst="rect">
              <a:avLst/>
            </a:prstGeom>
          </p:spPr>
        </p:pic>
      </p:grpSp>
      <p:sp>
        <p:nvSpPr>
          <p:cNvPr id="8" name="TextBox 7"/>
          <p:cNvSpPr txBox="1"/>
          <p:nvPr/>
        </p:nvSpPr>
        <p:spPr>
          <a:xfrm>
            <a:off x="4876800" y="3124200"/>
            <a:ext cx="4038600" cy="646331"/>
          </a:xfrm>
          <a:prstGeom prst="rect">
            <a:avLst/>
          </a:prstGeom>
          <a:noFill/>
        </p:spPr>
        <p:txBody>
          <a:bodyPr wrap="square" rtlCol="0">
            <a:spAutoFit/>
          </a:bodyPr>
          <a:lstStyle/>
          <a:p>
            <a:pPr defTabSz="914400" fontAlgn="auto">
              <a:spcBef>
                <a:spcPts val="0"/>
              </a:spcBef>
              <a:spcAft>
                <a:spcPts val="0"/>
              </a:spcAft>
            </a:pPr>
            <a:r>
              <a:rPr lang="en-US" dirty="0">
                <a:solidFill>
                  <a:srgbClr val="000000"/>
                </a:solidFill>
                <a:latin typeface="Georgia"/>
                <a:ea typeface="+mn-ea"/>
                <a:cs typeface="+mn-cs"/>
              </a:rPr>
              <a:t>High expression of MYC is sufficient for high target gene expression</a:t>
            </a:r>
          </a:p>
        </p:txBody>
      </p:sp>
      <p:sp>
        <p:nvSpPr>
          <p:cNvPr id="15" name="Rectangle 14"/>
          <p:cNvSpPr/>
          <p:nvPr/>
        </p:nvSpPr>
        <p:spPr>
          <a:xfrm rot="16200000">
            <a:off x="1371601" y="5714999"/>
            <a:ext cx="533399" cy="228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6" name="Rectangle 15"/>
          <p:cNvSpPr/>
          <p:nvPr/>
        </p:nvSpPr>
        <p:spPr>
          <a:xfrm rot="16200000">
            <a:off x="2209801" y="5714999"/>
            <a:ext cx="533399" cy="228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17" name="Rectangle 16"/>
          <p:cNvSpPr/>
          <p:nvPr/>
        </p:nvSpPr>
        <p:spPr>
          <a:xfrm rot="16200000">
            <a:off x="3048001" y="5791198"/>
            <a:ext cx="685800" cy="22860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9" name="Group 28"/>
          <p:cNvGrpSpPr/>
          <p:nvPr/>
        </p:nvGrpSpPr>
        <p:grpSpPr>
          <a:xfrm>
            <a:off x="4759878" y="1295400"/>
            <a:ext cx="3962400" cy="1940081"/>
            <a:chOff x="4759878" y="1295400"/>
            <a:chExt cx="3962400" cy="1940081"/>
          </a:xfrm>
        </p:grpSpPr>
        <p:sp>
          <p:nvSpPr>
            <p:cNvPr id="3" name="TextBox 2"/>
            <p:cNvSpPr txBox="1"/>
            <p:nvPr/>
          </p:nvSpPr>
          <p:spPr>
            <a:xfrm>
              <a:off x="4759878" y="1295400"/>
              <a:ext cx="3962400" cy="1477328"/>
            </a:xfrm>
            <a:prstGeom prst="rect">
              <a:avLst/>
            </a:prstGeom>
            <a:noFill/>
          </p:spPr>
          <p:txBody>
            <a:bodyPr wrap="square" rtlCol="0">
              <a:spAutoFit/>
            </a:bodyPr>
            <a:lstStyle/>
            <a:p>
              <a:pPr marL="285750" indent="-285750" defTabSz="914400" fontAlgn="auto">
                <a:spcBef>
                  <a:spcPts val="0"/>
                </a:spcBef>
                <a:spcAft>
                  <a:spcPts val="0"/>
                </a:spcAft>
                <a:buFont typeface="Arial"/>
                <a:buChar char="•"/>
              </a:pPr>
              <a:r>
                <a:rPr lang="en-US" dirty="0">
                  <a:solidFill>
                    <a:srgbClr val="000000"/>
                  </a:solidFill>
                  <a:latin typeface="Georgia"/>
                  <a:ea typeface="+mn-ea"/>
                  <a:cs typeface="+mn-cs"/>
                </a:rPr>
                <a:t>RF1</a:t>
              </a:r>
            </a:p>
            <a:p>
              <a:pPr marL="285750" indent="-285750" defTabSz="914400" fontAlgn="auto">
                <a:spcBef>
                  <a:spcPts val="0"/>
                </a:spcBef>
                <a:spcAft>
                  <a:spcPts val="0"/>
                </a:spcAft>
                <a:buFont typeface="Arial"/>
                <a:buChar char="•"/>
              </a:pPr>
              <a:endParaRPr lang="en-US" dirty="0">
                <a:solidFill>
                  <a:srgbClr val="000000"/>
                </a:solidFill>
                <a:latin typeface="Georgia"/>
                <a:ea typeface="+mn-ea"/>
                <a:cs typeface="+mn-cs"/>
              </a:endParaRPr>
            </a:p>
            <a:p>
              <a:pPr marL="285750" indent="-285750" defTabSz="914400" fontAlgn="auto">
                <a:spcBef>
                  <a:spcPts val="0"/>
                </a:spcBef>
                <a:spcAft>
                  <a:spcPts val="0"/>
                </a:spcAft>
                <a:buFont typeface="Arial"/>
                <a:buChar char="•"/>
              </a:pPr>
              <a:r>
                <a:rPr lang="en-US" b="1" dirty="0">
                  <a:solidFill>
                    <a:srgbClr val="000000"/>
                  </a:solidFill>
                  <a:latin typeface="Georgia"/>
                  <a:ea typeface="+mn-ea"/>
                  <a:cs typeface="+mn-cs"/>
                </a:rPr>
                <a:t>OR</a:t>
              </a:r>
              <a:r>
                <a:rPr lang="en-US" dirty="0">
                  <a:solidFill>
                    <a:srgbClr val="000000"/>
                  </a:solidFill>
                  <a:latin typeface="Georgia"/>
                  <a:ea typeface="+mn-ea"/>
                  <a:cs typeface="+mn-cs"/>
                </a:rPr>
                <a:t>(RF1, RF2)</a:t>
              </a:r>
            </a:p>
            <a:p>
              <a:pPr marL="285750" indent="-285750" defTabSz="914400" fontAlgn="auto">
                <a:spcBef>
                  <a:spcPts val="0"/>
                </a:spcBef>
                <a:spcAft>
                  <a:spcPts val="0"/>
                </a:spcAft>
                <a:buFont typeface="Arial"/>
                <a:buChar char="•"/>
              </a:pPr>
              <a:endParaRPr lang="en-US" dirty="0">
                <a:solidFill>
                  <a:srgbClr val="000000"/>
                </a:solidFill>
                <a:latin typeface="Georgia"/>
                <a:ea typeface="+mn-ea"/>
                <a:cs typeface="+mn-cs"/>
              </a:endParaRPr>
            </a:p>
            <a:p>
              <a:pPr marL="285750" indent="-285750" defTabSz="914400" fontAlgn="auto">
                <a:spcBef>
                  <a:spcPts val="0"/>
                </a:spcBef>
                <a:spcAft>
                  <a:spcPts val="0"/>
                </a:spcAft>
                <a:buFont typeface="Arial"/>
                <a:buChar char="•"/>
              </a:pPr>
              <a:r>
                <a:rPr lang="en-US" b="1" dirty="0">
                  <a:solidFill>
                    <a:srgbClr val="000000"/>
                  </a:solidFill>
                  <a:latin typeface="Georgia"/>
                  <a:ea typeface="+mn-ea"/>
                  <a:cs typeface="+mn-cs"/>
                </a:rPr>
                <a:t>OR</a:t>
              </a:r>
              <a:r>
                <a:rPr lang="en-US" dirty="0">
                  <a:solidFill>
                    <a:srgbClr val="000000"/>
                  </a:solidFill>
                  <a:latin typeface="Georgia"/>
                  <a:ea typeface="+mn-ea"/>
                  <a:cs typeface="+mn-cs"/>
                </a:rPr>
                <a:t>(RF1, </a:t>
              </a:r>
              <a:r>
                <a:rPr lang="en-US" b="1" dirty="0">
                  <a:solidFill>
                    <a:srgbClr val="000000"/>
                  </a:solidFill>
                  <a:latin typeface="Georgia"/>
                  <a:ea typeface="+mn-ea"/>
                  <a:cs typeface="+mn-cs"/>
                </a:rPr>
                <a:t>NOT </a:t>
              </a:r>
              <a:r>
                <a:rPr lang="en-US" dirty="0">
                  <a:solidFill>
                    <a:srgbClr val="000000"/>
                  </a:solidFill>
                  <a:latin typeface="Georgia"/>
                  <a:ea typeface="+mn-ea"/>
                  <a:cs typeface="+mn-cs"/>
                </a:rPr>
                <a:t>RF2)</a:t>
              </a:r>
            </a:p>
          </p:txBody>
        </p:sp>
        <p:sp>
          <p:nvSpPr>
            <p:cNvPr id="14" name="Right Arrow 13"/>
            <p:cNvSpPr/>
            <p:nvPr/>
          </p:nvSpPr>
          <p:spPr>
            <a:xfrm rot="5400000" flipV="1">
              <a:off x="6529489" y="280239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grpSp>
          <p:nvGrpSpPr>
            <p:cNvPr id="26" name="Group 25"/>
            <p:cNvGrpSpPr/>
            <p:nvPr/>
          </p:nvGrpSpPr>
          <p:grpSpPr>
            <a:xfrm>
              <a:off x="7283622" y="2362200"/>
              <a:ext cx="762000" cy="392838"/>
              <a:chOff x="7391400" y="4114800"/>
              <a:chExt cx="762000" cy="392838"/>
            </a:xfrm>
          </p:grpSpPr>
          <p:sp>
            <p:nvSpPr>
              <p:cNvPr id="18" name="Moon 17"/>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sp>
            <p:nvSpPr>
              <p:cNvPr id="19" name="Oval 18"/>
              <p:cNvSpPr/>
              <p:nvPr/>
            </p:nvSpPr>
            <p:spPr bwMode="auto">
              <a:xfrm>
                <a:off x="7543800" y="4343400"/>
                <a:ext cx="91440" cy="9144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eaLnBrk="0" hangingPunct="0">
                  <a:defRPr/>
                </a:pPr>
                <a:endParaRPr lang="en-US" sz="2400" kern="0">
                  <a:solidFill>
                    <a:srgbClr val="005193"/>
                  </a:solidFill>
                  <a:latin typeface="Times New Roman" pitchFamily="18" charset="0"/>
                  <a:ea typeface="+mn-ea"/>
                  <a:cs typeface="+mn-cs"/>
                </a:endParaRPr>
              </a:p>
            </p:txBody>
          </p:sp>
          <p:cxnSp>
            <p:nvCxnSpPr>
              <p:cNvPr id="21" name="Straight Connector 20"/>
              <p:cNvCxnSpPr>
                <a:stCxn id="18"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91400" y="4419600"/>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750222" y="1828800"/>
              <a:ext cx="762000" cy="392838"/>
              <a:chOff x="7391400" y="4114800"/>
              <a:chExt cx="762000" cy="392838"/>
            </a:xfrm>
          </p:grpSpPr>
          <p:sp>
            <p:nvSpPr>
              <p:cNvPr id="28" name="Moon 27"/>
              <p:cNvSpPr/>
              <p:nvPr/>
            </p:nvSpPr>
            <p:spPr>
              <a:xfrm rot="10800000">
                <a:off x="7620000" y="4114800"/>
                <a:ext cx="369290" cy="392838"/>
              </a:xfrm>
              <a:prstGeom prst="moon">
                <a:avLst>
                  <a:gd name="adj" fmla="val 8750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latin typeface="Calibri"/>
                </a:endParaRPr>
              </a:p>
            </p:txBody>
          </p:sp>
          <p:cxnSp>
            <p:nvCxnSpPr>
              <p:cNvPr id="30" name="Straight Connector 29"/>
              <p:cNvCxnSpPr>
                <a:stCxn id="28" idx="1"/>
              </p:cNvCxnSpPr>
              <p:nvPr/>
            </p:nvCxnSpPr>
            <p:spPr>
              <a:xfrm>
                <a:off x="7989290" y="4311219"/>
                <a:ext cx="1641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91400" y="44196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391400" y="4191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Isosceles Triangle 32"/>
            <p:cNvSpPr/>
            <p:nvPr/>
          </p:nvSpPr>
          <p:spPr>
            <a:xfrm rot="5400000">
              <a:off x="6140622" y="1371600"/>
              <a:ext cx="304800" cy="304800"/>
            </a:xfrm>
            <a:prstGeom prst="triangl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cxnSp>
          <p:nvCxnSpPr>
            <p:cNvPr id="34" name="Straight Connector 33"/>
            <p:cNvCxnSpPr/>
            <p:nvPr/>
          </p:nvCxnSpPr>
          <p:spPr>
            <a:xfrm>
              <a:off x="5902878" y="14478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436278" y="1524000"/>
              <a:ext cx="2377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3962400" y="1828800"/>
            <a:ext cx="533400" cy="22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Georgia"/>
            </a:endParaRPr>
          </a:p>
        </p:txBody>
      </p:sp>
      <p:pic>
        <p:nvPicPr>
          <p:cNvPr id="36" name="Content Placeholder 4" descr="Figure 5A.pdf"/>
          <p:cNvPicPr>
            <a:picLocks noChangeAspect="1"/>
          </p:cNvPicPr>
          <p:nvPr/>
        </p:nvPicPr>
        <p:blipFill rotWithShape="1">
          <a:blip r:embed="rId3">
            <a:extLst>
              <a:ext uri="{28A0092B-C50C-407E-A947-70E740481C1C}">
                <a14:useLocalDpi xmlns:a14="http://schemas.microsoft.com/office/drawing/2010/main" val="0"/>
              </a:ext>
            </a:extLst>
          </a:blip>
          <a:srcRect l="82571" r="2975" b="55604"/>
          <a:stretch/>
        </p:blipFill>
        <p:spPr bwMode="auto">
          <a:xfrm>
            <a:off x="3657600" y="1295400"/>
            <a:ext cx="1215591" cy="3733800"/>
          </a:xfrm>
          <a:prstGeom prst="rect">
            <a:avLst/>
          </a:prstGeom>
          <a:noFill/>
          <a:ln w="9525">
            <a:noFill/>
            <a:miter lim="800000"/>
            <a:headEnd/>
            <a:tailEnd/>
          </a:ln>
        </p:spPr>
      </p:pic>
      <p:sp>
        <p:nvSpPr>
          <p:cNvPr id="20" name="Rectangle 19"/>
          <p:cNvSpPr/>
          <p:nvPr/>
        </p:nvSpPr>
        <p:spPr>
          <a:xfrm>
            <a:off x="16101" y="1295400"/>
            <a:ext cx="3429000" cy="584776"/>
          </a:xfrm>
          <a:prstGeom prst="rect">
            <a:avLst/>
          </a:prstGeom>
        </p:spPr>
        <p:txBody>
          <a:bodyPr wrap="square">
            <a:spAutoFit/>
          </a:bodyPr>
          <a:lstStyle/>
          <a:p>
            <a:pPr defTabSz="914400" fontAlgn="auto">
              <a:spcBef>
                <a:spcPts val="0"/>
              </a:spcBef>
              <a:spcAft>
                <a:spcPts val="0"/>
              </a:spcAft>
            </a:pPr>
            <a:r>
              <a:rPr lang="en-US" sz="1600" dirty="0">
                <a:solidFill>
                  <a:srgbClr val="000000"/>
                </a:solidFill>
                <a:latin typeface="Georgia"/>
                <a:ea typeface="+mn-ea"/>
                <a:cs typeface="+mn-cs"/>
              </a:rPr>
              <a:t>2,153  (RF1=MYC, RF2=other TFs, T=all common targets) triplets</a:t>
            </a:r>
          </a:p>
        </p:txBody>
      </p:sp>
      <p:sp>
        <p:nvSpPr>
          <p:cNvPr id="38" name="Right Arrow 37"/>
          <p:cNvSpPr/>
          <p:nvPr/>
        </p:nvSpPr>
        <p:spPr>
          <a:xfrm rot="5400000" flipV="1">
            <a:off x="6494011" y="4935990"/>
            <a:ext cx="416080" cy="450101"/>
          </a:xfrm>
          <a:prstGeom prst="rightArrow">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Georgia"/>
            </a:endParaRPr>
          </a:p>
        </p:txBody>
      </p:sp>
      <p:sp>
        <p:nvSpPr>
          <p:cNvPr id="25" name="TextBox 24"/>
          <p:cNvSpPr txBox="1"/>
          <p:nvPr/>
        </p:nvSpPr>
        <p:spPr>
          <a:xfrm>
            <a:off x="4876800" y="5373469"/>
            <a:ext cx="3810000" cy="646331"/>
          </a:xfrm>
          <a:prstGeom prst="rect">
            <a:avLst/>
          </a:prstGeom>
          <a:noFill/>
        </p:spPr>
        <p:txBody>
          <a:bodyPr wrap="square" rtlCol="0">
            <a:spAutoFit/>
          </a:bodyPr>
          <a:lstStyle/>
          <a:p>
            <a:pPr algn="ctr" defTabSz="914400" fontAlgn="auto">
              <a:spcBef>
                <a:spcPts val="0"/>
              </a:spcBef>
              <a:spcAft>
                <a:spcPts val="0"/>
              </a:spcAft>
            </a:pPr>
            <a:r>
              <a:rPr lang="en-US" dirty="0">
                <a:solidFill>
                  <a:srgbClr val="000000"/>
                </a:solidFill>
                <a:latin typeface="Georgia"/>
                <a:ea typeface="+mn-ea"/>
                <a:cs typeface="+mn-cs"/>
              </a:rPr>
              <a:t>Predict outcomes of genome engineering in leukemia</a:t>
            </a:r>
          </a:p>
        </p:txBody>
      </p:sp>
      <p:sp>
        <p:nvSpPr>
          <p:cNvPr id="37" name="TextBox 36"/>
          <p:cNvSpPr txBox="1"/>
          <p:nvPr/>
        </p:nvSpPr>
        <p:spPr>
          <a:xfrm>
            <a:off x="4953000" y="6172201"/>
            <a:ext cx="4191000" cy="276999"/>
          </a:xfrm>
          <a:prstGeom prst="rect">
            <a:avLst/>
          </a:prstGeom>
          <a:noFill/>
        </p:spPr>
        <p:txBody>
          <a:bodyPr wrap="square" rtlCol="0">
            <a:spAutoFit/>
          </a:bodyPr>
          <a:lstStyle/>
          <a:p>
            <a:pP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in press, 2015</a:t>
            </a:r>
          </a:p>
        </p:txBody>
      </p:sp>
    </p:spTree>
    <p:extLst>
      <p:ext uri="{BB962C8B-B14F-4D97-AF65-F5344CB8AC3E}">
        <p14:creationId xmlns:p14="http://schemas.microsoft.com/office/powerpoint/2010/main" val="19710426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regulatory pathways have logic-circuit behaviors</a:t>
            </a:r>
            <a:endParaRPr lang="en-US" dirty="0"/>
          </a:p>
        </p:txBody>
      </p:sp>
      <p:pic>
        <p:nvPicPr>
          <p:cNvPr id="4"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1470" t="20551" r="19053" b="19785"/>
          <a:stretch/>
        </p:blipFill>
        <p:spPr>
          <a:xfrm>
            <a:off x="609600" y="1520750"/>
            <a:ext cx="7707335" cy="4679231"/>
          </a:xfrm>
        </p:spPr>
      </p:pic>
      <p:sp>
        <p:nvSpPr>
          <p:cNvPr id="5" name="TextBox 4"/>
          <p:cNvSpPr txBox="1"/>
          <p:nvPr/>
        </p:nvSpPr>
        <p:spPr>
          <a:xfrm>
            <a:off x="1143000" y="5334000"/>
            <a:ext cx="2236510" cy="307777"/>
          </a:xfrm>
          <a:prstGeom prst="rect">
            <a:avLst/>
          </a:prstGeom>
          <a:noFill/>
        </p:spPr>
        <p:txBody>
          <a:bodyPr wrap="none" rtlCol="0">
            <a:spAutoFit/>
          </a:bodyPr>
          <a:lstStyle/>
          <a:p>
            <a:pPr defTabSz="914400" fontAlgn="auto">
              <a:spcBef>
                <a:spcPts val="0"/>
              </a:spcBef>
              <a:spcAft>
                <a:spcPts val="0"/>
              </a:spcAft>
            </a:pPr>
            <a:r>
              <a:rPr lang="en-US" sz="1400" dirty="0">
                <a:solidFill>
                  <a:srgbClr val="000000"/>
                </a:solidFill>
                <a:latin typeface="Georgia"/>
                <a:ea typeface="+mn-ea"/>
                <a:cs typeface="+mn-cs"/>
              </a:rPr>
              <a:t>Immunological gene, HIV</a:t>
            </a:r>
          </a:p>
        </p:txBody>
      </p:sp>
      <p:sp>
        <p:nvSpPr>
          <p:cNvPr id="7" name="TextBox 6"/>
          <p:cNvSpPr txBox="1"/>
          <p:nvPr/>
        </p:nvSpPr>
        <p:spPr>
          <a:xfrm>
            <a:off x="4953000" y="6172201"/>
            <a:ext cx="4191000" cy="276999"/>
          </a:xfrm>
          <a:prstGeom prst="rect">
            <a:avLst/>
          </a:prstGeom>
          <a:noFill/>
        </p:spPr>
        <p:txBody>
          <a:bodyPr wrap="square" rtlCol="0">
            <a:spAutoFit/>
          </a:bodyPr>
          <a:lstStyle/>
          <a:p>
            <a:pPr defTabSz="914400" fontAlgn="auto">
              <a:spcBef>
                <a:spcPts val="0"/>
              </a:spcBef>
              <a:spcAft>
                <a:spcPts val="0"/>
              </a:spcAft>
            </a:pPr>
            <a:r>
              <a:rPr lang="en-US" sz="1200" b="1" dirty="0">
                <a:solidFill>
                  <a:srgbClr val="000000"/>
                </a:solidFill>
                <a:latin typeface="Georgia"/>
                <a:ea typeface="+mn-ea"/>
                <a:cs typeface="+mn-cs"/>
              </a:rPr>
              <a:t>Wang</a:t>
            </a:r>
            <a:r>
              <a:rPr lang="en-US" sz="1200" dirty="0">
                <a:solidFill>
                  <a:srgbClr val="000000"/>
                </a:solidFill>
                <a:latin typeface="Georgia"/>
                <a:ea typeface="+mn-ea"/>
                <a:cs typeface="+mn-cs"/>
              </a:rPr>
              <a:t>, et al., </a:t>
            </a:r>
            <a:r>
              <a:rPr lang="en-US" sz="1200" i="1" dirty="0" err="1">
                <a:solidFill>
                  <a:srgbClr val="000000"/>
                </a:solidFill>
                <a:latin typeface="Georgia"/>
                <a:ea typeface="+mn-ea"/>
                <a:cs typeface="+mn-cs"/>
              </a:rPr>
              <a:t>PLoS</a:t>
            </a:r>
            <a:r>
              <a:rPr lang="en-US" sz="1200" i="1" dirty="0">
                <a:solidFill>
                  <a:srgbClr val="000000"/>
                </a:solidFill>
                <a:latin typeface="Georgia"/>
                <a:ea typeface="+mn-ea"/>
                <a:cs typeface="+mn-cs"/>
              </a:rPr>
              <a:t> Computational Biology</a:t>
            </a:r>
            <a:r>
              <a:rPr lang="en-US" sz="1200" dirty="0">
                <a:solidFill>
                  <a:srgbClr val="000000"/>
                </a:solidFill>
                <a:latin typeface="Georgia"/>
                <a:ea typeface="+mn-ea"/>
                <a:cs typeface="+mn-cs"/>
              </a:rPr>
              <a:t>, in press, 2015</a:t>
            </a:r>
          </a:p>
        </p:txBody>
      </p:sp>
    </p:spTree>
    <p:extLst>
      <p:ext uri="{BB962C8B-B14F-4D97-AF65-F5344CB8AC3E}">
        <p14:creationId xmlns:p14="http://schemas.microsoft.com/office/powerpoint/2010/main" val="31746137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txBox="1">
            <a:spLocks/>
          </p:cNvSpPr>
          <p:nvPr>
            <p:custDataLst>
              <p:tags r:id="rId2"/>
            </p:custDataLst>
          </p:nvPr>
        </p:nvSpPr>
        <p:spPr bwMode="auto">
          <a:xfrm>
            <a:off x="406400" y="5834063"/>
            <a:ext cx="37004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994" tIns="45998" rIns="91994" bIns="45998" anchor="ctr"/>
          <a:lstStyle>
            <a:lvl1pPr defTabSz="911225" eaLnBrk="0" hangingPunct="0">
              <a:defRPr sz="2400">
                <a:solidFill>
                  <a:schemeClr val="tx1"/>
                </a:solidFill>
                <a:latin typeface="Calibri" charset="0"/>
                <a:ea typeface="ＭＳ Ｐゴシック" charset="0"/>
                <a:cs typeface="ＭＳ Ｐゴシック" charset="0"/>
              </a:defRPr>
            </a:lvl1pPr>
            <a:lvl2pPr marL="742950" indent="-285750" defTabSz="911225" eaLnBrk="0" hangingPunct="0">
              <a:defRPr sz="2400">
                <a:solidFill>
                  <a:schemeClr val="tx1"/>
                </a:solidFill>
                <a:latin typeface="Calibri" charset="0"/>
                <a:ea typeface="ＭＳ Ｐゴシック" charset="0"/>
              </a:defRPr>
            </a:lvl2pPr>
            <a:lvl3pPr marL="1143000" indent="-228600" defTabSz="911225" eaLnBrk="0" hangingPunct="0">
              <a:defRPr sz="2400">
                <a:solidFill>
                  <a:schemeClr val="tx1"/>
                </a:solidFill>
                <a:latin typeface="Calibri" charset="0"/>
                <a:ea typeface="ＭＳ Ｐゴシック" charset="0"/>
              </a:defRPr>
            </a:lvl3pPr>
            <a:lvl4pPr marL="1600200" indent="-228600" defTabSz="911225" eaLnBrk="0" hangingPunct="0">
              <a:defRPr sz="2400">
                <a:solidFill>
                  <a:schemeClr val="tx1"/>
                </a:solidFill>
                <a:latin typeface="Calibri" charset="0"/>
                <a:ea typeface="ＭＳ Ｐゴシック" charset="0"/>
              </a:defRPr>
            </a:lvl4pPr>
            <a:lvl5pPr marL="2057400" indent="-228600" defTabSz="911225" eaLnBrk="0" hangingPunct="0">
              <a:defRPr sz="2400">
                <a:solidFill>
                  <a:schemeClr val="tx1"/>
                </a:solidFill>
                <a:latin typeface="Calibri"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a:solidFill>
                  <a:srgbClr val="22228B"/>
                </a:solidFill>
                <a:latin typeface="Arial" charset="0"/>
              </a:rPr>
              <a:t>Hierarchy Height Statistic =  </a:t>
            </a:r>
            <a:br>
              <a:rPr lang="en-US" sz="1600" b="1">
                <a:solidFill>
                  <a:srgbClr val="22228B"/>
                </a:solidFill>
                <a:latin typeface="Arial" charset="0"/>
              </a:rPr>
            </a:br>
            <a:r>
              <a:rPr lang="en-US" sz="1600" b="1">
                <a:solidFill>
                  <a:srgbClr val="22228B"/>
                </a:solidFill>
                <a:latin typeface="Arial" charset="0"/>
              </a:rPr>
              <a:t>(normalized TF Out deg. – In deg.)</a:t>
            </a:r>
          </a:p>
        </p:txBody>
      </p:sp>
      <p:sp>
        <p:nvSpPr>
          <p:cNvPr id="10" name="Line 12"/>
          <p:cNvSpPr>
            <a:spLocks noChangeShapeType="1"/>
          </p:cNvSpPr>
          <p:nvPr>
            <p:custDataLst>
              <p:tags r:id="rId3"/>
            </p:custDataLst>
          </p:nvPr>
        </p:nvSpPr>
        <p:spPr bwMode="auto">
          <a:xfrm>
            <a:off x="1989138" y="3111500"/>
            <a:ext cx="0" cy="6731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1" name="Line 13"/>
          <p:cNvSpPr>
            <a:spLocks noChangeShapeType="1"/>
          </p:cNvSpPr>
          <p:nvPr>
            <p:custDataLst>
              <p:tags r:id="rId4"/>
            </p:custDataLst>
          </p:nvPr>
        </p:nvSpPr>
        <p:spPr bwMode="auto">
          <a:xfrm>
            <a:off x="1987550" y="3111500"/>
            <a:ext cx="590550"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2" name="Line 14"/>
          <p:cNvSpPr>
            <a:spLocks noChangeShapeType="1"/>
          </p:cNvSpPr>
          <p:nvPr>
            <p:custDataLst>
              <p:tags r:id="rId5"/>
            </p:custDataLst>
          </p:nvPr>
        </p:nvSpPr>
        <p:spPr bwMode="auto">
          <a:xfrm flipH="1">
            <a:off x="1374775" y="3111500"/>
            <a:ext cx="587375" cy="5889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3" name="Line 15"/>
          <p:cNvSpPr>
            <a:spLocks noChangeShapeType="1"/>
          </p:cNvSpPr>
          <p:nvPr>
            <p:custDataLst>
              <p:tags r:id="rId6"/>
            </p:custDataLst>
          </p:nvPr>
        </p:nvSpPr>
        <p:spPr bwMode="auto">
          <a:xfrm>
            <a:off x="1987550" y="3111500"/>
            <a:ext cx="841375" cy="339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4" name="Line 16"/>
          <p:cNvSpPr>
            <a:spLocks noChangeShapeType="1"/>
          </p:cNvSpPr>
          <p:nvPr>
            <p:custDataLst>
              <p:tags r:id="rId7"/>
            </p:custDataLst>
          </p:nvPr>
        </p:nvSpPr>
        <p:spPr bwMode="auto">
          <a:xfrm flipH="1">
            <a:off x="1203325" y="3111500"/>
            <a:ext cx="758825" cy="2571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16" name="Line 18"/>
          <p:cNvSpPr>
            <a:spLocks noChangeShapeType="1"/>
          </p:cNvSpPr>
          <p:nvPr>
            <p:custDataLst>
              <p:tags r:id="rId8"/>
            </p:custDataLst>
          </p:nvPr>
        </p:nvSpPr>
        <p:spPr bwMode="auto">
          <a:xfrm flipH="1">
            <a:off x="1979613" y="1574800"/>
            <a:ext cx="20637" cy="785813"/>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12" name="Rectangle 1"/>
          <p:cNvSpPr>
            <a:spLocks noChangeArrowheads="1"/>
          </p:cNvSpPr>
          <p:nvPr>
            <p:custDataLst>
              <p:tags r:id="rId9"/>
            </p:custDataLst>
          </p:nvPr>
        </p:nvSpPr>
        <p:spPr bwMode="auto">
          <a:xfrm>
            <a:off x="2794000" y="1320800"/>
            <a:ext cx="803275" cy="490538"/>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a:endParaRPr lang="en-US" sz="1200" b="1">
              <a:solidFill>
                <a:srgbClr val="000000"/>
              </a:solidFill>
              <a:latin typeface="Arial" charset="0"/>
            </a:endParaRPr>
          </a:p>
        </p:txBody>
      </p:sp>
      <p:pic>
        <p:nvPicPr>
          <p:cNvPr id="98313" name="Picture 7"/>
          <p:cNvPicPr>
            <a:picLocks noChangeAspect="1"/>
          </p:cNvPicPr>
          <p:nvPr>
            <p:custDataLst>
              <p:tags r:id="rId10"/>
            </p:custDataLst>
          </p:nvPr>
        </p:nvPicPr>
        <p:blipFill>
          <a:blip r:embed="rId40">
            <a:extLst>
              <a:ext uri="{28A0092B-C50C-407E-A947-70E740481C1C}">
                <a14:useLocalDpi xmlns:a14="http://schemas.microsoft.com/office/drawing/2010/main" val="0"/>
              </a:ext>
            </a:extLst>
          </a:blip>
          <a:srcRect/>
          <a:stretch>
            <a:fillRect/>
          </a:stretch>
        </p:blipFill>
        <p:spPr bwMode="auto">
          <a:xfrm>
            <a:off x="4106863" y="246063"/>
            <a:ext cx="486886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Rectangle 2"/>
          <p:cNvSpPr>
            <a:spLocks noGrp="1" noChangeArrowheads="1"/>
          </p:cNvSpPr>
          <p:nvPr>
            <p:ph type="title"/>
            <p:custDataLst>
              <p:tags r:id="rId11"/>
            </p:custDataLst>
          </p:nvPr>
        </p:nvSpPr>
        <p:spPr>
          <a:xfrm>
            <a:off x="5300663" y="5330825"/>
            <a:ext cx="2794000" cy="1222375"/>
          </a:xfrm>
        </p:spPr>
        <p:txBody>
          <a:bodyPr/>
          <a:lstStyle/>
          <a:p>
            <a:r>
              <a:rPr lang="en-US" sz="2000">
                <a:latin typeface="Arial" charset="0"/>
                <a:ea typeface="ＭＳ Ｐゴシック" charset="0"/>
                <a:cs typeface="ＭＳ Ｐゴシック" charset="0"/>
              </a:rPr>
              <a:t>Network Stats to Identify Hierarchy</a:t>
            </a:r>
          </a:p>
        </p:txBody>
      </p:sp>
      <p:sp>
        <p:nvSpPr>
          <p:cNvPr id="98315" name="Rectangle 1"/>
          <p:cNvSpPr>
            <a:spLocks noChangeArrowheads="1"/>
          </p:cNvSpPr>
          <p:nvPr>
            <p:custDataLst>
              <p:tags r:id="rId12"/>
            </p:custDataLst>
          </p:nvPr>
        </p:nvSpPr>
        <p:spPr bwMode="auto">
          <a:xfrm>
            <a:off x="1892300" y="38528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98316" name="Oval 2"/>
          <p:cNvSpPr>
            <a:spLocks noChangeArrowheads="1"/>
          </p:cNvSpPr>
          <p:nvPr>
            <p:custDataLst>
              <p:tags r:id="rId13"/>
            </p:custDataLst>
          </p:nvPr>
        </p:nvSpPr>
        <p:spPr bwMode="auto">
          <a:xfrm>
            <a:off x="1739900" y="914400"/>
            <a:ext cx="550863" cy="550863"/>
          </a:xfrm>
          <a:prstGeom prst="ellipse">
            <a:avLst/>
          </a:prstGeom>
          <a:solidFill>
            <a:srgbClr val="257FD7"/>
          </a:solidFill>
          <a:ln w="57150">
            <a:solidFill>
              <a:srgbClr val="20FF37"/>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7" name="Oval 25"/>
          <p:cNvSpPr>
            <a:spLocks noChangeArrowheads="1"/>
          </p:cNvSpPr>
          <p:nvPr>
            <p:custDataLst>
              <p:tags r:id="rId14"/>
            </p:custDataLst>
          </p:nvPr>
        </p:nvSpPr>
        <p:spPr bwMode="auto">
          <a:xfrm>
            <a:off x="1714500" y="2387600"/>
            <a:ext cx="550863" cy="550863"/>
          </a:xfrm>
          <a:prstGeom prst="ellipse">
            <a:avLst/>
          </a:prstGeom>
          <a:solidFill>
            <a:srgbClr val="0000FF"/>
          </a:solidFill>
          <a:ln w="38100">
            <a:solidFill>
              <a:schemeClr val="tx1"/>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8" name="Oval 26"/>
          <p:cNvSpPr>
            <a:spLocks noChangeArrowheads="1"/>
          </p:cNvSpPr>
          <p:nvPr>
            <p:custDataLst>
              <p:tags r:id="rId15"/>
            </p:custDataLst>
          </p:nvPr>
        </p:nvSpPr>
        <p:spPr bwMode="auto">
          <a:xfrm>
            <a:off x="914400" y="3708400"/>
            <a:ext cx="550863"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19" name="Oval 27"/>
          <p:cNvSpPr>
            <a:spLocks noChangeArrowheads="1"/>
          </p:cNvSpPr>
          <p:nvPr>
            <p:custDataLst>
              <p:tags r:id="rId16"/>
            </p:custDataLst>
          </p:nvPr>
        </p:nvSpPr>
        <p:spPr bwMode="auto">
          <a:xfrm>
            <a:off x="576263" y="3175000"/>
            <a:ext cx="549275" cy="550863"/>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20" name="Oval 28"/>
          <p:cNvSpPr>
            <a:spLocks noChangeArrowheads="1"/>
          </p:cNvSpPr>
          <p:nvPr>
            <p:custDataLst>
              <p:tags r:id="rId17"/>
            </p:custDataLst>
          </p:nvPr>
        </p:nvSpPr>
        <p:spPr bwMode="auto">
          <a:xfrm>
            <a:off x="2471738" y="3725863"/>
            <a:ext cx="550862" cy="549275"/>
          </a:xfrm>
          <a:prstGeom prst="ellipse">
            <a:avLst/>
          </a:prstGeom>
          <a:solidFill>
            <a:srgbClr val="257FD7"/>
          </a:solidFill>
          <a:ln w="38100">
            <a:solidFill>
              <a:srgbClr val="FF0000"/>
            </a:solidFill>
            <a:round/>
            <a:headEnd type="none" w="sm" len="sm"/>
            <a:tailEnd type="none" w="sm" len="sm"/>
          </a:ln>
        </p:spPr>
        <p:txBody>
          <a:bodyPr wrap="none" lIns="91369" tIns="45685" rIns="91369" bIns="45685" anchor="ctr"/>
          <a:lstStyle/>
          <a:p>
            <a:pPr algn="ctr" defTabSz="911225"/>
            <a:endParaRPr lang="en-US" sz="1200" b="1">
              <a:solidFill>
                <a:srgbClr val="000000"/>
              </a:solidFill>
              <a:latin typeface="Arial" charset="0"/>
            </a:endParaRPr>
          </a:p>
        </p:txBody>
      </p:sp>
      <p:sp>
        <p:nvSpPr>
          <p:cNvPr id="98321" name="Rectangle 30"/>
          <p:cNvSpPr>
            <a:spLocks noChangeArrowheads="1"/>
          </p:cNvSpPr>
          <p:nvPr>
            <p:custDataLst>
              <p:tags r:id="rId18"/>
            </p:custDataLst>
          </p:nvPr>
        </p:nvSpPr>
        <p:spPr bwMode="auto">
          <a:xfrm>
            <a:off x="2870200" y="3370263"/>
            <a:ext cx="195263"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34" name="Line 18"/>
          <p:cNvSpPr>
            <a:spLocks noChangeShapeType="1"/>
          </p:cNvSpPr>
          <p:nvPr>
            <p:custDataLst>
              <p:tags r:id="rId19"/>
            </p:custDataLst>
          </p:nvPr>
        </p:nvSpPr>
        <p:spPr bwMode="auto">
          <a:xfrm flipH="1">
            <a:off x="1379538" y="1600200"/>
            <a:ext cx="601662" cy="604838"/>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35" name="Oval 34"/>
          <p:cNvSpPr/>
          <p:nvPr>
            <p:custDataLst>
              <p:tags r:id="rId20"/>
            </p:custDataLst>
          </p:nvPr>
        </p:nvSpPr>
        <p:spPr bwMode="auto">
          <a:xfrm>
            <a:off x="893763" y="21510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36" name="Line 18"/>
          <p:cNvSpPr>
            <a:spLocks noChangeShapeType="1"/>
          </p:cNvSpPr>
          <p:nvPr>
            <p:custDataLst>
              <p:tags r:id="rId21"/>
            </p:custDataLst>
          </p:nvPr>
        </p:nvSpPr>
        <p:spPr bwMode="auto">
          <a:xfrm flipH="1">
            <a:off x="1176338" y="1592263"/>
            <a:ext cx="796925" cy="193675"/>
          </a:xfrm>
          <a:prstGeom prst="line">
            <a:avLst/>
          </a:prstGeom>
          <a:noFill/>
          <a:ln w="3810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37" name="Oval 36"/>
          <p:cNvSpPr/>
          <p:nvPr>
            <p:custDataLst>
              <p:tags r:id="rId22"/>
            </p:custDataLst>
          </p:nvPr>
        </p:nvSpPr>
        <p:spPr bwMode="auto">
          <a:xfrm>
            <a:off x="563563" y="1541463"/>
            <a:ext cx="549275" cy="549275"/>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38" name="Line 15"/>
          <p:cNvSpPr>
            <a:spLocks noChangeShapeType="1"/>
          </p:cNvSpPr>
          <p:nvPr>
            <p:custDataLst>
              <p:tags r:id="rId23"/>
            </p:custDataLst>
          </p:nvPr>
        </p:nvSpPr>
        <p:spPr bwMode="auto">
          <a:xfrm>
            <a:off x="1995488" y="1587500"/>
            <a:ext cx="841375" cy="339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27" name="Rectangle 38"/>
          <p:cNvSpPr>
            <a:spLocks noChangeArrowheads="1"/>
          </p:cNvSpPr>
          <p:nvPr>
            <p:custDataLst>
              <p:tags r:id="rId24"/>
            </p:custDataLst>
          </p:nvPr>
        </p:nvSpPr>
        <p:spPr bwMode="auto">
          <a:xfrm>
            <a:off x="2852738" y="1879600"/>
            <a:ext cx="195262" cy="195263"/>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0" name="Line 12"/>
          <p:cNvSpPr>
            <a:spLocks noChangeShapeType="1"/>
          </p:cNvSpPr>
          <p:nvPr>
            <p:custDataLst>
              <p:tags r:id="rId25"/>
            </p:custDataLst>
          </p:nvPr>
        </p:nvSpPr>
        <p:spPr bwMode="auto">
          <a:xfrm>
            <a:off x="1176338" y="4321175"/>
            <a:ext cx="0" cy="674688"/>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29" name="Rectangle 40"/>
          <p:cNvSpPr>
            <a:spLocks noChangeArrowheads="1"/>
          </p:cNvSpPr>
          <p:nvPr>
            <p:custDataLst>
              <p:tags r:id="rId26"/>
            </p:custDataLst>
          </p:nvPr>
        </p:nvSpPr>
        <p:spPr bwMode="auto">
          <a:xfrm>
            <a:off x="1071563" y="5046663"/>
            <a:ext cx="193675"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2" name="Line 15"/>
          <p:cNvSpPr>
            <a:spLocks noChangeShapeType="1"/>
          </p:cNvSpPr>
          <p:nvPr>
            <p:custDataLst>
              <p:tags r:id="rId27"/>
            </p:custDataLst>
          </p:nvPr>
        </p:nvSpPr>
        <p:spPr bwMode="auto">
          <a:xfrm>
            <a:off x="1174750" y="4346575"/>
            <a:ext cx="841375" cy="341313"/>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31" name="Rectangle 42"/>
          <p:cNvSpPr>
            <a:spLocks noChangeArrowheads="1"/>
          </p:cNvSpPr>
          <p:nvPr>
            <p:custDataLst>
              <p:tags r:id="rId28"/>
            </p:custDataLst>
          </p:nvPr>
        </p:nvSpPr>
        <p:spPr bwMode="auto">
          <a:xfrm>
            <a:off x="2057400" y="4605338"/>
            <a:ext cx="195263" cy="195262"/>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4" name="Line 15"/>
          <p:cNvSpPr>
            <a:spLocks noChangeShapeType="1"/>
          </p:cNvSpPr>
          <p:nvPr>
            <p:custDataLst>
              <p:tags r:id="rId29"/>
            </p:custDataLst>
          </p:nvPr>
        </p:nvSpPr>
        <p:spPr bwMode="auto">
          <a:xfrm>
            <a:off x="1182688" y="4346575"/>
            <a:ext cx="400050" cy="5556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98333" name="Rectangle 44"/>
          <p:cNvSpPr>
            <a:spLocks noChangeArrowheads="1"/>
          </p:cNvSpPr>
          <p:nvPr>
            <p:custDataLst>
              <p:tags r:id="rId30"/>
            </p:custDataLst>
          </p:nvPr>
        </p:nvSpPr>
        <p:spPr bwMode="auto">
          <a:xfrm>
            <a:off x="1582738" y="4945063"/>
            <a:ext cx="195262" cy="193675"/>
          </a:xfrm>
          <a:prstGeom prst="rect">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1369" tIns="45685" rIns="91369" bIns="45685" anchor="ctr"/>
          <a:lstStyle/>
          <a:p>
            <a:pPr algn="ctr" defTabSz="911225"/>
            <a:endParaRPr lang="en-US" sz="1200" b="1">
              <a:solidFill>
                <a:srgbClr val="000000"/>
              </a:solidFill>
              <a:latin typeface="Arial" charset="0"/>
            </a:endParaRPr>
          </a:p>
        </p:txBody>
      </p:sp>
      <p:sp>
        <p:nvSpPr>
          <p:cNvPr id="46" name="Line 15"/>
          <p:cNvSpPr>
            <a:spLocks noChangeShapeType="1"/>
          </p:cNvSpPr>
          <p:nvPr>
            <p:custDataLst>
              <p:tags r:id="rId31"/>
            </p:custDataLst>
          </p:nvPr>
        </p:nvSpPr>
        <p:spPr bwMode="auto">
          <a:xfrm flipH="1">
            <a:off x="711200" y="4351338"/>
            <a:ext cx="474663" cy="593725"/>
          </a:xfrm>
          <a:prstGeom prst="line">
            <a:avLst/>
          </a:prstGeom>
          <a:noFill/>
          <a:ln w="38100">
            <a:solidFill>
              <a:srgbClr val="BFBFB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369" tIns="45685" rIns="91369" bIns="45685"/>
          <a:lstStyle/>
          <a:p>
            <a:pPr defTabSz="913696">
              <a:defRPr/>
            </a:pPr>
            <a:endParaRPr lang="en-US" b="1">
              <a:solidFill>
                <a:srgbClr val="000000"/>
              </a:solidFill>
              <a:latin typeface="Arial" charset="0"/>
            </a:endParaRPr>
          </a:p>
        </p:txBody>
      </p:sp>
      <p:sp>
        <p:nvSpPr>
          <p:cNvPr id="47" name="Oval 46"/>
          <p:cNvSpPr/>
          <p:nvPr>
            <p:custDataLst>
              <p:tags r:id="rId32"/>
            </p:custDataLst>
          </p:nvPr>
        </p:nvSpPr>
        <p:spPr bwMode="auto">
          <a:xfrm>
            <a:off x="266700" y="4935538"/>
            <a:ext cx="550863" cy="550862"/>
          </a:xfrm>
          <a:prstGeom prst="ellipse">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wrap="none" lIns="91369" tIns="45685" rIns="91369" bIns="45685" anchor="ctr"/>
          <a:lstStyle/>
          <a:p>
            <a:pPr algn="ctr" defTabSz="912113">
              <a:defRPr/>
            </a:pPr>
            <a:endParaRPr lang="en-US" sz="1200" b="1">
              <a:solidFill>
                <a:srgbClr val="000000"/>
              </a:solidFill>
              <a:latin typeface="Arial" pitchFamily="-65" charset="0"/>
            </a:endParaRPr>
          </a:p>
        </p:txBody>
      </p:sp>
      <p:sp>
        <p:nvSpPr>
          <p:cNvPr id="98336" name="TextBox 3"/>
          <p:cNvSpPr txBox="1">
            <a:spLocks noChangeArrowheads="1"/>
          </p:cNvSpPr>
          <p:nvPr>
            <p:custDataLst>
              <p:tags r:id="rId33"/>
            </p:custDataLst>
          </p:nvPr>
        </p:nvSpPr>
        <p:spPr bwMode="auto">
          <a:xfrm>
            <a:off x="2395538" y="4241800"/>
            <a:ext cx="84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000000"/>
                </a:solidFill>
                <a:latin typeface="Arial" charset="0"/>
              </a:rPr>
              <a:t>TF target</a:t>
            </a:r>
          </a:p>
        </p:txBody>
      </p:sp>
      <p:sp>
        <p:nvSpPr>
          <p:cNvPr id="98337" name="TextBox 48"/>
          <p:cNvSpPr txBox="1">
            <a:spLocks noChangeArrowheads="1"/>
          </p:cNvSpPr>
          <p:nvPr>
            <p:custDataLst>
              <p:tags r:id="rId34"/>
            </p:custDataLst>
          </p:nvPr>
        </p:nvSpPr>
        <p:spPr bwMode="auto">
          <a:xfrm>
            <a:off x="1719263" y="4894263"/>
            <a:ext cx="117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000000"/>
                </a:solidFill>
                <a:latin typeface="Arial" charset="0"/>
              </a:rPr>
              <a:t>non-TF target</a:t>
            </a:r>
          </a:p>
        </p:txBody>
      </p:sp>
      <p:sp>
        <p:nvSpPr>
          <p:cNvPr id="98338" name="TextBox 49"/>
          <p:cNvSpPr txBox="1">
            <a:spLocks noChangeArrowheads="1"/>
          </p:cNvSpPr>
          <p:nvPr>
            <p:custDataLst>
              <p:tags r:id="rId35"/>
            </p:custDataLst>
          </p:nvPr>
        </p:nvSpPr>
        <p:spPr bwMode="auto">
          <a:xfrm>
            <a:off x="2049463" y="2082800"/>
            <a:ext cx="1138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20FF37"/>
                </a:solidFill>
                <a:latin typeface="Arial" charset="0"/>
              </a:rPr>
              <a:t>In-degree = 1</a:t>
            </a:r>
          </a:p>
        </p:txBody>
      </p:sp>
      <p:sp>
        <p:nvSpPr>
          <p:cNvPr id="98339" name="TextBox 50"/>
          <p:cNvSpPr txBox="1">
            <a:spLocks noChangeArrowheads="1"/>
          </p:cNvSpPr>
          <p:nvPr>
            <p:custDataLst>
              <p:tags r:id="rId36"/>
            </p:custDataLst>
          </p:nvPr>
        </p:nvSpPr>
        <p:spPr bwMode="auto">
          <a:xfrm>
            <a:off x="322263" y="2903538"/>
            <a:ext cx="147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lvl1pPr defTabSz="912813" eaLnBrk="0" hangingPunct="0">
              <a:defRPr sz="2400">
                <a:solidFill>
                  <a:schemeClr val="tx1"/>
                </a:solidFill>
                <a:latin typeface="Calibri" charset="0"/>
                <a:ea typeface="ＭＳ Ｐゴシック" charset="0"/>
                <a:cs typeface="ＭＳ Ｐゴシック" charset="0"/>
              </a:defRPr>
            </a:lvl1pPr>
            <a:lvl2pPr marL="742950" indent="-285750" defTabSz="912813" eaLnBrk="0" hangingPunct="0">
              <a:defRPr sz="2400">
                <a:solidFill>
                  <a:schemeClr val="tx1"/>
                </a:solidFill>
                <a:latin typeface="Calibri" charset="0"/>
                <a:ea typeface="ＭＳ Ｐゴシック" charset="0"/>
              </a:defRPr>
            </a:lvl2pPr>
            <a:lvl3pPr marL="1143000" indent="-228600" defTabSz="912813" eaLnBrk="0" hangingPunct="0">
              <a:defRPr sz="2400">
                <a:solidFill>
                  <a:schemeClr val="tx1"/>
                </a:solidFill>
                <a:latin typeface="Calibri" charset="0"/>
                <a:ea typeface="ＭＳ Ｐゴシック" charset="0"/>
              </a:defRPr>
            </a:lvl3pPr>
            <a:lvl4pPr marL="1600200" indent="-228600" defTabSz="912813" eaLnBrk="0" hangingPunct="0">
              <a:defRPr sz="2400">
                <a:solidFill>
                  <a:schemeClr val="tx1"/>
                </a:solidFill>
                <a:latin typeface="Calibri" charset="0"/>
                <a:ea typeface="ＭＳ Ｐゴシック" charset="0"/>
              </a:defRPr>
            </a:lvl4pPr>
            <a:lvl5pPr marL="2057400" indent="-228600" defTabSz="912813" eaLnBrk="0" hangingPunct="0">
              <a:defRPr sz="2400">
                <a:solidFill>
                  <a:schemeClr val="tx1"/>
                </a:solidFill>
                <a:latin typeface="Calibri"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b="1">
                <a:solidFill>
                  <a:srgbClr val="FF0000"/>
                </a:solidFill>
                <a:latin typeface="Arial" charset="0"/>
              </a:rPr>
              <a:t>TF out-degree = 3</a:t>
            </a:r>
          </a:p>
        </p:txBody>
      </p:sp>
      <p:sp>
        <p:nvSpPr>
          <p:cNvPr id="98340" name="Rectangle 4"/>
          <p:cNvSpPr>
            <a:spLocks noChangeArrowheads="1"/>
          </p:cNvSpPr>
          <p:nvPr>
            <p:custDataLst>
              <p:tags r:id="rId37"/>
            </p:custDataLst>
          </p:nvPr>
        </p:nvSpPr>
        <p:spPr bwMode="auto">
          <a:xfrm>
            <a:off x="3792538" y="0"/>
            <a:ext cx="1355725" cy="72866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91369" tIns="45685" rIns="91369" bIns="45685" anchor="ctr"/>
          <a:lstStyle/>
          <a:p>
            <a:pPr algn="ctr" defTabSz="911225"/>
            <a:endParaRPr lang="en-US" sz="1200" b="1">
              <a:solidFill>
                <a:srgbClr val="000000"/>
              </a:solidFill>
              <a:latin typeface="Arial" charset="0"/>
            </a:endParaRPr>
          </a:p>
        </p:txBody>
      </p:sp>
    </p:spTree>
    <p:custDataLst>
      <p:tags r:id="rId1"/>
    </p:custDataLst>
    <p:extLst>
      <p:ext uri="{BB962C8B-B14F-4D97-AF65-F5344CB8AC3E}">
        <p14:creationId xmlns:p14="http://schemas.microsoft.com/office/powerpoint/2010/main" val="825861546"/>
      </p:ext>
    </p:extLst>
  </p:cSld>
  <p:clrMapOvr>
    <a:masterClrMapping/>
  </p:clrMapOvr>
  <p:transition xmlns:p14="http://schemas.microsoft.com/office/powerpoint/2010/main" advTm="70391"/>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10.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100.xml><?xml version="1.0" encoding="utf-8"?>
<p:tagLst xmlns:a="http://schemas.openxmlformats.org/drawingml/2006/main" xmlns:r="http://schemas.openxmlformats.org/officeDocument/2006/relationships" xmlns:p="http://schemas.openxmlformats.org/presentationml/2006/main">
  <p:tag name="DVSHAPEID" val="xUnnWd5Kc3pUGgQJ1hRbHw"/>
</p:tagLst>
</file>

<file path=ppt/tags/tag101.xml><?xml version="1.0" encoding="utf-8"?>
<p:tagLst xmlns:a="http://schemas.openxmlformats.org/drawingml/2006/main" xmlns:r="http://schemas.openxmlformats.org/officeDocument/2006/relationships" xmlns:p="http://schemas.openxmlformats.org/presentationml/2006/main">
  <p:tag name="DVSHAPEID" val="nELSN7mdZGM0xXYHytFzZu"/>
</p:tagLst>
</file>

<file path=ppt/tags/tag102.xml><?xml version="1.0" encoding="utf-8"?>
<p:tagLst xmlns:a="http://schemas.openxmlformats.org/drawingml/2006/main" xmlns:r="http://schemas.openxmlformats.org/officeDocument/2006/relationships" xmlns:p="http://schemas.openxmlformats.org/presentationml/2006/main">
  <p:tag name="DVSHAPEID" val="4UXA4tPmDde1wJB4pXoY4I"/>
</p:tagLst>
</file>

<file path=ppt/tags/tag103.xml><?xml version="1.0" encoding="utf-8"?>
<p:tagLst xmlns:a="http://schemas.openxmlformats.org/drawingml/2006/main" xmlns:r="http://schemas.openxmlformats.org/officeDocument/2006/relationships" xmlns:p="http://schemas.openxmlformats.org/presentationml/2006/main">
  <p:tag name="DVSHAPEID" val="8FJTKkJow7xTzRUc3ToC3z"/>
</p:tagLst>
</file>

<file path=ppt/tags/tag104.xml><?xml version="1.0" encoding="utf-8"?>
<p:tagLst xmlns:a="http://schemas.openxmlformats.org/drawingml/2006/main" xmlns:r="http://schemas.openxmlformats.org/officeDocument/2006/relationships" xmlns:p="http://schemas.openxmlformats.org/presentationml/2006/main">
  <p:tag name="DVSHAPEID" val="Mwqe5u3Ib0plMhRaIvCfH7"/>
</p:tagLst>
</file>

<file path=ppt/tags/tag105.xml><?xml version="1.0" encoding="utf-8"?>
<p:tagLst xmlns:a="http://schemas.openxmlformats.org/drawingml/2006/main" xmlns:r="http://schemas.openxmlformats.org/officeDocument/2006/relationships" xmlns:p="http://schemas.openxmlformats.org/presentationml/2006/main">
  <p:tag name="DVSHAPEID" val="tD9K9dUuArFyTcsveflNVw"/>
</p:tagLst>
</file>

<file path=ppt/tags/tag106.xml><?xml version="1.0" encoding="utf-8"?>
<p:tagLst xmlns:a="http://schemas.openxmlformats.org/drawingml/2006/main" xmlns:r="http://schemas.openxmlformats.org/officeDocument/2006/relationships" xmlns:p="http://schemas.openxmlformats.org/presentationml/2006/main">
  <p:tag name="DVSHAPEID" val="te5CkSbS0ORF2N5lkPNGpX"/>
</p:tagLst>
</file>

<file path=ppt/tags/tag107.xml><?xml version="1.0" encoding="utf-8"?>
<p:tagLst xmlns:a="http://schemas.openxmlformats.org/drawingml/2006/main" xmlns:r="http://schemas.openxmlformats.org/officeDocument/2006/relationships" xmlns:p="http://schemas.openxmlformats.org/presentationml/2006/main">
  <p:tag name="DVSHAPEID" val="GdoFHchnTTbW9VFwT2jHrR"/>
</p:tagLst>
</file>

<file path=ppt/tags/tag11.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12.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13.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1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1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1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17.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18.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19.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2.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20.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21.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22.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23.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24.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5.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26.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27.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28.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29.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3.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30.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31.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32.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33.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34.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35.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36.xml><?xml version="1.0" encoding="utf-8"?>
<p:tagLst xmlns:a="http://schemas.openxmlformats.org/drawingml/2006/main" xmlns:r="http://schemas.openxmlformats.org/officeDocument/2006/relationships" xmlns:p="http://schemas.openxmlformats.org/presentationml/2006/main">
  <p:tag name="DVSECTIONID" val="YumACC8C9cJLLExcOzjsgU"/>
</p:tagLst>
</file>

<file path=ppt/tags/tag37.xml><?xml version="1.0" encoding="utf-8"?>
<p:tagLst xmlns:a="http://schemas.openxmlformats.org/drawingml/2006/main" xmlns:r="http://schemas.openxmlformats.org/officeDocument/2006/relationships" xmlns:p="http://schemas.openxmlformats.org/presentationml/2006/main">
  <p:tag name="DVSHAPEID" val="wPC2LbNrd9Esw4DQtNpJrY"/>
</p:tagLst>
</file>

<file path=ppt/tags/tag38.xml><?xml version="1.0" encoding="utf-8"?>
<p:tagLst xmlns:a="http://schemas.openxmlformats.org/drawingml/2006/main" xmlns:r="http://schemas.openxmlformats.org/officeDocument/2006/relationships" xmlns:p="http://schemas.openxmlformats.org/presentationml/2006/main">
  <p:tag name="DVSHAPEID" val="63k70YQdwpvUpfvhj5hC7G"/>
</p:tagLst>
</file>

<file path=ppt/tags/tag39.xml><?xml version="1.0" encoding="utf-8"?>
<p:tagLst xmlns:a="http://schemas.openxmlformats.org/drawingml/2006/main" xmlns:r="http://schemas.openxmlformats.org/officeDocument/2006/relationships" xmlns:p="http://schemas.openxmlformats.org/presentationml/2006/main">
  <p:tag name="DVSHAPEID" val="YnFhT0KF0wqyIzHDaPB0Cf"/>
</p:tagLst>
</file>

<file path=ppt/tags/tag4.xml><?xml version="1.0" encoding="utf-8"?>
<p:tagLst xmlns:a="http://schemas.openxmlformats.org/drawingml/2006/main" xmlns:r="http://schemas.openxmlformats.org/officeDocument/2006/relationships" xmlns:p="http://schemas.openxmlformats.org/presentationml/2006/main">
  <p:tag name="DVSHAPEID" val="gIBihadqSOA23nYDQgWbyN"/>
</p:tagLst>
</file>

<file path=ppt/tags/tag40.xml><?xml version="1.0" encoding="utf-8"?>
<p:tagLst xmlns:a="http://schemas.openxmlformats.org/drawingml/2006/main" xmlns:r="http://schemas.openxmlformats.org/officeDocument/2006/relationships" xmlns:p="http://schemas.openxmlformats.org/presentationml/2006/main">
  <p:tag name="DVSHAPEID" val="WBEnlbuksPQq4XrJ4PtQpY"/>
</p:tagLst>
</file>

<file path=ppt/tags/tag41.xml><?xml version="1.0" encoding="utf-8"?>
<p:tagLst xmlns:a="http://schemas.openxmlformats.org/drawingml/2006/main" xmlns:r="http://schemas.openxmlformats.org/officeDocument/2006/relationships" xmlns:p="http://schemas.openxmlformats.org/presentationml/2006/main">
  <p:tag name="DVSHAPEID" val="uRwWAFUr173Jq4CvFybF3A"/>
</p:tagLst>
</file>

<file path=ppt/tags/tag42.xml><?xml version="1.0" encoding="utf-8"?>
<p:tagLst xmlns:a="http://schemas.openxmlformats.org/drawingml/2006/main" xmlns:r="http://schemas.openxmlformats.org/officeDocument/2006/relationships" xmlns:p="http://schemas.openxmlformats.org/presentationml/2006/main">
  <p:tag name="DVSHAPEID" val="HiuJcrKLxLPY6NRoBOp1OI"/>
</p:tagLst>
</file>

<file path=ppt/tags/tag43.xml><?xml version="1.0" encoding="utf-8"?>
<p:tagLst xmlns:a="http://schemas.openxmlformats.org/drawingml/2006/main" xmlns:r="http://schemas.openxmlformats.org/officeDocument/2006/relationships" xmlns:p="http://schemas.openxmlformats.org/presentationml/2006/main">
  <p:tag name="DVSHAPEID" val="mlwn6zaUFJUT9erQstHfAh"/>
</p:tagLst>
</file>

<file path=ppt/tags/tag44.xml><?xml version="1.0" encoding="utf-8"?>
<p:tagLst xmlns:a="http://schemas.openxmlformats.org/drawingml/2006/main" xmlns:r="http://schemas.openxmlformats.org/officeDocument/2006/relationships" xmlns:p="http://schemas.openxmlformats.org/presentationml/2006/main">
  <p:tag name="DVSHAPEID" val="TsXOEgWmg2MYV9cPkbBC65"/>
</p:tagLst>
</file>

<file path=ppt/tags/tag45.xml><?xml version="1.0" encoding="utf-8"?>
<p:tagLst xmlns:a="http://schemas.openxmlformats.org/drawingml/2006/main" xmlns:r="http://schemas.openxmlformats.org/officeDocument/2006/relationships" xmlns:p="http://schemas.openxmlformats.org/presentationml/2006/main">
  <p:tag name="DVSHAPEID" val="3dDDXKmVkz85r4piUTXjtR"/>
</p:tagLst>
</file>

<file path=ppt/tags/tag46.xml><?xml version="1.0" encoding="utf-8"?>
<p:tagLst xmlns:a="http://schemas.openxmlformats.org/drawingml/2006/main" xmlns:r="http://schemas.openxmlformats.org/officeDocument/2006/relationships" xmlns:p="http://schemas.openxmlformats.org/presentationml/2006/main">
  <p:tag name="DVSHAPEID" val="7biiDD9vDXbOpKb0ib0kId"/>
</p:tagLst>
</file>

<file path=ppt/tags/tag47.xml><?xml version="1.0" encoding="utf-8"?>
<p:tagLst xmlns:a="http://schemas.openxmlformats.org/drawingml/2006/main" xmlns:r="http://schemas.openxmlformats.org/officeDocument/2006/relationships" xmlns:p="http://schemas.openxmlformats.org/presentationml/2006/main">
  <p:tag name="DVSHAPEID" val="QQH8p2gIENCb6slE7IMOVa"/>
</p:tagLst>
</file>

<file path=ppt/tags/tag48.xml><?xml version="1.0" encoding="utf-8"?>
<p:tagLst xmlns:a="http://schemas.openxmlformats.org/drawingml/2006/main" xmlns:r="http://schemas.openxmlformats.org/officeDocument/2006/relationships" xmlns:p="http://schemas.openxmlformats.org/presentationml/2006/main">
  <p:tag name="DVSHAPEID" val="UDEF7TALi88TlrAue7eVjn"/>
</p:tagLst>
</file>

<file path=ppt/tags/tag49.xml><?xml version="1.0" encoding="utf-8"?>
<p:tagLst xmlns:a="http://schemas.openxmlformats.org/drawingml/2006/main" xmlns:r="http://schemas.openxmlformats.org/officeDocument/2006/relationships" xmlns:p="http://schemas.openxmlformats.org/presentationml/2006/main">
  <p:tag name="DVSHAPEID" val="bdDIFD4hxUhFW3tJUm7Sut"/>
</p:tagLst>
</file>

<file path=ppt/tags/tag5.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50.xml><?xml version="1.0" encoding="utf-8"?>
<p:tagLst xmlns:a="http://schemas.openxmlformats.org/drawingml/2006/main" xmlns:r="http://schemas.openxmlformats.org/officeDocument/2006/relationships" xmlns:p="http://schemas.openxmlformats.org/presentationml/2006/main">
  <p:tag name="DVSHAPEID" val="2c7T4CuFz0Rwrr1oeWH0Be"/>
</p:tagLst>
</file>

<file path=ppt/tags/tag51.xml><?xml version="1.0" encoding="utf-8"?>
<p:tagLst xmlns:a="http://schemas.openxmlformats.org/drawingml/2006/main" xmlns:r="http://schemas.openxmlformats.org/officeDocument/2006/relationships" xmlns:p="http://schemas.openxmlformats.org/presentationml/2006/main">
  <p:tag name="DVSHAPEID" val="BFvw0ucROqSIbrBMzsNRkh"/>
</p:tagLst>
</file>

<file path=ppt/tags/tag52.xml><?xml version="1.0" encoding="utf-8"?>
<p:tagLst xmlns:a="http://schemas.openxmlformats.org/drawingml/2006/main" xmlns:r="http://schemas.openxmlformats.org/officeDocument/2006/relationships" xmlns:p="http://schemas.openxmlformats.org/presentationml/2006/main">
  <p:tag name="DVSHAPEID" val="NqC2Iw8abtSOAroxB0tHcr"/>
</p:tagLst>
</file>

<file path=ppt/tags/tag53.xml><?xml version="1.0" encoding="utf-8"?>
<p:tagLst xmlns:a="http://schemas.openxmlformats.org/drawingml/2006/main" xmlns:r="http://schemas.openxmlformats.org/officeDocument/2006/relationships" xmlns:p="http://schemas.openxmlformats.org/presentationml/2006/main">
  <p:tag name="DVSHAPEID" val="DJfANrnedJTkR5UYMFJDep"/>
</p:tagLst>
</file>

<file path=ppt/tags/tag54.xml><?xml version="1.0" encoding="utf-8"?>
<p:tagLst xmlns:a="http://schemas.openxmlformats.org/drawingml/2006/main" xmlns:r="http://schemas.openxmlformats.org/officeDocument/2006/relationships" xmlns:p="http://schemas.openxmlformats.org/presentationml/2006/main">
  <p:tag name="DVSHAPEID" val="QnQ9n2QMoD4mMSM7JHNWg8"/>
</p:tagLst>
</file>

<file path=ppt/tags/tag55.xml><?xml version="1.0" encoding="utf-8"?>
<p:tagLst xmlns:a="http://schemas.openxmlformats.org/drawingml/2006/main" xmlns:r="http://schemas.openxmlformats.org/officeDocument/2006/relationships" xmlns:p="http://schemas.openxmlformats.org/presentationml/2006/main">
  <p:tag name="DVSHAPEID" val="UgzjCDeNYyceSSKD3knqkg"/>
</p:tagLst>
</file>

<file path=ppt/tags/tag56.xml><?xml version="1.0" encoding="utf-8"?>
<p:tagLst xmlns:a="http://schemas.openxmlformats.org/drawingml/2006/main" xmlns:r="http://schemas.openxmlformats.org/officeDocument/2006/relationships" xmlns:p="http://schemas.openxmlformats.org/presentationml/2006/main">
  <p:tag name="DVSHAPEID" val="fvi1bEW1Qh9HsAA4pdyAEw"/>
</p:tagLst>
</file>

<file path=ppt/tags/tag57.xml><?xml version="1.0" encoding="utf-8"?>
<p:tagLst xmlns:a="http://schemas.openxmlformats.org/drawingml/2006/main" xmlns:r="http://schemas.openxmlformats.org/officeDocument/2006/relationships" xmlns:p="http://schemas.openxmlformats.org/presentationml/2006/main">
  <p:tag name="DVSHAPEID" val="ayZUm5DszPNE040ArzRWHU"/>
</p:tagLst>
</file>

<file path=ppt/tags/tag58.xml><?xml version="1.0" encoding="utf-8"?>
<p:tagLst xmlns:a="http://schemas.openxmlformats.org/drawingml/2006/main" xmlns:r="http://schemas.openxmlformats.org/officeDocument/2006/relationships" xmlns:p="http://schemas.openxmlformats.org/presentationml/2006/main">
  <p:tag name="DVSHAPEID" val="5bqa2ZUaSKBJlK1hiQooIk"/>
</p:tagLst>
</file>

<file path=ppt/tags/tag59.xml><?xml version="1.0" encoding="utf-8"?>
<p:tagLst xmlns:a="http://schemas.openxmlformats.org/drawingml/2006/main" xmlns:r="http://schemas.openxmlformats.org/officeDocument/2006/relationships" xmlns:p="http://schemas.openxmlformats.org/presentationml/2006/main">
  <p:tag name="DVSHAPEID" val="TOzw3OLZJIOfsOtc3ExoW3"/>
</p:tagLst>
</file>

<file path=ppt/tags/tag6.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60.xml><?xml version="1.0" encoding="utf-8"?>
<p:tagLst xmlns:a="http://schemas.openxmlformats.org/drawingml/2006/main" xmlns:r="http://schemas.openxmlformats.org/officeDocument/2006/relationships" xmlns:p="http://schemas.openxmlformats.org/presentationml/2006/main">
  <p:tag name="DVSHAPEID" val="3hJgzag0xjcLhBAwV6oS0S"/>
</p:tagLst>
</file>

<file path=ppt/tags/tag61.xml><?xml version="1.0" encoding="utf-8"?>
<p:tagLst xmlns:a="http://schemas.openxmlformats.org/drawingml/2006/main" xmlns:r="http://schemas.openxmlformats.org/officeDocument/2006/relationships" xmlns:p="http://schemas.openxmlformats.org/presentationml/2006/main">
  <p:tag name="DVSHAPEID" val="U5hdN5NKQjnQLiMNfBIJav"/>
</p:tagLst>
</file>

<file path=ppt/tags/tag62.xml><?xml version="1.0" encoding="utf-8"?>
<p:tagLst xmlns:a="http://schemas.openxmlformats.org/drawingml/2006/main" xmlns:r="http://schemas.openxmlformats.org/officeDocument/2006/relationships" xmlns:p="http://schemas.openxmlformats.org/presentationml/2006/main">
  <p:tag name="DVSHAPEID" val="3HxSBwJr033amDYmnbcNsS"/>
</p:tagLst>
</file>

<file path=ppt/tags/tag63.xml><?xml version="1.0" encoding="utf-8"?>
<p:tagLst xmlns:a="http://schemas.openxmlformats.org/drawingml/2006/main" xmlns:r="http://schemas.openxmlformats.org/officeDocument/2006/relationships" xmlns:p="http://schemas.openxmlformats.org/presentationml/2006/main">
  <p:tag name="DVSHAPEID" val="orQiJ7QMahIp2AFUth0pij"/>
</p:tagLst>
</file>

<file path=ppt/tags/tag64.xml><?xml version="1.0" encoding="utf-8"?>
<p:tagLst xmlns:a="http://schemas.openxmlformats.org/drawingml/2006/main" xmlns:r="http://schemas.openxmlformats.org/officeDocument/2006/relationships" xmlns:p="http://schemas.openxmlformats.org/presentationml/2006/main">
  <p:tag name="DVSHAPEID" val="NBV9PTexwm2aj62jMBAeTM"/>
</p:tagLst>
</file>

<file path=ppt/tags/tag65.xml><?xml version="1.0" encoding="utf-8"?>
<p:tagLst xmlns:a="http://schemas.openxmlformats.org/drawingml/2006/main" xmlns:r="http://schemas.openxmlformats.org/officeDocument/2006/relationships" xmlns:p="http://schemas.openxmlformats.org/presentationml/2006/main">
  <p:tag name="DVSHAPEID" val="rXAoGsHVM3z4EemAiXyDKl"/>
</p:tagLst>
</file>

<file path=ppt/tags/tag66.xml><?xml version="1.0" encoding="utf-8"?>
<p:tagLst xmlns:a="http://schemas.openxmlformats.org/drawingml/2006/main" xmlns:r="http://schemas.openxmlformats.org/officeDocument/2006/relationships" xmlns:p="http://schemas.openxmlformats.org/presentationml/2006/main">
  <p:tag name="DVSHAPEID" val="mRhzSaupO4p09YyqcLPBzY"/>
</p:tagLst>
</file>

<file path=ppt/tags/tag67.xml><?xml version="1.0" encoding="utf-8"?>
<p:tagLst xmlns:a="http://schemas.openxmlformats.org/drawingml/2006/main" xmlns:r="http://schemas.openxmlformats.org/officeDocument/2006/relationships" xmlns:p="http://schemas.openxmlformats.org/presentationml/2006/main">
  <p:tag name="DVSHAPEID" val="BesNXcjDFg15AI77zxqnfu"/>
</p:tagLst>
</file>

<file path=ppt/tags/tag68.xml><?xml version="1.0" encoding="utf-8"?>
<p:tagLst xmlns:a="http://schemas.openxmlformats.org/drawingml/2006/main" xmlns:r="http://schemas.openxmlformats.org/officeDocument/2006/relationships" xmlns:p="http://schemas.openxmlformats.org/presentationml/2006/main">
  <p:tag name="DVSHAPEID" val="ED5o1RKMN8Log275ch5bp9"/>
</p:tagLst>
</file>

<file path=ppt/tags/tag69.xml><?xml version="1.0" encoding="utf-8"?>
<p:tagLst xmlns:a="http://schemas.openxmlformats.org/drawingml/2006/main" xmlns:r="http://schemas.openxmlformats.org/officeDocument/2006/relationships" xmlns:p="http://schemas.openxmlformats.org/presentationml/2006/main">
  <p:tag name="DVSHAPEID" val="Z3nPj5ciacJ6zOHybsSStT"/>
</p:tagLst>
</file>

<file path=ppt/tags/tag7.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0.xml><?xml version="1.0" encoding="utf-8"?>
<p:tagLst xmlns:a="http://schemas.openxmlformats.org/drawingml/2006/main" xmlns:r="http://schemas.openxmlformats.org/officeDocument/2006/relationships" xmlns:p="http://schemas.openxmlformats.org/presentationml/2006/main">
  <p:tag name="DVSHAPEID" val="kcs4Ztk8i45vE11bxEAuYz"/>
</p:tagLst>
</file>

<file path=ppt/tags/tag71.xml><?xml version="1.0" encoding="utf-8"?>
<p:tagLst xmlns:a="http://schemas.openxmlformats.org/drawingml/2006/main" xmlns:r="http://schemas.openxmlformats.org/officeDocument/2006/relationships" xmlns:p="http://schemas.openxmlformats.org/presentationml/2006/main">
  <p:tag name="DVSHAPEID" val="E9sioD6CiwF5Janf6JY1TF"/>
</p:tagLst>
</file>

<file path=ppt/tags/tag72.xml><?xml version="1.0" encoding="utf-8"?>
<p:tagLst xmlns:a="http://schemas.openxmlformats.org/drawingml/2006/main" xmlns:r="http://schemas.openxmlformats.org/officeDocument/2006/relationships" xmlns:p="http://schemas.openxmlformats.org/presentationml/2006/main">
  <p:tag name="DVSHAPEID" val="13aFx0VeiYVKxjCG5G2FMz"/>
</p:tagLst>
</file>

<file path=ppt/tags/tag73.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74.xml><?xml version="1.0" encoding="utf-8"?>
<p:tagLst xmlns:a="http://schemas.openxmlformats.org/drawingml/2006/main" xmlns:r="http://schemas.openxmlformats.org/officeDocument/2006/relationships" xmlns:p="http://schemas.openxmlformats.org/presentationml/2006/main">
  <p:tag name="DVSHAPEID" val="QyiQOiyQwWFZ8o7I56H3dG"/>
</p:tagLst>
</file>

<file path=ppt/tags/tag75.xml><?xml version="1.0" encoding="utf-8"?>
<p:tagLst xmlns:a="http://schemas.openxmlformats.org/drawingml/2006/main" xmlns:r="http://schemas.openxmlformats.org/officeDocument/2006/relationships" xmlns:p="http://schemas.openxmlformats.org/presentationml/2006/main">
  <p:tag name="DVSHAPEID" val="aYC3DpEhZeTrdCnHbDFrsY"/>
</p:tagLst>
</file>

<file path=ppt/tags/tag76.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77.xml><?xml version="1.0" encoding="utf-8"?>
<p:tagLst xmlns:a="http://schemas.openxmlformats.org/drawingml/2006/main" xmlns:r="http://schemas.openxmlformats.org/officeDocument/2006/relationships" xmlns:p="http://schemas.openxmlformats.org/presentationml/2006/main">
  <p:tag name="DVSHAPEID" val="53f4trYwed1Dsu131c0SjA"/>
</p:tagLst>
</file>

<file path=ppt/tags/tag78.xml><?xml version="1.0" encoding="utf-8"?>
<p:tagLst xmlns:a="http://schemas.openxmlformats.org/drawingml/2006/main" xmlns:r="http://schemas.openxmlformats.org/officeDocument/2006/relationships" xmlns:p="http://schemas.openxmlformats.org/presentationml/2006/main">
  <p:tag name="DVSHAPEID" val="VbpaReiVyTaUA8fgVs6Rw0"/>
</p:tagLst>
</file>

<file path=ppt/tags/tag79.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80.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81.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2.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83.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4.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85.xml><?xml version="1.0" encoding="utf-8"?>
<p:tagLst xmlns:a="http://schemas.openxmlformats.org/drawingml/2006/main" xmlns:r="http://schemas.openxmlformats.org/officeDocument/2006/relationships" xmlns:p="http://schemas.openxmlformats.org/presentationml/2006/main">
  <p:tag name="DVSECTIONID" val="1s7OjgoQvZ2c7UGCGJ6Ps4"/>
</p:tagLst>
</file>

<file path=ppt/tags/tag86.xml><?xml version="1.0" encoding="utf-8"?>
<p:tagLst xmlns:a="http://schemas.openxmlformats.org/drawingml/2006/main" xmlns:r="http://schemas.openxmlformats.org/officeDocument/2006/relationships" xmlns:p="http://schemas.openxmlformats.org/presentationml/2006/main">
  <p:tag name="DVSHAPEID" val="QyiQOiyQwWFZ8o7I56H3dG"/>
</p:tagLst>
</file>

<file path=ppt/tags/tag87.xml><?xml version="1.0" encoding="utf-8"?>
<p:tagLst xmlns:a="http://schemas.openxmlformats.org/drawingml/2006/main" xmlns:r="http://schemas.openxmlformats.org/officeDocument/2006/relationships" xmlns:p="http://schemas.openxmlformats.org/presentationml/2006/main">
  <p:tag name="DVSHAPEID" val="aYC3DpEhZeTrdCnHbDFrsY"/>
</p:tagLst>
</file>

<file path=ppt/tags/tag88.xml><?xml version="1.0" encoding="utf-8"?>
<p:tagLst xmlns:a="http://schemas.openxmlformats.org/drawingml/2006/main" xmlns:r="http://schemas.openxmlformats.org/officeDocument/2006/relationships" xmlns:p="http://schemas.openxmlformats.org/presentationml/2006/main">
  <p:tag name="DVSHAPEID" val="4ybdymAVXIm9njdKE8cfWr"/>
</p:tagLst>
</file>

<file path=ppt/tags/tag89.xml><?xml version="1.0" encoding="utf-8"?>
<p:tagLst xmlns:a="http://schemas.openxmlformats.org/drawingml/2006/main" xmlns:r="http://schemas.openxmlformats.org/officeDocument/2006/relationships" xmlns:p="http://schemas.openxmlformats.org/presentationml/2006/main">
  <p:tag name="DVSHAPEID" val="5GbvkoU4oLdcU3SpQhG3gb"/>
</p:tagLst>
</file>

<file path=ppt/tags/tag9.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90.xml><?xml version="1.0" encoding="utf-8"?>
<p:tagLst xmlns:a="http://schemas.openxmlformats.org/drawingml/2006/main" xmlns:r="http://schemas.openxmlformats.org/officeDocument/2006/relationships" xmlns:p="http://schemas.openxmlformats.org/presentationml/2006/main">
  <p:tag name="DVSHAPEID" val="53f4trYwed1Dsu131c0SjA"/>
</p:tagLst>
</file>

<file path=ppt/tags/tag91.xml><?xml version="1.0" encoding="utf-8"?>
<p:tagLst xmlns:a="http://schemas.openxmlformats.org/drawingml/2006/main" xmlns:r="http://schemas.openxmlformats.org/officeDocument/2006/relationships" xmlns:p="http://schemas.openxmlformats.org/presentationml/2006/main">
  <p:tag name="DVSHAPEID" val="VbpaReiVyTaUA8fgVs6Rw0"/>
</p:tagLst>
</file>

<file path=ppt/tags/tag92.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3.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4.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5.xml><?xml version="1.0" encoding="utf-8"?>
<p:tagLst xmlns:a="http://schemas.openxmlformats.org/drawingml/2006/main" xmlns:r="http://schemas.openxmlformats.org/officeDocument/2006/relationships" xmlns:p="http://schemas.openxmlformats.org/presentationml/2006/main">
  <p:tag name="DVSHAPEID" val="agBooMft2oRv74FjAJejE8"/>
</p:tagLst>
</file>

<file path=ppt/tags/tag96.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97.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9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99.xml><?xml version="1.0" encoding="utf-8"?>
<p:tagLst xmlns:a="http://schemas.openxmlformats.org/drawingml/2006/main" xmlns:r="http://schemas.openxmlformats.org/officeDocument/2006/relationships" xmlns:p="http://schemas.openxmlformats.org/presentationml/2006/main">
  <p:tag name="DVSECTIONID" val="IzR1enYPmGYqk6ArC2QPqJ"/>
</p:tagLst>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40159</TotalTime>
  <Words>2353</Words>
  <Application>Microsoft Macintosh PowerPoint</Application>
  <PresentationFormat>On-screen Show (4:3)</PresentationFormat>
  <Paragraphs>332</Paragraphs>
  <Slides>25</Slides>
  <Notes>15</Notes>
  <HiddenSlides>0</HiddenSlides>
  <MMClips>0</MMClips>
  <ScaleCrop>false</ScaleCrop>
  <HeadingPairs>
    <vt:vector size="6" baseType="variant">
      <vt:variant>
        <vt:lpstr>Theme</vt:lpstr>
      </vt:variant>
      <vt:variant>
        <vt:i4>23</vt:i4>
      </vt:variant>
      <vt:variant>
        <vt:lpstr>Embedded OLE Servers</vt:lpstr>
      </vt:variant>
      <vt:variant>
        <vt:i4>1</vt:i4>
      </vt:variant>
      <vt:variant>
        <vt:lpstr>Slide Titles</vt:lpstr>
      </vt:variant>
      <vt:variant>
        <vt:i4>25</vt:i4>
      </vt:variant>
    </vt:vector>
  </HeadingPairs>
  <TitlesOfParts>
    <vt:vector size="49" baseType="lpstr">
      <vt:lpstr>2_Office Theme</vt:lpstr>
      <vt:lpstr>4_template</vt:lpstr>
      <vt:lpstr>6_Default Design</vt:lpstr>
      <vt:lpstr>7_template</vt:lpstr>
      <vt:lpstr>21_Default Design</vt:lpstr>
      <vt:lpstr>1_template</vt:lpstr>
      <vt:lpstr>5_template</vt:lpstr>
      <vt:lpstr>7_Default Design</vt:lpstr>
      <vt:lpstr>8_Default Design</vt:lpstr>
      <vt:lpstr>25_Default Design</vt:lpstr>
      <vt:lpstr>9_Default Design</vt:lpstr>
      <vt:lpstr>10_Default Design</vt:lpstr>
      <vt:lpstr>***26feb12-i0gtl2012-preferred</vt:lpstr>
      <vt:lpstr>2_***26feb12-i0gtl2012-preferred</vt:lpstr>
      <vt:lpstr>11_Default Design</vt:lpstr>
      <vt:lpstr>12_Default Design</vt:lpstr>
      <vt:lpstr>1_***26feb12-i0gtl2012-preferred</vt:lpstr>
      <vt:lpstr>13_Default Design</vt:lpstr>
      <vt:lpstr>7_Office Theme</vt:lpstr>
      <vt:lpstr>6_template</vt:lpstr>
      <vt:lpstr>1_Office Theme</vt:lpstr>
      <vt:lpstr>Content Slides</vt:lpstr>
      <vt:lpstr>14_Default Design</vt:lpstr>
      <vt:lpstr>Equation</vt:lpstr>
      <vt:lpstr>Biological Network Analysis:  Hierarchies, Mutational Constraints &amp; Logical Circuits in Regulation</vt:lpstr>
      <vt:lpstr>Loregic: A method to characterize the cooperative logic of regulatory factors</vt:lpstr>
      <vt:lpstr>Modeling cooperativity between RFs to target gene using logic gates</vt:lpstr>
      <vt:lpstr>An example: selection of the best-matched logic gate</vt:lpstr>
      <vt:lpstr>Application 1 – transcription factor cooperativity in Yeast cell cycle</vt:lpstr>
      <vt:lpstr>Application – transcription factor cooperativity in Acute Myeloid Leukemia (AML)</vt:lpstr>
      <vt:lpstr>Cancer-related TF, MYC universally amplifies target expression</vt:lpstr>
      <vt:lpstr>Gene regulatory pathways have logic-circuit behaviors</vt:lpstr>
      <vt:lpstr>Network Stats to Identify Hierarchy</vt:lpstr>
      <vt:lpstr>Strongest Proximal Regulatory Edges Can be Arranged into a Hierarchy</vt:lpstr>
      <vt:lpstr>Methods </vt:lpstr>
      <vt:lpstr>Determination of "Level"  in Regulatory Network Hierarchy with Breadth-first Search</vt:lpstr>
      <vt:lpstr>SIM ANNEALING -- KKY</vt:lpstr>
      <vt:lpstr>Hierarchy Score Maximization Algorithm</vt:lpstr>
      <vt:lpstr>Apply HSM to a toy example</vt:lpstr>
      <vt:lpstr>Strongest Proximal Regulatory Edges Can be Arranged into a Hierarchy</vt:lpstr>
      <vt:lpstr>Kinase network is more hierarchical  than the TF reg. network</vt:lpstr>
      <vt:lpstr>Application: yeast TF regulatory network</vt:lpstr>
      <vt:lpstr>Application: yeast kinase network</vt:lpstr>
      <vt:lpstr>Logical cooperativity across hierarchical layers in gene regulatory network</vt:lpstr>
      <vt:lpstr>Biological Network Analysis:  Hierarchies, Mutational Constraints &amp; Logical Circuits in Regulation</vt:lpstr>
      <vt:lpstr>TopNet – an automated web tool</vt:lpstr>
      <vt:lpstr>Network Acknowledgements</vt:lpstr>
      <vt:lpstr>Acknowledgements</vt:lpstr>
      <vt:lpstr>Info about content in this slide pack</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Ekta Khurana</dc:creator>
  <cp:lastModifiedBy>Mark Gerstein</cp:lastModifiedBy>
  <cp:revision>1990</cp:revision>
  <cp:lastPrinted>2014-04-02T01:30:47Z</cp:lastPrinted>
  <dcterms:created xsi:type="dcterms:W3CDTF">2012-06-21T22:25:50Z</dcterms:created>
  <dcterms:modified xsi:type="dcterms:W3CDTF">2015-05-27T01:44:03Z</dcterms:modified>
</cp:coreProperties>
</file>