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notesMasterIdLst>
    <p:notesMasterId r:id="rId19"/>
  </p:notesMasterIdLst>
  <p:sldIdLst>
    <p:sldId id="275" r:id="rId3"/>
    <p:sldId id="273" r:id="rId4"/>
    <p:sldId id="257" r:id="rId5"/>
    <p:sldId id="277" r:id="rId6"/>
    <p:sldId id="266" r:id="rId7"/>
    <p:sldId id="267" r:id="rId8"/>
    <p:sldId id="264" r:id="rId9"/>
    <p:sldId id="260" r:id="rId10"/>
    <p:sldId id="259" r:id="rId11"/>
    <p:sldId id="262" r:id="rId12"/>
    <p:sldId id="261" r:id="rId13"/>
    <p:sldId id="270" r:id="rId14"/>
    <p:sldId id="271" r:id="rId15"/>
    <p:sldId id="272" r:id="rId16"/>
    <p:sldId id="278" r:id="rId17"/>
    <p:sldId id="279" r:id="rId1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lexej Abyzov" initials="AA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00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6070" autoAdjust="0"/>
  </p:normalViewPr>
  <p:slideViewPr>
    <p:cSldViewPr snapToGrid="0" snapToObjects="1">
      <p:cViewPr>
        <p:scale>
          <a:sx n="75" d="100"/>
          <a:sy n="75" d="100"/>
        </p:scale>
        <p:origin x="-688" y="-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20" Type="http://schemas.openxmlformats.org/officeDocument/2006/relationships/printerSettings" Target="printerSettings/printerSettings1.bin"/><Relationship Id="rId21" Type="http://schemas.openxmlformats.org/officeDocument/2006/relationships/commentAuthors" Target="commentAuthors.xml"/><Relationship Id="rId22" Type="http://schemas.openxmlformats.org/officeDocument/2006/relationships/presProps" Target="presProps.xml"/><Relationship Id="rId23" Type="http://schemas.openxmlformats.org/officeDocument/2006/relationships/viewProps" Target="viewProps.xml"/><Relationship Id="rId24" Type="http://schemas.openxmlformats.org/officeDocument/2006/relationships/theme" Target="theme/theme1.xml"/><Relationship Id="rId25" Type="http://schemas.openxmlformats.org/officeDocument/2006/relationships/tableStyles" Target="tableStyle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6034ED-DC61-D546-8BB4-561942688007}" type="datetimeFigureOut">
              <a:rPr lang="en-US" smtClean="0"/>
              <a:t>5/3/15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3F1CCE-1AAD-3248-973E-C7390E584A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9946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2839 unique Phase 1 events were</a:t>
            </a:r>
            <a:r>
              <a:rPr lang="en-US" baseline="0" dirty="0" smtClean="0"/>
              <a:t> b/c Phase 3 did assembly of only large events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3F1CCE-1AAD-3248-973E-C7390E584AB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1967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400" dirty="0" smtClean="0"/>
              <a:t>SNP density at NAHR </a:t>
            </a:r>
            <a:r>
              <a:rPr lang="en-US" sz="2400" dirty="0" err="1" smtClean="0"/>
              <a:t>bkpts</a:t>
            </a:r>
            <a:r>
              <a:rPr lang="en-US" sz="2400" dirty="0" smtClean="0"/>
              <a:t> is driven by excessive C&gt;T</a:t>
            </a:r>
          </a:p>
          <a:p>
            <a:pPr lvl="1"/>
            <a:r>
              <a:rPr lang="en-US" sz="2000" dirty="0" smtClean="0"/>
              <a:t>A consequence of high </a:t>
            </a:r>
            <a:r>
              <a:rPr lang="en-US" sz="2000" dirty="0" err="1" smtClean="0"/>
              <a:t>CpG</a:t>
            </a:r>
            <a:r>
              <a:rPr lang="en-US" sz="2000" dirty="0" smtClean="0"/>
              <a:t>%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3F1CCE-1AAD-3248-973E-C7390E584AB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4319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400" dirty="0" smtClean="0"/>
              <a:t>SNP density at NAHR </a:t>
            </a:r>
            <a:r>
              <a:rPr lang="en-US" sz="2400" dirty="0" err="1" smtClean="0"/>
              <a:t>bkpts</a:t>
            </a:r>
            <a:r>
              <a:rPr lang="en-US" sz="2400" dirty="0" smtClean="0"/>
              <a:t> is driven by excessive C&gt;T</a:t>
            </a:r>
          </a:p>
          <a:p>
            <a:pPr lvl="1"/>
            <a:r>
              <a:rPr lang="en-US" sz="2000" dirty="0" smtClean="0"/>
              <a:t>A consequence of high </a:t>
            </a:r>
            <a:r>
              <a:rPr lang="en-US" sz="2000" dirty="0" err="1" smtClean="0"/>
              <a:t>CpG</a:t>
            </a:r>
            <a:r>
              <a:rPr lang="en-US" sz="2000" dirty="0" smtClean="0"/>
              <a:t>%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3F1CCE-1AAD-3248-973E-C7390E584AB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4319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400" dirty="0" smtClean="0"/>
              <a:t>SNP density at NAHR </a:t>
            </a:r>
            <a:r>
              <a:rPr lang="en-US" sz="2400" dirty="0" err="1" smtClean="0"/>
              <a:t>bkpts</a:t>
            </a:r>
            <a:r>
              <a:rPr lang="en-US" sz="2400" dirty="0" smtClean="0"/>
              <a:t> is driven by excessive C&gt;T</a:t>
            </a:r>
          </a:p>
          <a:p>
            <a:pPr lvl="1"/>
            <a:r>
              <a:rPr lang="en-US" sz="2000" dirty="0" smtClean="0"/>
              <a:t>A consequence of high </a:t>
            </a:r>
            <a:r>
              <a:rPr lang="en-US" sz="2000" dirty="0" err="1" smtClean="0"/>
              <a:t>CpG</a:t>
            </a:r>
            <a:r>
              <a:rPr lang="en-US" sz="2000" dirty="0" smtClean="0"/>
              <a:t>%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3F1CCE-1AAD-3248-973E-C7390E584AB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4319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D2EFE-4E68-5844-80BE-F66CC79A463E}" type="datetimeFigureOut">
              <a:rPr lang="en-US" smtClean="0"/>
              <a:t>5/3/15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41316-5C78-CA48-8DDA-D8A23FE813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27265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D2EFE-4E68-5844-80BE-F66CC79A463E}" type="datetimeFigureOut">
              <a:rPr lang="en-US" smtClean="0"/>
              <a:t>5/3/15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41316-5C78-CA48-8DDA-D8A23FE813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02972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D2EFE-4E68-5844-80BE-F66CC79A463E}" type="datetimeFigureOut">
              <a:rPr lang="en-US" smtClean="0"/>
              <a:t>5/3/15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41316-5C78-CA48-8DDA-D8A23FE813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1742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447800"/>
            <a:ext cx="7772400" cy="1470025"/>
          </a:xfrm>
        </p:spPr>
        <p:txBody>
          <a:bodyPr/>
          <a:lstStyle>
            <a:lvl1pPr>
              <a:defRPr sz="4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05200"/>
            <a:ext cx="6400800" cy="1752600"/>
          </a:xfrm>
        </p:spPr>
        <p:txBody>
          <a:bodyPr/>
          <a:lstStyle>
            <a:lvl1pPr marL="0" indent="0" algn="ctr">
              <a:buNone/>
              <a:defRPr sz="4400" b="1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737644"/>
      </p:ext>
    </p:extLst>
  </p:cSld>
  <p:clrMapOvr>
    <a:masterClrMapping/>
  </p:clrMapOvr>
  <p:transition xmlns:p14="http://schemas.microsoft.com/office/powerpoint/2010/main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298987"/>
      </p:ext>
    </p:extLst>
  </p:cSld>
  <p:clrMapOvr>
    <a:masterClrMapping/>
  </p:clrMapOvr>
  <p:transition xmlns:p14="http://schemas.microsoft.com/office/powerpoint/2010/main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65734194"/>
      </p:ext>
    </p:extLst>
  </p:cSld>
  <p:clrMapOvr>
    <a:masterClrMapping/>
  </p:clrMapOvr>
  <p:transition xmlns:p14="http://schemas.microsoft.com/office/powerpoint/2010/main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6386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6386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5893866"/>
      </p:ext>
    </p:extLst>
  </p:cSld>
  <p:clrMapOvr>
    <a:masterClrMapping/>
  </p:clrMapOvr>
  <p:transition xmlns:p14="http://schemas.microsoft.com/office/powerpoint/2010/main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9945871"/>
      </p:ext>
    </p:extLst>
  </p:cSld>
  <p:clrMapOvr>
    <a:masterClrMapping/>
  </p:clrMapOvr>
  <p:transition xmlns:p14="http://schemas.microsoft.com/office/powerpoint/2010/main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733145"/>
      </p:ext>
    </p:extLst>
  </p:cSld>
  <p:clrMapOvr>
    <a:masterClrMapping/>
  </p:clrMapOvr>
  <p:transition xmlns:p14="http://schemas.microsoft.com/office/powerpoint/2010/main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9003576"/>
      </p:ext>
    </p:extLst>
  </p:cSld>
  <p:clrMapOvr>
    <a:masterClrMapping/>
  </p:clrMapOvr>
  <p:transition xmlns:p14="http://schemas.microsoft.com/office/powerpoint/2010/main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86381749"/>
      </p:ext>
    </p:extLst>
  </p:cSld>
  <p:clrMapOvr>
    <a:masterClrMapping/>
  </p:clrMapOvr>
  <p:transition xmlns:p14="http://schemas.microsoft.com/office/powerpoint/2010/main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D2EFE-4E68-5844-80BE-F66CC79A463E}" type="datetimeFigureOut">
              <a:rPr lang="en-US" smtClean="0"/>
              <a:t>5/3/15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41316-5C78-CA48-8DDA-D8A23FE813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95040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71224698"/>
      </p:ext>
    </p:extLst>
  </p:cSld>
  <p:clrMapOvr>
    <a:masterClrMapping/>
  </p:clrMapOvr>
  <p:transition xmlns:p14="http://schemas.microsoft.com/office/powerpoint/2010/main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875603"/>
      </p:ext>
    </p:extLst>
  </p:cSld>
  <p:clrMapOvr>
    <a:masterClrMapping/>
  </p:clrMapOvr>
  <p:transition xmlns:p14="http://schemas.microsoft.com/office/powerpoint/2010/main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60102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60102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772503"/>
      </p:ext>
    </p:extLst>
  </p:cSld>
  <p:clrMapOvr>
    <a:masterClrMapping/>
  </p:clrMapOvr>
  <p:transition xmlns:p14="http://schemas.microsoft.com/office/powerpoint/2010/main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6386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6386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370706"/>
      </p:ext>
    </p:extLst>
  </p:cSld>
  <p:clrMapOvr>
    <a:masterClrMapping/>
  </p:clrMapOvr>
  <p:transition xmlns:p14="http://schemas.microsoft.com/office/powerpoint/2010/main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752600"/>
            <a:ext cx="3810000" cy="4343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752600"/>
            <a:ext cx="3810000" cy="4343400"/>
          </a:xfrm>
        </p:spPr>
        <p:txBody>
          <a:bodyPr/>
          <a:lstStyle/>
          <a:p>
            <a:pPr lvl="0"/>
            <a:r>
              <a:rPr lang="en-US" noProof="0"/>
              <a:t>Click icon to add clip art</a:t>
            </a:r>
          </a:p>
        </p:txBody>
      </p:sp>
    </p:spTree>
    <p:extLst>
      <p:ext uri="{BB962C8B-B14F-4D97-AF65-F5344CB8AC3E}">
        <p14:creationId xmlns:p14="http://schemas.microsoft.com/office/powerpoint/2010/main" val="22326696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D2EFE-4E68-5844-80BE-F66CC79A463E}" type="datetimeFigureOut">
              <a:rPr lang="en-US" smtClean="0"/>
              <a:t>5/3/15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41316-5C78-CA48-8DDA-D8A23FE813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84297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D2EFE-4E68-5844-80BE-F66CC79A463E}" type="datetimeFigureOut">
              <a:rPr lang="en-US" smtClean="0"/>
              <a:t>5/3/15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41316-5C78-CA48-8DDA-D8A23FE813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04580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D2EFE-4E68-5844-80BE-F66CC79A463E}" type="datetimeFigureOut">
              <a:rPr lang="en-US" smtClean="0"/>
              <a:t>5/3/15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41316-5C78-CA48-8DDA-D8A23FE813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72843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D2EFE-4E68-5844-80BE-F66CC79A463E}" type="datetimeFigureOut">
              <a:rPr lang="en-US" smtClean="0"/>
              <a:t>5/3/15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41316-5C78-CA48-8DDA-D8A23FE813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6517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D2EFE-4E68-5844-80BE-F66CC79A463E}" type="datetimeFigureOut">
              <a:rPr lang="en-US" smtClean="0"/>
              <a:t>5/3/15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41316-5C78-CA48-8DDA-D8A23FE813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7143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D2EFE-4E68-5844-80BE-F66CC79A463E}" type="datetimeFigureOut">
              <a:rPr lang="en-US" smtClean="0"/>
              <a:t>5/3/15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41316-5C78-CA48-8DDA-D8A23FE813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9935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D2EFE-4E68-5844-80BE-F66CC79A463E}" type="datetimeFigureOut">
              <a:rPr lang="en-US" smtClean="0"/>
              <a:t>5/3/15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41316-5C78-CA48-8DDA-D8A23FE813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2644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DD2EFE-4E68-5844-80BE-F66CC79A463E}" type="datetimeFigureOut">
              <a:rPr lang="en-US" smtClean="0"/>
              <a:t>5/3/15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741316-5C78-CA48-8DDA-D8A23FE813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0960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Helvetica"/>
          <a:ea typeface="+mj-ea"/>
          <a:cs typeface="Helvetica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Helvetica"/>
          <a:ea typeface="+mn-ea"/>
          <a:cs typeface="Helvetica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Helvetica"/>
          <a:ea typeface="+mn-ea"/>
          <a:cs typeface="Helvetica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Helvetica"/>
          <a:ea typeface="+mn-ea"/>
          <a:cs typeface="Helvetica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Helvetica"/>
          <a:ea typeface="+mn-ea"/>
          <a:cs typeface="Helvetica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Helvetica"/>
          <a:ea typeface="+mn-ea"/>
          <a:cs typeface="Helvetic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066" tIns="46033" rIns="92066" bIns="4603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63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066" tIns="46033" rIns="92066" bIns="4603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Se2_default_3_cbb752_11apr10con2_default_3_cbb752_11apr10d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802566" name="Rectangle 6"/>
          <p:cNvSpPr>
            <a:spLocks noChangeArrowheads="1"/>
          </p:cNvSpPr>
          <p:nvPr userDrawn="1"/>
        </p:nvSpPr>
        <p:spPr bwMode="auto">
          <a:xfrm rot="16200000">
            <a:off x="7411245" y="5253831"/>
            <a:ext cx="3078162" cy="26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66" tIns="46033" rIns="92066" bIns="46033"/>
          <a:lstStyle/>
          <a:p>
            <a:pPr defTabSz="91281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795419D6-8FBB-3C4F-A1CB-AF73C0D7F36B}" type="slidenum">
              <a:rPr lang="en-US" sz="1600" b="1" i="1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urier New" charset="0"/>
                <a:ea typeface="ＭＳ Ｐゴシック" charset="-128"/>
                <a:cs typeface="ＭＳ Ｐゴシック" charset="-128"/>
              </a:rPr>
              <a:pPr defTabSz="91281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r>
              <a:rPr lang="en-US" b="1" dirty="0">
                <a:solidFill>
                  <a:srgbClr val="808080"/>
                </a:solidFill>
                <a:latin typeface="Arial" charset="0"/>
                <a:ea typeface="ＭＳ Ｐゴシック" charset="-128"/>
                <a:cs typeface="ＭＳ Ｐゴシック" charset="-128"/>
              </a:rPr>
              <a:t> - </a:t>
            </a:r>
            <a:r>
              <a:rPr lang="en-US" sz="1000" b="1" dirty="0" err="1">
                <a:solidFill>
                  <a:srgbClr val="969696"/>
                </a:solidFill>
                <a:latin typeface="Arial" charset="0"/>
                <a:ea typeface="ＭＳ Ｐゴシック" charset="-128"/>
                <a:cs typeface="ＭＳ Ｐゴシック" charset="-128"/>
              </a:rPr>
              <a:t>Lectures.GersteinLab.org</a:t>
            </a:r>
            <a:endParaRPr lang="en-US" sz="300" dirty="0">
              <a:solidFill>
                <a:srgbClr val="000000"/>
              </a:solidFill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75798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ctr" defTabSz="912813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22228B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ctr" defTabSz="912813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22228B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2pPr>
      <a:lvl3pPr algn="ctr" defTabSz="912813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22228B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3pPr>
      <a:lvl4pPr algn="ctr" defTabSz="912813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22228B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4pPr>
      <a:lvl5pPr algn="ctr" defTabSz="912813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22228B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5pPr>
      <a:lvl6pPr marL="457200" algn="ctr" defTabSz="912813" rtl="0" eaLnBrk="1" fontAlgn="base" hangingPunct="1">
        <a:spcBef>
          <a:spcPct val="0"/>
        </a:spcBef>
        <a:spcAft>
          <a:spcPct val="0"/>
        </a:spcAft>
        <a:defRPr sz="3600" b="1" u="sng">
          <a:solidFill>
            <a:srgbClr val="000099"/>
          </a:solidFill>
          <a:latin typeface="Arial" pitchFamily="-65" charset="0"/>
        </a:defRPr>
      </a:lvl6pPr>
      <a:lvl7pPr marL="914400" algn="ctr" defTabSz="912813" rtl="0" eaLnBrk="1" fontAlgn="base" hangingPunct="1">
        <a:spcBef>
          <a:spcPct val="0"/>
        </a:spcBef>
        <a:spcAft>
          <a:spcPct val="0"/>
        </a:spcAft>
        <a:defRPr sz="3600" b="1" u="sng">
          <a:solidFill>
            <a:srgbClr val="000099"/>
          </a:solidFill>
          <a:latin typeface="Arial" pitchFamily="-65" charset="0"/>
        </a:defRPr>
      </a:lvl7pPr>
      <a:lvl8pPr marL="1371600" algn="ctr" defTabSz="912813" rtl="0" eaLnBrk="1" fontAlgn="base" hangingPunct="1">
        <a:spcBef>
          <a:spcPct val="0"/>
        </a:spcBef>
        <a:spcAft>
          <a:spcPct val="0"/>
        </a:spcAft>
        <a:defRPr sz="3600" b="1" u="sng">
          <a:solidFill>
            <a:srgbClr val="000099"/>
          </a:solidFill>
          <a:latin typeface="Arial" pitchFamily="-65" charset="0"/>
        </a:defRPr>
      </a:lvl8pPr>
      <a:lvl9pPr marL="1828800" algn="ctr" defTabSz="912813" rtl="0" eaLnBrk="1" fontAlgn="base" hangingPunct="1">
        <a:spcBef>
          <a:spcPct val="0"/>
        </a:spcBef>
        <a:spcAft>
          <a:spcPct val="0"/>
        </a:spcAft>
        <a:defRPr sz="3600" b="1" u="sng">
          <a:solidFill>
            <a:srgbClr val="000099"/>
          </a:solidFill>
          <a:latin typeface="Arial" pitchFamily="-65" charset="0"/>
        </a:defRPr>
      </a:lvl9pPr>
    </p:titleStyle>
    <p:bodyStyle>
      <a:lvl1pPr marL="228600" indent="-228600" algn="l" defTabSz="912813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571500" indent="-228600" algn="l" defTabSz="912813" rtl="0" eaLnBrk="0" fontAlgn="base" hangingPunct="0">
        <a:spcBef>
          <a:spcPct val="20000"/>
        </a:spcBef>
        <a:spcAft>
          <a:spcPct val="0"/>
        </a:spcAft>
        <a:buFont typeface="Lucida Grande" charset="0"/>
        <a:buChar char="-"/>
        <a:defRPr sz="2400">
          <a:solidFill>
            <a:schemeClr val="tx1"/>
          </a:solidFill>
          <a:latin typeface="+mn-lt"/>
          <a:ea typeface="ＭＳ Ｐゴシック" pitchFamily="-65" charset="-128"/>
        </a:defRPr>
      </a:lvl2pPr>
      <a:lvl3pPr marL="912813" indent="-227013" algn="l" defTabSz="912813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ＭＳ Ｐゴシック" pitchFamily="-65" charset="-128"/>
        </a:defRPr>
      </a:lvl3pPr>
      <a:lvl4pPr marL="1376363" indent="-228600" algn="l" defTabSz="912813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65" charset="-128"/>
        </a:defRPr>
      </a:lvl4pPr>
      <a:lvl5pPr marL="1827213" indent="-228600" algn="l" defTabSz="912813" rtl="0" eaLnBrk="0" fontAlgn="base" hangingPunct="0">
        <a:spcBef>
          <a:spcPct val="20000"/>
        </a:spcBef>
        <a:spcAft>
          <a:spcPct val="0"/>
        </a:spcAft>
        <a:buFont typeface="Lucida Grande" charset="0"/>
        <a:buChar char="*"/>
        <a:defRPr sz="2000">
          <a:solidFill>
            <a:schemeClr val="tx1"/>
          </a:solidFill>
          <a:latin typeface="+mn-lt"/>
          <a:ea typeface="ＭＳ Ｐゴシック" pitchFamily="-65" charset="-128"/>
        </a:defRPr>
      </a:lvl5pPr>
      <a:lvl6pPr marL="2514600" indent="-228600" algn="l" defTabSz="912813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6pPr>
      <a:lvl7pPr marL="2971800" indent="-228600" algn="l" defTabSz="912813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7pPr>
      <a:lvl8pPr marL="3429000" indent="-228600" algn="l" defTabSz="912813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8pPr>
      <a:lvl9pPr marL="3886200" indent="-228600" algn="l" defTabSz="912813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tif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image" Target="../media/image12.png"/><Relationship Id="rId7" Type="http://schemas.openxmlformats.org/officeDocument/2006/relationships/image" Target="../media/image13.png"/><Relationship Id="rId8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4" Type="http://schemas.openxmlformats.org/officeDocument/2006/relationships/image" Target="../media/image17.png"/><Relationship Id="rId5" Type="http://schemas.openxmlformats.org/officeDocument/2006/relationships/image" Target="../media/image18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openxmlformats.org/officeDocument/2006/relationships/image" Target="../media/image20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14934" y="791873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Activities in SVs, </a:t>
            </a:r>
            <a:br>
              <a:rPr lang="en-US" dirty="0" smtClean="0"/>
            </a:br>
            <a:r>
              <a:rPr lang="en-US" dirty="0" smtClean="0"/>
              <a:t>focusing on breakpoint characterization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00734" y="2774577"/>
            <a:ext cx="6400800" cy="678330"/>
          </a:xfrm>
        </p:spPr>
        <p:txBody>
          <a:bodyPr/>
          <a:lstStyle/>
          <a:p>
            <a:r>
              <a:rPr lang="en-US" dirty="0" smtClean="0"/>
              <a:t>Mark Gerstein, Yale</a:t>
            </a:r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581211" y="3780490"/>
            <a:ext cx="8039847" cy="2845920"/>
            <a:chOff x="552822" y="3780490"/>
            <a:chExt cx="8039847" cy="284592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897715" y="3780490"/>
              <a:ext cx="3694954" cy="2771216"/>
            </a:xfrm>
            <a:prstGeom prst="rect">
              <a:avLst/>
            </a:prstGeom>
          </p:spPr>
        </p:pic>
        <p:grpSp>
          <p:nvGrpSpPr>
            <p:cNvPr id="5" name="Group 4"/>
            <p:cNvGrpSpPr/>
            <p:nvPr/>
          </p:nvGrpSpPr>
          <p:grpSpPr>
            <a:xfrm>
              <a:off x="552822" y="3780490"/>
              <a:ext cx="8039847" cy="2845920"/>
              <a:chOff x="552822" y="3780490"/>
              <a:chExt cx="8039847" cy="2845920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 rotWithShape="1">
              <a:blip r:embed="rId3"/>
              <a:srcRect t="12964" b="-2346"/>
              <a:stretch/>
            </p:blipFill>
            <p:spPr>
              <a:xfrm>
                <a:off x="552822" y="3780490"/>
                <a:ext cx="4344893" cy="2845920"/>
              </a:xfrm>
              <a:prstGeom prst="rect">
                <a:avLst/>
              </a:prstGeom>
            </p:spPr>
          </p:pic>
          <p:sp>
            <p:nvSpPr>
              <p:cNvPr id="7" name="Rectangle 6"/>
              <p:cNvSpPr/>
              <p:nvPr/>
            </p:nvSpPr>
            <p:spPr>
              <a:xfrm>
                <a:off x="552822" y="3780490"/>
                <a:ext cx="8039847" cy="2771216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5678510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Micro-homologies </a:t>
            </a:r>
            <a:br>
              <a:rPr lang="en-US" dirty="0" smtClean="0"/>
            </a:br>
            <a:r>
              <a:rPr lang="en-US" dirty="0" smtClean="0"/>
              <a:t>Identified around Breakpoints</a:t>
            </a:r>
            <a:endParaRPr lang="en-US" dirty="0"/>
          </a:p>
        </p:txBody>
      </p:sp>
      <p:pic>
        <p:nvPicPr>
          <p:cNvPr id="18" name="Picture 17" descr="47287_2_figure_1099172_nljjpp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1778004"/>
            <a:ext cx="7055715" cy="4781176"/>
          </a:xfrm>
          <a:prstGeom prst="rect">
            <a:avLst/>
          </a:prstGeom>
        </p:spPr>
      </p:pic>
      <p:sp>
        <p:nvSpPr>
          <p:cNvPr id="17" name="Content Placeholder 2"/>
          <p:cNvSpPr>
            <a:spLocks noGrp="1"/>
          </p:cNvSpPr>
          <p:nvPr>
            <p:ph idx="1"/>
          </p:nvPr>
        </p:nvSpPr>
        <p:spPr>
          <a:xfrm>
            <a:off x="6768352" y="1586753"/>
            <a:ext cx="2375647" cy="4525963"/>
          </a:xfrm>
        </p:spPr>
        <p:txBody>
          <a:bodyPr>
            <a:normAutofit/>
          </a:bodyPr>
          <a:lstStyle/>
          <a:p>
            <a:r>
              <a:rPr lang="en-US" sz="2000" dirty="0" smtClean="0"/>
              <a:t>Breakpoints have </a:t>
            </a:r>
            <a:br>
              <a:rPr lang="en-US" sz="2000" dirty="0" smtClean="0"/>
            </a:br>
            <a:r>
              <a:rPr lang="en-US" sz="2000" dirty="0" smtClean="0"/>
              <a:t>Micro-homologous sequences </a:t>
            </a:r>
            <a:r>
              <a:rPr lang="en-US" sz="2000" dirty="0"/>
              <a:t/>
            </a:r>
            <a:br>
              <a:rPr lang="en-US" sz="2000" dirty="0"/>
            </a:br>
            <a:r>
              <a:rPr lang="en-US" sz="2000" dirty="0" smtClean="0"/>
              <a:t>with the template sites. </a:t>
            </a:r>
          </a:p>
        </p:txBody>
      </p:sp>
    </p:spTree>
    <p:extLst>
      <p:ext uri="{BB962C8B-B14F-4D97-AF65-F5344CB8AC3E}">
        <p14:creationId xmlns:p14="http://schemas.microsoft.com/office/powerpoint/2010/main" val="42035768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NH deletions are often coupled with micro-insertions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T</a:t>
            </a:r>
            <a:r>
              <a:rPr lang="en-US" sz="2800" dirty="0" smtClean="0"/>
              <a:t>emplates located at 2 characteristic distances from breakpoints, which tend to replicate late</a:t>
            </a:r>
          </a:p>
          <a:p>
            <a:r>
              <a:rPr lang="en-US" sz="2800" dirty="0" smtClean="0"/>
              <a:t>Suggests spatial &amp; temporal configuration of DNA during template switching </a:t>
            </a:r>
          </a:p>
        </p:txBody>
      </p:sp>
      <p:pic>
        <p:nvPicPr>
          <p:cNvPr id="4" name="Picture 3" descr="Micro_insertions.fig4 (1).tif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" y="3957094"/>
            <a:ext cx="4138317" cy="2680484"/>
          </a:xfrm>
          <a:prstGeom prst="rect">
            <a:avLst/>
          </a:prstGeom>
        </p:spPr>
      </p:pic>
      <p:pic>
        <p:nvPicPr>
          <p:cNvPr id="5" name="Picture 4" descr="Micro_insertions.fig4 (1).ti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74309" y="3777607"/>
            <a:ext cx="4369691" cy="2870467"/>
          </a:xfrm>
          <a:prstGeom prst="rect">
            <a:avLst/>
          </a:prstGeom>
        </p:spPr>
      </p:pic>
      <p:pic>
        <p:nvPicPr>
          <p:cNvPr id="14" name="Picture 13" descr="Rplot.pn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83156" y="4049839"/>
            <a:ext cx="2138279" cy="2175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9493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More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smtClean="0"/>
              <a:t>about breakpoints/mechanisms 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lvl="0"/>
            <a:r>
              <a:rPr lang="en" dirty="0" smtClean="0"/>
              <a:t>More accurate breakpoints and detailed investigation from the trios</a:t>
            </a:r>
          </a:p>
          <a:p>
            <a:r>
              <a:rPr lang="en" dirty="0" smtClean="0"/>
              <a:t>More mechanism assignment</a:t>
            </a:r>
          </a:p>
          <a:p>
            <a:pPr lvl="1"/>
            <a:r>
              <a:rPr lang="en" dirty="0" smtClean="0"/>
              <a:t>Recombination effects on SV origin</a:t>
            </a:r>
          </a:p>
          <a:p>
            <a:pPr lvl="2"/>
            <a:r>
              <a:rPr lang="en" dirty="0" smtClean="0"/>
              <a:t>Ectopic recombination mediated by LTR/Alu/LINE1</a:t>
            </a:r>
          </a:p>
          <a:p>
            <a:pPr lvl="2"/>
            <a:r>
              <a:rPr lang="en" dirty="0" smtClean="0"/>
              <a:t>Deletions close to recombination hotspots (population specific)</a:t>
            </a:r>
          </a:p>
          <a:p>
            <a:pPr lvl="1"/>
            <a:r>
              <a:rPr lang="en" dirty="0" smtClean="0"/>
              <a:t>BreakSeq2 - developing a more accurate mechanism pipeline taking advantage of the longer reads  </a:t>
            </a:r>
            <a:endParaRPr lang="en-US" dirty="0" smtClean="0"/>
          </a:p>
          <a:p>
            <a:pPr lvl="1"/>
            <a:endParaRPr lang="en" dirty="0" smtClean="0"/>
          </a:p>
          <a:p>
            <a:r>
              <a:rPr lang="en" dirty="0" smtClean="0"/>
              <a:t>Us</a:t>
            </a:r>
            <a:r>
              <a:rPr lang="en-US" dirty="0" err="1" smtClean="0"/>
              <a:t>ing</a:t>
            </a:r>
            <a:r>
              <a:rPr lang="en" dirty="0" smtClean="0"/>
              <a:t> high-res. Hi-C data to further investigate the relationship of high-order chromatin structure and mechanisms of bkpts</a:t>
            </a:r>
          </a:p>
          <a:p>
            <a:pPr lvl="1"/>
            <a:r>
              <a:rPr lang="en" dirty="0" smtClean="0"/>
              <a:t>Mechanisms of bkpts; Special focus on NAHR</a:t>
            </a:r>
          </a:p>
          <a:p>
            <a:pPr lvl="1"/>
            <a:r>
              <a:rPr lang="en" dirty="0" smtClean="0"/>
              <a:t>micro-insertion template (potential tool to automate template finding/micro-homology identification) </a:t>
            </a:r>
            <a:endParaRPr lang="en-US" dirty="0" smtClean="0"/>
          </a:p>
          <a:p>
            <a:endParaRPr lang="en" dirty="0" smtClean="0"/>
          </a:p>
          <a:p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2842827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More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smtClean="0"/>
              <a:t>Functional Characterization of SVs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/>
              <a:t>More functional enrichment</a:t>
            </a:r>
          </a:p>
          <a:p>
            <a:pPr lvl="1"/>
            <a:r>
              <a:rPr lang="en-US" dirty="0" smtClean="0"/>
              <a:t>Detect regions with high/low variations in the trio child compared to the parents, and identify potential involved functions; compare the trend in multiple trios</a:t>
            </a:r>
          </a:p>
          <a:p>
            <a:pPr lvl="1"/>
            <a:endParaRPr lang="en-US" dirty="0" smtClean="0"/>
          </a:p>
          <a:p>
            <a:r>
              <a:rPr lang="en" dirty="0"/>
              <a:t>Functional</a:t>
            </a:r>
            <a:r>
              <a:rPr lang="en-US" dirty="0"/>
              <a:t> region</a:t>
            </a:r>
            <a:r>
              <a:rPr lang="en" dirty="0"/>
              <a:t> biased bkpts discovery</a:t>
            </a:r>
            <a:endParaRPr lang="en-US" dirty="0"/>
          </a:p>
          <a:p>
            <a:pPr lvl="1"/>
            <a:endParaRPr lang="en-US" dirty="0" smtClean="0"/>
          </a:p>
          <a:p>
            <a:r>
              <a:rPr lang="en-US" dirty="0" smtClean="0"/>
              <a:t>SV-</a:t>
            </a:r>
            <a:r>
              <a:rPr lang="en-US" dirty="0" err="1" smtClean="0"/>
              <a:t>eQTL</a:t>
            </a:r>
            <a:endParaRPr lang="en-US" dirty="0" smtClean="0"/>
          </a:p>
          <a:p>
            <a:pPr lvl="1"/>
            <a:r>
              <a:rPr lang="en-US" dirty="0" smtClean="0"/>
              <a:t>Limited by sample size if only look at trios</a:t>
            </a:r>
          </a:p>
          <a:p>
            <a:pPr lvl="1"/>
            <a:r>
              <a:rPr lang="en-US" dirty="0" smtClean="0"/>
              <a:t>Instead, pick out the </a:t>
            </a:r>
            <a:r>
              <a:rPr lang="en-US" dirty="0" err="1" smtClean="0"/>
              <a:t>eQTLs</a:t>
            </a:r>
            <a:r>
              <a:rPr lang="en-US" dirty="0" smtClean="0"/>
              <a:t> identified from populations, check whether they are significant in the trios, and why (might not have exactly matching populations)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41649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More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smtClean="0"/>
              <a:t>SV calling &amp; </a:t>
            </a:r>
            <a:r>
              <a:rPr lang="en-US" dirty="0" err="1" smtClean="0"/>
              <a:t>retrodups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en-US" dirty="0" smtClean="0"/>
              <a:t>Autonomous/non-autonomous mobile elements insertion polymorphism</a:t>
            </a:r>
          </a:p>
          <a:p>
            <a:pPr lvl="1"/>
            <a:r>
              <a:rPr lang="en-US" dirty="0" smtClean="0"/>
              <a:t>Repetitive elements mapping strategies </a:t>
            </a:r>
          </a:p>
          <a:p>
            <a:pPr lvl="1"/>
            <a:r>
              <a:rPr lang="en-US" dirty="0" err="1" smtClean="0"/>
              <a:t>Transgenerational</a:t>
            </a:r>
            <a:r>
              <a:rPr lang="en-US" dirty="0" smtClean="0"/>
              <a:t> presence/absence dimorphism</a:t>
            </a:r>
          </a:p>
          <a:p>
            <a:pPr lvl="1"/>
            <a:endParaRPr lang="en-US" dirty="0" smtClean="0"/>
          </a:p>
          <a:p>
            <a:r>
              <a:rPr lang="en-US" dirty="0"/>
              <a:t>More </a:t>
            </a:r>
            <a:r>
              <a:rPr lang="en-US" dirty="0" err="1"/>
              <a:t>retroduplications</a:t>
            </a:r>
            <a:r>
              <a:rPr lang="en-US" dirty="0"/>
              <a:t> - compare </a:t>
            </a:r>
            <a:r>
              <a:rPr lang="en-US" dirty="0" err="1"/>
              <a:t>retroduplications</a:t>
            </a:r>
            <a:r>
              <a:rPr lang="en-US" dirty="0"/>
              <a:t> in parents and child:</a:t>
            </a:r>
          </a:p>
          <a:p>
            <a:pPr lvl="1"/>
            <a:r>
              <a:rPr lang="en-US" dirty="0"/>
              <a:t>Inherited </a:t>
            </a:r>
            <a:r>
              <a:rPr lang="en-US" dirty="0" err="1"/>
              <a:t>retroduplications</a:t>
            </a:r>
            <a:endParaRPr lang="en-US" dirty="0"/>
          </a:p>
          <a:p>
            <a:pPr lvl="1"/>
            <a:r>
              <a:rPr lang="en-US" dirty="0"/>
              <a:t>Newborn </a:t>
            </a:r>
            <a:r>
              <a:rPr lang="en-US" dirty="0" err="1"/>
              <a:t>retroduplications</a:t>
            </a:r>
            <a:r>
              <a:rPr lang="en-US" dirty="0"/>
              <a:t> in the child</a:t>
            </a:r>
          </a:p>
          <a:p>
            <a:pPr lvl="1"/>
            <a:r>
              <a:rPr lang="en-US" dirty="0"/>
              <a:t>Missing heritability</a:t>
            </a:r>
          </a:p>
          <a:p>
            <a:pPr lvl="1"/>
            <a:r>
              <a:rPr lang="en-US" dirty="0"/>
              <a:t>Parent-of-origin</a:t>
            </a:r>
          </a:p>
          <a:p>
            <a:pPr lvl="0"/>
            <a:endParaRPr lang="en-US" dirty="0" smtClean="0"/>
          </a:p>
          <a:p>
            <a:pPr lvl="0"/>
            <a:r>
              <a:rPr lang="en-US" dirty="0" err="1" smtClean="0"/>
              <a:t>CNVnator</a:t>
            </a:r>
            <a:r>
              <a:rPr lang="en-US" dirty="0" smtClean="0"/>
              <a:t> refinements</a:t>
            </a:r>
            <a:endParaRPr lang="en" dirty="0" smtClean="0"/>
          </a:p>
          <a:p>
            <a:endParaRPr lang="en-US" dirty="0" smtClean="0"/>
          </a:p>
          <a:p>
            <a:r>
              <a:rPr lang="en" dirty="0" smtClean="0"/>
              <a:t>Use HiC data to investigate influence of SVs on the association between the genomic elements and its target region.</a:t>
            </a:r>
          </a:p>
          <a:p>
            <a:pPr lvl="1"/>
            <a:r>
              <a:rPr lang="en" dirty="0" smtClean="0"/>
              <a:t>Specifically look into SV hotspot region </a:t>
            </a:r>
          </a:p>
          <a:p>
            <a:pPr lvl="1"/>
            <a:endParaRPr lang="en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0460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Acknowledgements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5026212" cy="4988859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Refined Phase 1 Breakpoints Analysis</a:t>
            </a:r>
            <a:br>
              <a:rPr lang="en-US" dirty="0" smtClean="0"/>
            </a:br>
            <a:r>
              <a:rPr lang="en-US" b="1" dirty="0" err="1" smtClean="0">
                <a:solidFill>
                  <a:srgbClr val="FF0000"/>
                </a:solidFill>
              </a:rPr>
              <a:t>Alexej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Abyzov</a:t>
            </a:r>
            <a:r>
              <a:rPr lang="en-US" b="1" dirty="0">
                <a:solidFill>
                  <a:srgbClr val="FF0000"/>
                </a:solidFill>
              </a:rPr>
              <a:t>, </a:t>
            </a:r>
            <a:r>
              <a:rPr lang="en-US" b="1" dirty="0" smtClean="0">
                <a:solidFill>
                  <a:srgbClr val="FF0000"/>
                </a:solidFill>
              </a:rPr>
              <a:t/>
            </a:r>
            <a:br>
              <a:rPr lang="en-US" b="1" dirty="0" smtClean="0">
                <a:solidFill>
                  <a:srgbClr val="FF0000"/>
                </a:solidFill>
              </a:rPr>
            </a:br>
            <a:r>
              <a:rPr lang="en-US" b="1" dirty="0" err="1" smtClean="0">
                <a:solidFill>
                  <a:srgbClr val="FF0000"/>
                </a:solidFill>
              </a:rPr>
              <a:t>Shantao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>
                <a:solidFill>
                  <a:srgbClr val="FF0000"/>
                </a:solidFill>
              </a:rPr>
              <a:t>Li, </a:t>
            </a:r>
            <a:r>
              <a:rPr lang="en-US" b="1" dirty="0" smtClean="0">
                <a:solidFill>
                  <a:srgbClr val="FF0000"/>
                </a:solidFill>
              </a:rPr>
              <a:t/>
            </a:r>
            <a:br>
              <a:rPr lang="en-US" b="1" dirty="0" smtClean="0">
                <a:solidFill>
                  <a:srgbClr val="FF0000"/>
                </a:solidFill>
              </a:rPr>
            </a:br>
            <a:r>
              <a:rPr lang="en-US" sz="2400" dirty="0" smtClean="0"/>
              <a:t>Daniel </a:t>
            </a:r>
            <a:r>
              <a:rPr lang="en-US" sz="2400" dirty="0"/>
              <a:t>Rhee Kim, </a:t>
            </a:r>
            <a:r>
              <a:rPr lang="en-US" sz="2400" dirty="0" err="1"/>
              <a:t>Marghoob</a:t>
            </a:r>
            <a:r>
              <a:rPr lang="en-US" sz="2400" dirty="0"/>
              <a:t> </a:t>
            </a:r>
            <a:r>
              <a:rPr lang="en-US" sz="2400" dirty="0" err="1"/>
              <a:t>Mohiyuddin</a:t>
            </a:r>
            <a:r>
              <a:rPr lang="en-US" sz="2400" dirty="0"/>
              <a:t>, Adrian </a:t>
            </a:r>
            <a:r>
              <a:rPr lang="en-US" sz="2400" dirty="0" err="1"/>
              <a:t>Stuetz</a:t>
            </a:r>
            <a:r>
              <a:rPr lang="en-US" sz="2400" dirty="0"/>
              <a:t>, Nicholas F. Parrish, </a:t>
            </a:r>
            <a:r>
              <a:rPr lang="en-US" sz="2400" dirty="0" err="1"/>
              <a:t>Xinmeng</a:t>
            </a:r>
            <a:r>
              <a:rPr lang="en-US" sz="2400" dirty="0"/>
              <a:t> Jasmine Mu, Wyatt Clark, Ken Chen, Matthew </a:t>
            </a:r>
            <a:r>
              <a:rPr lang="en-US" sz="2400" dirty="0" err="1"/>
              <a:t>Hurles</a:t>
            </a:r>
            <a:r>
              <a:rPr lang="en-US" sz="2400" dirty="0"/>
              <a:t>, Jan </a:t>
            </a:r>
            <a:r>
              <a:rPr lang="en-US" sz="2400" dirty="0" err="1"/>
              <a:t>Korbel</a:t>
            </a:r>
            <a:r>
              <a:rPr lang="en-US" sz="2400" dirty="0"/>
              <a:t>, Hugo Y.K. Lam, Charles Lee</a:t>
            </a:r>
            <a:endParaRPr lang="en-US" dirty="0"/>
          </a:p>
          <a:p>
            <a:endParaRPr lang="en-US" dirty="0"/>
          </a:p>
          <a:p>
            <a:r>
              <a:rPr lang="en-US" dirty="0" smtClean="0"/>
              <a:t>Other SV participants</a:t>
            </a:r>
          </a:p>
          <a:p>
            <a:pPr lvl="1"/>
            <a:r>
              <a:rPr lang="en-US" sz="3000" b="1" dirty="0" smtClean="0"/>
              <a:t>Y Zhang, J Zhang, </a:t>
            </a:r>
            <a:br>
              <a:rPr lang="en-US" sz="3000" b="1" dirty="0" smtClean="0"/>
            </a:br>
            <a:r>
              <a:rPr lang="en-US" sz="3000" b="1" dirty="0" smtClean="0"/>
              <a:t>F Navarro, S Kumar</a:t>
            </a:r>
            <a:endParaRPr lang="en-US" sz="30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4407" y="1786463"/>
            <a:ext cx="2743755" cy="229446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4408" y="4080928"/>
            <a:ext cx="2743199" cy="205739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293524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3" name="Title 1"/>
          <p:cNvSpPr>
            <a:spLocks noGrp="1"/>
          </p:cNvSpPr>
          <p:nvPr>
            <p:ph type="title"/>
          </p:nvPr>
        </p:nvSpPr>
        <p:spPr>
          <a:xfrm>
            <a:off x="685800" y="338138"/>
            <a:ext cx="7772400" cy="1143000"/>
          </a:xfrm>
        </p:spPr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Info about content in this slide pack</a:t>
            </a:r>
          </a:p>
        </p:txBody>
      </p:sp>
      <p:sp>
        <p:nvSpPr>
          <p:cNvPr id="175106" name="Content Placeholder 2"/>
          <p:cNvSpPr>
            <a:spLocks noGrp="1"/>
          </p:cNvSpPr>
          <p:nvPr>
            <p:ph idx="1"/>
          </p:nvPr>
        </p:nvSpPr>
        <p:spPr>
          <a:xfrm>
            <a:off x="685800" y="1341438"/>
            <a:ext cx="7772400" cy="5245100"/>
          </a:xfrm>
        </p:spPr>
        <p:txBody>
          <a:bodyPr/>
          <a:lstStyle/>
          <a:p>
            <a:pPr marL="228422" indent="-228422" defTabSz="912113">
              <a:defRPr/>
            </a:pP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Breakpoints analysis was from </a:t>
            </a:r>
            <a:r>
              <a:rPr lang="en-US" dirty="0" err="1" smtClean="0">
                <a:latin typeface="Arial" charset="0"/>
                <a:ea typeface="ＭＳ Ｐゴシック" charset="0"/>
                <a:cs typeface="ＭＳ Ｐゴシック" charset="0"/>
              </a:rPr>
              <a:t>Abyzov</a:t>
            </a: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 et al. Nat. Comm. (</a:t>
            </a:r>
            <a:r>
              <a:rPr lang="fr-FR" dirty="0" smtClean="0">
                <a:latin typeface="Arial" charset="0"/>
                <a:ea typeface="ＭＳ Ｐゴシック" charset="0"/>
                <a:cs typeface="ＭＳ Ｐゴシック" charset="0"/>
              </a:rPr>
              <a:t>’</a:t>
            </a: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15, in press)</a:t>
            </a:r>
          </a:p>
          <a:p>
            <a:pPr marL="228422" indent="-228422" defTabSz="912113">
              <a:defRPr/>
            </a:pP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General PERMISSIONS</a:t>
            </a:r>
          </a:p>
          <a:p>
            <a:pPr marL="571065" lvl="1" indent="-228422" defTabSz="912113">
              <a:defRPr/>
            </a:pP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This 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Presentation is copyright Mark Gerstein, </a:t>
            </a: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/>
            </a:r>
            <a:b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Yale 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University, </a:t>
            </a: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2015. </a:t>
            </a:r>
          </a:p>
          <a:p>
            <a:pPr marL="571065" lvl="1" indent="-228422" defTabSz="912113">
              <a:defRPr/>
            </a:pP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Please 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read permissions statement at </a:t>
            </a:r>
            <a:br>
              <a:rPr lang="en-US" dirty="0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http://</a:t>
            </a:r>
            <a:r>
              <a:rPr lang="en-US" dirty="0" err="1">
                <a:latin typeface="Arial" charset="0"/>
                <a:ea typeface="ＭＳ Ｐゴシック" charset="0"/>
                <a:cs typeface="ＭＳ Ｐゴシック" charset="0"/>
              </a:rPr>
              <a:t>www.gersteinlab.org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/</a:t>
            </a:r>
            <a:r>
              <a:rPr lang="en-US" dirty="0" err="1">
                <a:latin typeface="Arial" charset="0"/>
                <a:ea typeface="ＭＳ Ｐゴシック" charset="0"/>
                <a:cs typeface="ＭＳ Ｐゴシック" charset="0"/>
              </a:rPr>
              <a:t>misc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/</a:t>
            </a:r>
            <a:r>
              <a:rPr lang="en-US" dirty="0" err="1">
                <a:latin typeface="Arial" charset="0"/>
                <a:ea typeface="ＭＳ Ｐゴシック" charset="0"/>
                <a:cs typeface="ＭＳ Ｐゴシック" charset="0"/>
              </a:rPr>
              <a:t>permissions.html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.</a:t>
            </a:r>
          </a:p>
          <a:p>
            <a:pPr marL="571065" lvl="1" indent="-228422" defTabSz="912113">
              <a:defRPr/>
            </a:pPr>
            <a:r>
              <a:rPr lang="en-US" sz="1600" dirty="0">
                <a:latin typeface="Arial" charset="0"/>
                <a:ea typeface="ＭＳ Ｐゴシック" charset="0"/>
                <a:cs typeface="ＭＳ Ｐゴシック" charset="0"/>
              </a:rPr>
              <a:t>Feel free to use slides &amp; images in the talk with PROPER acknowledgement </a:t>
            </a:r>
            <a:br>
              <a:rPr lang="en-US" sz="1600" dirty="0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1600" dirty="0">
                <a:latin typeface="Arial" charset="0"/>
                <a:ea typeface="ＭＳ Ｐゴシック" charset="0"/>
                <a:cs typeface="ＭＳ Ｐゴシック" charset="0"/>
              </a:rPr>
              <a:t>(via citation to relevant papers or link to </a:t>
            </a:r>
            <a:r>
              <a:rPr lang="en-US" sz="1600" dirty="0" err="1">
                <a:latin typeface="Arial" charset="0"/>
                <a:ea typeface="ＭＳ Ｐゴシック" charset="0"/>
                <a:cs typeface="ＭＳ Ｐゴシック" charset="0"/>
              </a:rPr>
              <a:t>gersteinlab.org</a:t>
            </a:r>
            <a:r>
              <a:rPr lang="en-US" sz="1600" dirty="0">
                <a:latin typeface="Arial" charset="0"/>
                <a:ea typeface="ＭＳ Ｐゴシック" charset="0"/>
                <a:cs typeface="ＭＳ Ｐゴシック" charset="0"/>
              </a:rPr>
              <a:t>). </a:t>
            </a:r>
          </a:p>
          <a:p>
            <a:pPr marL="571065" lvl="1" indent="-228422" defTabSz="912113">
              <a:defRPr/>
            </a:pPr>
            <a:r>
              <a:rPr lang="en-US" sz="1600" dirty="0">
                <a:latin typeface="Arial" charset="0"/>
                <a:ea typeface="ＭＳ Ｐゴシック" charset="0"/>
                <a:cs typeface="ＭＳ Ｐゴシック" charset="0"/>
              </a:rPr>
              <a:t>Paper references in the talk were mostly from </a:t>
            </a:r>
            <a:r>
              <a:rPr lang="en-US" sz="1600" dirty="0" err="1">
                <a:latin typeface="Arial" charset="0"/>
                <a:ea typeface="ＭＳ Ｐゴシック" charset="0"/>
                <a:cs typeface="ＭＳ Ｐゴシック" charset="0"/>
              </a:rPr>
              <a:t>Papers.GersteinLab.org</a:t>
            </a:r>
            <a:r>
              <a:rPr lang="en-US" sz="1600" dirty="0">
                <a:latin typeface="Arial" charset="0"/>
                <a:ea typeface="ＭＳ Ｐゴシック" charset="0"/>
                <a:cs typeface="ＭＳ Ｐゴシック" charset="0"/>
              </a:rPr>
              <a:t>. </a:t>
            </a:r>
          </a:p>
          <a:p>
            <a:pPr marL="0" indent="0" defTabSz="912113">
              <a:buFontTx/>
              <a:buNone/>
              <a:defRPr/>
            </a:pPr>
            <a:endParaRPr lang="en-US" sz="16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marL="228422" indent="-228422" defTabSz="912113">
              <a:defRPr/>
            </a:pPr>
            <a:r>
              <a:rPr lang="en-US" sz="1800" dirty="0">
                <a:latin typeface="Arial" charset="0"/>
                <a:ea typeface="ＭＳ Ｐゴシック" charset="0"/>
                <a:cs typeface="ＭＳ Ｐゴシック" charset="0"/>
              </a:rPr>
              <a:t>For </a:t>
            </a:r>
            <a:r>
              <a:rPr lang="en-US" sz="1800" dirty="0" err="1">
                <a:latin typeface="Arial" charset="0"/>
                <a:ea typeface="ＭＳ Ｐゴシック" charset="0"/>
                <a:cs typeface="ＭＳ Ｐゴシック" charset="0"/>
              </a:rPr>
              <a:t>SeqUniverse</a:t>
            </a:r>
            <a:r>
              <a:rPr lang="en-US" sz="1800" dirty="0">
                <a:latin typeface="Arial" charset="0"/>
                <a:ea typeface="ＭＳ Ｐゴシック" charset="0"/>
                <a:cs typeface="ＭＳ Ｐゴシック" charset="0"/>
              </a:rPr>
              <a:t> slide, please contact </a:t>
            </a:r>
            <a:r>
              <a:rPr lang="en-US" sz="1800" dirty="0"/>
              <a:t>Heidi Sofia, NHGRI</a:t>
            </a:r>
          </a:p>
          <a:p>
            <a:pPr marL="0" indent="0" defTabSz="912113">
              <a:buFontTx/>
              <a:buNone/>
              <a:defRPr/>
            </a:pPr>
            <a:endParaRPr lang="en-US" sz="13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marL="228422" indent="-228422" defTabSz="912113">
              <a:defRPr/>
            </a:pPr>
            <a:r>
              <a:rPr lang="en-US" sz="1300" dirty="0">
                <a:latin typeface="Arial" charset="0"/>
                <a:ea typeface="ＭＳ Ｐゴシック" charset="0"/>
                <a:cs typeface="ＭＳ Ｐゴシック" charset="0"/>
              </a:rPr>
              <a:t>PHOTOS &amp; IMAGES. For thoughts on the source and permissions of many of the photos and clipped images in this presentation see http://</a:t>
            </a:r>
            <a:r>
              <a:rPr lang="en-US" sz="1300" dirty="0" err="1">
                <a:latin typeface="Arial" charset="0"/>
                <a:ea typeface="ＭＳ Ｐゴシック" charset="0"/>
                <a:cs typeface="ＭＳ Ｐゴシック" charset="0"/>
              </a:rPr>
              <a:t>streams.gerstein.info</a:t>
            </a:r>
            <a:r>
              <a:rPr lang="en-US" sz="1300" dirty="0">
                <a:latin typeface="Arial" charset="0"/>
                <a:ea typeface="ＭＳ Ｐゴシック" charset="0"/>
                <a:cs typeface="ＭＳ Ｐゴシック" charset="0"/>
              </a:rPr>
              <a:t> . </a:t>
            </a:r>
          </a:p>
          <a:p>
            <a:pPr marL="571065" lvl="1" indent="-228422" defTabSz="912113">
              <a:defRPr/>
            </a:pPr>
            <a:r>
              <a:rPr lang="en-US" sz="1300" dirty="0">
                <a:latin typeface="Arial" charset="0"/>
                <a:ea typeface="ＭＳ Ｐゴシック" charset="0"/>
                <a:cs typeface="ＭＳ Ｐゴシック" charset="0"/>
              </a:rPr>
              <a:t>In particular, many of the images have particular EXIF tags, such as  </a:t>
            </a:r>
            <a:r>
              <a:rPr lang="en-US" sz="1300" dirty="0" err="1">
                <a:latin typeface="Arial" charset="0"/>
                <a:ea typeface="ＭＳ Ｐゴシック" charset="0"/>
                <a:cs typeface="ＭＳ Ｐゴシック" charset="0"/>
              </a:rPr>
              <a:t>kwpotppt</a:t>
            </a:r>
            <a:r>
              <a:rPr lang="en-US" sz="1300" dirty="0">
                <a:latin typeface="Arial" charset="0"/>
                <a:ea typeface="ＭＳ Ｐゴシック" charset="0"/>
                <a:cs typeface="ＭＳ Ｐゴシック" charset="0"/>
              </a:rPr>
              <a:t> , that can be easily queried from </a:t>
            </a:r>
            <a:r>
              <a:rPr lang="en-US" sz="1300" dirty="0" err="1">
                <a:latin typeface="Arial" charset="0"/>
                <a:ea typeface="ＭＳ Ｐゴシック" charset="0"/>
                <a:cs typeface="ＭＳ Ｐゴシック" charset="0"/>
              </a:rPr>
              <a:t>flickr</a:t>
            </a:r>
            <a:r>
              <a:rPr lang="en-US" sz="1300" dirty="0">
                <a:latin typeface="Arial" charset="0"/>
                <a:ea typeface="ＭＳ Ｐゴシック" charset="0"/>
                <a:cs typeface="ＭＳ Ｐゴシック" charset="0"/>
              </a:rPr>
              <a:t>, </a:t>
            </a:r>
            <a:r>
              <a:rPr lang="en-US" sz="1300" dirty="0" err="1">
                <a:latin typeface="Arial" charset="0"/>
                <a:ea typeface="ＭＳ Ｐゴシック" charset="0"/>
                <a:cs typeface="ＭＳ Ｐゴシック" charset="0"/>
              </a:rPr>
              <a:t>viz</a:t>
            </a:r>
            <a:r>
              <a:rPr lang="en-US" sz="1300" dirty="0">
                <a:latin typeface="Arial" charset="0"/>
                <a:ea typeface="ＭＳ Ｐゴシック" charset="0"/>
                <a:cs typeface="ＭＳ Ｐゴシック" charset="0"/>
              </a:rPr>
              <a:t>: http://</a:t>
            </a:r>
            <a:r>
              <a:rPr lang="en-US" sz="1300" dirty="0" err="1">
                <a:latin typeface="Arial" charset="0"/>
                <a:ea typeface="ＭＳ Ｐゴシック" charset="0"/>
                <a:cs typeface="ＭＳ Ｐゴシック" charset="0"/>
              </a:rPr>
              <a:t>www.flickr.com</a:t>
            </a:r>
            <a:r>
              <a:rPr lang="en-US" sz="1300" dirty="0">
                <a:latin typeface="Arial" charset="0"/>
                <a:ea typeface="ＭＳ Ｐゴシック" charset="0"/>
                <a:cs typeface="ＭＳ Ｐゴシック" charset="0"/>
              </a:rPr>
              <a:t>/photos/</a:t>
            </a:r>
            <a:r>
              <a:rPr lang="en-US" sz="1300" dirty="0" err="1">
                <a:latin typeface="Arial" charset="0"/>
                <a:ea typeface="ＭＳ Ｐゴシック" charset="0"/>
                <a:cs typeface="ＭＳ Ｐゴシック" charset="0"/>
              </a:rPr>
              <a:t>mbgmbg</a:t>
            </a:r>
            <a:r>
              <a:rPr lang="en-US" sz="1300" dirty="0">
                <a:latin typeface="Arial" charset="0"/>
                <a:ea typeface="ＭＳ Ｐゴシック" charset="0"/>
                <a:cs typeface="ＭＳ Ｐゴシック" charset="0"/>
              </a:rPr>
              <a:t>/tags/</a:t>
            </a:r>
            <a:r>
              <a:rPr lang="en-US" sz="1300" dirty="0" err="1">
                <a:latin typeface="Arial" charset="0"/>
                <a:ea typeface="ＭＳ Ｐゴシック" charset="0"/>
                <a:cs typeface="ＭＳ Ｐゴシック" charset="0"/>
              </a:rPr>
              <a:t>kwpotppt</a:t>
            </a:r>
            <a:r>
              <a:rPr lang="en-US" sz="1300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endParaRPr lang="en-US" sz="1300" dirty="0" smtClean="0">
              <a:latin typeface="Arial" charset="0"/>
              <a:ea typeface="ＭＳ Ｐゴシック" charset="0"/>
              <a:cs typeface="ＭＳ Ｐゴシック" charset="0"/>
            </a:endParaRPr>
          </a:p>
          <a:p>
            <a:pPr marL="342643" lvl="1" indent="0" defTabSz="912113">
              <a:buFont typeface="Lucida Grande" charset="0"/>
              <a:buNone/>
              <a:defRPr/>
            </a:pPr>
            <a:endParaRPr lang="en-US" sz="13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707029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Our Activities Related to SVs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lvl="0" indent="-4191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-US" dirty="0" smtClean="0"/>
              <a:t>SV calling (</a:t>
            </a:r>
            <a:r>
              <a:rPr lang="en-US" dirty="0" err="1" smtClean="0"/>
              <a:t>eg</a:t>
            </a:r>
            <a:r>
              <a:rPr lang="en-US" dirty="0" smtClean="0"/>
              <a:t> </a:t>
            </a:r>
            <a:r>
              <a:rPr lang="en" dirty="0" smtClean="0"/>
              <a:t>Retroduplications</a:t>
            </a:r>
            <a:r>
              <a:rPr lang="en-US" dirty="0" smtClean="0"/>
              <a:t>)</a:t>
            </a:r>
            <a:endParaRPr lang="en" dirty="0" smtClean="0"/>
          </a:p>
          <a:p>
            <a:pPr marL="457200" lvl="0" indent="-4191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 dirty="0" smtClean="0"/>
              <a:t>Functional enrichment</a:t>
            </a:r>
          </a:p>
          <a:p>
            <a:pPr marL="457200" lvl="0" indent="-4191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 b="1" dirty="0" smtClean="0">
                <a:solidFill>
                  <a:srgbClr val="FF0000"/>
                </a:solidFill>
              </a:rPr>
              <a:t>Breakpoint</a:t>
            </a:r>
            <a:r>
              <a:rPr lang="en-US" b="1" dirty="0" smtClean="0">
                <a:solidFill>
                  <a:srgbClr val="FF0000"/>
                </a:solidFill>
              </a:rPr>
              <a:t>s/</a:t>
            </a:r>
            <a:r>
              <a:rPr lang="en" b="1" dirty="0" smtClean="0">
                <a:solidFill>
                  <a:srgbClr val="FF0000"/>
                </a:solidFill>
              </a:rPr>
              <a:t>Mechanism </a:t>
            </a:r>
            <a:r>
              <a:rPr lang="en-US" b="1" dirty="0" smtClean="0">
                <a:solidFill>
                  <a:srgbClr val="FF0000"/>
                </a:solidFill>
              </a:rPr>
              <a:t>study</a:t>
            </a:r>
            <a:endParaRPr lang="en" b="1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29224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15262"/>
            <a:ext cx="9106648" cy="1143000"/>
          </a:xfrm>
        </p:spPr>
        <p:txBody>
          <a:bodyPr>
            <a:normAutofit/>
          </a:bodyPr>
          <a:lstStyle/>
          <a:p>
            <a:r>
              <a:rPr lang="en-US" sz="3600" dirty="0"/>
              <a:t>Breakpoint characterization </a:t>
            </a:r>
            <a:r>
              <a:rPr lang="en-US" sz="3600" dirty="0" smtClean="0"/>
              <a:t>in </a:t>
            </a:r>
            <a:r>
              <a:rPr lang="en-US" sz="3600" dirty="0"/>
              <a:t>1000G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740279" y="21599794"/>
            <a:ext cx="7292439" cy="7498080"/>
          </a:xfrm>
          <a:prstGeom prst="roundRect">
            <a:avLst>
              <a:gd name="adj" fmla="val 10162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892679" y="21752194"/>
            <a:ext cx="7292439" cy="7498080"/>
          </a:xfrm>
          <a:prstGeom prst="roundRect">
            <a:avLst>
              <a:gd name="adj" fmla="val 10162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Content Placeholder 2"/>
          <p:cNvSpPr>
            <a:spLocks noGrp="1"/>
          </p:cNvSpPr>
          <p:nvPr>
            <p:ph idx="1"/>
          </p:nvPr>
        </p:nvSpPr>
        <p:spPr>
          <a:xfrm>
            <a:off x="457201" y="965978"/>
            <a:ext cx="5314764" cy="5160186"/>
          </a:xfrm>
        </p:spPr>
        <p:txBody>
          <a:bodyPr>
            <a:normAutofit/>
          </a:bodyPr>
          <a:lstStyle/>
          <a:p>
            <a:r>
              <a:rPr lang="en-US" sz="2400" dirty="0" err="1" smtClean="0"/>
              <a:t>Breakseq</a:t>
            </a:r>
            <a:r>
              <a:rPr lang="en-US" sz="2400" dirty="0" smtClean="0"/>
              <a:t> #1 w/ ~2000 breakpoints [Lam et al. Nat. Biotech. (‘10)]</a:t>
            </a:r>
          </a:p>
          <a:p>
            <a:r>
              <a:rPr lang="en-US" sz="2400" dirty="0" smtClean="0"/>
              <a:t>Pilot</a:t>
            </a:r>
          </a:p>
          <a:p>
            <a:r>
              <a:rPr lang="en-US" sz="2400" dirty="0" smtClean="0"/>
              <a:t>Phase 1 “Integrated” &amp; </a:t>
            </a:r>
            <a:br>
              <a:rPr lang="en-US" sz="2400" dirty="0" smtClean="0"/>
            </a:br>
            <a:r>
              <a:rPr lang="en-US" sz="2400" dirty="0" smtClean="0"/>
              <a:t>Phase 1 refined </a:t>
            </a:r>
          </a:p>
          <a:p>
            <a:r>
              <a:rPr lang="en-US" sz="2400" dirty="0" smtClean="0"/>
              <a:t>Phase 3</a:t>
            </a:r>
            <a:endParaRPr lang="en-US" sz="2400" dirty="0"/>
          </a:p>
        </p:txBody>
      </p:sp>
      <p:grpSp>
        <p:nvGrpSpPr>
          <p:cNvPr id="45" name="Group 44"/>
          <p:cNvGrpSpPr>
            <a:grpSpLocks noChangeAspect="1"/>
          </p:cNvGrpSpPr>
          <p:nvPr/>
        </p:nvGrpSpPr>
        <p:grpSpPr>
          <a:xfrm>
            <a:off x="5569192" y="947841"/>
            <a:ext cx="3537456" cy="5537188"/>
            <a:chOff x="9348593" y="1215108"/>
            <a:chExt cx="18439009" cy="28862627"/>
          </a:xfrm>
        </p:grpSpPr>
        <p:pic>
          <p:nvPicPr>
            <p:cNvPr id="36" name="Picture 3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414002" y="10697213"/>
              <a:ext cx="17373600" cy="10058400"/>
            </a:xfrm>
            <a:prstGeom prst="rect">
              <a:avLst/>
            </a:prstGeom>
          </p:spPr>
        </p:pic>
        <p:pic>
          <p:nvPicPr>
            <p:cNvPr id="37" name="Picture 36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414002" y="1215108"/>
              <a:ext cx="17373600" cy="9601200"/>
            </a:xfrm>
            <a:prstGeom prst="rect">
              <a:avLst/>
            </a:prstGeom>
          </p:spPr>
        </p:pic>
        <p:pic>
          <p:nvPicPr>
            <p:cNvPr id="38" name="Picture 37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414002" y="20476535"/>
              <a:ext cx="17373600" cy="9601200"/>
            </a:xfrm>
            <a:prstGeom prst="rect">
              <a:avLst/>
            </a:prstGeom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0822804" y="21403268"/>
              <a:ext cx="6393155" cy="5829300"/>
            </a:xfrm>
            <a:prstGeom prst="rect">
              <a:avLst/>
            </a:prstGeom>
          </p:spPr>
        </p:pic>
        <p:pic>
          <p:nvPicPr>
            <p:cNvPr id="40" name="Picture 39"/>
            <p:cNvPicPr>
              <a:picLocks noChangeAspect="1"/>
            </p:cNvPicPr>
            <p:nvPr/>
          </p:nvPicPr>
          <p:blipFill rotWithShape="1"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0822804" y="11620733"/>
              <a:ext cx="6393156" cy="5829300"/>
            </a:xfrm>
            <a:prstGeom prst="rect">
              <a:avLst/>
            </a:prstGeom>
          </p:spPr>
        </p:pic>
        <p:sp>
          <p:nvSpPr>
            <p:cNvPr id="42" name="TextBox 41"/>
            <p:cNvSpPr txBox="1"/>
            <p:nvPr/>
          </p:nvSpPr>
          <p:spPr>
            <a:xfrm rot="16200000">
              <a:off x="4132344" y="22172803"/>
              <a:ext cx="12235384" cy="1802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kern="1200" dirty="0" smtClean="0">
                  <a:latin typeface="Helvetica"/>
                  <a:cs typeface="Helvetica"/>
                </a:rPr>
                <a:t>Count of deletions</a:t>
              </a:r>
            </a:p>
          </p:txBody>
        </p:sp>
        <p:pic>
          <p:nvPicPr>
            <p:cNvPr id="44" name="Picture 43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4414"/>
            <a:stretch/>
          </p:blipFill>
          <p:spPr>
            <a:xfrm>
              <a:off x="20715738" y="2131096"/>
              <a:ext cx="6479581" cy="5829300"/>
            </a:xfrm>
            <a:prstGeom prst="rect">
              <a:avLst/>
            </a:prstGeom>
          </p:spPr>
        </p:pic>
      </p:grpSp>
      <p:sp>
        <p:nvSpPr>
          <p:cNvPr id="47" name="TextBox 46"/>
          <p:cNvSpPr txBox="1"/>
          <p:nvPr/>
        </p:nvSpPr>
        <p:spPr>
          <a:xfrm>
            <a:off x="8291739" y="2342904"/>
            <a:ext cx="7052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Pilot set</a:t>
            </a:r>
            <a:endParaRPr lang="en-US" sz="1200" b="1" dirty="0"/>
          </a:p>
        </p:txBody>
      </p:sp>
      <p:sp>
        <p:nvSpPr>
          <p:cNvPr id="49" name="TextBox 48"/>
          <p:cNvSpPr txBox="1"/>
          <p:nvPr/>
        </p:nvSpPr>
        <p:spPr>
          <a:xfrm>
            <a:off x="6793585" y="2854681"/>
            <a:ext cx="10831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Integrated set</a:t>
            </a:r>
            <a:endParaRPr lang="en-US" sz="1200" b="1" dirty="0"/>
          </a:p>
        </p:txBody>
      </p:sp>
      <p:sp>
        <p:nvSpPr>
          <p:cNvPr id="50" name="TextBox 49"/>
          <p:cNvSpPr txBox="1"/>
          <p:nvPr/>
        </p:nvSpPr>
        <p:spPr>
          <a:xfrm>
            <a:off x="6982526" y="4725098"/>
            <a:ext cx="67676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Phase 1</a:t>
            </a:r>
            <a:endParaRPr lang="en-US" sz="1200" b="1" dirty="0"/>
          </a:p>
        </p:txBody>
      </p:sp>
      <p:sp>
        <p:nvSpPr>
          <p:cNvPr id="52" name="TextBox 51"/>
          <p:cNvSpPr txBox="1"/>
          <p:nvPr/>
        </p:nvSpPr>
        <p:spPr>
          <a:xfrm>
            <a:off x="4920499" y="3531095"/>
            <a:ext cx="85146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FF"/>
                </a:solidFill>
                <a:latin typeface="Helvetica"/>
                <a:cs typeface="Helvetica"/>
              </a:rPr>
              <a:t>TEI</a:t>
            </a:r>
          </a:p>
          <a:p>
            <a:r>
              <a:rPr lang="en-US" b="1" dirty="0" smtClean="0">
                <a:solidFill>
                  <a:srgbClr val="00FF00"/>
                </a:solidFill>
                <a:latin typeface="Helvetica"/>
                <a:cs typeface="Helvetica"/>
              </a:rPr>
              <a:t>NAHR</a:t>
            </a:r>
          </a:p>
          <a:p>
            <a:r>
              <a:rPr lang="en-US" b="1" dirty="0" smtClean="0">
                <a:solidFill>
                  <a:srgbClr val="0000FF"/>
                </a:solidFill>
                <a:latin typeface="Helvetica"/>
                <a:cs typeface="Helvetica"/>
              </a:rPr>
              <a:t>NH</a:t>
            </a:r>
          </a:p>
          <a:p>
            <a:r>
              <a:rPr lang="en-US" b="1" dirty="0" smtClean="0">
                <a:solidFill>
                  <a:srgbClr val="FF0000"/>
                </a:solidFill>
                <a:latin typeface="Helvetica"/>
                <a:cs typeface="Helvetica"/>
              </a:rPr>
              <a:t>VNTR</a:t>
            </a:r>
            <a:endParaRPr lang="en-US" b="1" dirty="0">
              <a:solidFill>
                <a:srgbClr val="FF0000"/>
              </a:solidFill>
              <a:latin typeface="Helvetica"/>
              <a:cs typeface="Helvetica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1445502" y="3373726"/>
            <a:ext cx="3009957" cy="2565469"/>
            <a:chOff x="1445502" y="3373726"/>
            <a:chExt cx="3009957" cy="2565469"/>
          </a:xfrm>
        </p:grpSpPr>
        <p:grpSp>
          <p:nvGrpSpPr>
            <p:cNvPr id="18" name="Group 17"/>
            <p:cNvGrpSpPr/>
            <p:nvPr/>
          </p:nvGrpSpPr>
          <p:grpSpPr>
            <a:xfrm>
              <a:off x="1445502" y="3392415"/>
              <a:ext cx="3009957" cy="2546780"/>
              <a:chOff x="1445502" y="3392415"/>
              <a:chExt cx="3009957" cy="2546780"/>
            </a:xfrm>
          </p:grpSpPr>
          <p:sp>
            <p:nvSpPr>
              <p:cNvPr id="3" name="Oval 2"/>
              <p:cNvSpPr/>
              <p:nvPr/>
            </p:nvSpPr>
            <p:spPr>
              <a:xfrm>
                <a:off x="1908679" y="3392415"/>
                <a:ext cx="2546780" cy="2546780"/>
              </a:xfrm>
              <a:prstGeom prst="ellipse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38100" cmpd="sng"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Oval 29"/>
              <p:cNvSpPr/>
              <p:nvPr/>
            </p:nvSpPr>
            <p:spPr>
              <a:xfrm>
                <a:off x="1445502" y="3706053"/>
                <a:ext cx="2005909" cy="2050742"/>
              </a:xfrm>
              <a:prstGeom prst="ellipse">
                <a:avLst/>
              </a:prstGeom>
              <a:solidFill>
                <a:schemeClr val="tx2">
                  <a:lumMod val="40000"/>
                  <a:lumOff val="60000"/>
                  <a:alpha val="53000"/>
                </a:schemeClr>
              </a:solidFill>
              <a:ln w="3810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2" name="Oval 31"/>
            <p:cNvSpPr/>
            <p:nvPr/>
          </p:nvSpPr>
          <p:spPr>
            <a:xfrm>
              <a:off x="1908679" y="3373726"/>
              <a:ext cx="2546780" cy="2546780"/>
            </a:xfrm>
            <a:prstGeom prst="ellipse">
              <a:avLst/>
            </a:prstGeom>
            <a:noFill/>
            <a:ln w="381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2162679" y="4334849"/>
            <a:ext cx="8502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6,104</a:t>
            </a:r>
          </a:p>
          <a:p>
            <a:pPr algn="ctr"/>
            <a:r>
              <a:rPr lang="en-US" dirty="0" smtClean="0"/>
              <a:t>(6,299)</a:t>
            </a:r>
            <a:endParaRPr lang="en-US" dirty="0"/>
          </a:p>
        </p:txBody>
      </p:sp>
      <p:sp>
        <p:nvSpPr>
          <p:cNvPr id="41" name="TextBox 40"/>
          <p:cNvSpPr txBox="1"/>
          <p:nvPr/>
        </p:nvSpPr>
        <p:spPr>
          <a:xfrm>
            <a:off x="3496701" y="4324556"/>
            <a:ext cx="9672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23,850</a:t>
            </a:r>
          </a:p>
          <a:p>
            <a:pPr algn="ctr"/>
            <a:r>
              <a:rPr lang="en-US" dirty="0" smtClean="0"/>
              <a:t>(23,655)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513174" y="3967778"/>
            <a:ext cx="8502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2,839</a:t>
            </a:r>
          </a:p>
          <a:p>
            <a:pPr algn="ctr"/>
            <a:r>
              <a:rPr lang="en-US" dirty="0" smtClean="0"/>
              <a:t>(2,644)</a:t>
            </a:r>
            <a:endParaRPr lang="en-US" dirty="0"/>
          </a:p>
        </p:txBody>
      </p:sp>
      <p:cxnSp>
        <p:nvCxnSpPr>
          <p:cNvPr id="24" name="Straight Connector 23"/>
          <p:cNvCxnSpPr/>
          <p:nvPr/>
        </p:nvCxnSpPr>
        <p:spPr>
          <a:xfrm>
            <a:off x="1312813" y="4253626"/>
            <a:ext cx="347439" cy="162445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196166" y="5181842"/>
            <a:ext cx="3668868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tx2"/>
                </a:solidFill>
              </a:rPr>
              <a:t>Refined</a:t>
            </a:r>
          </a:p>
          <a:p>
            <a:r>
              <a:rPr lang="en-US" b="1" dirty="0" smtClean="0">
                <a:solidFill>
                  <a:schemeClr val="tx2"/>
                </a:solidFill>
              </a:rPr>
              <a:t>Phase 1 </a:t>
            </a:r>
          </a:p>
          <a:p>
            <a:r>
              <a:rPr lang="en-US" b="1" dirty="0" smtClean="0">
                <a:solidFill>
                  <a:schemeClr val="accent6"/>
                </a:solidFill>
              </a:rPr>
              <a:t>Phase 3</a:t>
            </a:r>
          </a:p>
          <a:p>
            <a:endParaRPr lang="en-US" b="1" dirty="0">
              <a:solidFill>
                <a:schemeClr val="accent6"/>
              </a:solidFill>
            </a:endParaRPr>
          </a:p>
          <a:p>
            <a:r>
              <a:rPr lang="en-US" sz="1400" dirty="0" smtClean="0">
                <a:solidFill>
                  <a:srgbClr val="000000"/>
                </a:solidFill>
              </a:rPr>
              <a:t>Exact match </a:t>
            </a:r>
          </a:p>
          <a:p>
            <a:r>
              <a:rPr lang="en-US" sz="1400" i="1" dirty="0" smtClean="0">
                <a:solidFill>
                  <a:srgbClr val="000000"/>
                </a:solidFill>
              </a:rPr>
              <a:t>Number in parentheses: &gt;50% reciprocal match </a:t>
            </a:r>
          </a:p>
        </p:txBody>
      </p:sp>
    </p:spTree>
    <p:extLst>
      <p:ext uri="{BB962C8B-B14F-4D97-AF65-F5344CB8AC3E}">
        <p14:creationId xmlns:p14="http://schemas.microsoft.com/office/powerpoint/2010/main" val="7159617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8,943 Deletion Breakpoints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(</a:t>
            </a:r>
            <a:r>
              <a:rPr lang="en-US" dirty="0"/>
              <a:t>Phase </a:t>
            </a:r>
            <a:r>
              <a:rPr lang="en-US" dirty="0" smtClean="0"/>
              <a:t>I Refined)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6072094" cy="4525963"/>
          </a:xfrm>
        </p:spPr>
        <p:txBody>
          <a:bodyPr/>
          <a:lstStyle/>
          <a:p>
            <a:r>
              <a:rPr lang="en-US" sz="2400" dirty="0"/>
              <a:t>FDR from IRS, PCR, and high-coverage trios</a:t>
            </a:r>
          </a:p>
          <a:p>
            <a:pPr lvl="1"/>
            <a:r>
              <a:rPr lang="en-US" sz="2000" dirty="0"/>
              <a:t>~7% for site existence</a:t>
            </a:r>
          </a:p>
          <a:p>
            <a:pPr lvl="1"/>
            <a:r>
              <a:rPr lang="en-US" sz="2000" dirty="0"/>
              <a:t>13% for site existence + sequence precision</a:t>
            </a:r>
          </a:p>
          <a:p>
            <a:endParaRPr lang="en-US" dirty="0" smtClean="0"/>
          </a:p>
          <a:p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6967029" y="2051998"/>
            <a:ext cx="1665818" cy="3712425"/>
            <a:chOff x="740279" y="2441105"/>
            <a:chExt cx="7292440" cy="16198036"/>
          </a:xfrm>
        </p:grpSpPr>
        <p:sp>
          <p:nvSpPr>
            <p:cNvPr id="5" name="Rectangle 4"/>
            <p:cNvSpPr/>
            <p:nvPr/>
          </p:nvSpPr>
          <p:spPr>
            <a:xfrm>
              <a:off x="740279" y="6697473"/>
              <a:ext cx="7292440" cy="1942848"/>
            </a:xfrm>
            <a:prstGeom prst="rect">
              <a:avLst/>
            </a:prstGeom>
            <a:solidFill>
              <a:schemeClr val="accent1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>
                  <a:latin typeface="Helvetica"/>
                  <a:cs typeface="Helvetica"/>
                </a:rPr>
                <a:t>Multiple CNV callers</a:t>
              </a:r>
              <a:endParaRPr lang="en-US" sz="1200" dirty="0">
                <a:latin typeface="Helvetica"/>
                <a:cs typeface="Helvetica"/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740279" y="10011921"/>
              <a:ext cx="7292440" cy="1942848"/>
            </a:xfrm>
            <a:prstGeom prst="rect">
              <a:avLst/>
            </a:prstGeom>
            <a:solidFill>
              <a:schemeClr val="accent1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>
                  <a:latin typeface="Helvetica"/>
                  <a:cs typeface="Helvetica"/>
                </a:rPr>
                <a:t>Call merging</a:t>
              </a:r>
              <a:endParaRPr lang="en-US" sz="1200" dirty="0">
                <a:latin typeface="Helvetica"/>
                <a:cs typeface="Helvetica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740279" y="13381844"/>
              <a:ext cx="7292440" cy="1942848"/>
            </a:xfrm>
            <a:prstGeom prst="rect">
              <a:avLst/>
            </a:prstGeom>
            <a:solidFill>
              <a:schemeClr val="accent1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>
                  <a:latin typeface="Helvetica"/>
                  <a:cs typeface="Helvetica"/>
                </a:rPr>
                <a:t>Breakpoint assembly</a:t>
              </a:r>
              <a:endParaRPr lang="en-US" sz="1200" dirty="0">
                <a:latin typeface="Helvetica"/>
                <a:cs typeface="Helvetica"/>
              </a:endParaRPr>
            </a:p>
          </p:txBody>
        </p:sp>
        <p:sp>
          <p:nvSpPr>
            <p:cNvPr id="8" name="Can 7"/>
            <p:cNvSpPr/>
            <p:nvPr/>
          </p:nvSpPr>
          <p:spPr>
            <a:xfrm>
              <a:off x="740279" y="2441105"/>
              <a:ext cx="7292440" cy="2788297"/>
            </a:xfrm>
            <a:prstGeom prst="can">
              <a:avLst/>
            </a:prstGeom>
            <a:solidFill>
              <a:schemeClr val="accent1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>
                  <a:latin typeface="Helvetica"/>
                  <a:cs typeface="Helvetica"/>
                </a:rPr>
                <a:t>Data for 1,092 samples</a:t>
              </a:r>
              <a:endParaRPr lang="en-US" sz="1200" dirty="0">
                <a:latin typeface="Helvetica"/>
                <a:cs typeface="Helvetica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740279" y="16696292"/>
              <a:ext cx="7292440" cy="1942849"/>
            </a:xfrm>
            <a:prstGeom prst="rect">
              <a:avLst/>
            </a:prstGeom>
            <a:solidFill>
              <a:schemeClr val="accent1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latin typeface="Helvetica"/>
                  <a:cs typeface="Helvetica"/>
                </a:rPr>
                <a:t>M</a:t>
              </a:r>
              <a:r>
                <a:rPr lang="en-US" sz="1200" dirty="0" smtClean="0">
                  <a:latin typeface="Helvetica"/>
                  <a:cs typeface="Helvetica"/>
                </a:rPr>
                <a:t>apping to junctions</a:t>
              </a:r>
              <a:endParaRPr lang="en-US" sz="1200" dirty="0">
                <a:latin typeface="Helvetica"/>
                <a:cs typeface="Helvetica"/>
              </a:endParaRPr>
            </a:p>
          </p:txBody>
        </p:sp>
        <p:cxnSp>
          <p:nvCxnSpPr>
            <p:cNvPr id="10" name="Straight Arrow Connector 9"/>
            <p:cNvCxnSpPr>
              <a:endCxn id="5" idx="0"/>
            </p:cNvCxnSpPr>
            <p:nvPr/>
          </p:nvCxnSpPr>
          <p:spPr>
            <a:xfrm>
              <a:off x="4386499" y="5229403"/>
              <a:ext cx="0" cy="1468070"/>
            </a:xfrm>
            <a:prstGeom prst="straightConnector1">
              <a:avLst/>
            </a:prstGeom>
            <a:ln w="38100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>
              <a:stCxn id="5" idx="2"/>
            </p:cNvCxnSpPr>
            <p:nvPr/>
          </p:nvCxnSpPr>
          <p:spPr>
            <a:xfrm>
              <a:off x="4386499" y="8640321"/>
              <a:ext cx="0" cy="1371600"/>
            </a:xfrm>
            <a:prstGeom prst="straightConnector1">
              <a:avLst/>
            </a:prstGeom>
            <a:ln w="38100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>
              <a:stCxn id="6" idx="2"/>
            </p:cNvCxnSpPr>
            <p:nvPr/>
          </p:nvCxnSpPr>
          <p:spPr>
            <a:xfrm>
              <a:off x="4386499" y="11954769"/>
              <a:ext cx="0" cy="1472434"/>
            </a:xfrm>
            <a:prstGeom prst="straightConnector1">
              <a:avLst/>
            </a:prstGeom>
            <a:ln w="38100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>
              <a:off x="4386499" y="15324692"/>
              <a:ext cx="0" cy="1371600"/>
            </a:xfrm>
            <a:prstGeom prst="straightConnector1">
              <a:avLst/>
            </a:prstGeom>
            <a:ln w="38100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7831895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Higher SNP Density and Relaxed Selection at NH Breakpoints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581568" y="2006910"/>
            <a:ext cx="4610008" cy="4557878"/>
            <a:chOff x="127598" y="2860641"/>
            <a:chExt cx="4610008" cy="4557878"/>
          </a:xfrm>
        </p:grpSpPr>
        <p:sp>
          <p:nvSpPr>
            <p:cNvPr id="5" name="TextBox 4"/>
            <p:cNvSpPr txBox="1"/>
            <p:nvPr/>
          </p:nvSpPr>
          <p:spPr>
            <a:xfrm>
              <a:off x="3777886" y="7079965"/>
              <a:ext cx="959720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/>
                <a:t>700 Kbps</a:t>
              </a:r>
              <a:endParaRPr lang="en-US" sz="1600" b="1" dirty="0"/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127598" y="2860641"/>
              <a:ext cx="4149010" cy="4553416"/>
              <a:chOff x="127598" y="2947896"/>
              <a:chExt cx="4149010" cy="4553416"/>
            </a:xfrm>
          </p:grpSpPr>
          <p:pic>
            <p:nvPicPr>
              <p:cNvPr id="21" name="Picture 20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88284" y="2976366"/>
                <a:ext cx="3569462" cy="1289531"/>
              </a:xfrm>
              <a:prstGeom prst="rect">
                <a:avLst/>
              </a:prstGeom>
            </p:spPr>
          </p:pic>
          <p:sp>
            <p:nvSpPr>
              <p:cNvPr id="8" name="TextBox 7"/>
              <p:cNvSpPr txBox="1"/>
              <p:nvPr/>
            </p:nvSpPr>
            <p:spPr>
              <a:xfrm>
                <a:off x="3683774" y="3024841"/>
                <a:ext cx="48233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 smtClean="0"/>
                  <a:t>NH</a:t>
                </a:r>
                <a:endParaRPr lang="en-US" b="1" dirty="0"/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1279627" y="3086396"/>
                <a:ext cx="1279627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 smtClean="0">
                    <a:solidFill>
                      <a:schemeClr val="accent4"/>
                    </a:solidFill>
                    <a:latin typeface="Helvetica"/>
                    <a:cs typeface="Helvetica"/>
                  </a:rPr>
                  <a:t>SNP density</a:t>
                </a: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1279627" y="3945706"/>
                <a:ext cx="2244814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 smtClean="0">
                    <a:solidFill>
                      <a:schemeClr val="accent4"/>
                    </a:solidFill>
                    <a:latin typeface="Helvetica"/>
                    <a:cs typeface="Helvetica"/>
                  </a:rPr>
                  <a:t>Conservation score</a:t>
                </a: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127598" y="2947896"/>
                <a:ext cx="45397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b="1" dirty="0" smtClean="0"/>
                  <a:t>+4%</a:t>
                </a:r>
                <a:endParaRPr lang="en-US" sz="1200" b="1" dirty="0"/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127598" y="3976484"/>
                <a:ext cx="428322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b="1" dirty="0"/>
                  <a:t>-</a:t>
                </a:r>
                <a:r>
                  <a:rPr lang="en-US" sz="1200" b="1" dirty="0" smtClean="0"/>
                  <a:t>4%</a:t>
                </a:r>
                <a:endParaRPr lang="en-US" sz="1200" b="1" dirty="0"/>
              </a:p>
            </p:txBody>
          </p:sp>
          <p:cxnSp>
            <p:nvCxnSpPr>
              <p:cNvPr id="19" name="Straight Arrow Connector 18"/>
              <p:cNvCxnSpPr/>
              <p:nvPr/>
            </p:nvCxnSpPr>
            <p:spPr>
              <a:xfrm>
                <a:off x="688284" y="7167220"/>
                <a:ext cx="3588324" cy="0"/>
              </a:xfrm>
              <a:prstGeom prst="straightConnector1">
                <a:avLst/>
              </a:prstGeom>
              <a:ln>
                <a:solidFill>
                  <a:schemeClr val="bg1">
                    <a:lumMod val="50000"/>
                  </a:schemeClr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TextBox 19"/>
              <p:cNvSpPr txBox="1"/>
              <p:nvPr/>
            </p:nvSpPr>
            <p:spPr>
              <a:xfrm>
                <a:off x="780379" y="7162758"/>
                <a:ext cx="959720" cy="33855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 smtClean="0"/>
                  <a:t>0</a:t>
                </a:r>
                <a:endParaRPr lang="en-US" sz="1600" b="1" dirty="0"/>
              </a:p>
            </p:txBody>
          </p:sp>
        </p:grpSp>
      </p:grpSp>
      <p:cxnSp>
        <p:nvCxnSpPr>
          <p:cNvPr id="27" name="Straight Connector 26"/>
          <p:cNvCxnSpPr/>
          <p:nvPr/>
        </p:nvCxnSpPr>
        <p:spPr>
          <a:xfrm>
            <a:off x="1142254" y="3312497"/>
            <a:ext cx="7320907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1142254" y="4527591"/>
            <a:ext cx="7320907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1142254" y="5757184"/>
            <a:ext cx="7320907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4730579" y="1868282"/>
            <a:ext cx="0" cy="3901358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693935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Higher SNP Density and Relaxed Selection at all Breakpoints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569170" y="2006910"/>
            <a:ext cx="4622406" cy="4557878"/>
            <a:chOff x="115200" y="2860641"/>
            <a:chExt cx="4622406" cy="4557878"/>
          </a:xfrm>
        </p:grpSpPr>
        <p:sp>
          <p:nvSpPr>
            <p:cNvPr id="5" name="TextBox 4"/>
            <p:cNvSpPr txBox="1"/>
            <p:nvPr/>
          </p:nvSpPr>
          <p:spPr>
            <a:xfrm>
              <a:off x="3777886" y="7079965"/>
              <a:ext cx="959720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/>
                <a:t>700 Kbps</a:t>
              </a:r>
              <a:endParaRPr lang="en-US" sz="1600" b="1" dirty="0"/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115200" y="2860641"/>
              <a:ext cx="4161408" cy="4553416"/>
              <a:chOff x="115200" y="2947896"/>
              <a:chExt cx="4161408" cy="4553416"/>
            </a:xfrm>
          </p:grpSpPr>
          <p:grpSp>
            <p:nvGrpSpPr>
              <p:cNvPr id="7" name="Group 6"/>
              <p:cNvGrpSpPr>
                <a:grpSpLocks noChangeAspect="1"/>
              </p:cNvGrpSpPr>
              <p:nvPr/>
            </p:nvGrpSpPr>
            <p:grpSpPr>
              <a:xfrm>
                <a:off x="688284" y="2976366"/>
                <a:ext cx="3588324" cy="3721804"/>
                <a:chOff x="2014956" y="6756729"/>
                <a:chExt cx="15491655" cy="16067922"/>
              </a:xfrm>
            </p:grpSpPr>
            <p:pic>
              <p:nvPicPr>
                <p:cNvPr id="21" name="Picture 20"/>
                <p:cNvPicPr>
                  <a:picLocks noChangeAspect="1"/>
                </p:cNvPicPr>
                <p:nvPr/>
              </p:nvPicPr>
              <p:blipFill rotWithShape="1">
                <a:blip r:embed="rId3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2014956" y="6756729"/>
                  <a:ext cx="15410223" cy="5567215"/>
                </a:xfrm>
                <a:prstGeom prst="rect">
                  <a:avLst/>
                </a:prstGeom>
              </p:spPr>
            </p:pic>
            <p:pic>
              <p:nvPicPr>
                <p:cNvPr id="22" name="Picture 21"/>
                <p:cNvPicPr>
                  <a:picLocks noChangeAspect="1"/>
                </p:cNvPicPr>
                <p:nvPr/>
              </p:nvPicPr>
              <p:blipFill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2014956" y="12323944"/>
                  <a:ext cx="15491655" cy="5211898"/>
                </a:xfrm>
                <a:prstGeom prst="rect">
                  <a:avLst/>
                </a:prstGeom>
              </p:spPr>
            </p:pic>
            <p:pic>
              <p:nvPicPr>
                <p:cNvPr id="23" name="Picture 22"/>
                <p:cNvPicPr>
                  <a:picLocks noChangeAspect="1"/>
                </p:cNvPicPr>
                <p:nvPr/>
              </p:nvPicPr>
              <p:blipFill rotWithShape="1">
                <a:blip r:embed="rId5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2014956" y="17535842"/>
                  <a:ext cx="15491655" cy="5288809"/>
                </a:xfrm>
                <a:prstGeom prst="rect">
                  <a:avLst/>
                </a:prstGeom>
              </p:spPr>
            </p:pic>
          </p:grpSp>
          <p:sp>
            <p:nvSpPr>
              <p:cNvPr id="8" name="TextBox 7"/>
              <p:cNvSpPr txBox="1"/>
              <p:nvPr/>
            </p:nvSpPr>
            <p:spPr>
              <a:xfrm>
                <a:off x="3683774" y="3024841"/>
                <a:ext cx="48233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 smtClean="0"/>
                  <a:t>NH</a:t>
                </a:r>
                <a:endParaRPr lang="en-US" b="1" dirty="0"/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3662014" y="4253483"/>
                <a:ext cx="47309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 smtClean="0"/>
                  <a:t>TEI</a:t>
                </a:r>
                <a:endParaRPr lang="en-US" b="1" dirty="0"/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3524441" y="5468577"/>
                <a:ext cx="75216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 smtClean="0"/>
                  <a:t>NAHR</a:t>
                </a:r>
                <a:endParaRPr lang="en-US" b="1" dirty="0"/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1279627" y="3086396"/>
                <a:ext cx="1279627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 smtClean="0">
                    <a:solidFill>
                      <a:schemeClr val="accent4"/>
                    </a:solidFill>
                    <a:latin typeface="Helvetica"/>
                    <a:cs typeface="Helvetica"/>
                  </a:rPr>
                  <a:t>SNP density</a:t>
                </a: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1279627" y="3945706"/>
                <a:ext cx="2244814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 smtClean="0">
                    <a:solidFill>
                      <a:schemeClr val="accent4"/>
                    </a:solidFill>
                    <a:latin typeface="Helvetica"/>
                    <a:cs typeface="Helvetica"/>
                  </a:rPr>
                  <a:t>Conservation score</a:t>
                </a: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127598" y="2947896"/>
                <a:ext cx="45397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b="1" dirty="0" smtClean="0"/>
                  <a:t>+4%</a:t>
                </a:r>
                <a:endParaRPr lang="en-US" sz="1200" b="1" dirty="0"/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127598" y="3976484"/>
                <a:ext cx="428322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b="1" dirty="0"/>
                  <a:t>-</a:t>
                </a:r>
                <a:r>
                  <a:rPr lang="en-US" sz="1200" b="1" dirty="0" smtClean="0"/>
                  <a:t>4%</a:t>
                </a:r>
                <a:endParaRPr lang="en-US" sz="1200" b="1" dirty="0"/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115200" y="4128884"/>
                <a:ext cx="45397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b="1" dirty="0" smtClean="0"/>
                  <a:t>+4%</a:t>
                </a:r>
                <a:endParaRPr lang="en-US" sz="1200" b="1" dirty="0"/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117904" y="5191578"/>
                <a:ext cx="428322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b="1" dirty="0"/>
                  <a:t>-</a:t>
                </a:r>
                <a:r>
                  <a:rPr lang="en-US" sz="1200" b="1" dirty="0" smtClean="0"/>
                  <a:t>4%</a:t>
                </a:r>
                <a:endParaRPr lang="en-US" sz="1200" b="1" dirty="0"/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117824" y="5334626"/>
                <a:ext cx="45397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b="1" dirty="0" smtClean="0"/>
                  <a:t>+4%</a:t>
                </a:r>
                <a:endParaRPr lang="en-US" sz="1200" b="1" dirty="0"/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121460" y="6421171"/>
                <a:ext cx="428322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b="1" dirty="0"/>
                  <a:t>-</a:t>
                </a:r>
                <a:r>
                  <a:rPr lang="en-US" sz="1200" b="1" dirty="0" smtClean="0"/>
                  <a:t>4%</a:t>
                </a:r>
                <a:endParaRPr lang="en-US" sz="1200" b="1" dirty="0"/>
              </a:p>
            </p:txBody>
          </p:sp>
          <p:cxnSp>
            <p:nvCxnSpPr>
              <p:cNvPr id="19" name="Straight Arrow Connector 18"/>
              <p:cNvCxnSpPr/>
              <p:nvPr/>
            </p:nvCxnSpPr>
            <p:spPr>
              <a:xfrm>
                <a:off x="688284" y="7167220"/>
                <a:ext cx="3588324" cy="0"/>
              </a:xfrm>
              <a:prstGeom prst="straightConnector1">
                <a:avLst/>
              </a:prstGeom>
              <a:ln>
                <a:solidFill>
                  <a:schemeClr val="bg1">
                    <a:lumMod val="50000"/>
                  </a:schemeClr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TextBox 19"/>
              <p:cNvSpPr txBox="1"/>
              <p:nvPr/>
            </p:nvSpPr>
            <p:spPr>
              <a:xfrm>
                <a:off x="780379" y="7162758"/>
                <a:ext cx="959720" cy="33855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 smtClean="0"/>
                  <a:t>0</a:t>
                </a:r>
                <a:endParaRPr lang="en-US" sz="1600" b="1" dirty="0"/>
              </a:p>
            </p:txBody>
          </p:sp>
        </p:grpSp>
      </p:grpSp>
      <p:cxnSp>
        <p:nvCxnSpPr>
          <p:cNvPr id="27" name="Straight Connector 26"/>
          <p:cNvCxnSpPr/>
          <p:nvPr/>
        </p:nvCxnSpPr>
        <p:spPr>
          <a:xfrm>
            <a:off x="1142254" y="3312497"/>
            <a:ext cx="7320907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1142254" y="4527591"/>
            <a:ext cx="7320907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1142254" y="5757184"/>
            <a:ext cx="7320907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4730579" y="1868282"/>
            <a:ext cx="0" cy="3901358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693935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SNP Density at NAHR is Driven by High C&gt;T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569170" y="2006910"/>
            <a:ext cx="4622406" cy="4557878"/>
            <a:chOff x="115200" y="2860641"/>
            <a:chExt cx="4622406" cy="4557878"/>
          </a:xfrm>
        </p:grpSpPr>
        <p:sp>
          <p:nvSpPr>
            <p:cNvPr id="5" name="TextBox 4"/>
            <p:cNvSpPr txBox="1"/>
            <p:nvPr/>
          </p:nvSpPr>
          <p:spPr>
            <a:xfrm>
              <a:off x="3777886" y="7079965"/>
              <a:ext cx="959720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/>
                <a:t>700 Kbps</a:t>
              </a:r>
              <a:endParaRPr lang="en-US" sz="1600" b="1" dirty="0"/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115200" y="2860641"/>
              <a:ext cx="4161408" cy="4553416"/>
              <a:chOff x="115200" y="2947896"/>
              <a:chExt cx="4161408" cy="4553416"/>
            </a:xfrm>
          </p:grpSpPr>
          <p:grpSp>
            <p:nvGrpSpPr>
              <p:cNvPr id="7" name="Group 6"/>
              <p:cNvGrpSpPr>
                <a:grpSpLocks noChangeAspect="1"/>
              </p:cNvGrpSpPr>
              <p:nvPr/>
            </p:nvGrpSpPr>
            <p:grpSpPr>
              <a:xfrm>
                <a:off x="688284" y="2976366"/>
                <a:ext cx="3588324" cy="3721804"/>
                <a:chOff x="2014956" y="6756729"/>
                <a:chExt cx="15491655" cy="16067922"/>
              </a:xfrm>
            </p:grpSpPr>
            <p:pic>
              <p:nvPicPr>
                <p:cNvPr id="21" name="Picture 20"/>
                <p:cNvPicPr>
                  <a:picLocks noChangeAspect="1"/>
                </p:cNvPicPr>
                <p:nvPr/>
              </p:nvPicPr>
              <p:blipFill rotWithShape="1">
                <a:blip r:embed="rId3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2014956" y="6756729"/>
                  <a:ext cx="15410223" cy="5567215"/>
                </a:xfrm>
                <a:prstGeom prst="rect">
                  <a:avLst/>
                </a:prstGeom>
              </p:spPr>
            </p:pic>
            <p:pic>
              <p:nvPicPr>
                <p:cNvPr id="22" name="Picture 21"/>
                <p:cNvPicPr>
                  <a:picLocks noChangeAspect="1"/>
                </p:cNvPicPr>
                <p:nvPr/>
              </p:nvPicPr>
              <p:blipFill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2014956" y="12323944"/>
                  <a:ext cx="15491655" cy="5211898"/>
                </a:xfrm>
                <a:prstGeom prst="rect">
                  <a:avLst/>
                </a:prstGeom>
              </p:spPr>
            </p:pic>
            <p:pic>
              <p:nvPicPr>
                <p:cNvPr id="23" name="Picture 22"/>
                <p:cNvPicPr>
                  <a:picLocks noChangeAspect="1"/>
                </p:cNvPicPr>
                <p:nvPr/>
              </p:nvPicPr>
              <p:blipFill rotWithShape="1">
                <a:blip r:embed="rId5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2014956" y="17535842"/>
                  <a:ext cx="15491655" cy="5288809"/>
                </a:xfrm>
                <a:prstGeom prst="rect">
                  <a:avLst/>
                </a:prstGeom>
              </p:spPr>
            </p:pic>
          </p:grpSp>
          <p:sp>
            <p:nvSpPr>
              <p:cNvPr id="8" name="TextBox 7"/>
              <p:cNvSpPr txBox="1"/>
              <p:nvPr/>
            </p:nvSpPr>
            <p:spPr>
              <a:xfrm>
                <a:off x="3683774" y="3024841"/>
                <a:ext cx="48233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 smtClean="0"/>
                  <a:t>NH</a:t>
                </a:r>
                <a:endParaRPr lang="en-US" b="1" dirty="0"/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3662014" y="4253483"/>
                <a:ext cx="47309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 smtClean="0"/>
                  <a:t>TEI</a:t>
                </a:r>
                <a:endParaRPr lang="en-US" b="1" dirty="0"/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3524441" y="5468577"/>
                <a:ext cx="75216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 smtClean="0"/>
                  <a:t>NAHR</a:t>
                </a:r>
                <a:endParaRPr lang="en-US" b="1" dirty="0"/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1279627" y="3086396"/>
                <a:ext cx="1279627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 smtClean="0">
                    <a:solidFill>
                      <a:schemeClr val="accent4"/>
                    </a:solidFill>
                    <a:latin typeface="Helvetica"/>
                    <a:cs typeface="Helvetica"/>
                  </a:rPr>
                  <a:t>SNP density</a:t>
                </a: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1279627" y="3945706"/>
                <a:ext cx="2244814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 smtClean="0">
                    <a:solidFill>
                      <a:schemeClr val="accent4"/>
                    </a:solidFill>
                    <a:latin typeface="Helvetica"/>
                    <a:cs typeface="Helvetica"/>
                  </a:rPr>
                  <a:t>Conservation score</a:t>
                </a: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127598" y="2947896"/>
                <a:ext cx="45397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b="1" dirty="0" smtClean="0"/>
                  <a:t>+4%</a:t>
                </a:r>
                <a:endParaRPr lang="en-US" sz="1200" b="1" dirty="0"/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127598" y="3976484"/>
                <a:ext cx="428322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b="1" dirty="0"/>
                  <a:t>-</a:t>
                </a:r>
                <a:r>
                  <a:rPr lang="en-US" sz="1200" b="1" dirty="0" smtClean="0"/>
                  <a:t>4%</a:t>
                </a:r>
                <a:endParaRPr lang="en-US" sz="1200" b="1" dirty="0"/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115200" y="4128884"/>
                <a:ext cx="45397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b="1" dirty="0" smtClean="0"/>
                  <a:t>+4%</a:t>
                </a:r>
                <a:endParaRPr lang="en-US" sz="1200" b="1" dirty="0"/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117904" y="5191578"/>
                <a:ext cx="428322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b="1" dirty="0"/>
                  <a:t>-</a:t>
                </a:r>
                <a:r>
                  <a:rPr lang="en-US" sz="1200" b="1" dirty="0" smtClean="0"/>
                  <a:t>4%</a:t>
                </a:r>
                <a:endParaRPr lang="en-US" sz="1200" b="1" dirty="0"/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117824" y="5334626"/>
                <a:ext cx="45397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b="1" dirty="0" smtClean="0"/>
                  <a:t>+4%</a:t>
                </a:r>
                <a:endParaRPr lang="en-US" sz="1200" b="1" dirty="0"/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121460" y="6421171"/>
                <a:ext cx="428322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b="1" dirty="0"/>
                  <a:t>-</a:t>
                </a:r>
                <a:r>
                  <a:rPr lang="en-US" sz="1200" b="1" dirty="0" smtClean="0"/>
                  <a:t>4%</a:t>
                </a:r>
                <a:endParaRPr lang="en-US" sz="1200" b="1" dirty="0"/>
              </a:p>
            </p:txBody>
          </p:sp>
          <p:cxnSp>
            <p:nvCxnSpPr>
              <p:cNvPr id="19" name="Straight Arrow Connector 18"/>
              <p:cNvCxnSpPr/>
              <p:nvPr/>
            </p:nvCxnSpPr>
            <p:spPr>
              <a:xfrm>
                <a:off x="688284" y="7167220"/>
                <a:ext cx="3588324" cy="0"/>
              </a:xfrm>
              <a:prstGeom prst="straightConnector1">
                <a:avLst/>
              </a:prstGeom>
              <a:ln>
                <a:solidFill>
                  <a:schemeClr val="bg1">
                    <a:lumMod val="50000"/>
                  </a:schemeClr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TextBox 19"/>
              <p:cNvSpPr txBox="1"/>
              <p:nvPr/>
            </p:nvSpPr>
            <p:spPr>
              <a:xfrm>
                <a:off x="780379" y="7162758"/>
                <a:ext cx="959720" cy="33855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 smtClean="0"/>
                  <a:t>0</a:t>
                </a:r>
                <a:endParaRPr lang="en-US" sz="1600" b="1" dirty="0"/>
              </a:p>
            </p:txBody>
          </p:sp>
        </p:grpSp>
      </p:grpSp>
      <p:cxnSp>
        <p:nvCxnSpPr>
          <p:cNvPr id="27" name="Straight Connector 26"/>
          <p:cNvCxnSpPr/>
          <p:nvPr/>
        </p:nvCxnSpPr>
        <p:spPr>
          <a:xfrm>
            <a:off x="1142254" y="3312497"/>
            <a:ext cx="7320907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1142254" y="4527591"/>
            <a:ext cx="7320907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1142254" y="5757184"/>
            <a:ext cx="7320907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4730579" y="1868282"/>
            <a:ext cx="0" cy="3901358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30579" y="2070133"/>
            <a:ext cx="3605581" cy="1217051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30579" y="3312335"/>
            <a:ext cx="3605581" cy="1191536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30580" y="4554172"/>
            <a:ext cx="3605580" cy="1177896"/>
          </a:xfrm>
          <a:prstGeom prst="rect">
            <a:avLst/>
          </a:prstGeom>
        </p:spPr>
      </p:pic>
      <p:grpSp>
        <p:nvGrpSpPr>
          <p:cNvPr id="41" name="Group 40"/>
          <p:cNvGrpSpPr/>
          <p:nvPr/>
        </p:nvGrpSpPr>
        <p:grpSpPr>
          <a:xfrm>
            <a:off x="6756419" y="1791448"/>
            <a:ext cx="2147014" cy="984921"/>
            <a:chOff x="6189859" y="3333706"/>
            <a:chExt cx="1638200" cy="747212"/>
          </a:xfrm>
        </p:grpSpPr>
        <p:sp>
          <p:nvSpPr>
            <p:cNvPr id="42" name="TextBox 41"/>
            <p:cNvSpPr txBox="1"/>
            <p:nvPr/>
          </p:nvSpPr>
          <p:spPr>
            <a:xfrm>
              <a:off x="6189859" y="3333706"/>
              <a:ext cx="1638200" cy="7472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>
                  <a:solidFill>
                    <a:srgbClr val="0000FF"/>
                  </a:solidFill>
                  <a:latin typeface="Helvetica"/>
                  <a:cs typeface="Helvetica"/>
                </a:rPr>
                <a:t>C&gt;A</a:t>
              </a:r>
              <a:r>
                <a:rPr lang="en-US" sz="1200" b="1" dirty="0" smtClean="0">
                  <a:latin typeface="Helvetica"/>
                  <a:cs typeface="Helvetica"/>
                </a:rPr>
                <a:t> C&gt;G </a:t>
              </a:r>
              <a:r>
                <a:rPr lang="en-US" sz="1200" b="1" dirty="0" smtClean="0">
                  <a:solidFill>
                    <a:srgbClr val="FF0000"/>
                  </a:solidFill>
                  <a:latin typeface="Helvetica"/>
                  <a:cs typeface="Helvetica"/>
                </a:rPr>
                <a:t>C&gt;T</a:t>
              </a:r>
              <a:endParaRPr lang="en-US" sz="1200" b="1" dirty="0" smtClean="0">
                <a:latin typeface="Helvetica"/>
                <a:cs typeface="Helvetica"/>
              </a:endParaRPr>
            </a:p>
            <a:p>
              <a:r>
                <a:rPr lang="en-US" sz="1200" b="1" dirty="0" smtClean="0">
                  <a:solidFill>
                    <a:schemeClr val="bg1">
                      <a:lumMod val="50000"/>
                    </a:schemeClr>
                  </a:solidFill>
                  <a:latin typeface="Helvetica"/>
                  <a:cs typeface="Helvetica"/>
                </a:rPr>
                <a:t>T&gt;A</a:t>
              </a:r>
              <a:r>
                <a:rPr lang="en-US" sz="1200" b="1" dirty="0" smtClean="0">
                  <a:latin typeface="Helvetica"/>
                  <a:cs typeface="Helvetica"/>
                </a:rPr>
                <a:t> </a:t>
              </a:r>
              <a:r>
                <a:rPr lang="en-US" sz="1200" b="1" dirty="0" smtClean="0">
                  <a:solidFill>
                    <a:srgbClr val="00FF00"/>
                  </a:solidFill>
                  <a:latin typeface="Helvetica"/>
                  <a:cs typeface="Helvetica"/>
                </a:rPr>
                <a:t>T&gt;C</a:t>
              </a:r>
              <a:r>
                <a:rPr lang="en-US" sz="1200" b="1" dirty="0" smtClean="0">
                  <a:latin typeface="Helvetica"/>
                  <a:cs typeface="Helvetica"/>
                </a:rPr>
                <a:t> </a:t>
              </a:r>
              <a:r>
                <a:rPr lang="en-US" sz="1200" b="1" dirty="0" smtClean="0">
                  <a:solidFill>
                    <a:srgbClr val="FF00FF"/>
                  </a:solidFill>
                  <a:latin typeface="Helvetica"/>
                  <a:cs typeface="Helvetica"/>
                </a:rPr>
                <a:t>T&gt;G</a:t>
              </a:r>
            </a:p>
            <a:p>
              <a:r>
                <a:rPr lang="en-US" sz="1200" b="1" dirty="0">
                  <a:solidFill>
                    <a:srgbClr val="FF00FF"/>
                  </a:solidFill>
                  <a:latin typeface="Helvetica"/>
                  <a:cs typeface="Helvetica"/>
                </a:rPr>
                <a:t> </a:t>
              </a:r>
              <a:r>
                <a:rPr lang="en-US" sz="1200" b="1" dirty="0" smtClean="0">
                  <a:solidFill>
                    <a:srgbClr val="FF00FF"/>
                  </a:solidFill>
                  <a:latin typeface="Helvetica"/>
                  <a:cs typeface="Helvetica"/>
                </a:rPr>
                <a:t>                </a:t>
              </a:r>
              <a:r>
                <a:rPr lang="en-US" sz="1200" b="1" dirty="0" smtClean="0">
                  <a:solidFill>
                    <a:srgbClr val="FF0000"/>
                  </a:solidFill>
                  <a:latin typeface="Helvetica"/>
                  <a:cs typeface="Helvetica"/>
                </a:rPr>
                <a:t>C&gt;T outside </a:t>
              </a:r>
              <a:r>
                <a:rPr lang="en-US" sz="1200" b="1" dirty="0" err="1" smtClean="0">
                  <a:solidFill>
                    <a:srgbClr val="FF0000"/>
                  </a:solidFill>
                  <a:latin typeface="Helvetica"/>
                  <a:cs typeface="Helvetica"/>
                </a:rPr>
                <a:t>CpG</a:t>
              </a:r>
              <a:endParaRPr lang="en-US" sz="1200" b="1" dirty="0">
                <a:solidFill>
                  <a:srgbClr val="FF0000"/>
                </a:solidFill>
                <a:latin typeface="Helvetica"/>
                <a:cs typeface="Helvetica"/>
              </a:endParaRPr>
            </a:p>
          </p:txBody>
        </p:sp>
        <p:cxnSp>
          <p:nvCxnSpPr>
            <p:cNvPr id="43" name="Straight Connector 42"/>
            <p:cNvCxnSpPr/>
            <p:nvPr/>
          </p:nvCxnSpPr>
          <p:spPr>
            <a:xfrm>
              <a:off x="6334138" y="3707312"/>
              <a:ext cx="288558" cy="0"/>
            </a:xfrm>
            <a:prstGeom prst="line">
              <a:avLst/>
            </a:prstGeom>
            <a:ln w="28575" cmpd="sng">
              <a:solidFill>
                <a:srgbClr val="FF0000"/>
              </a:solidFill>
              <a:prstDash val="dash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1219892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NAHR breakpoint are associated with open chromatin environment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smtClean="0"/>
              <a:t>Supported by Hi-C and </a:t>
            </a:r>
          </a:p>
          <a:p>
            <a:pPr marL="0" indent="0">
              <a:buNone/>
            </a:pPr>
            <a:r>
              <a:rPr lang="en-US" sz="2400" dirty="0" smtClean="0"/>
              <a:t>Histone modification</a:t>
            </a:r>
          </a:p>
          <a:p>
            <a:r>
              <a:rPr lang="en-US" sz="2400" dirty="0" smtClean="0"/>
              <a:t>Hypothesis: Some NAHR </a:t>
            </a:r>
          </a:p>
          <a:p>
            <a:pPr marL="0" indent="0">
              <a:buNone/>
            </a:pPr>
            <a:r>
              <a:rPr lang="en-US" sz="2400" dirty="0" smtClean="0"/>
              <a:t>deletions occur w/o cell </a:t>
            </a:r>
            <a:endParaRPr lang="en-US" sz="2400" dirty="0"/>
          </a:p>
          <a:p>
            <a:pPr marL="0" indent="0">
              <a:buNone/>
            </a:pPr>
            <a:r>
              <a:rPr lang="en-US" sz="2400" dirty="0" smtClean="0"/>
              <a:t>Replication </a:t>
            </a:r>
          </a:p>
          <a:p>
            <a:pPr marL="0" indent="0">
              <a:buNone/>
            </a:pPr>
            <a:r>
              <a:rPr lang="en-US" sz="2400" dirty="0" smtClean="0"/>
              <a:t>* H1 &amp; GM12878 cells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7626815" y="6581001"/>
            <a:ext cx="14834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err="1" smtClean="0">
                <a:solidFill>
                  <a:srgbClr val="7F7F7F"/>
                </a:solidFill>
                <a:latin typeface="Helvetica"/>
                <a:cs typeface="Helvetica"/>
              </a:rPr>
              <a:t>Abyzov</a:t>
            </a:r>
            <a:r>
              <a:rPr lang="en-US" sz="1200" i="1" dirty="0" smtClean="0">
                <a:solidFill>
                  <a:srgbClr val="7F7F7F"/>
                </a:solidFill>
                <a:latin typeface="Helvetica"/>
                <a:cs typeface="Helvetica"/>
              </a:rPr>
              <a:t> et al. 2015</a:t>
            </a:r>
            <a:endParaRPr lang="en-US" sz="1200" i="1" dirty="0">
              <a:solidFill>
                <a:srgbClr val="7F7F7F"/>
              </a:solidFill>
              <a:latin typeface="Helvetica"/>
              <a:cs typeface="Helvetica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3531321" y="4014967"/>
            <a:ext cx="6143547" cy="2596703"/>
            <a:chOff x="3352029" y="3701206"/>
            <a:chExt cx="6143547" cy="2596703"/>
          </a:xfrm>
        </p:grpSpPr>
        <p:grpSp>
          <p:nvGrpSpPr>
            <p:cNvPr id="8" name="Group 7"/>
            <p:cNvGrpSpPr/>
            <p:nvPr/>
          </p:nvGrpSpPr>
          <p:grpSpPr>
            <a:xfrm>
              <a:off x="3588870" y="5803950"/>
              <a:ext cx="5906706" cy="493959"/>
              <a:chOff x="12859587" y="21650879"/>
              <a:chExt cx="10598209" cy="497413"/>
            </a:xfrm>
          </p:grpSpPr>
          <p:sp>
            <p:nvSpPr>
              <p:cNvPr id="6" name="TextBox 5"/>
              <p:cNvSpPr txBox="1"/>
              <p:nvPr/>
            </p:nvSpPr>
            <p:spPr>
              <a:xfrm>
                <a:off x="12859587" y="21650879"/>
                <a:ext cx="9656714" cy="27893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 smtClean="0">
                    <a:latin typeface="Helvetica"/>
                    <a:cs typeface="Helvetica"/>
                  </a:rPr>
                  <a:t>      0                  ±0.5</a:t>
                </a:r>
                <a:r>
                  <a:rPr lang="en-US" sz="1200" b="1" kern="1200" dirty="0" smtClean="0">
                    <a:latin typeface="Helvetica"/>
                    <a:cs typeface="Helvetica"/>
                  </a:rPr>
                  <a:t>                 </a:t>
                </a:r>
                <a:r>
                  <a:rPr lang="en-US" sz="1200" b="1" dirty="0" smtClean="0">
                    <a:latin typeface="Helvetica"/>
                    <a:cs typeface="Helvetica"/>
                  </a:rPr>
                  <a:t>±1</a:t>
                </a:r>
                <a:r>
                  <a:rPr lang="en-US" sz="1200" b="1" kern="1200" dirty="0" smtClean="0">
                    <a:latin typeface="Helvetica"/>
                    <a:cs typeface="Helvetica"/>
                  </a:rPr>
                  <a:t>                 </a:t>
                </a:r>
                <a:r>
                  <a:rPr lang="en-US" sz="1200" b="1" dirty="0" smtClean="0">
                    <a:latin typeface="Helvetica"/>
                    <a:cs typeface="Helvetica"/>
                  </a:rPr>
                  <a:t>±1.5</a:t>
                </a:r>
                <a:r>
                  <a:rPr lang="en-US" sz="1200" b="1" kern="1200" dirty="0" smtClean="0">
                    <a:latin typeface="Helvetica"/>
                    <a:cs typeface="Helvetica"/>
                  </a:rPr>
                  <a:t>               </a:t>
                </a:r>
                <a:r>
                  <a:rPr lang="en-US" sz="1200" b="1" dirty="0" smtClean="0">
                    <a:latin typeface="Helvetica"/>
                    <a:cs typeface="Helvetica"/>
                  </a:rPr>
                  <a:t>±2</a:t>
                </a:r>
                <a:r>
                  <a:rPr lang="en-US" sz="1200" b="1" kern="1200" dirty="0" smtClean="0">
                    <a:latin typeface="Helvetica"/>
                    <a:cs typeface="Helvetica"/>
                  </a:rPr>
                  <a:t>               </a:t>
                </a:r>
                <a:r>
                  <a:rPr lang="en-US" sz="1200" b="1" dirty="0" smtClean="0">
                    <a:latin typeface="Helvetica"/>
                    <a:cs typeface="Helvetica"/>
                  </a:rPr>
                  <a:t>±2.</a:t>
                </a:r>
                <a:r>
                  <a:rPr lang="en-US" sz="1200" b="1" kern="1200" dirty="0" smtClean="0">
                    <a:latin typeface="Helvetica"/>
                    <a:cs typeface="Helvetica"/>
                  </a:rPr>
                  <a:t>5</a:t>
                </a:r>
              </a:p>
            </p:txBody>
          </p:sp>
          <p:sp>
            <p:nvSpPr>
              <p:cNvPr id="7" name="TextBox 6"/>
              <p:cNvSpPr txBox="1"/>
              <p:nvPr/>
            </p:nvSpPr>
            <p:spPr>
              <a:xfrm>
                <a:off x="16035964" y="21869358"/>
                <a:ext cx="7421832" cy="2789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 smtClean="0">
                    <a:latin typeface="Helvetica"/>
                    <a:cs typeface="Helvetica"/>
                  </a:rPr>
                  <a:t>Distance from breakpoints</a:t>
                </a:r>
                <a:r>
                  <a:rPr lang="en-US" sz="1200" b="1" kern="1200" dirty="0" smtClean="0">
                    <a:latin typeface="Helvetica"/>
                    <a:cs typeface="Helvetica"/>
                  </a:rPr>
                  <a:t>, Mbps</a:t>
                </a:r>
              </a:p>
            </p:txBody>
          </p:sp>
        </p:grpSp>
        <p:grpSp>
          <p:nvGrpSpPr>
            <p:cNvPr id="12" name="Group 11"/>
            <p:cNvGrpSpPr/>
            <p:nvPr/>
          </p:nvGrpSpPr>
          <p:grpSpPr>
            <a:xfrm>
              <a:off x="3352029" y="3701206"/>
              <a:ext cx="5515054" cy="2190376"/>
              <a:chOff x="594502" y="3701206"/>
              <a:chExt cx="5515054" cy="2190376"/>
            </a:xfrm>
          </p:grpSpPr>
          <p:pic>
            <p:nvPicPr>
              <p:cNvPr id="10" name="Picture 9" descr="hm.pdf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94502" y="3701206"/>
                <a:ext cx="5515054" cy="2190376"/>
              </a:xfrm>
              <a:prstGeom prst="rect">
                <a:avLst/>
              </a:prstGeom>
            </p:spPr>
          </p:pic>
          <p:pic>
            <p:nvPicPr>
              <p:cNvPr id="24" name="Picture 23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970466" y="4344006"/>
                <a:ext cx="970419" cy="695929"/>
              </a:xfrm>
              <a:prstGeom prst="rect">
                <a:avLst/>
              </a:prstGeom>
            </p:spPr>
          </p:pic>
          <p:pic>
            <p:nvPicPr>
              <p:cNvPr id="11" name="Picture 10" descr="hm_legend_new.png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874341" y="3900820"/>
                <a:ext cx="2066544" cy="548640"/>
              </a:xfrm>
              <a:prstGeom prst="rect">
                <a:avLst/>
              </a:prstGeom>
            </p:spPr>
          </p:pic>
        </p:grpSp>
      </p:grpSp>
      <p:sp>
        <p:nvSpPr>
          <p:cNvPr id="19" name="TextBox 18"/>
          <p:cNvSpPr txBox="1"/>
          <p:nvPr/>
        </p:nvSpPr>
        <p:spPr>
          <a:xfrm>
            <a:off x="6211916" y="1424428"/>
            <a:ext cx="70328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FF00FF"/>
                </a:solidFill>
                <a:latin typeface="Helvetica"/>
                <a:cs typeface="Helvetica"/>
              </a:rPr>
              <a:t>TEI</a:t>
            </a:r>
          </a:p>
          <a:p>
            <a:r>
              <a:rPr lang="en-US" sz="1400" b="1" dirty="0" smtClean="0">
                <a:solidFill>
                  <a:srgbClr val="00FF00"/>
                </a:solidFill>
                <a:latin typeface="Helvetica"/>
                <a:cs typeface="Helvetica"/>
              </a:rPr>
              <a:t>NAHR</a:t>
            </a:r>
          </a:p>
          <a:p>
            <a:r>
              <a:rPr lang="en-US" sz="1400" b="1" dirty="0" smtClean="0">
                <a:solidFill>
                  <a:srgbClr val="0000FF"/>
                </a:solidFill>
                <a:latin typeface="Helvetica"/>
                <a:cs typeface="Helvetica"/>
              </a:rPr>
              <a:t>NH</a:t>
            </a:r>
          </a:p>
        </p:txBody>
      </p:sp>
      <p:cxnSp>
        <p:nvCxnSpPr>
          <p:cNvPr id="22" name="Straight Arrow Connector 21"/>
          <p:cNvCxnSpPr/>
          <p:nvPr/>
        </p:nvCxnSpPr>
        <p:spPr>
          <a:xfrm flipH="1">
            <a:off x="5169647" y="3910530"/>
            <a:ext cx="911412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1583765" y="537882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pSp>
        <p:nvGrpSpPr>
          <p:cNvPr id="27" name="Group 26"/>
          <p:cNvGrpSpPr/>
          <p:nvPr/>
        </p:nvGrpSpPr>
        <p:grpSpPr>
          <a:xfrm>
            <a:off x="4557059" y="1600200"/>
            <a:ext cx="4365467" cy="2359390"/>
            <a:chOff x="4512236" y="1600200"/>
            <a:chExt cx="4365467" cy="2359390"/>
          </a:xfrm>
        </p:grpSpPr>
        <p:pic>
          <p:nvPicPr>
            <p:cNvPr id="18" name="Picture 17" descr="hic.pdf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9991" t="23969" r="23274" b="26900"/>
            <a:stretch/>
          </p:blipFill>
          <p:spPr>
            <a:xfrm>
              <a:off x="4512236" y="1600200"/>
              <a:ext cx="4365467" cy="2359390"/>
            </a:xfrm>
            <a:prstGeom prst="rect">
              <a:avLst/>
            </a:prstGeom>
          </p:spPr>
        </p:pic>
        <p:cxnSp>
          <p:nvCxnSpPr>
            <p:cNvPr id="20" name="Straight Arrow Connector 19"/>
            <p:cNvCxnSpPr/>
            <p:nvPr/>
          </p:nvCxnSpPr>
          <p:spPr>
            <a:xfrm>
              <a:off x="7626815" y="3910530"/>
              <a:ext cx="914400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/>
            <p:cNvSpPr txBox="1"/>
            <p:nvPr/>
          </p:nvSpPr>
          <p:spPr>
            <a:xfrm>
              <a:off x="7739529" y="3541198"/>
              <a:ext cx="69490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Open</a:t>
              </a:r>
              <a:endParaRPr lang="en-US" dirty="0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5272199" y="3541198"/>
              <a:ext cx="8088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Closed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9933772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Methylation pattern associated with breakpoints mechanisms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Lower C&gt;T in </a:t>
            </a:r>
            <a:r>
              <a:rPr lang="en-US" sz="2400" dirty="0" err="1" smtClean="0"/>
              <a:t>CpG</a:t>
            </a:r>
            <a:r>
              <a:rPr lang="en-US" sz="2400" dirty="0"/>
              <a:t> </a:t>
            </a:r>
            <a:r>
              <a:rPr lang="en-US" sz="2400" dirty="0" smtClean="0"/>
              <a:t>around NAHR breakpoints</a:t>
            </a:r>
          </a:p>
          <a:p>
            <a:pPr lvl="1"/>
            <a:r>
              <a:rPr lang="en-US" sz="2000" dirty="0" smtClean="0"/>
              <a:t>indicates lower methylation level in germline &amp; embryonic cells </a:t>
            </a:r>
          </a:p>
          <a:p>
            <a:r>
              <a:rPr lang="en-US" sz="2400" dirty="0" smtClean="0"/>
              <a:t>Confirmed in </a:t>
            </a:r>
            <a:r>
              <a:rPr lang="en-US" sz="2400" dirty="0"/>
              <a:t>male gamete</a:t>
            </a:r>
            <a:endParaRPr lang="en-US" sz="2400" dirty="0" smtClean="0"/>
          </a:p>
        </p:txBody>
      </p:sp>
      <p:grpSp>
        <p:nvGrpSpPr>
          <p:cNvPr id="19" name="Group 18"/>
          <p:cNvGrpSpPr/>
          <p:nvPr/>
        </p:nvGrpSpPr>
        <p:grpSpPr>
          <a:xfrm>
            <a:off x="0" y="3697794"/>
            <a:ext cx="5409981" cy="2576606"/>
            <a:chOff x="1199366" y="3813370"/>
            <a:chExt cx="5409981" cy="2576606"/>
          </a:xfrm>
        </p:grpSpPr>
        <p:grpSp>
          <p:nvGrpSpPr>
            <p:cNvPr id="17" name="Group 16"/>
            <p:cNvGrpSpPr/>
            <p:nvPr/>
          </p:nvGrpSpPr>
          <p:grpSpPr>
            <a:xfrm>
              <a:off x="1199366" y="3813370"/>
              <a:ext cx="5409981" cy="2576606"/>
              <a:chOff x="1123870" y="4120069"/>
              <a:chExt cx="5409981" cy="2576606"/>
            </a:xfrm>
          </p:grpSpPr>
          <p:sp>
            <p:nvSpPr>
              <p:cNvPr id="6" name="TextBox 5"/>
              <p:cNvSpPr txBox="1"/>
              <p:nvPr/>
            </p:nvSpPr>
            <p:spPr>
              <a:xfrm>
                <a:off x="1123870" y="4235543"/>
                <a:ext cx="715160" cy="206210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 smtClean="0">
                    <a:latin typeface="Helvetica"/>
                    <a:cs typeface="Helvetica"/>
                  </a:rPr>
                  <a:t>+10%</a:t>
                </a:r>
              </a:p>
              <a:p>
                <a:endParaRPr lang="en-US" sz="1600" dirty="0">
                  <a:latin typeface="Helvetica"/>
                  <a:cs typeface="Helvetica"/>
                </a:endParaRPr>
              </a:p>
              <a:p>
                <a:endParaRPr lang="en-US" sz="1600" dirty="0" smtClean="0">
                  <a:latin typeface="Helvetica"/>
                  <a:cs typeface="Helvetica"/>
                </a:endParaRPr>
              </a:p>
              <a:p>
                <a:endParaRPr lang="en-US" sz="1600" dirty="0" smtClean="0">
                  <a:latin typeface="Helvetica"/>
                  <a:cs typeface="Helvetica"/>
                </a:endParaRPr>
              </a:p>
              <a:p>
                <a:endParaRPr lang="en-US" sz="1600" dirty="0" smtClean="0">
                  <a:latin typeface="Helvetica"/>
                  <a:cs typeface="Helvetica"/>
                </a:endParaRPr>
              </a:p>
              <a:p>
                <a:endParaRPr lang="en-US" sz="1600" dirty="0">
                  <a:latin typeface="Helvetica"/>
                  <a:cs typeface="Helvetica"/>
                </a:endParaRPr>
              </a:p>
              <a:p>
                <a:endParaRPr lang="en-US" sz="1600" dirty="0" smtClean="0">
                  <a:latin typeface="Helvetica"/>
                  <a:cs typeface="Helvetica"/>
                </a:endParaRPr>
              </a:p>
              <a:p>
                <a:endParaRPr lang="en-US" sz="1600" dirty="0" smtClean="0">
                  <a:latin typeface="Helvetica"/>
                  <a:cs typeface="Helvetica"/>
                </a:endParaRPr>
              </a:p>
            </p:txBody>
          </p:sp>
          <p:sp>
            <p:nvSpPr>
              <p:cNvPr id="7" name="Rectangle 6"/>
              <p:cNvSpPr/>
              <p:nvPr/>
            </p:nvSpPr>
            <p:spPr>
              <a:xfrm>
                <a:off x="1227339" y="6327343"/>
                <a:ext cx="59516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 smtClean="0">
                    <a:latin typeface="Helvetica"/>
                    <a:cs typeface="Helvetica"/>
                  </a:rPr>
                  <a:t>-5%</a:t>
                </a:r>
                <a:endParaRPr lang="en-US" dirty="0">
                  <a:latin typeface="Helvetica"/>
                  <a:cs typeface="Helvetica"/>
                </a:endParaRPr>
              </a:p>
            </p:txBody>
          </p:sp>
          <p:grpSp>
            <p:nvGrpSpPr>
              <p:cNvPr id="16" name="Group 15"/>
              <p:cNvGrpSpPr/>
              <p:nvPr/>
            </p:nvGrpSpPr>
            <p:grpSpPr>
              <a:xfrm>
                <a:off x="1822499" y="4120069"/>
                <a:ext cx="4711352" cy="2482226"/>
                <a:chOff x="1822499" y="4120069"/>
                <a:chExt cx="4711352" cy="2482226"/>
              </a:xfrm>
            </p:grpSpPr>
            <p:grpSp>
              <p:nvGrpSpPr>
                <p:cNvPr id="15" name="Group 14"/>
                <p:cNvGrpSpPr/>
                <p:nvPr/>
              </p:nvGrpSpPr>
              <p:grpSpPr>
                <a:xfrm>
                  <a:off x="1822499" y="4120069"/>
                  <a:ext cx="4711352" cy="2482226"/>
                  <a:chOff x="1822499" y="4120069"/>
                  <a:chExt cx="4711352" cy="2482226"/>
                </a:xfrm>
              </p:grpSpPr>
              <p:grpSp>
                <p:nvGrpSpPr>
                  <p:cNvPr id="14" name="Group 13"/>
                  <p:cNvGrpSpPr/>
                  <p:nvPr/>
                </p:nvGrpSpPr>
                <p:grpSpPr>
                  <a:xfrm>
                    <a:off x="1822499" y="4120069"/>
                    <a:ext cx="4711352" cy="2482226"/>
                    <a:chOff x="1822499" y="4120069"/>
                    <a:chExt cx="4711352" cy="2482226"/>
                  </a:xfrm>
                </p:grpSpPr>
                <p:pic>
                  <p:nvPicPr>
                    <p:cNvPr id="4" name="Picture 3"/>
                    <p:cNvPicPr/>
                    <p:nvPr/>
                  </p:nvPicPr>
                  <p:blipFill rotWithShape="1">
                    <a:blip r:embed="rId2" cstate="print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rcRect/>
                    <a:stretch/>
                  </p:blipFill>
                  <p:spPr bwMode="auto">
                    <a:xfrm>
                      <a:off x="1822499" y="4120069"/>
                      <a:ext cx="4711352" cy="248222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53640926-AAD7-44d8-BBD7-CCE9431645EC}">
                        <a14:shadowObscured xmlns:a14="http://schemas.microsoft.com/office/drawing/2010/main"/>
                      </a:ext>
                    </a:extLst>
                  </p:spPr>
                </p:pic>
                <p:sp>
                  <p:nvSpPr>
                    <p:cNvPr id="12" name="Rectangle 11"/>
                    <p:cNvSpPr/>
                    <p:nvPr/>
                  </p:nvSpPr>
                  <p:spPr>
                    <a:xfrm>
                      <a:off x="2289691" y="6116468"/>
                      <a:ext cx="906994" cy="276999"/>
                    </a:xfrm>
                    <a:prstGeom prst="rect">
                      <a:avLst/>
                    </a:prstGeom>
                  </p:spPr>
                  <p:txBody>
                    <a:bodyPr wrap="none">
                      <a:spAutoFit/>
                    </a:bodyPr>
                    <a:lstStyle/>
                    <a:p>
                      <a:r>
                        <a:rPr lang="en-US" sz="1200" b="1" dirty="0" smtClean="0">
                          <a:solidFill>
                            <a:srgbClr val="D99694"/>
                          </a:solidFill>
                          <a:latin typeface="Helvetica"/>
                          <a:cs typeface="Helvetica"/>
                        </a:rPr>
                        <a:t>C&gt;T(</a:t>
                      </a:r>
                      <a:r>
                        <a:rPr lang="en-US" sz="1200" b="1" dirty="0" err="1" smtClean="0">
                          <a:solidFill>
                            <a:srgbClr val="D99694"/>
                          </a:solidFill>
                          <a:latin typeface="Helvetica"/>
                          <a:cs typeface="Helvetica"/>
                        </a:rPr>
                        <a:t>CpG</a:t>
                      </a:r>
                      <a:r>
                        <a:rPr lang="en-US" sz="1200" b="1" dirty="0" smtClean="0">
                          <a:solidFill>
                            <a:srgbClr val="D99694"/>
                          </a:solidFill>
                          <a:latin typeface="Helvetica"/>
                          <a:cs typeface="Helvetica"/>
                        </a:rPr>
                        <a:t>)</a:t>
                      </a:r>
                    </a:p>
                  </p:txBody>
                </p:sp>
              </p:grpSp>
              <p:sp>
                <p:nvSpPr>
                  <p:cNvPr id="5" name="TextBox 4"/>
                  <p:cNvSpPr txBox="1"/>
                  <p:nvPr/>
                </p:nvSpPr>
                <p:spPr>
                  <a:xfrm>
                    <a:off x="5060343" y="4401530"/>
                    <a:ext cx="752167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b="1" dirty="0" smtClean="0"/>
                      <a:t>NAHR</a:t>
                    </a:r>
                    <a:endParaRPr lang="en-US" b="1" dirty="0"/>
                  </a:p>
                </p:txBody>
              </p:sp>
              <p:sp>
                <p:nvSpPr>
                  <p:cNvPr id="8" name="TextBox 7"/>
                  <p:cNvSpPr txBox="1"/>
                  <p:nvPr/>
                </p:nvSpPr>
                <p:spPr>
                  <a:xfrm>
                    <a:off x="2362754" y="4401530"/>
                    <a:ext cx="646331" cy="276999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 b="1" dirty="0" err="1" smtClean="0">
                        <a:solidFill>
                          <a:schemeClr val="bg1">
                            <a:lumMod val="50000"/>
                          </a:schemeClr>
                        </a:solidFill>
                        <a:latin typeface="Helvetica"/>
                        <a:cs typeface="Helvetica"/>
                      </a:rPr>
                      <a:t>CpG</a:t>
                    </a:r>
                    <a:r>
                      <a:rPr lang="en-US" sz="1200" b="1" dirty="0" smtClean="0">
                        <a:solidFill>
                          <a:schemeClr val="bg1">
                            <a:lumMod val="50000"/>
                          </a:schemeClr>
                        </a:solidFill>
                        <a:latin typeface="Helvetica"/>
                        <a:cs typeface="Helvetica"/>
                      </a:rPr>
                      <a:t>%</a:t>
                    </a:r>
                    <a:endParaRPr lang="en-US" sz="1200" b="1" dirty="0">
                      <a:solidFill>
                        <a:schemeClr val="bg1">
                          <a:lumMod val="50000"/>
                        </a:schemeClr>
                      </a:solidFill>
                      <a:latin typeface="Helvetica"/>
                      <a:cs typeface="Helvetica"/>
                    </a:endParaRPr>
                  </a:p>
                </p:txBody>
              </p:sp>
              <p:sp>
                <p:nvSpPr>
                  <p:cNvPr id="9" name="Rectangle 8"/>
                  <p:cNvSpPr/>
                  <p:nvPr/>
                </p:nvSpPr>
                <p:spPr>
                  <a:xfrm>
                    <a:off x="2268429" y="5174360"/>
                    <a:ext cx="753256" cy="276999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sz="1200" b="1" dirty="0" smtClean="0">
                        <a:solidFill>
                          <a:srgbClr val="FF0000"/>
                        </a:solidFill>
                        <a:latin typeface="Helvetica"/>
                        <a:cs typeface="Helvetica"/>
                      </a:rPr>
                      <a:t>C&gt;T(all)</a:t>
                    </a:r>
                  </a:p>
                </p:txBody>
              </p:sp>
            </p:grpSp>
            <p:sp>
              <p:nvSpPr>
                <p:cNvPr id="10" name="Rectangle 9"/>
                <p:cNvSpPr/>
                <p:nvPr/>
              </p:nvSpPr>
              <p:spPr>
                <a:xfrm>
                  <a:off x="3256041" y="5330808"/>
                  <a:ext cx="552330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1200" b="1" dirty="0" smtClean="0">
                      <a:latin typeface="Helvetica"/>
                      <a:cs typeface="Helvetica"/>
                    </a:rPr>
                    <a:t>GC%</a:t>
                  </a:r>
                </a:p>
              </p:txBody>
            </p:sp>
          </p:grpSp>
        </p:grpSp>
        <p:cxnSp>
          <p:nvCxnSpPr>
            <p:cNvPr id="18" name="Straight Arrow Connector 17"/>
            <p:cNvCxnSpPr/>
            <p:nvPr/>
          </p:nvCxnSpPr>
          <p:spPr>
            <a:xfrm>
              <a:off x="1914526" y="6241739"/>
              <a:ext cx="4694821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TextBox 20"/>
          <p:cNvSpPr txBox="1"/>
          <p:nvPr/>
        </p:nvSpPr>
        <p:spPr>
          <a:xfrm>
            <a:off x="831515" y="6126163"/>
            <a:ext cx="2702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Helvetica"/>
                <a:cs typeface="Helvetica"/>
              </a:rPr>
              <a:t>0</a:t>
            </a:r>
            <a:endParaRPr lang="en-US" sz="1200" dirty="0">
              <a:latin typeface="Helvetica"/>
              <a:cs typeface="Helvetica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654852" y="6126163"/>
            <a:ext cx="8349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Helvetica"/>
                <a:cs typeface="Helvetica"/>
              </a:rPr>
              <a:t>700 Kbps</a:t>
            </a:r>
            <a:endParaRPr lang="en-US" sz="1200" dirty="0">
              <a:latin typeface="Helvetica"/>
              <a:cs typeface="Helvetica"/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5290888" y="3474083"/>
            <a:ext cx="3761202" cy="3155899"/>
            <a:chOff x="5382798" y="3247263"/>
            <a:chExt cx="3761202" cy="3155899"/>
          </a:xfrm>
        </p:grpSpPr>
        <p:sp>
          <p:nvSpPr>
            <p:cNvPr id="36" name="TextBox 35"/>
            <p:cNvSpPr txBox="1"/>
            <p:nvPr/>
          </p:nvSpPr>
          <p:spPr>
            <a:xfrm>
              <a:off x="5382798" y="3597345"/>
              <a:ext cx="650444" cy="21236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b="1" dirty="0" smtClean="0">
                  <a:latin typeface="Helvetica"/>
                  <a:cs typeface="Helvetica"/>
                </a:rPr>
                <a:t>6</a:t>
              </a:r>
            </a:p>
            <a:p>
              <a:pPr algn="r"/>
              <a:endParaRPr lang="en-US" sz="1200" b="1" dirty="0">
                <a:latin typeface="Helvetica"/>
                <a:cs typeface="Helvetica"/>
              </a:endParaRPr>
            </a:p>
            <a:p>
              <a:pPr algn="r"/>
              <a:endParaRPr lang="en-US" sz="1200" b="1" dirty="0">
                <a:latin typeface="Helvetica"/>
                <a:cs typeface="Helvetica"/>
              </a:endParaRPr>
            </a:p>
            <a:p>
              <a:pPr algn="r"/>
              <a:endParaRPr lang="en-US" sz="1200" b="1" dirty="0" smtClean="0">
                <a:latin typeface="Helvetica"/>
                <a:cs typeface="Helvetica"/>
              </a:endParaRPr>
            </a:p>
            <a:p>
              <a:pPr algn="r"/>
              <a:endParaRPr lang="en-US" sz="1200" b="1" dirty="0">
                <a:latin typeface="Helvetica"/>
                <a:cs typeface="Helvetica"/>
              </a:endParaRPr>
            </a:p>
            <a:p>
              <a:pPr algn="r"/>
              <a:endParaRPr lang="en-US" sz="1200" b="1" dirty="0" smtClean="0">
                <a:latin typeface="Helvetica"/>
                <a:cs typeface="Helvetica"/>
              </a:endParaRPr>
            </a:p>
            <a:p>
              <a:pPr algn="r"/>
              <a:endParaRPr lang="en-US" sz="1200" b="1" dirty="0" smtClean="0">
                <a:latin typeface="Helvetica"/>
                <a:cs typeface="Helvetica"/>
              </a:endParaRPr>
            </a:p>
            <a:p>
              <a:pPr algn="r"/>
              <a:endParaRPr lang="en-US" sz="1200" b="1" dirty="0">
                <a:latin typeface="Helvetica"/>
                <a:cs typeface="Helvetica"/>
              </a:endParaRPr>
            </a:p>
            <a:p>
              <a:pPr algn="r"/>
              <a:endParaRPr lang="en-US" sz="1200" b="1" dirty="0" smtClean="0">
                <a:latin typeface="Helvetica"/>
                <a:cs typeface="Helvetica"/>
              </a:endParaRPr>
            </a:p>
            <a:p>
              <a:pPr algn="r"/>
              <a:endParaRPr lang="en-US" sz="1200" b="1" dirty="0" smtClean="0">
                <a:latin typeface="Helvetica"/>
                <a:cs typeface="Helvetica"/>
              </a:endParaRPr>
            </a:p>
            <a:p>
              <a:pPr algn="r"/>
              <a:r>
                <a:rPr lang="en-US" sz="1200" b="1" dirty="0">
                  <a:latin typeface="Helvetica"/>
                  <a:cs typeface="Helvetica"/>
                </a:rPr>
                <a:t>1</a:t>
              </a:r>
              <a:endParaRPr lang="en-US" sz="1200" b="1" dirty="0" smtClean="0">
                <a:latin typeface="Helvetica"/>
                <a:cs typeface="Helvetica"/>
              </a:endParaRPr>
            </a:p>
          </p:txBody>
        </p:sp>
        <p:grpSp>
          <p:nvGrpSpPr>
            <p:cNvPr id="32" name="Group 31"/>
            <p:cNvGrpSpPr/>
            <p:nvPr/>
          </p:nvGrpSpPr>
          <p:grpSpPr>
            <a:xfrm>
              <a:off x="5581696" y="3247263"/>
              <a:ext cx="3390801" cy="3155899"/>
              <a:chOff x="5538353" y="3292778"/>
              <a:chExt cx="3390801" cy="3155899"/>
            </a:xfrm>
          </p:grpSpPr>
          <p:grpSp>
            <p:nvGrpSpPr>
              <p:cNvPr id="30" name="Group 29"/>
              <p:cNvGrpSpPr>
                <a:grpSpLocks noChangeAspect="1"/>
              </p:cNvGrpSpPr>
              <p:nvPr/>
            </p:nvGrpSpPr>
            <p:grpSpPr>
              <a:xfrm>
                <a:off x="5538353" y="3292778"/>
                <a:ext cx="3390801" cy="3155899"/>
                <a:chOff x="753822" y="-386299"/>
                <a:chExt cx="14724788" cy="13704724"/>
              </a:xfrm>
            </p:grpSpPr>
            <p:pic>
              <p:nvPicPr>
                <p:cNvPr id="25" name="Picture 24" descr="hmr_plot_all.pdf"/>
                <p:cNvPicPr>
                  <a:picLocks noChangeAspect="1"/>
                </p:cNvPicPr>
                <p:nvPr/>
              </p:nvPicPr>
              <p:blipFill rotWithShape="1">
                <a:blip r:embed="rId3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 l="14291" t="19404" r="8779" b="18460"/>
                <a:stretch/>
              </p:blipFill>
              <p:spPr>
                <a:xfrm>
                  <a:off x="2840356" y="787030"/>
                  <a:ext cx="12208465" cy="9809926"/>
                </a:xfrm>
                <a:prstGeom prst="rect">
                  <a:avLst/>
                </a:prstGeom>
              </p:spPr>
            </p:pic>
            <p:cxnSp>
              <p:nvCxnSpPr>
                <p:cNvPr id="26" name="Straight Connector 25"/>
                <p:cNvCxnSpPr/>
                <p:nvPr/>
              </p:nvCxnSpPr>
              <p:spPr>
                <a:xfrm>
                  <a:off x="2924550" y="11200400"/>
                  <a:ext cx="12207627" cy="0"/>
                </a:xfrm>
                <a:prstGeom prst="line">
                  <a:avLst/>
                </a:prstGeom>
                <a:ln w="28575" cmpd="sng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7" name="TextBox 26"/>
                <p:cNvSpPr txBox="1"/>
                <p:nvPr/>
              </p:nvSpPr>
              <p:spPr>
                <a:xfrm>
                  <a:off x="3314546" y="12115537"/>
                  <a:ext cx="12164064" cy="1202888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b="1" dirty="0" smtClean="0">
                      <a:latin typeface="Helvetica"/>
                      <a:cs typeface="Helvetica"/>
                    </a:rPr>
                    <a:t>Distance from breakpoints</a:t>
                  </a:r>
                  <a:r>
                    <a:rPr lang="en-US" sz="1200" b="1" kern="1200" dirty="0" smtClean="0">
                      <a:latin typeface="Helvetica"/>
                      <a:cs typeface="Helvetica"/>
                    </a:rPr>
                    <a:t>, </a:t>
                  </a:r>
                  <a:r>
                    <a:rPr lang="en-US" sz="1200" b="1" dirty="0">
                      <a:latin typeface="Helvetica"/>
                      <a:cs typeface="Helvetica"/>
                    </a:rPr>
                    <a:t>K</a:t>
                  </a:r>
                  <a:r>
                    <a:rPr lang="en-US" sz="1200" b="1" kern="1200" dirty="0" smtClean="0">
                      <a:latin typeface="Helvetica"/>
                      <a:cs typeface="Helvetica"/>
                    </a:rPr>
                    <a:t>bps</a:t>
                  </a:r>
                </a:p>
              </p:txBody>
            </p:sp>
            <p:cxnSp>
              <p:nvCxnSpPr>
                <p:cNvPr id="28" name="Straight Connector 27"/>
                <p:cNvCxnSpPr/>
                <p:nvPr/>
              </p:nvCxnSpPr>
              <p:spPr>
                <a:xfrm flipH="1">
                  <a:off x="2683077" y="1132497"/>
                  <a:ext cx="0" cy="10011775"/>
                </a:xfrm>
                <a:prstGeom prst="line">
                  <a:avLst/>
                </a:prstGeom>
                <a:ln w="28575" cmpd="sng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9" name="TextBox 28"/>
                <p:cNvSpPr txBox="1"/>
                <p:nvPr/>
              </p:nvSpPr>
              <p:spPr>
                <a:xfrm rot="16200000">
                  <a:off x="-4873937" y="5241460"/>
                  <a:ext cx="12458405" cy="1202887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b="1" dirty="0" err="1">
                      <a:latin typeface="Helvetica"/>
                      <a:cs typeface="Helvetica"/>
                    </a:rPr>
                    <a:t>H</a:t>
                  </a:r>
                  <a:r>
                    <a:rPr lang="en-US" sz="1200" b="1" dirty="0" err="1" smtClean="0">
                      <a:latin typeface="Helvetica"/>
                      <a:cs typeface="Helvetica"/>
                    </a:rPr>
                    <a:t>ypomethylated</a:t>
                  </a:r>
                  <a:r>
                    <a:rPr lang="en-US" sz="1200" b="1" dirty="0" smtClean="0">
                      <a:latin typeface="Helvetica"/>
                      <a:cs typeface="Helvetica"/>
                    </a:rPr>
                    <a:t> regions in sperm</a:t>
                  </a:r>
                  <a:endParaRPr lang="en-US" sz="1200" b="1" kern="1200" dirty="0" smtClean="0">
                    <a:latin typeface="Helvetica"/>
                    <a:cs typeface="Helvetica"/>
                  </a:endParaRPr>
                </a:p>
              </p:txBody>
            </p:sp>
          </p:grpSp>
          <p:sp>
            <p:nvSpPr>
              <p:cNvPr id="31" name="Rectangle 30"/>
              <p:cNvSpPr/>
              <p:nvPr/>
            </p:nvSpPr>
            <p:spPr>
              <a:xfrm>
                <a:off x="8247613" y="3516489"/>
                <a:ext cx="681541" cy="29677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3" name="TextBox 32"/>
            <p:cNvSpPr txBox="1">
              <a:spLocks noChangeAspect="1"/>
            </p:cNvSpPr>
            <p:nvPr/>
          </p:nvSpPr>
          <p:spPr>
            <a:xfrm>
              <a:off x="5833787" y="5928951"/>
              <a:ext cx="3310213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>
                  <a:latin typeface="Helvetica"/>
                  <a:cs typeface="Helvetica"/>
                </a:rPr>
                <a:t>  -10              </a:t>
              </a:r>
              <a:r>
                <a:rPr lang="en-US" sz="1200" b="1" kern="1200" dirty="0" smtClean="0">
                  <a:latin typeface="Helvetica"/>
                  <a:cs typeface="Helvetica"/>
                </a:rPr>
                <a:t>              </a:t>
              </a:r>
              <a:r>
                <a:rPr lang="en-US" sz="1200" b="1" dirty="0" smtClean="0">
                  <a:latin typeface="Helvetica"/>
                  <a:cs typeface="Helvetica"/>
                </a:rPr>
                <a:t> </a:t>
              </a:r>
              <a:r>
                <a:rPr lang="en-US" sz="1200" b="1" kern="1200" dirty="0" smtClean="0">
                  <a:latin typeface="Helvetica"/>
                  <a:cs typeface="Helvetica"/>
                </a:rPr>
                <a:t>0           </a:t>
              </a:r>
              <a:r>
                <a:rPr lang="en-US" sz="1200" b="1" dirty="0">
                  <a:latin typeface="Helvetica"/>
                  <a:cs typeface="Helvetica"/>
                </a:rPr>
                <a:t> </a:t>
              </a:r>
              <a:r>
                <a:rPr lang="en-US" sz="1200" b="1" dirty="0" smtClean="0">
                  <a:latin typeface="Helvetica"/>
                  <a:cs typeface="Helvetica"/>
                </a:rPr>
                <a:t>   </a:t>
              </a:r>
              <a:r>
                <a:rPr lang="en-US" sz="1200" b="1" kern="1200" dirty="0" smtClean="0">
                  <a:latin typeface="Helvetica"/>
                  <a:cs typeface="Helvetica"/>
                </a:rPr>
                <a:t>               </a:t>
              </a:r>
              <a:r>
                <a:rPr lang="en-US" sz="1200" b="1" dirty="0" smtClean="0">
                  <a:latin typeface="Helvetica"/>
                  <a:cs typeface="Helvetica"/>
                </a:rPr>
                <a:t>1</a:t>
              </a:r>
              <a:r>
                <a:rPr lang="en-US" sz="1200" b="1" kern="1200" dirty="0" smtClean="0">
                  <a:latin typeface="Helvetica"/>
                  <a:cs typeface="Helvetica"/>
                </a:rPr>
                <a:t>0           </a:t>
              </a:r>
            </a:p>
          </p:txBody>
        </p:sp>
      </p:grpSp>
      <p:cxnSp>
        <p:nvCxnSpPr>
          <p:cNvPr id="38" name="Straight Connector 37"/>
          <p:cNvCxnSpPr/>
          <p:nvPr/>
        </p:nvCxnSpPr>
        <p:spPr>
          <a:xfrm>
            <a:off x="5862301" y="5825873"/>
            <a:ext cx="79031" cy="0"/>
          </a:xfrm>
          <a:prstGeom prst="line">
            <a:avLst/>
          </a:prstGeom>
          <a:ln w="2857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5862301" y="3979255"/>
            <a:ext cx="79031" cy="0"/>
          </a:xfrm>
          <a:prstGeom prst="line">
            <a:avLst/>
          </a:prstGeom>
          <a:ln w="2857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7930151" y="3532908"/>
            <a:ext cx="85146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FF"/>
                </a:solidFill>
                <a:latin typeface="Helvetica"/>
                <a:cs typeface="Helvetica"/>
              </a:rPr>
              <a:t>TEI</a:t>
            </a:r>
          </a:p>
          <a:p>
            <a:r>
              <a:rPr lang="en-US" b="1" dirty="0" smtClean="0">
                <a:solidFill>
                  <a:srgbClr val="00FF00"/>
                </a:solidFill>
                <a:latin typeface="Helvetica"/>
                <a:cs typeface="Helvetica"/>
              </a:rPr>
              <a:t>NAHR</a:t>
            </a:r>
          </a:p>
          <a:p>
            <a:r>
              <a:rPr lang="en-US" b="1" dirty="0" smtClean="0">
                <a:solidFill>
                  <a:srgbClr val="0000FF"/>
                </a:solidFill>
                <a:latin typeface="Helvetica"/>
                <a:cs typeface="Helvetica"/>
              </a:rPr>
              <a:t>NH</a:t>
            </a:r>
          </a:p>
        </p:txBody>
      </p:sp>
    </p:spTree>
    <p:extLst>
      <p:ext uri="{BB962C8B-B14F-4D97-AF65-F5344CB8AC3E}">
        <p14:creationId xmlns:p14="http://schemas.microsoft.com/office/powerpoint/2010/main" val="2554033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5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281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281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2253</TotalTime>
  <Words>796</Words>
  <Application>Microsoft Macintosh PowerPoint</Application>
  <PresentationFormat>On-screen Show (4:3)</PresentationFormat>
  <Paragraphs>197</Paragraphs>
  <Slides>16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18" baseType="lpstr">
      <vt:lpstr>Office Theme</vt:lpstr>
      <vt:lpstr>15_Default Design</vt:lpstr>
      <vt:lpstr>Activities in SVs,  focusing on breakpoint characterization</vt:lpstr>
      <vt:lpstr>Our Activities Related to SVs</vt:lpstr>
      <vt:lpstr>Breakpoint characterization in 1000G</vt:lpstr>
      <vt:lpstr>8,943 Deletion Breakpoints  (Phase I Refined)</vt:lpstr>
      <vt:lpstr>Higher SNP Density and Relaxed Selection at NH Breakpoints</vt:lpstr>
      <vt:lpstr>Higher SNP Density and Relaxed Selection at all Breakpoints</vt:lpstr>
      <vt:lpstr>SNP Density at NAHR is Driven by High C&gt;T</vt:lpstr>
      <vt:lpstr>NAHR breakpoint are associated with open chromatin environment</vt:lpstr>
      <vt:lpstr>Methylation pattern associated with breakpoints mechanisms</vt:lpstr>
      <vt:lpstr>Micro-homologies  Identified around Breakpoints</vt:lpstr>
      <vt:lpstr>NH deletions are often coupled with micro-insertions</vt:lpstr>
      <vt:lpstr>More about breakpoints/mechanisms  </vt:lpstr>
      <vt:lpstr>More Functional Characterization of SVs</vt:lpstr>
      <vt:lpstr>More SV calling &amp; retrodups</vt:lpstr>
      <vt:lpstr>Acknowledgements</vt:lpstr>
      <vt:lpstr>Info about content in this slide pack</vt:lpstr>
    </vt:vector>
  </TitlesOfParts>
  <Company>Yale U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Shantao</dc:creator>
  <cp:lastModifiedBy>Mark Gerstein</cp:lastModifiedBy>
  <cp:revision>53</cp:revision>
  <dcterms:created xsi:type="dcterms:W3CDTF">2015-04-12T18:26:42Z</dcterms:created>
  <dcterms:modified xsi:type="dcterms:W3CDTF">2015-05-04T01:18:13Z</dcterms:modified>
</cp:coreProperties>
</file>