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8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A5A124-2180-2348-BC69-240917D77C27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865C3-5612-2E4B-ABA6-277A4F3CA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89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0.29 VS 1.54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362E-E12F-4545-B8E3-985DFF9271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16+394</a:t>
            </a:r>
          </a:p>
          <a:p>
            <a:r>
              <a:rPr lang="en-US" dirty="0" smtClean="0"/>
              <a:t>1/50 GERP = 5.22…all rest is &lt;0.8 14/50 missing</a:t>
            </a:r>
          </a:p>
          <a:p>
            <a:r>
              <a:rPr lang="en-US" dirty="0" smtClean="0"/>
              <a:t>21</a:t>
            </a:r>
            <a:r>
              <a:rPr lang="en-US" baseline="0" dirty="0" smtClean="0"/>
              <a:t> FUNSEQSCORE &gt; 2</a:t>
            </a:r>
          </a:p>
          <a:p>
            <a:r>
              <a:rPr lang="en-US" baseline="0" dirty="0" smtClean="0"/>
              <a:t>1 FUNSEQSCORE if no break</a:t>
            </a:r>
          </a:p>
          <a:p>
            <a:endParaRPr lang="en-US" baseline="0" dirty="0" smtClean="0"/>
          </a:p>
          <a:p>
            <a:r>
              <a:rPr lang="en-US" baseline="0" dirty="0" smtClean="0"/>
              <a:t>===</a:t>
            </a:r>
          </a:p>
          <a:p>
            <a:r>
              <a:rPr lang="en-US" baseline="0" dirty="0" smtClean="0"/>
              <a:t>14/162</a:t>
            </a:r>
          </a:p>
          <a:p>
            <a:r>
              <a:rPr lang="en-US" baseline="0" dirty="0" smtClean="0"/>
              <a:t>38 FUNSEQSCORE&gt;2</a:t>
            </a:r>
          </a:p>
          <a:p>
            <a:r>
              <a:rPr lang="en-US" baseline="0" dirty="0" smtClean="0"/>
              <a:t>4 FUNSEQSCORE if no MOTIF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362E-E12F-4545-B8E3-985DFF9271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22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\\</a:t>
            </a:r>
          </a:p>
          <a:p>
            <a:r>
              <a:rPr lang="en-US" dirty="0" smtClean="0"/>
              <a:t> \\</a:t>
            </a:r>
          </a:p>
          <a:p>
            <a:r>
              <a:rPr lang="en-US" dirty="0" smtClean="0"/>
              <a:t> $</a:t>
            </a:r>
            <a:r>
              <a:rPr lang="en-US" dirty="0" err="1" smtClean="0"/>
              <a:t>MNP_i</a:t>
            </a:r>
            <a:r>
              <a:rPr lang="en-US" dirty="0" smtClean="0"/>
              <a:t> = \{SNP_{i1}, SNP_{i2}...SNP_{in}\} \</a:t>
            </a:r>
            <a:r>
              <a:rPr lang="en-US" dirty="0" err="1" smtClean="0"/>
              <a:t>Leftrightarrow</a:t>
            </a:r>
            <a:r>
              <a:rPr lang="en-US" dirty="0" smtClean="0"/>
              <a:t>  SNP_{</a:t>
            </a:r>
            <a:r>
              <a:rPr lang="en-US" dirty="0" err="1" smtClean="0"/>
              <a:t>ik</a:t>
            </a:r>
            <a:r>
              <a:rPr lang="en-US" dirty="0" smtClean="0"/>
              <a:t>} \in </a:t>
            </a:r>
            <a:r>
              <a:rPr lang="en-US" dirty="0" err="1" smtClean="0"/>
              <a:t>MNP_i</a:t>
            </a:r>
            <a:r>
              <a:rPr lang="en-US" dirty="0" smtClean="0"/>
              <a:t>, 0 \</a:t>
            </a:r>
            <a:r>
              <a:rPr lang="en-US" dirty="0" err="1" smtClean="0"/>
              <a:t>leq</a:t>
            </a:r>
            <a:r>
              <a:rPr lang="en-US" dirty="0" smtClean="0"/>
              <a:t> k \</a:t>
            </a:r>
            <a:r>
              <a:rPr lang="en-US" dirty="0" err="1" smtClean="0"/>
              <a:t>leq</a:t>
            </a:r>
            <a:r>
              <a:rPr lang="en-US" dirty="0" smtClean="0"/>
              <a:t> n$ \\</a:t>
            </a:r>
          </a:p>
          <a:p>
            <a:r>
              <a:rPr lang="en-US" dirty="0" smtClean="0"/>
              <a:t>\\</a:t>
            </a:r>
          </a:p>
          <a:p>
            <a:r>
              <a:rPr lang="en-US" dirty="0" smtClean="0"/>
              <a:t> $\</a:t>
            </a:r>
            <a:r>
              <a:rPr lang="en-US" dirty="0" err="1" smtClean="0"/>
              <a:t>mathcal</a:t>
            </a:r>
            <a:r>
              <a:rPr lang="en-US" dirty="0" smtClean="0"/>
              <a:t>{E}(</a:t>
            </a:r>
            <a:r>
              <a:rPr lang="en-US" dirty="0" err="1" smtClean="0"/>
              <a:t>MNP_i</a:t>
            </a:r>
            <a:r>
              <a:rPr lang="en-US" dirty="0" smtClean="0"/>
              <a:t>)  =  </a:t>
            </a:r>
            <a:r>
              <a:rPr lang="en-US" dirty="0" err="1" smtClean="0"/>
              <a:t>neg</a:t>
            </a:r>
            <a:r>
              <a:rPr lang="en-US" dirty="0" smtClean="0"/>
              <a:t> \wedge \exists SNP_{</a:t>
            </a:r>
            <a:r>
              <a:rPr lang="en-US" dirty="0" err="1" smtClean="0"/>
              <a:t>ik</a:t>
            </a:r>
            <a:r>
              <a:rPr lang="en-US" dirty="0" smtClean="0"/>
              <a:t>} \in </a:t>
            </a:r>
            <a:r>
              <a:rPr lang="en-US" dirty="0" err="1" smtClean="0"/>
              <a:t>MNP_i</a:t>
            </a:r>
            <a:r>
              <a:rPr lang="en-US" dirty="0" smtClean="0"/>
              <a:t>$, $\</a:t>
            </a:r>
            <a:r>
              <a:rPr lang="en-US" dirty="0" err="1" smtClean="0"/>
              <a:t>mathcal</a:t>
            </a:r>
            <a:r>
              <a:rPr lang="en-US" dirty="0" smtClean="0"/>
              <a:t>{E}(SNP_{</a:t>
            </a:r>
            <a:r>
              <a:rPr lang="en-US" dirty="0" err="1" smtClean="0"/>
              <a:t>ik</a:t>
            </a:r>
            <a:r>
              <a:rPr lang="en-US" dirty="0" smtClean="0"/>
              <a:t>}) = </a:t>
            </a:r>
            <a:r>
              <a:rPr lang="en-US" dirty="0" err="1" smtClean="0"/>
              <a:t>poz</a:t>
            </a:r>
            <a:r>
              <a:rPr lang="en-US" dirty="0" smtClean="0"/>
              <a:t>$\\</a:t>
            </a:r>
          </a:p>
          <a:p>
            <a:r>
              <a:rPr lang="en-US" dirty="0" smtClean="0"/>
              <a:t>  $\</a:t>
            </a:r>
            <a:r>
              <a:rPr lang="en-US" dirty="0" err="1" smtClean="0"/>
              <a:t>mathcal</a:t>
            </a:r>
            <a:r>
              <a:rPr lang="en-US" dirty="0" smtClean="0"/>
              <a:t>{E}(</a:t>
            </a:r>
            <a:r>
              <a:rPr lang="en-US" dirty="0" err="1" smtClean="0"/>
              <a:t>MNP_i</a:t>
            </a:r>
            <a:r>
              <a:rPr lang="en-US" dirty="0" smtClean="0"/>
              <a:t>)  =  </a:t>
            </a:r>
            <a:r>
              <a:rPr lang="en-US" dirty="0" err="1" smtClean="0"/>
              <a:t>poz</a:t>
            </a:r>
            <a:r>
              <a:rPr lang="en-US" dirty="0" smtClean="0"/>
              <a:t> \wedge \</a:t>
            </a:r>
            <a:r>
              <a:rPr lang="en-US" dirty="0" err="1" smtClean="0"/>
              <a:t>forall</a:t>
            </a:r>
            <a:r>
              <a:rPr lang="en-US" dirty="0" smtClean="0"/>
              <a:t> SNP_{</a:t>
            </a:r>
            <a:r>
              <a:rPr lang="en-US" dirty="0" err="1" smtClean="0"/>
              <a:t>ik</a:t>
            </a:r>
            <a:r>
              <a:rPr lang="en-US" dirty="0" smtClean="0"/>
              <a:t>} \in </a:t>
            </a:r>
            <a:r>
              <a:rPr lang="en-US" dirty="0" err="1" smtClean="0"/>
              <a:t>MNP_i</a:t>
            </a:r>
            <a:r>
              <a:rPr lang="en-US" dirty="0" smtClean="0"/>
              <a:t>$, $\</a:t>
            </a:r>
            <a:r>
              <a:rPr lang="en-US" dirty="0" err="1" smtClean="0"/>
              <a:t>mathcal</a:t>
            </a:r>
            <a:r>
              <a:rPr lang="en-US" dirty="0" smtClean="0"/>
              <a:t>{E}(SNP_{</a:t>
            </a:r>
            <a:r>
              <a:rPr lang="en-US" dirty="0" err="1" smtClean="0"/>
              <a:t>ik</a:t>
            </a:r>
            <a:r>
              <a:rPr lang="en-US" dirty="0" smtClean="0"/>
              <a:t>}) = </a:t>
            </a:r>
            <a:r>
              <a:rPr lang="en-US" dirty="0" err="1" smtClean="0"/>
              <a:t>neg</a:t>
            </a:r>
            <a:r>
              <a:rPr lang="en-US" dirty="0" smtClean="0"/>
              <a:t>$\\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362E-E12F-4545-B8E3-985DFF9271D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4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7/50 23/162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91362E-E12F-4545-B8E3-985DFF9271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4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19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9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86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8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5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516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8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4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6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43076-7F61-3141-838C-00ADAE47AFE9}" type="datetimeFigureOut">
              <a:rPr lang="en-US" smtClean="0"/>
              <a:t>5/19/15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2CEB7-98AC-194E-BC96-96E8A8A95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8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MNPs with deconstructed SNPs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-1887452" y="370464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600" y="2603500"/>
            <a:ext cx="7404100" cy="165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89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TFP, DHS…</a:t>
            </a:r>
          </a:p>
          <a:p>
            <a:r>
              <a:rPr lang="en-US" dirty="0" smtClean="0"/>
              <a:t>Scanning and determine motif </a:t>
            </a:r>
            <a:r>
              <a:rPr lang="en-US" dirty="0" err="1" smtClean="0"/>
              <a:t>br</a:t>
            </a:r>
            <a:r>
              <a:rPr lang="en-US" dirty="0" smtClean="0"/>
              <a:t>/g events</a:t>
            </a:r>
          </a:p>
          <a:p>
            <a:r>
              <a:rPr lang="en-US" dirty="0" smtClean="0"/>
              <a:t>Stringent p-value (but faster)</a:t>
            </a:r>
          </a:p>
        </p:txBody>
      </p:sp>
    </p:spTree>
    <p:extLst>
      <p:ext uri="{BB962C8B-B14F-4D97-AF65-F5344CB8AC3E}">
        <p14:creationId xmlns:p14="http://schemas.microsoft.com/office/powerpoint/2010/main" val="1686895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4" name="Oval 3"/>
          <p:cNvSpPr>
            <a:spLocks noChangeAspect="1"/>
          </p:cNvSpPr>
          <p:nvPr/>
        </p:nvSpPr>
        <p:spPr>
          <a:xfrm>
            <a:off x="2146643" y="2350200"/>
            <a:ext cx="2659818" cy="2659818"/>
          </a:xfrm>
          <a:prstGeom prst="ellipse">
            <a:avLst/>
          </a:prstGeom>
          <a:solidFill>
            <a:srgbClr val="C0504D">
              <a:alpha val="66000"/>
            </a:srgbClr>
          </a:solidFill>
          <a:ln w="571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460390" y="2595789"/>
            <a:ext cx="2109229" cy="1961020"/>
          </a:xfrm>
          <a:prstGeom prst="ellipse">
            <a:avLst/>
          </a:prstGeom>
          <a:gradFill flip="none" rotWithShape="1">
            <a:gsLst>
              <a:gs pos="0">
                <a:schemeClr val="accent3">
                  <a:tint val="100000"/>
                  <a:shade val="100000"/>
                  <a:satMod val="130000"/>
                  <a:alpha val="60000"/>
                </a:schemeClr>
              </a:gs>
              <a:gs pos="100000">
                <a:schemeClr val="accent3">
                  <a:tint val="50000"/>
                  <a:shade val="100000"/>
                  <a:satMod val="350000"/>
                  <a:alpha val="60000"/>
                </a:schemeClr>
              </a:gs>
            </a:gsLst>
            <a:lin ang="16200000" scaled="0"/>
            <a:tileRect/>
          </a:gradFill>
          <a:ln w="57150" cmpd="sng"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789039" y="3245133"/>
            <a:ext cx="652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162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42545" y="3245133"/>
            <a:ext cx="652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232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45857" y="3245133"/>
            <a:ext cx="496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50</a:t>
            </a:r>
          </a:p>
        </p:txBody>
      </p:sp>
    </p:spTree>
    <p:extLst>
      <p:ext uri="{BB962C8B-B14F-4D97-AF65-F5344CB8AC3E}">
        <p14:creationId xmlns:p14="http://schemas.microsoft.com/office/powerpoint/2010/main" val="2848727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MNP has protective </a:t>
            </a:r>
            <a:r>
              <a:rPr lang="en-US" dirty="0" smtClean="0"/>
              <a:t>effects?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0078" y="2047624"/>
            <a:ext cx="6617772" cy="44168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02928" y="3429000"/>
            <a:ext cx="23197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b="1" dirty="0" err="1"/>
              <a:t>p-value</a:t>
            </a:r>
            <a:r>
              <a:rPr lang="fi-FI" b="1" dirty="0"/>
              <a:t> </a:t>
            </a:r>
            <a:r>
              <a:rPr lang="fi-FI" b="1" dirty="0" smtClean="0"/>
              <a:t>&lt; 0.0005</a:t>
            </a:r>
          </a:p>
          <a:p>
            <a:pPr algn="ctr"/>
            <a:r>
              <a:rPr lang="fi-FI" sz="1200" dirty="0" err="1" smtClean="0"/>
              <a:t>two-sided</a:t>
            </a:r>
            <a:r>
              <a:rPr lang="fi-FI" sz="1200" dirty="0" smtClean="0"/>
              <a:t>  </a:t>
            </a:r>
            <a:r>
              <a:rPr lang="fi-FI" sz="1200" dirty="0" err="1" smtClean="0"/>
              <a:t>wilcoxon</a:t>
            </a:r>
            <a:r>
              <a:rPr lang="fi-FI" sz="1200" dirty="0" smtClean="0"/>
              <a:t> </a:t>
            </a:r>
            <a:r>
              <a:rPr lang="fi-FI" sz="1200" dirty="0" err="1" smtClean="0"/>
              <a:t>rank</a:t>
            </a:r>
            <a:r>
              <a:rPr lang="fi-FI" sz="1200" dirty="0" smtClean="0"/>
              <a:t> </a:t>
            </a:r>
            <a:r>
              <a:rPr lang="fi-FI" sz="1200" dirty="0" err="1" smtClean="0"/>
              <a:t>sum</a:t>
            </a:r>
            <a:r>
              <a:rPr lang="fi-FI" sz="1200" dirty="0" smtClean="0"/>
              <a:t> </a:t>
            </a:r>
            <a:r>
              <a:rPr lang="fi-FI" sz="1200" dirty="0" err="1" smtClean="0"/>
              <a:t>test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5536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5858" y="4114800"/>
            <a:ext cx="4179454" cy="274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Funseq</a:t>
            </a:r>
            <a:r>
              <a:rPr lang="en-US" dirty="0" smtClean="0"/>
              <a:t> score difference not driven by </a:t>
            </a:r>
            <a:r>
              <a:rPr lang="en-US" dirty="0" err="1" smtClean="0"/>
              <a:t>Gerp</a:t>
            </a:r>
            <a:r>
              <a:rPr lang="en-US" dirty="0" smtClean="0"/>
              <a:t> </a:t>
            </a:r>
            <a:r>
              <a:rPr lang="en-US" dirty="0" smtClean="0"/>
              <a:t>or Network score or …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417638"/>
            <a:ext cx="4048173" cy="27432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032582" y="2490762"/>
            <a:ext cx="23197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b="1" dirty="0" err="1"/>
              <a:t>p-</a:t>
            </a:r>
            <a:r>
              <a:rPr lang="fi-FI" b="1" dirty="0" err="1" smtClean="0"/>
              <a:t>value</a:t>
            </a:r>
            <a:r>
              <a:rPr lang="fi-FI" b="1" dirty="0"/>
              <a:t> </a:t>
            </a:r>
            <a:r>
              <a:rPr lang="fi-FI" b="1" dirty="0" smtClean="0"/>
              <a:t>&gt; 0.6</a:t>
            </a:r>
          </a:p>
          <a:p>
            <a:pPr algn="ctr"/>
            <a:r>
              <a:rPr lang="fi-FI" sz="1200" dirty="0" err="1" smtClean="0"/>
              <a:t>two-sided</a:t>
            </a:r>
            <a:r>
              <a:rPr lang="fi-FI" sz="1200" dirty="0" smtClean="0"/>
              <a:t>  </a:t>
            </a:r>
            <a:r>
              <a:rPr lang="fi-FI" sz="1200" dirty="0" err="1" smtClean="0"/>
              <a:t>wilcoxon</a:t>
            </a:r>
            <a:r>
              <a:rPr lang="fi-FI" sz="1200" dirty="0" smtClean="0"/>
              <a:t> </a:t>
            </a:r>
            <a:r>
              <a:rPr lang="fi-FI" sz="1200" dirty="0" err="1" smtClean="0"/>
              <a:t>rank</a:t>
            </a:r>
            <a:r>
              <a:rPr lang="fi-FI" sz="1200" dirty="0" smtClean="0"/>
              <a:t> </a:t>
            </a:r>
            <a:r>
              <a:rPr lang="fi-FI" sz="1200" dirty="0" err="1" smtClean="0"/>
              <a:t>sum</a:t>
            </a:r>
            <a:r>
              <a:rPr lang="fi-FI" sz="1200" dirty="0" smtClean="0"/>
              <a:t> </a:t>
            </a:r>
            <a:r>
              <a:rPr lang="fi-FI" sz="1200" dirty="0" err="1" smtClean="0"/>
              <a:t>test</a:t>
            </a:r>
            <a:endParaRPr lang="en-US" sz="1200" dirty="0"/>
          </a:p>
        </p:txBody>
      </p:sp>
      <p:sp>
        <p:nvSpPr>
          <p:cNvPr id="6" name="Rectangle 5"/>
          <p:cNvSpPr/>
          <p:nvPr/>
        </p:nvSpPr>
        <p:spPr>
          <a:xfrm>
            <a:off x="6824284" y="4905825"/>
            <a:ext cx="231971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i-FI" b="1" dirty="0" err="1"/>
              <a:t>p-</a:t>
            </a:r>
            <a:r>
              <a:rPr lang="fi-FI" b="1" dirty="0" err="1" smtClean="0"/>
              <a:t>value</a:t>
            </a:r>
            <a:r>
              <a:rPr lang="fi-FI" b="1" dirty="0"/>
              <a:t> </a:t>
            </a:r>
            <a:r>
              <a:rPr lang="fi-FI" b="1" dirty="0" smtClean="0"/>
              <a:t>&gt; </a:t>
            </a:r>
            <a:r>
              <a:rPr lang="fi-FI" b="1" dirty="0" smtClean="0"/>
              <a:t>0.1</a:t>
            </a:r>
            <a:endParaRPr lang="fi-FI" b="1" dirty="0" smtClean="0"/>
          </a:p>
          <a:p>
            <a:pPr algn="ctr"/>
            <a:r>
              <a:rPr lang="fi-FI" sz="1200" dirty="0" err="1" smtClean="0"/>
              <a:t>two-sided</a:t>
            </a:r>
            <a:r>
              <a:rPr lang="fi-FI" sz="1200" dirty="0" smtClean="0"/>
              <a:t>  </a:t>
            </a:r>
            <a:r>
              <a:rPr lang="fi-FI" sz="1200" dirty="0" err="1" smtClean="0"/>
              <a:t>wilcoxon</a:t>
            </a:r>
            <a:r>
              <a:rPr lang="fi-FI" sz="1200" dirty="0" smtClean="0"/>
              <a:t> </a:t>
            </a:r>
            <a:r>
              <a:rPr lang="fi-FI" sz="1200" dirty="0" err="1" smtClean="0"/>
              <a:t>rank</a:t>
            </a:r>
            <a:r>
              <a:rPr lang="fi-FI" sz="1200" dirty="0" smtClean="0"/>
              <a:t> </a:t>
            </a:r>
            <a:r>
              <a:rPr lang="fi-FI" sz="1200" dirty="0" err="1" smtClean="0"/>
              <a:t>sum</a:t>
            </a:r>
            <a:r>
              <a:rPr lang="fi-FI" sz="1200" dirty="0" smtClean="0"/>
              <a:t> </a:t>
            </a:r>
            <a:r>
              <a:rPr lang="fi-FI" sz="1200" dirty="0" err="1" smtClean="0"/>
              <a:t>test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237830" y="5073878"/>
            <a:ext cx="11632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hot.region</a:t>
            </a:r>
            <a:endParaRPr lang="en-US" dirty="0" smtClean="0"/>
          </a:p>
          <a:p>
            <a:r>
              <a:rPr lang="en-US" dirty="0" smtClean="0"/>
              <a:t>7/50</a:t>
            </a:r>
          </a:p>
          <a:p>
            <a:r>
              <a:rPr lang="en-US" dirty="0" smtClean="0"/>
              <a:t>23/162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78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Motif score driven?</a:t>
            </a:r>
          </a:p>
          <a:p>
            <a:endParaRPr lang="en-US" dirty="0"/>
          </a:p>
          <a:p>
            <a:r>
              <a:rPr lang="en-US" dirty="0" smtClean="0"/>
              <a:t>More </a:t>
            </a:r>
            <a:r>
              <a:rPr lang="en-US" dirty="0" smtClean="0"/>
              <a:t>detailed </a:t>
            </a:r>
            <a:r>
              <a:rPr lang="en-US" dirty="0" smtClean="0"/>
              <a:t>analysis in motifs</a:t>
            </a:r>
            <a:endParaRPr lang="en-US" dirty="0" smtClean="0"/>
          </a:p>
          <a:p>
            <a:r>
              <a:rPr lang="en-US" dirty="0" smtClean="0"/>
              <a:t>Review the approach and scale to whole genome</a:t>
            </a:r>
          </a:p>
        </p:txBody>
      </p:sp>
    </p:spTree>
    <p:extLst>
      <p:ext uri="{BB962C8B-B14F-4D97-AF65-F5344CB8AC3E}">
        <p14:creationId xmlns:p14="http://schemas.microsoft.com/office/powerpoint/2010/main" val="3109689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303</Words>
  <Application>Microsoft Macintosh PowerPoint</Application>
  <PresentationFormat>On-screen Show (4:3)</PresentationFormat>
  <Paragraphs>47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Evaluation</vt:lpstr>
      <vt:lpstr>New Pipeline</vt:lpstr>
      <vt:lpstr>Result</vt:lpstr>
      <vt:lpstr>MNP has protective effects? </vt:lpstr>
      <vt:lpstr>Funseq score difference not driven by Gerp or Network score or …</vt:lpstr>
      <vt:lpstr>Next step</vt:lpstr>
    </vt:vector>
  </TitlesOfParts>
  <Company>Yale 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</dc:title>
  <dc:creator>Shantao</dc:creator>
  <cp:lastModifiedBy>Shantao</cp:lastModifiedBy>
  <cp:revision>1</cp:revision>
  <dcterms:created xsi:type="dcterms:W3CDTF">2015-05-19T22:28:26Z</dcterms:created>
  <dcterms:modified xsi:type="dcterms:W3CDTF">2015-05-19T22:28:41Z</dcterms:modified>
</cp:coreProperties>
</file>