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56" r:id="rId2"/>
    <p:sldId id="257" r:id="rId3"/>
    <p:sldId id="258" r:id="rId4"/>
    <p:sldId id="330" r:id="rId5"/>
    <p:sldId id="277" r:id="rId6"/>
    <p:sldId id="278" r:id="rId7"/>
    <p:sldId id="274" r:id="rId8"/>
    <p:sldId id="299" r:id="rId9"/>
    <p:sldId id="303" r:id="rId10"/>
    <p:sldId id="261" r:id="rId11"/>
    <p:sldId id="262" r:id="rId12"/>
    <p:sldId id="264" r:id="rId13"/>
    <p:sldId id="265" r:id="rId14"/>
    <p:sldId id="266" r:id="rId15"/>
    <p:sldId id="286" r:id="rId16"/>
    <p:sldId id="276" r:id="rId17"/>
    <p:sldId id="267" r:id="rId18"/>
    <p:sldId id="268" r:id="rId19"/>
    <p:sldId id="269" r:id="rId20"/>
    <p:sldId id="272" r:id="rId21"/>
    <p:sldId id="273" r:id="rId22"/>
    <p:sldId id="271" r:id="rId23"/>
    <p:sldId id="260" r:id="rId24"/>
    <p:sldId id="331" r:id="rId25"/>
    <p:sldId id="279" r:id="rId26"/>
    <p:sldId id="318" r:id="rId27"/>
    <p:sldId id="319" r:id="rId28"/>
    <p:sldId id="321" r:id="rId29"/>
    <p:sldId id="322" r:id="rId30"/>
    <p:sldId id="323" r:id="rId31"/>
    <p:sldId id="325" r:id="rId32"/>
    <p:sldId id="329" r:id="rId33"/>
    <p:sldId id="333" r:id="rId34"/>
    <p:sldId id="297" r:id="rId35"/>
    <p:sldId id="311" r:id="rId36"/>
    <p:sldId id="313" r:id="rId37"/>
    <p:sldId id="314" r:id="rId38"/>
    <p:sldId id="315" r:id="rId39"/>
    <p:sldId id="332" r:id="rId40"/>
    <p:sldId id="296" r:id="rId41"/>
    <p:sldId id="295" r:id="rId42"/>
    <p:sldId id="291" r:id="rId43"/>
    <p:sldId id="27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25" d="100"/>
          <a:sy n="125" d="100"/>
        </p:scale>
        <p:origin x="-624" y="880"/>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LG-JGM068:Users:srl:Desktop:Over-Feeding_Weight.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BrianD\Documents\projects\overfeed\GeneSets.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BrianD\Documents\projects\overfeed\GeneSe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792326498093728"/>
          <c:y val="0.040990524210179"/>
          <c:w val="0.920767350190627"/>
          <c:h val="0.90563557384545"/>
        </c:manualLayout>
      </c:layout>
      <c:scatterChart>
        <c:scatterStyle val="lineMarker"/>
        <c:varyColors val="0"/>
        <c:ser>
          <c:idx val="0"/>
          <c:order val="0"/>
          <c:tx>
            <c:strRef>
              <c:f>Sheet2!$G$3</c:f>
              <c:strCache>
                <c:ptCount val="1"/>
                <c:pt idx="0">
                  <c:v>69-027</c:v>
                </c:pt>
              </c:strCache>
            </c:strRef>
          </c:tx>
          <c:marker>
            <c:symbol val="circle"/>
            <c:size val="9"/>
          </c:marker>
          <c:xVal>
            <c:strRef>
              <c:f>Sheet2!$H$2:$K$2</c:f>
              <c:strCache>
                <c:ptCount val="4"/>
                <c:pt idx="0">
                  <c:v>baseline</c:v>
                </c:pt>
                <c:pt idx="1">
                  <c:v>peak</c:v>
                </c:pt>
                <c:pt idx="2">
                  <c:v>loss</c:v>
                </c:pt>
                <c:pt idx="3">
                  <c:v>follow-up</c:v>
                </c:pt>
              </c:strCache>
            </c:strRef>
          </c:xVal>
          <c:yVal>
            <c:numRef>
              <c:f>Sheet2!$H$3:$K$3</c:f>
              <c:numCache>
                <c:formatCode>General</c:formatCode>
                <c:ptCount val="4"/>
                <c:pt idx="0">
                  <c:v>0.0</c:v>
                </c:pt>
                <c:pt idx="1">
                  <c:v>5.0</c:v>
                </c:pt>
                <c:pt idx="2">
                  <c:v>-1.0</c:v>
                </c:pt>
                <c:pt idx="3">
                  <c:v>0.799999999999997</c:v>
                </c:pt>
              </c:numCache>
            </c:numRef>
          </c:yVal>
          <c:smooth val="0"/>
        </c:ser>
        <c:ser>
          <c:idx val="1"/>
          <c:order val="1"/>
          <c:tx>
            <c:strRef>
              <c:f>Sheet2!$G$4</c:f>
              <c:strCache>
                <c:ptCount val="1"/>
                <c:pt idx="0">
                  <c:v>69-032</c:v>
                </c:pt>
              </c:strCache>
            </c:strRef>
          </c:tx>
          <c:marker>
            <c:symbol val="circle"/>
            <c:size val="9"/>
          </c:marker>
          <c:xVal>
            <c:strRef>
              <c:f>Sheet2!$H$2:$K$2</c:f>
              <c:strCache>
                <c:ptCount val="4"/>
                <c:pt idx="0">
                  <c:v>baseline</c:v>
                </c:pt>
                <c:pt idx="1">
                  <c:v>peak</c:v>
                </c:pt>
                <c:pt idx="2">
                  <c:v>loss</c:v>
                </c:pt>
                <c:pt idx="3">
                  <c:v>follow-up</c:v>
                </c:pt>
              </c:strCache>
            </c:strRef>
          </c:xVal>
          <c:yVal>
            <c:numRef>
              <c:f>Sheet2!$H$4:$K$4</c:f>
              <c:numCache>
                <c:formatCode>General</c:formatCode>
                <c:ptCount val="4"/>
                <c:pt idx="0">
                  <c:v>0.0</c:v>
                </c:pt>
                <c:pt idx="1">
                  <c:v>2.899999999999991</c:v>
                </c:pt>
                <c:pt idx="2">
                  <c:v>-1.0</c:v>
                </c:pt>
                <c:pt idx="3">
                  <c:v>-0.900000000000006</c:v>
                </c:pt>
              </c:numCache>
            </c:numRef>
          </c:yVal>
          <c:smooth val="0"/>
        </c:ser>
        <c:ser>
          <c:idx val="2"/>
          <c:order val="2"/>
          <c:tx>
            <c:strRef>
              <c:f>Sheet2!$G$5</c:f>
              <c:strCache>
                <c:ptCount val="1"/>
                <c:pt idx="0">
                  <c:v>69-033</c:v>
                </c:pt>
              </c:strCache>
            </c:strRef>
          </c:tx>
          <c:marker>
            <c:symbol val="circle"/>
            <c:size val="9"/>
          </c:marker>
          <c:xVal>
            <c:strRef>
              <c:f>Sheet2!$H$2:$K$2</c:f>
              <c:strCache>
                <c:ptCount val="4"/>
                <c:pt idx="0">
                  <c:v>baseline</c:v>
                </c:pt>
                <c:pt idx="1">
                  <c:v>peak</c:v>
                </c:pt>
                <c:pt idx="2">
                  <c:v>loss</c:v>
                </c:pt>
                <c:pt idx="3">
                  <c:v>follow-up</c:v>
                </c:pt>
              </c:strCache>
            </c:strRef>
          </c:xVal>
          <c:yVal>
            <c:numRef>
              <c:f>Sheet2!$H$5:$K$5</c:f>
              <c:numCache>
                <c:formatCode>General</c:formatCode>
                <c:ptCount val="4"/>
                <c:pt idx="0">
                  <c:v>0.0</c:v>
                </c:pt>
                <c:pt idx="1">
                  <c:v>2.599999999999994</c:v>
                </c:pt>
                <c:pt idx="2">
                  <c:v>-0.0999999999999943</c:v>
                </c:pt>
                <c:pt idx="3">
                  <c:v>-1.299999999999997</c:v>
                </c:pt>
              </c:numCache>
            </c:numRef>
          </c:yVal>
          <c:smooth val="0"/>
        </c:ser>
        <c:ser>
          <c:idx val="3"/>
          <c:order val="3"/>
          <c:tx>
            <c:strRef>
              <c:f>Sheet2!$G$6</c:f>
              <c:strCache>
                <c:ptCount val="1"/>
                <c:pt idx="0">
                  <c:v>69-035</c:v>
                </c:pt>
              </c:strCache>
            </c:strRef>
          </c:tx>
          <c:marker>
            <c:symbol val="circle"/>
            <c:size val="9"/>
          </c:marker>
          <c:xVal>
            <c:strRef>
              <c:f>Sheet2!$H$2:$K$2</c:f>
              <c:strCache>
                <c:ptCount val="4"/>
                <c:pt idx="0">
                  <c:v>baseline</c:v>
                </c:pt>
                <c:pt idx="1">
                  <c:v>peak</c:v>
                </c:pt>
                <c:pt idx="2">
                  <c:v>loss</c:v>
                </c:pt>
                <c:pt idx="3">
                  <c:v>follow-up</c:v>
                </c:pt>
              </c:strCache>
            </c:strRef>
          </c:xVal>
          <c:yVal>
            <c:numRef>
              <c:f>Sheet2!$H$6:$K$6</c:f>
              <c:numCache>
                <c:formatCode>General</c:formatCode>
                <c:ptCount val="4"/>
                <c:pt idx="0">
                  <c:v>0.0</c:v>
                </c:pt>
                <c:pt idx="1">
                  <c:v>1.699999999999989</c:v>
                </c:pt>
                <c:pt idx="2">
                  <c:v>-2.900000000000006</c:v>
                </c:pt>
                <c:pt idx="3">
                  <c:v>-9.200000000000003</c:v>
                </c:pt>
              </c:numCache>
            </c:numRef>
          </c:yVal>
          <c:smooth val="0"/>
        </c:ser>
        <c:ser>
          <c:idx val="4"/>
          <c:order val="4"/>
          <c:tx>
            <c:strRef>
              <c:f>Sheet2!$G$7</c:f>
              <c:strCache>
                <c:ptCount val="1"/>
                <c:pt idx="0">
                  <c:v>70-1008</c:v>
                </c:pt>
              </c:strCache>
            </c:strRef>
          </c:tx>
          <c:marker>
            <c:symbol val="circle"/>
            <c:size val="9"/>
          </c:marker>
          <c:xVal>
            <c:strRef>
              <c:f>Sheet2!$H$2:$K$2</c:f>
              <c:strCache>
                <c:ptCount val="4"/>
                <c:pt idx="0">
                  <c:v>baseline</c:v>
                </c:pt>
                <c:pt idx="1">
                  <c:v>peak</c:v>
                </c:pt>
                <c:pt idx="2">
                  <c:v>loss</c:v>
                </c:pt>
                <c:pt idx="3">
                  <c:v>follow-up</c:v>
                </c:pt>
              </c:strCache>
            </c:strRef>
          </c:xVal>
          <c:yVal>
            <c:numRef>
              <c:f>Sheet2!$H$7:$K$7</c:f>
              <c:numCache>
                <c:formatCode>General</c:formatCode>
                <c:ptCount val="4"/>
                <c:pt idx="0">
                  <c:v>0.0</c:v>
                </c:pt>
                <c:pt idx="1">
                  <c:v>3.299999999999997</c:v>
                </c:pt>
                <c:pt idx="2">
                  <c:v>-1.5</c:v>
                </c:pt>
                <c:pt idx="3">
                  <c:v>-3.399999999999991</c:v>
                </c:pt>
              </c:numCache>
            </c:numRef>
          </c:yVal>
          <c:smooth val="0"/>
        </c:ser>
        <c:ser>
          <c:idx val="5"/>
          <c:order val="5"/>
          <c:tx>
            <c:strRef>
              <c:f>Sheet2!$G$8</c:f>
              <c:strCache>
                <c:ptCount val="1"/>
                <c:pt idx="0">
                  <c:v>70-1010</c:v>
                </c:pt>
              </c:strCache>
            </c:strRef>
          </c:tx>
          <c:xVal>
            <c:strRef>
              <c:f>Sheet2!$H$2:$K$2</c:f>
              <c:strCache>
                <c:ptCount val="4"/>
                <c:pt idx="0">
                  <c:v>baseline</c:v>
                </c:pt>
                <c:pt idx="1">
                  <c:v>peak</c:v>
                </c:pt>
                <c:pt idx="2">
                  <c:v>loss</c:v>
                </c:pt>
                <c:pt idx="3">
                  <c:v>follow-up</c:v>
                </c:pt>
              </c:strCache>
            </c:strRef>
          </c:xVal>
          <c:yVal>
            <c:numRef>
              <c:f>Sheet2!$H$8:$K$8</c:f>
              <c:numCache>
                <c:formatCode>General</c:formatCode>
                <c:ptCount val="4"/>
                <c:pt idx="0">
                  <c:v>0.0</c:v>
                </c:pt>
                <c:pt idx="1">
                  <c:v>3.799999999999997</c:v>
                </c:pt>
                <c:pt idx="2">
                  <c:v>-0.100000000000009</c:v>
                </c:pt>
                <c:pt idx="3">
                  <c:v>0.0999999999999943</c:v>
                </c:pt>
              </c:numCache>
            </c:numRef>
          </c:yVal>
          <c:smooth val="0"/>
        </c:ser>
        <c:ser>
          <c:idx val="6"/>
          <c:order val="6"/>
          <c:tx>
            <c:strRef>
              <c:f>Sheet2!$G$9</c:f>
              <c:strCache>
                <c:ptCount val="1"/>
                <c:pt idx="0">
                  <c:v>70-1011</c:v>
                </c:pt>
              </c:strCache>
            </c:strRef>
          </c:tx>
          <c:marker>
            <c:symbol val="circle"/>
            <c:size val="9"/>
          </c:marker>
          <c:xVal>
            <c:strRef>
              <c:f>Sheet2!$H$2:$K$2</c:f>
              <c:strCache>
                <c:ptCount val="4"/>
                <c:pt idx="0">
                  <c:v>baseline</c:v>
                </c:pt>
                <c:pt idx="1">
                  <c:v>peak</c:v>
                </c:pt>
                <c:pt idx="2">
                  <c:v>loss</c:v>
                </c:pt>
                <c:pt idx="3">
                  <c:v>follow-up</c:v>
                </c:pt>
              </c:strCache>
            </c:strRef>
          </c:xVal>
          <c:yVal>
            <c:numRef>
              <c:f>Sheet2!$H$9:$K$9</c:f>
              <c:numCache>
                <c:formatCode>General</c:formatCode>
                <c:ptCount val="4"/>
                <c:pt idx="0">
                  <c:v>0.0</c:v>
                </c:pt>
                <c:pt idx="1">
                  <c:v>7.600000000000008</c:v>
                </c:pt>
                <c:pt idx="2">
                  <c:v>5.100000000000009</c:v>
                </c:pt>
                <c:pt idx="3">
                  <c:v>6.0</c:v>
                </c:pt>
              </c:numCache>
            </c:numRef>
          </c:yVal>
          <c:smooth val="0"/>
        </c:ser>
        <c:ser>
          <c:idx val="7"/>
          <c:order val="7"/>
          <c:tx>
            <c:strRef>
              <c:f>Sheet2!$G$10</c:f>
              <c:strCache>
                <c:ptCount val="1"/>
                <c:pt idx="0">
                  <c:v>70-1012</c:v>
                </c:pt>
              </c:strCache>
            </c:strRef>
          </c:tx>
          <c:marker>
            <c:symbol val="circle"/>
            <c:size val="9"/>
          </c:marker>
          <c:xVal>
            <c:strRef>
              <c:f>Sheet2!$H$2:$K$2</c:f>
              <c:strCache>
                <c:ptCount val="4"/>
                <c:pt idx="0">
                  <c:v>baseline</c:v>
                </c:pt>
                <c:pt idx="1">
                  <c:v>peak</c:v>
                </c:pt>
                <c:pt idx="2">
                  <c:v>loss</c:v>
                </c:pt>
                <c:pt idx="3">
                  <c:v>follow-up</c:v>
                </c:pt>
              </c:strCache>
            </c:strRef>
          </c:xVal>
          <c:yVal>
            <c:numRef>
              <c:f>Sheet2!$H$10:$K$10</c:f>
              <c:numCache>
                <c:formatCode>General</c:formatCode>
                <c:ptCount val="4"/>
                <c:pt idx="0">
                  <c:v>0.0</c:v>
                </c:pt>
                <c:pt idx="1">
                  <c:v>2.799999999999997</c:v>
                </c:pt>
                <c:pt idx="2">
                  <c:v>-1.0</c:v>
                </c:pt>
                <c:pt idx="3">
                  <c:v>-1.799999999999997</c:v>
                </c:pt>
              </c:numCache>
            </c:numRef>
          </c:yVal>
          <c:smooth val="0"/>
        </c:ser>
        <c:ser>
          <c:idx val="8"/>
          <c:order val="8"/>
          <c:tx>
            <c:strRef>
              <c:f>Sheet2!$G$11</c:f>
              <c:strCache>
                <c:ptCount val="1"/>
                <c:pt idx="0">
                  <c:v>70-1015</c:v>
                </c:pt>
              </c:strCache>
            </c:strRef>
          </c:tx>
          <c:marker>
            <c:symbol val="circle"/>
            <c:size val="9"/>
          </c:marker>
          <c:xVal>
            <c:strRef>
              <c:f>Sheet2!$H$2:$K$2</c:f>
              <c:strCache>
                <c:ptCount val="4"/>
                <c:pt idx="0">
                  <c:v>baseline</c:v>
                </c:pt>
                <c:pt idx="1">
                  <c:v>peak</c:v>
                </c:pt>
                <c:pt idx="2">
                  <c:v>loss</c:v>
                </c:pt>
                <c:pt idx="3">
                  <c:v>follow-up</c:v>
                </c:pt>
              </c:strCache>
            </c:strRef>
          </c:xVal>
          <c:yVal>
            <c:numRef>
              <c:f>Sheet2!$H$11:$K$11</c:f>
              <c:numCache>
                <c:formatCode>General</c:formatCode>
                <c:ptCount val="4"/>
                <c:pt idx="0">
                  <c:v>0.0</c:v>
                </c:pt>
                <c:pt idx="1">
                  <c:v>1.200000000000003</c:v>
                </c:pt>
                <c:pt idx="2">
                  <c:v>0.5</c:v>
                </c:pt>
                <c:pt idx="3">
                  <c:v>0.5</c:v>
                </c:pt>
              </c:numCache>
            </c:numRef>
          </c:yVal>
          <c:smooth val="0"/>
        </c:ser>
        <c:dLbls>
          <c:showLegendKey val="0"/>
          <c:showVal val="0"/>
          <c:showCatName val="0"/>
          <c:showSerName val="0"/>
          <c:showPercent val="0"/>
          <c:showBubbleSize val="0"/>
        </c:dLbls>
        <c:axId val="-2097567416"/>
        <c:axId val="-2095303800"/>
      </c:scatterChart>
      <c:valAx>
        <c:axId val="-2097567416"/>
        <c:scaling>
          <c:orientation val="minMax"/>
          <c:min val="0.5"/>
        </c:scaling>
        <c:delete val="1"/>
        <c:axPos val="b"/>
        <c:numFmt formatCode="General" sourceLinked="1"/>
        <c:majorTickMark val="out"/>
        <c:minorTickMark val="none"/>
        <c:tickLblPos val="nextTo"/>
        <c:crossAx val="-2095303800"/>
        <c:crossesAt val="-10.0"/>
        <c:crossBetween val="midCat"/>
      </c:valAx>
      <c:valAx>
        <c:axId val="-2095303800"/>
        <c:scaling>
          <c:orientation val="minMax"/>
          <c:min val="-10.0"/>
        </c:scaling>
        <c:delete val="0"/>
        <c:axPos val="l"/>
        <c:majorGridlines/>
        <c:numFmt formatCode="General" sourceLinked="1"/>
        <c:majorTickMark val="out"/>
        <c:minorTickMark val="none"/>
        <c:tickLblPos val="nextTo"/>
        <c:crossAx val="-2097567416"/>
        <c:crosses val="autoZero"/>
        <c:crossBetween val="midCat"/>
      </c:valAx>
      <c:spPr>
        <a:ln w="12700">
          <a:solidFill>
            <a:schemeClr val="tx1"/>
          </a:solidFill>
        </a:ln>
      </c:spPr>
    </c:plotArea>
    <c:plotVisOnly val="0"/>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372497561985994"/>
          <c:y val="0.0897358841033478"/>
          <c:w val="0.89224266614105"/>
          <c:h val="0.748102067387467"/>
        </c:manualLayout>
      </c:layout>
      <c:barChart>
        <c:barDir val="bar"/>
        <c:grouping val="clustered"/>
        <c:varyColors val="0"/>
        <c:ser>
          <c:idx val="0"/>
          <c:order val="0"/>
          <c:spPr>
            <a:gradFill>
              <a:gsLst>
                <a:gs pos="0">
                  <a:schemeClr val="accent5">
                    <a:lumMod val="0"/>
                    <a:lumOff val="100000"/>
                  </a:schemeClr>
                </a:gs>
                <a:gs pos="1000">
                  <a:schemeClr val="accent5">
                    <a:lumMod val="0"/>
                    <a:lumOff val="100000"/>
                  </a:schemeClr>
                </a:gs>
                <a:gs pos="100000">
                  <a:schemeClr val="accent5">
                    <a:lumMod val="100000"/>
                  </a:schemeClr>
                </a:gs>
              </a:gsLst>
              <a:lin ang="2700000" scaled="1"/>
            </a:gradFill>
            <a:ln>
              <a:noFill/>
            </a:ln>
            <a:effectLst/>
          </c:spPr>
          <c:invertIfNegative val="0"/>
          <c:val>
            <c:numRef>
              <c:f>Sheet1!$B$39:$B$45</c:f>
              <c:numCache>
                <c:formatCode>General</c:formatCode>
                <c:ptCount val="7"/>
                <c:pt idx="0">
                  <c:v>2.55</c:v>
                </c:pt>
                <c:pt idx="1">
                  <c:v>1.9</c:v>
                </c:pt>
                <c:pt idx="2">
                  <c:v>1.85</c:v>
                </c:pt>
                <c:pt idx="3">
                  <c:v>1.83</c:v>
                </c:pt>
                <c:pt idx="4">
                  <c:v>-2.21</c:v>
                </c:pt>
                <c:pt idx="5">
                  <c:v>-2.02</c:v>
                </c:pt>
                <c:pt idx="6">
                  <c:v>-1.95</c:v>
                </c:pt>
              </c:numCache>
            </c:numRef>
          </c:val>
        </c:ser>
        <c:dLbls>
          <c:showLegendKey val="0"/>
          <c:showVal val="0"/>
          <c:showCatName val="0"/>
          <c:showSerName val="0"/>
          <c:showPercent val="0"/>
          <c:showBubbleSize val="0"/>
        </c:dLbls>
        <c:gapWidth val="51"/>
        <c:axId val="-2093236840"/>
        <c:axId val="-2093239352"/>
      </c:barChart>
      <c:catAx>
        <c:axId val="-2093236840"/>
        <c:scaling>
          <c:orientation val="maxMin"/>
        </c:scaling>
        <c:delete val="1"/>
        <c:axPos val="l"/>
        <c:numFmt formatCode="General" sourceLinked="1"/>
        <c:majorTickMark val="none"/>
        <c:minorTickMark val="none"/>
        <c:tickLblPos val="nextTo"/>
        <c:crossAx val="-2093239352"/>
        <c:crosses val="autoZero"/>
        <c:auto val="1"/>
        <c:lblAlgn val="ctr"/>
        <c:lblOffset val="100"/>
        <c:noMultiLvlLbl val="0"/>
      </c:catAx>
      <c:valAx>
        <c:axId val="-2093239352"/>
        <c:scaling>
          <c:orientation val="minMax"/>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3236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gradFill>
              <a:gsLst>
                <a:gs pos="0">
                  <a:schemeClr val="accent5">
                    <a:lumMod val="0"/>
                    <a:lumOff val="100000"/>
                  </a:schemeClr>
                </a:gs>
                <a:gs pos="1000">
                  <a:schemeClr val="accent5">
                    <a:lumMod val="0"/>
                    <a:lumOff val="100000"/>
                  </a:schemeClr>
                </a:gs>
                <a:gs pos="100000">
                  <a:schemeClr val="accent5">
                    <a:lumMod val="100000"/>
                  </a:schemeClr>
                </a:gs>
              </a:gsLst>
              <a:lin ang="2700000" scaled="1"/>
            </a:gradFill>
            <a:ln>
              <a:noFill/>
            </a:ln>
            <a:effectLst/>
          </c:spPr>
          <c:invertIfNegative val="0"/>
          <c:val>
            <c:numRef>
              <c:f>Sheet1!$B$86:$B$92</c:f>
              <c:numCache>
                <c:formatCode>General</c:formatCode>
                <c:ptCount val="7"/>
                <c:pt idx="0">
                  <c:v>2.31</c:v>
                </c:pt>
                <c:pt idx="1">
                  <c:v>1.95</c:v>
                </c:pt>
                <c:pt idx="2">
                  <c:v>1.87</c:v>
                </c:pt>
                <c:pt idx="3">
                  <c:v>1.84</c:v>
                </c:pt>
                <c:pt idx="4">
                  <c:v>-2.54</c:v>
                </c:pt>
                <c:pt idx="5">
                  <c:v>-1.83</c:v>
                </c:pt>
                <c:pt idx="6">
                  <c:v>-1.82</c:v>
                </c:pt>
              </c:numCache>
            </c:numRef>
          </c:val>
        </c:ser>
        <c:dLbls>
          <c:showLegendKey val="0"/>
          <c:showVal val="0"/>
          <c:showCatName val="0"/>
          <c:showSerName val="0"/>
          <c:showPercent val="0"/>
          <c:showBubbleSize val="0"/>
        </c:dLbls>
        <c:gapWidth val="51"/>
        <c:axId val="-2093308600"/>
        <c:axId val="-2093317912"/>
      </c:barChart>
      <c:catAx>
        <c:axId val="-2093308600"/>
        <c:scaling>
          <c:orientation val="maxMin"/>
        </c:scaling>
        <c:delete val="1"/>
        <c:axPos val="l"/>
        <c:numFmt formatCode="General" sourceLinked="1"/>
        <c:majorTickMark val="none"/>
        <c:minorTickMark val="none"/>
        <c:tickLblPos val="nextTo"/>
        <c:crossAx val="-2093317912"/>
        <c:crosses val="autoZero"/>
        <c:auto val="1"/>
        <c:lblAlgn val="ctr"/>
        <c:lblOffset val="100"/>
        <c:noMultiLvlLbl val="0"/>
      </c:catAx>
      <c:valAx>
        <c:axId val="-2093317912"/>
        <c:scaling>
          <c:orientation val="minMax"/>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3308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8A6C6-E6EE-3645-8E59-ACF2C0B147EC}" type="doc">
      <dgm:prSet loTypeId="urn:microsoft.com/office/officeart/2005/8/layout/process1" loCatId="" qsTypeId="urn:microsoft.com/office/officeart/2005/8/quickstyle/simple4" qsCatId="simple" csTypeId="urn:microsoft.com/office/officeart/2005/8/colors/accent1_2" csCatId="accent1" phldr="1"/>
      <dgm:spPr/>
    </dgm:pt>
    <dgm:pt modelId="{2804DFFC-B6E2-884A-A542-DECA16A27BE0}">
      <dgm:prSet phldrT="[Text]"/>
      <dgm:spPr/>
      <dgm:t>
        <a:bodyPr/>
        <a:lstStyle/>
        <a:p>
          <a:r>
            <a:rPr lang="en-US" dirty="0" smtClean="0"/>
            <a:t>Participant self-samples at home – no nucleic acid preservation buffer used but samples placed on ice packs immediately </a:t>
          </a:r>
          <a:endParaRPr lang="en-US" dirty="0"/>
        </a:p>
      </dgm:t>
    </dgm:pt>
    <dgm:pt modelId="{829C81C5-F8AE-164F-8CF0-E8401FB23973}" type="parTrans" cxnId="{F1216287-C08C-8649-B348-CE9B50B1257C}">
      <dgm:prSet/>
      <dgm:spPr/>
      <dgm:t>
        <a:bodyPr/>
        <a:lstStyle/>
        <a:p>
          <a:endParaRPr lang="en-US"/>
        </a:p>
      </dgm:t>
    </dgm:pt>
    <dgm:pt modelId="{74B29FDB-42F9-F548-A859-F1AB98FB984E}" type="sibTrans" cxnId="{F1216287-C08C-8649-B348-CE9B50B1257C}">
      <dgm:prSet/>
      <dgm:spPr/>
      <dgm:t>
        <a:bodyPr/>
        <a:lstStyle/>
        <a:p>
          <a:endParaRPr lang="en-US"/>
        </a:p>
      </dgm:t>
    </dgm:pt>
    <dgm:pt modelId="{00F61CA6-3835-E846-A58C-F27F3E5A0729}">
      <dgm:prSet phldrT="[Text]"/>
      <dgm:spPr/>
      <dgm:t>
        <a:bodyPr/>
        <a:lstStyle/>
        <a:p>
          <a:r>
            <a:rPr lang="en-US" dirty="0" smtClean="0"/>
            <a:t>DNA from </a:t>
          </a:r>
          <a:r>
            <a:rPr lang="en-US" b="1" dirty="0" smtClean="0">
              <a:solidFill>
                <a:schemeClr val="tx1"/>
              </a:solidFill>
            </a:rPr>
            <a:t>stool </a:t>
          </a:r>
          <a:r>
            <a:rPr lang="en-US" dirty="0" smtClean="0"/>
            <a:t>extracted with MoBio PowerSoil Kit</a:t>
          </a:r>
        </a:p>
        <a:p>
          <a:r>
            <a:rPr lang="en-US" dirty="0" smtClean="0"/>
            <a:t>DNA from </a:t>
          </a:r>
          <a:r>
            <a:rPr lang="en-US" b="1" dirty="0" smtClean="0">
              <a:solidFill>
                <a:srgbClr val="FF0000"/>
              </a:solidFill>
            </a:rPr>
            <a:t>saliva </a:t>
          </a:r>
          <a:r>
            <a:rPr lang="en-US" dirty="0" smtClean="0"/>
            <a:t>extracted with </a:t>
          </a:r>
          <a:r>
            <a:rPr lang="en-US" b="0" u="none" dirty="0" smtClean="0"/>
            <a:t>Epicentre MasterPure Gram Positive DNA Purification Kit </a:t>
          </a:r>
          <a:endParaRPr lang="en-US" dirty="0"/>
        </a:p>
      </dgm:t>
    </dgm:pt>
    <dgm:pt modelId="{AF019F29-1864-494F-B878-C5B2C6DCB736}" type="parTrans" cxnId="{62CB5595-B6AA-8848-960E-D6A8FCB7F935}">
      <dgm:prSet/>
      <dgm:spPr/>
      <dgm:t>
        <a:bodyPr/>
        <a:lstStyle/>
        <a:p>
          <a:endParaRPr lang="en-US"/>
        </a:p>
      </dgm:t>
    </dgm:pt>
    <dgm:pt modelId="{7695FED8-9110-194A-94FB-07FF43E39617}" type="sibTrans" cxnId="{62CB5595-B6AA-8848-960E-D6A8FCB7F935}">
      <dgm:prSet/>
      <dgm:spPr/>
      <dgm:t>
        <a:bodyPr/>
        <a:lstStyle/>
        <a:p>
          <a:endParaRPr lang="en-US"/>
        </a:p>
      </dgm:t>
    </dgm:pt>
    <dgm:pt modelId="{4F052ADA-19BA-C744-835E-7C865B095781}">
      <dgm:prSet/>
      <dgm:spPr/>
      <dgm:t>
        <a:bodyPr/>
        <a:lstStyle/>
        <a:p>
          <a:r>
            <a:rPr lang="en-US" dirty="0" smtClean="0"/>
            <a:t>Participant ships samples overnight to lab on ice. Once received, samples stored in lab at -80°C</a:t>
          </a:r>
          <a:endParaRPr lang="en-US" dirty="0"/>
        </a:p>
      </dgm:t>
    </dgm:pt>
    <dgm:pt modelId="{798A69A4-B749-4D43-A40A-EDEB8D8F09EF}" type="parTrans" cxnId="{B4D34B69-481B-1846-970A-F307FED0D50E}">
      <dgm:prSet/>
      <dgm:spPr/>
      <dgm:t>
        <a:bodyPr/>
        <a:lstStyle/>
        <a:p>
          <a:endParaRPr lang="en-US"/>
        </a:p>
      </dgm:t>
    </dgm:pt>
    <dgm:pt modelId="{B2099091-25B0-F34E-9670-F4A12E701F0C}" type="sibTrans" cxnId="{B4D34B69-481B-1846-970A-F307FED0D50E}">
      <dgm:prSet/>
      <dgm:spPr/>
      <dgm:t>
        <a:bodyPr/>
        <a:lstStyle/>
        <a:p>
          <a:endParaRPr lang="en-US"/>
        </a:p>
      </dgm:t>
    </dgm:pt>
    <dgm:pt modelId="{017EC7D8-592C-DB42-A026-262E16E9996C}" type="pres">
      <dgm:prSet presAssocID="{4058A6C6-E6EE-3645-8E59-ACF2C0B147EC}" presName="Name0" presStyleCnt="0">
        <dgm:presLayoutVars>
          <dgm:dir/>
          <dgm:resizeHandles val="exact"/>
        </dgm:presLayoutVars>
      </dgm:prSet>
      <dgm:spPr/>
    </dgm:pt>
    <dgm:pt modelId="{BF097362-9B8D-564E-9A3F-189DC8967E10}" type="pres">
      <dgm:prSet presAssocID="{2804DFFC-B6E2-884A-A542-DECA16A27BE0}" presName="node" presStyleLbl="node1" presStyleIdx="0" presStyleCnt="3">
        <dgm:presLayoutVars>
          <dgm:bulletEnabled val="1"/>
        </dgm:presLayoutVars>
      </dgm:prSet>
      <dgm:spPr/>
      <dgm:t>
        <a:bodyPr/>
        <a:lstStyle/>
        <a:p>
          <a:endParaRPr lang="en-US"/>
        </a:p>
      </dgm:t>
    </dgm:pt>
    <dgm:pt modelId="{8A9B4955-7B09-2C47-A6FC-AA4E62E18E7D}" type="pres">
      <dgm:prSet presAssocID="{74B29FDB-42F9-F548-A859-F1AB98FB984E}" presName="sibTrans" presStyleLbl="sibTrans2D1" presStyleIdx="0" presStyleCnt="2"/>
      <dgm:spPr/>
      <dgm:t>
        <a:bodyPr/>
        <a:lstStyle/>
        <a:p>
          <a:endParaRPr lang="en-US"/>
        </a:p>
      </dgm:t>
    </dgm:pt>
    <dgm:pt modelId="{99858E56-8FF6-F342-889B-D086E3E5E691}" type="pres">
      <dgm:prSet presAssocID="{74B29FDB-42F9-F548-A859-F1AB98FB984E}" presName="connectorText" presStyleLbl="sibTrans2D1" presStyleIdx="0" presStyleCnt="2"/>
      <dgm:spPr/>
      <dgm:t>
        <a:bodyPr/>
        <a:lstStyle/>
        <a:p>
          <a:endParaRPr lang="en-US"/>
        </a:p>
      </dgm:t>
    </dgm:pt>
    <dgm:pt modelId="{C33BD636-D8DA-874A-9A88-B26943830AA3}" type="pres">
      <dgm:prSet presAssocID="{4F052ADA-19BA-C744-835E-7C865B095781}" presName="node" presStyleLbl="node1" presStyleIdx="1" presStyleCnt="3">
        <dgm:presLayoutVars>
          <dgm:bulletEnabled val="1"/>
        </dgm:presLayoutVars>
      </dgm:prSet>
      <dgm:spPr/>
      <dgm:t>
        <a:bodyPr/>
        <a:lstStyle/>
        <a:p>
          <a:endParaRPr lang="en-US"/>
        </a:p>
      </dgm:t>
    </dgm:pt>
    <dgm:pt modelId="{E7F172EF-4751-D24F-9BCC-4922268D644F}" type="pres">
      <dgm:prSet presAssocID="{B2099091-25B0-F34E-9670-F4A12E701F0C}" presName="sibTrans" presStyleLbl="sibTrans2D1" presStyleIdx="1" presStyleCnt="2"/>
      <dgm:spPr/>
      <dgm:t>
        <a:bodyPr/>
        <a:lstStyle/>
        <a:p>
          <a:endParaRPr lang="en-US"/>
        </a:p>
      </dgm:t>
    </dgm:pt>
    <dgm:pt modelId="{ABEA750F-1B10-D64A-B2D9-C33E19C26338}" type="pres">
      <dgm:prSet presAssocID="{B2099091-25B0-F34E-9670-F4A12E701F0C}" presName="connectorText" presStyleLbl="sibTrans2D1" presStyleIdx="1" presStyleCnt="2"/>
      <dgm:spPr/>
      <dgm:t>
        <a:bodyPr/>
        <a:lstStyle/>
        <a:p>
          <a:endParaRPr lang="en-US"/>
        </a:p>
      </dgm:t>
    </dgm:pt>
    <dgm:pt modelId="{5DE2197B-3347-F340-85B2-CFBEF9F2BF96}" type="pres">
      <dgm:prSet presAssocID="{00F61CA6-3835-E846-A58C-F27F3E5A0729}" presName="node" presStyleLbl="node1" presStyleIdx="2" presStyleCnt="3" custLinFactNeighborX="3149">
        <dgm:presLayoutVars>
          <dgm:bulletEnabled val="1"/>
        </dgm:presLayoutVars>
      </dgm:prSet>
      <dgm:spPr/>
      <dgm:t>
        <a:bodyPr/>
        <a:lstStyle/>
        <a:p>
          <a:endParaRPr lang="en-US"/>
        </a:p>
      </dgm:t>
    </dgm:pt>
  </dgm:ptLst>
  <dgm:cxnLst>
    <dgm:cxn modelId="{34113588-B91F-A641-B9C7-3297A1CCE880}" type="presOf" srcId="{4058A6C6-E6EE-3645-8E59-ACF2C0B147EC}" destId="{017EC7D8-592C-DB42-A026-262E16E9996C}" srcOrd="0" destOrd="0" presId="urn:microsoft.com/office/officeart/2005/8/layout/process1"/>
    <dgm:cxn modelId="{62CB5595-B6AA-8848-960E-D6A8FCB7F935}" srcId="{4058A6C6-E6EE-3645-8E59-ACF2C0B147EC}" destId="{00F61CA6-3835-E846-A58C-F27F3E5A0729}" srcOrd="2" destOrd="0" parTransId="{AF019F29-1864-494F-B878-C5B2C6DCB736}" sibTransId="{7695FED8-9110-194A-94FB-07FF43E39617}"/>
    <dgm:cxn modelId="{C9BE789B-070D-CA43-86E2-8A2C58D2F186}" type="presOf" srcId="{B2099091-25B0-F34E-9670-F4A12E701F0C}" destId="{ABEA750F-1B10-D64A-B2D9-C33E19C26338}" srcOrd="1" destOrd="0" presId="urn:microsoft.com/office/officeart/2005/8/layout/process1"/>
    <dgm:cxn modelId="{9DA381F9-BE7C-F64D-B5AB-536A6F22DD2C}" type="presOf" srcId="{4F052ADA-19BA-C744-835E-7C865B095781}" destId="{C33BD636-D8DA-874A-9A88-B26943830AA3}" srcOrd="0" destOrd="0" presId="urn:microsoft.com/office/officeart/2005/8/layout/process1"/>
    <dgm:cxn modelId="{621EF125-65E6-914D-ADC7-5768969762AA}" type="presOf" srcId="{74B29FDB-42F9-F548-A859-F1AB98FB984E}" destId="{8A9B4955-7B09-2C47-A6FC-AA4E62E18E7D}" srcOrd="0" destOrd="0" presId="urn:microsoft.com/office/officeart/2005/8/layout/process1"/>
    <dgm:cxn modelId="{3CAF0264-71DD-9444-961E-57ABEEEEF44E}" type="presOf" srcId="{74B29FDB-42F9-F548-A859-F1AB98FB984E}" destId="{99858E56-8FF6-F342-889B-D086E3E5E691}" srcOrd="1" destOrd="0" presId="urn:microsoft.com/office/officeart/2005/8/layout/process1"/>
    <dgm:cxn modelId="{F1216287-C08C-8649-B348-CE9B50B1257C}" srcId="{4058A6C6-E6EE-3645-8E59-ACF2C0B147EC}" destId="{2804DFFC-B6E2-884A-A542-DECA16A27BE0}" srcOrd="0" destOrd="0" parTransId="{829C81C5-F8AE-164F-8CF0-E8401FB23973}" sibTransId="{74B29FDB-42F9-F548-A859-F1AB98FB984E}"/>
    <dgm:cxn modelId="{C5AA25BF-BBB3-C14D-8B22-E15EDBD75E08}" type="presOf" srcId="{2804DFFC-B6E2-884A-A542-DECA16A27BE0}" destId="{BF097362-9B8D-564E-9A3F-189DC8967E10}" srcOrd="0" destOrd="0" presId="urn:microsoft.com/office/officeart/2005/8/layout/process1"/>
    <dgm:cxn modelId="{B4D34B69-481B-1846-970A-F307FED0D50E}" srcId="{4058A6C6-E6EE-3645-8E59-ACF2C0B147EC}" destId="{4F052ADA-19BA-C744-835E-7C865B095781}" srcOrd="1" destOrd="0" parTransId="{798A69A4-B749-4D43-A40A-EDEB8D8F09EF}" sibTransId="{B2099091-25B0-F34E-9670-F4A12E701F0C}"/>
    <dgm:cxn modelId="{CD72E71F-ECB5-2D45-8630-EF7397338BDF}" type="presOf" srcId="{B2099091-25B0-F34E-9670-F4A12E701F0C}" destId="{E7F172EF-4751-D24F-9BCC-4922268D644F}" srcOrd="0" destOrd="0" presId="urn:microsoft.com/office/officeart/2005/8/layout/process1"/>
    <dgm:cxn modelId="{DD135207-3FE6-7247-90DD-5917B42EE644}" type="presOf" srcId="{00F61CA6-3835-E846-A58C-F27F3E5A0729}" destId="{5DE2197B-3347-F340-85B2-CFBEF9F2BF96}" srcOrd="0" destOrd="0" presId="urn:microsoft.com/office/officeart/2005/8/layout/process1"/>
    <dgm:cxn modelId="{214650CD-B714-9149-813A-1086572D54FC}" type="presParOf" srcId="{017EC7D8-592C-DB42-A026-262E16E9996C}" destId="{BF097362-9B8D-564E-9A3F-189DC8967E10}" srcOrd="0" destOrd="0" presId="urn:microsoft.com/office/officeart/2005/8/layout/process1"/>
    <dgm:cxn modelId="{42A1C36F-FB05-CE48-BCE6-7F0FA5BA80C6}" type="presParOf" srcId="{017EC7D8-592C-DB42-A026-262E16E9996C}" destId="{8A9B4955-7B09-2C47-A6FC-AA4E62E18E7D}" srcOrd="1" destOrd="0" presId="urn:microsoft.com/office/officeart/2005/8/layout/process1"/>
    <dgm:cxn modelId="{C77A27F2-42CC-F74C-9FDC-65603B2FAAD1}" type="presParOf" srcId="{8A9B4955-7B09-2C47-A6FC-AA4E62E18E7D}" destId="{99858E56-8FF6-F342-889B-D086E3E5E691}" srcOrd="0" destOrd="0" presId="urn:microsoft.com/office/officeart/2005/8/layout/process1"/>
    <dgm:cxn modelId="{74708410-86E5-0E42-9CCA-D14972AD0045}" type="presParOf" srcId="{017EC7D8-592C-DB42-A026-262E16E9996C}" destId="{C33BD636-D8DA-874A-9A88-B26943830AA3}" srcOrd="2" destOrd="0" presId="urn:microsoft.com/office/officeart/2005/8/layout/process1"/>
    <dgm:cxn modelId="{A409F773-CB19-3142-984E-BCFBBC8BA3DE}" type="presParOf" srcId="{017EC7D8-592C-DB42-A026-262E16E9996C}" destId="{E7F172EF-4751-D24F-9BCC-4922268D644F}" srcOrd="3" destOrd="0" presId="urn:microsoft.com/office/officeart/2005/8/layout/process1"/>
    <dgm:cxn modelId="{10E88B0D-E9D2-904C-9F22-05F1A9C77A62}" type="presParOf" srcId="{E7F172EF-4751-D24F-9BCC-4922268D644F}" destId="{ABEA750F-1B10-D64A-B2D9-C33E19C26338}" srcOrd="0" destOrd="0" presId="urn:microsoft.com/office/officeart/2005/8/layout/process1"/>
    <dgm:cxn modelId="{795931CB-74E8-AE44-AC73-BA3547C1D870}" type="presParOf" srcId="{017EC7D8-592C-DB42-A026-262E16E9996C}" destId="{5DE2197B-3347-F340-85B2-CFBEF9F2BF9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58A6C6-E6EE-3645-8E59-ACF2C0B147EC}" type="doc">
      <dgm:prSet loTypeId="urn:microsoft.com/office/officeart/2005/8/layout/process1" loCatId="" qsTypeId="urn:microsoft.com/office/officeart/2005/8/quickstyle/simple4" qsCatId="simple" csTypeId="urn:microsoft.com/office/officeart/2005/8/colors/accent1_2" csCatId="accent1" phldr="1"/>
      <dgm:spPr/>
    </dgm:pt>
    <dgm:pt modelId="{2804DFFC-B6E2-884A-A542-DECA16A27BE0}">
      <dgm:prSet phldrT="[Text]"/>
      <dgm:spPr/>
      <dgm:t>
        <a:bodyPr/>
        <a:lstStyle/>
        <a:p>
          <a:r>
            <a:rPr lang="en-US" dirty="0" smtClean="0"/>
            <a:t>DNA is quantified &amp;  used for 16S sequencing (PCR amplification using Illumina indexes) and WGS (Illumina’s TruSeq Nano Kit)</a:t>
          </a:r>
          <a:endParaRPr lang="en-US" dirty="0"/>
        </a:p>
      </dgm:t>
    </dgm:pt>
    <dgm:pt modelId="{829C81C5-F8AE-164F-8CF0-E8401FB23973}" type="parTrans" cxnId="{F1216287-C08C-8649-B348-CE9B50B1257C}">
      <dgm:prSet/>
      <dgm:spPr/>
      <dgm:t>
        <a:bodyPr/>
        <a:lstStyle/>
        <a:p>
          <a:endParaRPr lang="en-US"/>
        </a:p>
      </dgm:t>
    </dgm:pt>
    <dgm:pt modelId="{74B29FDB-42F9-F548-A859-F1AB98FB984E}" type="sibTrans" cxnId="{F1216287-C08C-8649-B348-CE9B50B1257C}">
      <dgm:prSet/>
      <dgm:spPr/>
      <dgm:t>
        <a:bodyPr/>
        <a:lstStyle/>
        <a:p>
          <a:endParaRPr lang="en-US"/>
        </a:p>
      </dgm:t>
    </dgm:pt>
    <dgm:pt modelId="{00F61CA6-3835-E846-A58C-F27F3E5A0729}">
      <dgm:prSet phldrT="[Text]"/>
      <dgm:spPr/>
      <dgm:t>
        <a:bodyPr/>
        <a:lstStyle/>
        <a:p>
          <a:r>
            <a:rPr lang="en-US" dirty="0" smtClean="0"/>
            <a:t>Sequencing</a:t>
          </a:r>
          <a:r>
            <a:rPr lang="en-US" baseline="0" dirty="0" smtClean="0"/>
            <a:t> data is trimmed, human contaminants are removed, and reads are mapped for taxonomic assignment</a:t>
          </a:r>
          <a:endParaRPr lang="en-US" dirty="0"/>
        </a:p>
      </dgm:t>
    </dgm:pt>
    <dgm:pt modelId="{AF019F29-1864-494F-B878-C5B2C6DCB736}" type="parTrans" cxnId="{62CB5595-B6AA-8848-960E-D6A8FCB7F935}">
      <dgm:prSet/>
      <dgm:spPr/>
      <dgm:t>
        <a:bodyPr/>
        <a:lstStyle/>
        <a:p>
          <a:endParaRPr lang="en-US"/>
        </a:p>
      </dgm:t>
    </dgm:pt>
    <dgm:pt modelId="{7695FED8-9110-194A-94FB-07FF43E39617}" type="sibTrans" cxnId="{62CB5595-B6AA-8848-960E-D6A8FCB7F935}">
      <dgm:prSet/>
      <dgm:spPr/>
      <dgm:t>
        <a:bodyPr/>
        <a:lstStyle/>
        <a:p>
          <a:endParaRPr lang="en-US"/>
        </a:p>
      </dgm:t>
    </dgm:pt>
    <dgm:pt modelId="{4F052ADA-19BA-C744-835E-7C865B095781}">
      <dgm:prSet/>
      <dgm:spPr/>
      <dgm:t>
        <a:bodyPr/>
        <a:lstStyle/>
        <a:p>
          <a:r>
            <a:rPr lang="en-US" dirty="0" smtClean="0"/>
            <a:t>16S libraries are sequenced on MiSeq</a:t>
          </a:r>
        </a:p>
        <a:p>
          <a:r>
            <a:rPr lang="en-US" dirty="0" smtClean="0"/>
            <a:t>mWGS libraries are sequenced on NextSeq or HiSeq</a:t>
          </a:r>
          <a:endParaRPr lang="en-US" dirty="0"/>
        </a:p>
      </dgm:t>
    </dgm:pt>
    <dgm:pt modelId="{798A69A4-B749-4D43-A40A-EDEB8D8F09EF}" type="parTrans" cxnId="{B4D34B69-481B-1846-970A-F307FED0D50E}">
      <dgm:prSet/>
      <dgm:spPr/>
      <dgm:t>
        <a:bodyPr/>
        <a:lstStyle/>
        <a:p>
          <a:endParaRPr lang="en-US"/>
        </a:p>
      </dgm:t>
    </dgm:pt>
    <dgm:pt modelId="{B2099091-25B0-F34E-9670-F4A12E701F0C}" type="sibTrans" cxnId="{B4D34B69-481B-1846-970A-F307FED0D50E}">
      <dgm:prSet/>
      <dgm:spPr/>
      <dgm:t>
        <a:bodyPr/>
        <a:lstStyle/>
        <a:p>
          <a:endParaRPr lang="en-US"/>
        </a:p>
      </dgm:t>
    </dgm:pt>
    <dgm:pt modelId="{017EC7D8-592C-DB42-A026-262E16E9996C}" type="pres">
      <dgm:prSet presAssocID="{4058A6C6-E6EE-3645-8E59-ACF2C0B147EC}" presName="Name0" presStyleCnt="0">
        <dgm:presLayoutVars>
          <dgm:dir/>
          <dgm:resizeHandles val="exact"/>
        </dgm:presLayoutVars>
      </dgm:prSet>
      <dgm:spPr/>
    </dgm:pt>
    <dgm:pt modelId="{BF097362-9B8D-564E-9A3F-189DC8967E10}" type="pres">
      <dgm:prSet presAssocID="{2804DFFC-B6E2-884A-A542-DECA16A27BE0}" presName="node" presStyleLbl="node1" presStyleIdx="0" presStyleCnt="3">
        <dgm:presLayoutVars>
          <dgm:bulletEnabled val="1"/>
        </dgm:presLayoutVars>
      </dgm:prSet>
      <dgm:spPr/>
      <dgm:t>
        <a:bodyPr/>
        <a:lstStyle/>
        <a:p>
          <a:endParaRPr lang="en-US"/>
        </a:p>
      </dgm:t>
    </dgm:pt>
    <dgm:pt modelId="{8A9B4955-7B09-2C47-A6FC-AA4E62E18E7D}" type="pres">
      <dgm:prSet presAssocID="{74B29FDB-42F9-F548-A859-F1AB98FB984E}" presName="sibTrans" presStyleLbl="sibTrans2D1" presStyleIdx="0" presStyleCnt="2"/>
      <dgm:spPr/>
      <dgm:t>
        <a:bodyPr/>
        <a:lstStyle/>
        <a:p>
          <a:endParaRPr lang="en-US"/>
        </a:p>
      </dgm:t>
    </dgm:pt>
    <dgm:pt modelId="{99858E56-8FF6-F342-889B-D086E3E5E691}" type="pres">
      <dgm:prSet presAssocID="{74B29FDB-42F9-F548-A859-F1AB98FB984E}" presName="connectorText" presStyleLbl="sibTrans2D1" presStyleIdx="0" presStyleCnt="2"/>
      <dgm:spPr/>
      <dgm:t>
        <a:bodyPr/>
        <a:lstStyle/>
        <a:p>
          <a:endParaRPr lang="en-US"/>
        </a:p>
      </dgm:t>
    </dgm:pt>
    <dgm:pt modelId="{C33BD636-D8DA-874A-9A88-B26943830AA3}" type="pres">
      <dgm:prSet presAssocID="{4F052ADA-19BA-C744-835E-7C865B095781}" presName="node" presStyleLbl="node1" presStyleIdx="1" presStyleCnt="3">
        <dgm:presLayoutVars>
          <dgm:bulletEnabled val="1"/>
        </dgm:presLayoutVars>
      </dgm:prSet>
      <dgm:spPr/>
      <dgm:t>
        <a:bodyPr/>
        <a:lstStyle/>
        <a:p>
          <a:endParaRPr lang="en-US"/>
        </a:p>
      </dgm:t>
    </dgm:pt>
    <dgm:pt modelId="{E7F172EF-4751-D24F-9BCC-4922268D644F}" type="pres">
      <dgm:prSet presAssocID="{B2099091-25B0-F34E-9670-F4A12E701F0C}" presName="sibTrans" presStyleLbl="sibTrans2D1" presStyleIdx="1" presStyleCnt="2"/>
      <dgm:spPr/>
      <dgm:t>
        <a:bodyPr/>
        <a:lstStyle/>
        <a:p>
          <a:endParaRPr lang="en-US"/>
        </a:p>
      </dgm:t>
    </dgm:pt>
    <dgm:pt modelId="{ABEA750F-1B10-D64A-B2D9-C33E19C26338}" type="pres">
      <dgm:prSet presAssocID="{B2099091-25B0-F34E-9670-F4A12E701F0C}" presName="connectorText" presStyleLbl="sibTrans2D1" presStyleIdx="1" presStyleCnt="2"/>
      <dgm:spPr/>
      <dgm:t>
        <a:bodyPr/>
        <a:lstStyle/>
        <a:p>
          <a:endParaRPr lang="en-US"/>
        </a:p>
      </dgm:t>
    </dgm:pt>
    <dgm:pt modelId="{5DE2197B-3347-F340-85B2-CFBEF9F2BF96}" type="pres">
      <dgm:prSet presAssocID="{00F61CA6-3835-E846-A58C-F27F3E5A0729}" presName="node" presStyleLbl="node1" presStyleIdx="2" presStyleCnt="3">
        <dgm:presLayoutVars>
          <dgm:bulletEnabled val="1"/>
        </dgm:presLayoutVars>
      </dgm:prSet>
      <dgm:spPr/>
      <dgm:t>
        <a:bodyPr/>
        <a:lstStyle/>
        <a:p>
          <a:endParaRPr lang="en-US"/>
        </a:p>
      </dgm:t>
    </dgm:pt>
  </dgm:ptLst>
  <dgm:cxnLst>
    <dgm:cxn modelId="{C9A3D58B-0B5E-D84F-9F41-2C1E66828A05}" type="presOf" srcId="{B2099091-25B0-F34E-9670-F4A12E701F0C}" destId="{E7F172EF-4751-D24F-9BCC-4922268D644F}" srcOrd="0" destOrd="0" presId="urn:microsoft.com/office/officeart/2005/8/layout/process1"/>
    <dgm:cxn modelId="{B4D34B69-481B-1846-970A-F307FED0D50E}" srcId="{4058A6C6-E6EE-3645-8E59-ACF2C0B147EC}" destId="{4F052ADA-19BA-C744-835E-7C865B095781}" srcOrd="1" destOrd="0" parTransId="{798A69A4-B749-4D43-A40A-EDEB8D8F09EF}" sibTransId="{B2099091-25B0-F34E-9670-F4A12E701F0C}"/>
    <dgm:cxn modelId="{62CB5595-B6AA-8848-960E-D6A8FCB7F935}" srcId="{4058A6C6-E6EE-3645-8E59-ACF2C0B147EC}" destId="{00F61CA6-3835-E846-A58C-F27F3E5A0729}" srcOrd="2" destOrd="0" parTransId="{AF019F29-1864-494F-B878-C5B2C6DCB736}" sibTransId="{7695FED8-9110-194A-94FB-07FF43E39617}"/>
    <dgm:cxn modelId="{5A40B3B8-E9C4-1945-BECD-DE8B5CEA18B5}" type="presOf" srcId="{4058A6C6-E6EE-3645-8E59-ACF2C0B147EC}" destId="{017EC7D8-592C-DB42-A026-262E16E9996C}" srcOrd="0" destOrd="0" presId="urn:microsoft.com/office/officeart/2005/8/layout/process1"/>
    <dgm:cxn modelId="{EEE0C222-9239-1B4E-B802-129509B5B4A3}" type="presOf" srcId="{74B29FDB-42F9-F548-A859-F1AB98FB984E}" destId="{8A9B4955-7B09-2C47-A6FC-AA4E62E18E7D}" srcOrd="0" destOrd="0" presId="urn:microsoft.com/office/officeart/2005/8/layout/process1"/>
    <dgm:cxn modelId="{332E0375-6A66-AD47-8FB0-68A94B7FF5A3}" type="presOf" srcId="{74B29FDB-42F9-F548-A859-F1AB98FB984E}" destId="{99858E56-8FF6-F342-889B-D086E3E5E691}" srcOrd="1" destOrd="0" presId="urn:microsoft.com/office/officeart/2005/8/layout/process1"/>
    <dgm:cxn modelId="{0D8229C7-C5CF-284B-937F-A1D30988AFA7}" type="presOf" srcId="{B2099091-25B0-F34E-9670-F4A12E701F0C}" destId="{ABEA750F-1B10-D64A-B2D9-C33E19C26338}" srcOrd="1" destOrd="0" presId="urn:microsoft.com/office/officeart/2005/8/layout/process1"/>
    <dgm:cxn modelId="{02B025DF-2CFC-AE48-8212-4CCE8C0D0BF5}" type="presOf" srcId="{2804DFFC-B6E2-884A-A542-DECA16A27BE0}" destId="{BF097362-9B8D-564E-9A3F-189DC8967E10}" srcOrd="0" destOrd="0" presId="urn:microsoft.com/office/officeart/2005/8/layout/process1"/>
    <dgm:cxn modelId="{F1216287-C08C-8649-B348-CE9B50B1257C}" srcId="{4058A6C6-E6EE-3645-8E59-ACF2C0B147EC}" destId="{2804DFFC-B6E2-884A-A542-DECA16A27BE0}" srcOrd="0" destOrd="0" parTransId="{829C81C5-F8AE-164F-8CF0-E8401FB23973}" sibTransId="{74B29FDB-42F9-F548-A859-F1AB98FB984E}"/>
    <dgm:cxn modelId="{A3304F66-87F8-5B45-B200-2A917BFFCA44}" type="presOf" srcId="{00F61CA6-3835-E846-A58C-F27F3E5A0729}" destId="{5DE2197B-3347-F340-85B2-CFBEF9F2BF96}" srcOrd="0" destOrd="0" presId="urn:microsoft.com/office/officeart/2005/8/layout/process1"/>
    <dgm:cxn modelId="{C1F7223F-11C0-534D-B6D2-CB6F3A6AF986}" type="presOf" srcId="{4F052ADA-19BA-C744-835E-7C865B095781}" destId="{C33BD636-D8DA-874A-9A88-B26943830AA3}" srcOrd="0" destOrd="0" presId="urn:microsoft.com/office/officeart/2005/8/layout/process1"/>
    <dgm:cxn modelId="{80D775DC-6878-1348-BDEA-714AB0A85715}" type="presParOf" srcId="{017EC7D8-592C-DB42-A026-262E16E9996C}" destId="{BF097362-9B8D-564E-9A3F-189DC8967E10}" srcOrd="0" destOrd="0" presId="urn:microsoft.com/office/officeart/2005/8/layout/process1"/>
    <dgm:cxn modelId="{CE3E6F9C-A4B4-BD4A-AB51-1379BD4CDD02}" type="presParOf" srcId="{017EC7D8-592C-DB42-A026-262E16E9996C}" destId="{8A9B4955-7B09-2C47-A6FC-AA4E62E18E7D}" srcOrd="1" destOrd="0" presId="urn:microsoft.com/office/officeart/2005/8/layout/process1"/>
    <dgm:cxn modelId="{160A38B5-BB2D-464D-808E-F6ABA434D12E}" type="presParOf" srcId="{8A9B4955-7B09-2C47-A6FC-AA4E62E18E7D}" destId="{99858E56-8FF6-F342-889B-D086E3E5E691}" srcOrd="0" destOrd="0" presId="urn:microsoft.com/office/officeart/2005/8/layout/process1"/>
    <dgm:cxn modelId="{D063E206-5D66-B545-AC5F-C0321F515F39}" type="presParOf" srcId="{017EC7D8-592C-DB42-A026-262E16E9996C}" destId="{C33BD636-D8DA-874A-9A88-B26943830AA3}" srcOrd="2" destOrd="0" presId="urn:microsoft.com/office/officeart/2005/8/layout/process1"/>
    <dgm:cxn modelId="{6C7F1CC2-10E3-E641-93C5-B034EAB44C22}" type="presParOf" srcId="{017EC7D8-592C-DB42-A026-262E16E9996C}" destId="{E7F172EF-4751-D24F-9BCC-4922268D644F}" srcOrd="3" destOrd="0" presId="urn:microsoft.com/office/officeart/2005/8/layout/process1"/>
    <dgm:cxn modelId="{69966950-84FD-0247-A6F9-A6275CD29FBD}" type="presParOf" srcId="{E7F172EF-4751-D24F-9BCC-4922268D644F}" destId="{ABEA750F-1B10-D64A-B2D9-C33E19C26338}" srcOrd="0" destOrd="0" presId="urn:microsoft.com/office/officeart/2005/8/layout/process1"/>
    <dgm:cxn modelId="{CCB5CA65-901E-3248-96A0-7524A7D1FD0C}" type="presParOf" srcId="{017EC7D8-592C-DB42-A026-262E16E9996C}" destId="{5DE2197B-3347-F340-85B2-CFBEF9F2BF96}"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58A6C6-E6EE-3645-8E59-ACF2C0B147EC}" type="doc">
      <dgm:prSet loTypeId="urn:microsoft.com/office/officeart/2005/8/layout/process1" loCatId="" qsTypeId="urn:microsoft.com/office/officeart/2005/8/quickstyle/simple4" qsCatId="simple" csTypeId="urn:microsoft.com/office/officeart/2005/8/colors/accent2_2" csCatId="accent2" phldr="1"/>
      <dgm:spPr/>
    </dgm:pt>
    <dgm:pt modelId="{2804DFFC-B6E2-884A-A542-DECA16A27BE0}">
      <dgm:prSet phldrT="[Text]"/>
      <dgm:spPr/>
      <dgm:t>
        <a:bodyPr/>
        <a:lstStyle/>
        <a:p>
          <a:r>
            <a:rPr lang="en-US" dirty="0" smtClean="0"/>
            <a:t>Participant self-samples at home –samples are placed immediately into RNALater and placed on ice packs immediately </a:t>
          </a:r>
          <a:endParaRPr lang="en-US" dirty="0"/>
        </a:p>
      </dgm:t>
    </dgm:pt>
    <dgm:pt modelId="{829C81C5-F8AE-164F-8CF0-E8401FB23973}" type="parTrans" cxnId="{F1216287-C08C-8649-B348-CE9B50B1257C}">
      <dgm:prSet/>
      <dgm:spPr/>
      <dgm:t>
        <a:bodyPr/>
        <a:lstStyle/>
        <a:p>
          <a:endParaRPr lang="en-US"/>
        </a:p>
      </dgm:t>
    </dgm:pt>
    <dgm:pt modelId="{74B29FDB-42F9-F548-A859-F1AB98FB984E}" type="sibTrans" cxnId="{F1216287-C08C-8649-B348-CE9B50B1257C}">
      <dgm:prSet/>
      <dgm:spPr/>
      <dgm:t>
        <a:bodyPr/>
        <a:lstStyle/>
        <a:p>
          <a:endParaRPr lang="en-US"/>
        </a:p>
      </dgm:t>
    </dgm:pt>
    <dgm:pt modelId="{00F61CA6-3835-E846-A58C-F27F3E5A0729}">
      <dgm:prSet phldrT="[Text]"/>
      <dgm:spPr/>
      <dgm:t>
        <a:bodyPr/>
        <a:lstStyle/>
        <a:p>
          <a:r>
            <a:rPr lang="en-US" dirty="0" smtClean="0"/>
            <a:t>RNA from both saliva and</a:t>
          </a:r>
          <a:r>
            <a:rPr lang="en-US" b="0" dirty="0" smtClean="0"/>
            <a:t> stool </a:t>
          </a:r>
          <a:r>
            <a:rPr lang="en-US" dirty="0" smtClean="0"/>
            <a:t>extracted with MoBio PowerMicrobiome Kit</a:t>
          </a:r>
        </a:p>
        <a:p>
          <a:r>
            <a:rPr lang="en-US" dirty="0" smtClean="0"/>
            <a:t>RNA is checked for quantity (Qubit) and quality (</a:t>
          </a:r>
          <a:r>
            <a:rPr lang="en-US" dirty="0" err="1" smtClean="0"/>
            <a:t>Bioanalyzer</a:t>
          </a:r>
          <a:r>
            <a:rPr lang="en-US" dirty="0" smtClean="0"/>
            <a:t>)</a:t>
          </a:r>
        </a:p>
      </dgm:t>
    </dgm:pt>
    <dgm:pt modelId="{AF019F29-1864-494F-B878-C5B2C6DCB736}" type="parTrans" cxnId="{62CB5595-B6AA-8848-960E-D6A8FCB7F935}">
      <dgm:prSet/>
      <dgm:spPr/>
      <dgm:t>
        <a:bodyPr/>
        <a:lstStyle/>
        <a:p>
          <a:endParaRPr lang="en-US"/>
        </a:p>
      </dgm:t>
    </dgm:pt>
    <dgm:pt modelId="{7695FED8-9110-194A-94FB-07FF43E39617}" type="sibTrans" cxnId="{62CB5595-B6AA-8848-960E-D6A8FCB7F935}">
      <dgm:prSet/>
      <dgm:spPr/>
      <dgm:t>
        <a:bodyPr/>
        <a:lstStyle/>
        <a:p>
          <a:endParaRPr lang="en-US"/>
        </a:p>
      </dgm:t>
    </dgm:pt>
    <dgm:pt modelId="{4F052ADA-19BA-C744-835E-7C865B095781}">
      <dgm:prSet/>
      <dgm:spPr/>
      <dgm:t>
        <a:bodyPr/>
        <a:lstStyle/>
        <a:p>
          <a:r>
            <a:rPr lang="en-US" dirty="0" smtClean="0"/>
            <a:t>Participant ships samples overnight to lab on ice. Once received, samples stored in lab at -80°C</a:t>
          </a:r>
          <a:endParaRPr lang="en-US" dirty="0"/>
        </a:p>
      </dgm:t>
    </dgm:pt>
    <dgm:pt modelId="{798A69A4-B749-4D43-A40A-EDEB8D8F09EF}" type="parTrans" cxnId="{B4D34B69-481B-1846-970A-F307FED0D50E}">
      <dgm:prSet/>
      <dgm:spPr/>
      <dgm:t>
        <a:bodyPr/>
        <a:lstStyle/>
        <a:p>
          <a:endParaRPr lang="en-US"/>
        </a:p>
      </dgm:t>
    </dgm:pt>
    <dgm:pt modelId="{B2099091-25B0-F34E-9670-F4A12E701F0C}" type="sibTrans" cxnId="{B4D34B69-481B-1846-970A-F307FED0D50E}">
      <dgm:prSet/>
      <dgm:spPr/>
      <dgm:t>
        <a:bodyPr/>
        <a:lstStyle/>
        <a:p>
          <a:endParaRPr lang="en-US"/>
        </a:p>
      </dgm:t>
    </dgm:pt>
    <dgm:pt modelId="{017EC7D8-592C-DB42-A026-262E16E9996C}" type="pres">
      <dgm:prSet presAssocID="{4058A6C6-E6EE-3645-8E59-ACF2C0B147EC}" presName="Name0" presStyleCnt="0">
        <dgm:presLayoutVars>
          <dgm:dir/>
          <dgm:resizeHandles val="exact"/>
        </dgm:presLayoutVars>
      </dgm:prSet>
      <dgm:spPr/>
    </dgm:pt>
    <dgm:pt modelId="{BF097362-9B8D-564E-9A3F-189DC8967E10}" type="pres">
      <dgm:prSet presAssocID="{2804DFFC-B6E2-884A-A542-DECA16A27BE0}" presName="node" presStyleLbl="node1" presStyleIdx="0" presStyleCnt="3">
        <dgm:presLayoutVars>
          <dgm:bulletEnabled val="1"/>
        </dgm:presLayoutVars>
      </dgm:prSet>
      <dgm:spPr/>
      <dgm:t>
        <a:bodyPr/>
        <a:lstStyle/>
        <a:p>
          <a:endParaRPr lang="en-US"/>
        </a:p>
      </dgm:t>
    </dgm:pt>
    <dgm:pt modelId="{8A9B4955-7B09-2C47-A6FC-AA4E62E18E7D}" type="pres">
      <dgm:prSet presAssocID="{74B29FDB-42F9-F548-A859-F1AB98FB984E}" presName="sibTrans" presStyleLbl="sibTrans2D1" presStyleIdx="0" presStyleCnt="2"/>
      <dgm:spPr/>
      <dgm:t>
        <a:bodyPr/>
        <a:lstStyle/>
        <a:p>
          <a:endParaRPr lang="en-US"/>
        </a:p>
      </dgm:t>
    </dgm:pt>
    <dgm:pt modelId="{99858E56-8FF6-F342-889B-D086E3E5E691}" type="pres">
      <dgm:prSet presAssocID="{74B29FDB-42F9-F548-A859-F1AB98FB984E}" presName="connectorText" presStyleLbl="sibTrans2D1" presStyleIdx="0" presStyleCnt="2"/>
      <dgm:spPr/>
      <dgm:t>
        <a:bodyPr/>
        <a:lstStyle/>
        <a:p>
          <a:endParaRPr lang="en-US"/>
        </a:p>
      </dgm:t>
    </dgm:pt>
    <dgm:pt modelId="{C33BD636-D8DA-874A-9A88-B26943830AA3}" type="pres">
      <dgm:prSet presAssocID="{4F052ADA-19BA-C744-835E-7C865B095781}" presName="node" presStyleLbl="node1" presStyleIdx="1" presStyleCnt="3">
        <dgm:presLayoutVars>
          <dgm:bulletEnabled val="1"/>
        </dgm:presLayoutVars>
      </dgm:prSet>
      <dgm:spPr/>
      <dgm:t>
        <a:bodyPr/>
        <a:lstStyle/>
        <a:p>
          <a:endParaRPr lang="en-US"/>
        </a:p>
      </dgm:t>
    </dgm:pt>
    <dgm:pt modelId="{E7F172EF-4751-D24F-9BCC-4922268D644F}" type="pres">
      <dgm:prSet presAssocID="{B2099091-25B0-F34E-9670-F4A12E701F0C}" presName="sibTrans" presStyleLbl="sibTrans2D1" presStyleIdx="1" presStyleCnt="2"/>
      <dgm:spPr/>
      <dgm:t>
        <a:bodyPr/>
        <a:lstStyle/>
        <a:p>
          <a:endParaRPr lang="en-US"/>
        </a:p>
      </dgm:t>
    </dgm:pt>
    <dgm:pt modelId="{ABEA750F-1B10-D64A-B2D9-C33E19C26338}" type="pres">
      <dgm:prSet presAssocID="{B2099091-25B0-F34E-9670-F4A12E701F0C}" presName="connectorText" presStyleLbl="sibTrans2D1" presStyleIdx="1" presStyleCnt="2"/>
      <dgm:spPr/>
      <dgm:t>
        <a:bodyPr/>
        <a:lstStyle/>
        <a:p>
          <a:endParaRPr lang="en-US"/>
        </a:p>
      </dgm:t>
    </dgm:pt>
    <dgm:pt modelId="{5DE2197B-3347-F340-85B2-CFBEF9F2BF96}" type="pres">
      <dgm:prSet presAssocID="{00F61CA6-3835-E846-A58C-F27F3E5A0729}" presName="node" presStyleLbl="node1" presStyleIdx="2" presStyleCnt="3" custLinFactNeighborX="3149">
        <dgm:presLayoutVars>
          <dgm:bulletEnabled val="1"/>
        </dgm:presLayoutVars>
      </dgm:prSet>
      <dgm:spPr/>
      <dgm:t>
        <a:bodyPr/>
        <a:lstStyle/>
        <a:p>
          <a:endParaRPr lang="en-US"/>
        </a:p>
      </dgm:t>
    </dgm:pt>
  </dgm:ptLst>
  <dgm:cxnLst>
    <dgm:cxn modelId="{CA183729-A96F-944D-9CB5-004B507F8C97}" type="presOf" srcId="{74B29FDB-42F9-F548-A859-F1AB98FB984E}" destId="{8A9B4955-7B09-2C47-A6FC-AA4E62E18E7D}" srcOrd="0" destOrd="0" presId="urn:microsoft.com/office/officeart/2005/8/layout/process1"/>
    <dgm:cxn modelId="{B4D34B69-481B-1846-970A-F307FED0D50E}" srcId="{4058A6C6-E6EE-3645-8E59-ACF2C0B147EC}" destId="{4F052ADA-19BA-C744-835E-7C865B095781}" srcOrd="1" destOrd="0" parTransId="{798A69A4-B749-4D43-A40A-EDEB8D8F09EF}" sibTransId="{B2099091-25B0-F34E-9670-F4A12E701F0C}"/>
    <dgm:cxn modelId="{5D934224-863B-6F40-AE23-C7D469E9FE82}" type="presOf" srcId="{2804DFFC-B6E2-884A-A542-DECA16A27BE0}" destId="{BF097362-9B8D-564E-9A3F-189DC8967E10}" srcOrd="0" destOrd="0" presId="urn:microsoft.com/office/officeart/2005/8/layout/process1"/>
    <dgm:cxn modelId="{62CB5595-B6AA-8848-960E-D6A8FCB7F935}" srcId="{4058A6C6-E6EE-3645-8E59-ACF2C0B147EC}" destId="{00F61CA6-3835-E846-A58C-F27F3E5A0729}" srcOrd="2" destOrd="0" parTransId="{AF019F29-1864-494F-B878-C5B2C6DCB736}" sibTransId="{7695FED8-9110-194A-94FB-07FF43E39617}"/>
    <dgm:cxn modelId="{D5CC6DDB-E672-E34E-A4BF-C001C38CB646}" type="presOf" srcId="{B2099091-25B0-F34E-9670-F4A12E701F0C}" destId="{E7F172EF-4751-D24F-9BCC-4922268D644F}" srcOrd="0" destOrd="0" presId="urn:microsoft.com/office/officeart/2005/8/layout/process1"/>
    <dgm:cxn modelId="{3157A9BD-9847-9542-A090-D76CA4AA1956}" type="presOf" srcId="{00F61CA6-3835-E846-A58C-F27F3E5A0729}" destId="{5DE2197B-3347-F340-85B2-CFBEF9F2BF96}" srcOrd="0" destOrd="0" presId="urn:microsoft.com/office/officeart/2005/8/layout/process1"/>
    <dgm:cxn modelId="{A75F08DF-336C-3846-B74A-153E619953AA}" type="presOf" srcId="{B2099091-25B0-F34E-9670-F4A12E701F0C}" destId="{ABEA750F-1B10-D64A-B2D9-C33E19C26338}" srcOrd="1" destOrd="0" presId="urn:microsoft.com/office/officeart/2005/8/layout/process1"/>
    <dgm:cxn modelId="{A21EB4BC-5CB7-C441-8530-339743686BB0}" type="presOf" srcId="{4058A6C6-E6EE-3645-8E59-ACF2C0B147EC}" destId="{017EC7D8-592C-DB42-A026-262E16E9996C}" srcOrd="0" destOrd="0" presId="urn:microsoft.com/office/officeart/2005/8/layout/process1"/>
    <dgm:cxn modelId="{2AE77A48-03D2-2A4E-8720-AEE0D7446AEA}" type="presOf" srcId="{74B29FDB-42F9-F548-A859-F1AB98FB984E}" destId="{99858E56-8FF6-F342-889B-D086E3E5E691}" srcOrd="1" destOrd="0" presId="urn:microsoft.com/office/officeart/2005/8/layout/process1"/>
    <dgm:cxn modelId="{F1216287-C08C-8649-B348-CE9B50B1257C}" srcId="{4058A6C6-E6EE-3645-8E59-ACF2C0B147EC}" destId="{2804DFFC-B6E2-884A-A542-DECA16A27BE0}" srcOrd="0" destOrd="0" parTransId="{829C81C5-F8AE-164F-8CF0-E8401FB23973}" sibTransId="{74B29FDB-42F9-F548-A859-F1AB98FB984E}"/>
    <dgm:cxn modelId="{19BAE452-E18F-EE49-ADD2-E641B1252E9C}" type="presOf" srcId="{4F052ADA-19BA-C744-835E-7C865B095781}" destId="{C33BD636-D8DA-874A-9A88-B26943830AA3}" srcOrd="0" destOrd="0" presId="urn:microsoft.com/office/officeart/2005/8/layout/process1"/>
    <dgm:cxn modelId="{76A3FD34-BD5C-C148-85EE-FD55A2724280}" type="presParOf" srcId="{017EC7D8-592C-DB42-A026-262E16E9996C}" destId="{BF097362-9B8D-564E-9A3F-189DC8967E10}" srcOrd="0" destOrd="0" presId="urn:microsoft.com/office/officeart/2005/8/layout/process1"/>
    <dgm:cxn modelId="{C93AE059-D275-4641-A11C-DAB5EF72C2EA}" type="presParOf" srcId="{017EC7D8-592C-DB42-A026-262E16E9996C}" destId="{8A9B4955-7B09-2C47-A6FC-AA4E62E18E7D}" srcOrd="1" destOrd="0" presId="urn:microsoft.com/office/officeart/2005/8/layout/process1"/>
    <dgm:cxn modelId="{09BC16A8-354B-AD40-8B99-BBA1C49391D4}" type="presParOf" srcId="{8A9B4955-7B09-2C47-A6FC-AA4E62E18E7D}" destId="{99858E56-8FF6-F342-889B-D086E3E5E691}" srcOrd="0" destOrd="0" presId="urn:microsoft.com/office/officeart/2005/8/layout/process1"/>
    <dgm:cxn modelId="{83F57192-79D2-FF4F-8AFF-571782DBC991}" type="presParOf" srcId="{017EC7D8-592C-DB42-A026-262E16E9996C}" destId="{C33BD636-D8DA-874A-9A88-B26943830AA3}" srcOrd="2" destOrd="0" presId="urn:microsoft.com/office/officeart/2005/8/layout/process1"/>
    <dgm:cxn modelId="{B327540A-9FD6-9848-ACBB-2766F3966980}" type="presParOf" srcId="{017EC7D8-592C-DB42-A026-262E16E9996C}" destId="{E7F172EF-4751-D24F-9BCC-4922268D644F}" srcOrd="3" destOrd="0" presId="urn:microsoft.com/office/officeart/2005/8/layout/process1"/>
    <dgm:cxn modelId="{E6CFF16C-A440-1543-9410-FBA1E702476B}" type="presParOf" srcId="{E7F172EF-4751-D24F-9BCC-4922268D644F}" destId="{ABEA750F-1B10-D64A-B2D9-C33E19C26338}" srcOrd="0" destOrd="0" presId="urn:microsoft.com/office/officeart/2005/8/layout/process1"/>
    <dgm:cxn modelId="{54AC033B-0FDA-304C-934C-FFD470ADACD1}" type="presParOf" srcId="{017EC7D8-592C-DB42-A026-262E16E9996C}" destId="{5DE2197B-3347-F340-85B2-CFBEF9F2BF9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58A6C6-E6EE-3645-8E59-ACF2C0B147EC}" type="doc">
      <dgm:prSet loTypeId="urn:microsoft.com/office/officeart/2005/8/layout/process1" loCatId="" qsTypeId="urn:microsoft.com/office/officeart/2005/8/quickstyle/simple4" qsCatId="simple" csTypeId="urn:microsoft.com/office/officeart/2005/8/colors/accent2_2" csCatId="accent2" phldr="1"/>
      <dgm:spPr/>
    </dgm:pt>
    <dgm:pt modelId="{2804DFFC-B6E2-884A-A542-DECA16A27BE0}">
      <dgm:prSet phldrT="[Text]"/>
      <dgm:spPr/>
      <dgm:t>
        <a:bodyPr/>
        <a:lstStyle/>
        <a:p>
          <a:r>
            <a:rPr lang="en-US" dirty="0" smtClean="0"/>
            <a:t>rRNA is removed, cDNA is synthesized, and a RNA-Seq library is prepared using Epicentre’s ScriptSeq Complete Gold Kit (Epidemiology)</a:t>
          </a:r>
          <a:endParaRPr lang="en-US" dirty="0"/>
        </a:p>
      </dgm:t>
    </dgm:pt>
    <dgm:pt modelId="{829C81C5-F8AE-164F-8CF0-E8401FB23973}" type="parTrans" cxnId="{F1216287-C08C-8649-B348-CE9B50B1257C}">
      <dgm:prSet/>
      <dgm:spPr/>
      <dgm:t>
        <a:bodyPr/>
        <a:lstStyle/>
        <a:p>
          <a:endParaRPr lang="en-US"/>
        </a:p>
      </dgm:t>
    </dgm:pt>
    <dgm:pt modelId="{74B29FDB-42F9-F548-A859-F1AB98FB984E}" type="sibTrans" cxnId="{F1216287-C08C-8649-B348-CE9B50B1257C}">
      <dgm:prSet/>
      <dgm:spPr/>
      <dgm:t>
        <a:bodyPr/>
        <a:lstStyle/>
        <a:p>
          <a:endParaRPr lang="en-US"/>
        </a:p>
      </dgm:t>
    </dgm:pt>
    <dgm:pt modelId="{00F61CA6-3835-E846-A58C-F27F3E5A0729}">
      <dgm:prSet phldrT="[Text]"/>
      <dgm:spPr/>
      <dgm:t>
        <a:bodyPr/>
        <a:lstStyle/>
        <a:p>
          <a:r>
            <a:rPr lang="en-US" dirty="0" smtClean="0"/>
            <a:t>Sequencing</a:t>
          </a:r>
          <a:r>
            <a:rPr lang="en-US" baseline="0" dirty="0" smtClean="0"/>
            <a:t> data is trimmed, human contaminants are removed, and reads are mapped for taxonomic assignment &amp; functional analysis</a:t>
          </a:r>
          <a:endParaRPr lang="en-US" dirty="0"/>
        </a:p>
      </dgm:t>
    </dgm:pt>
    <dgm:pt modelId="{AF019F29-1864-494F-B878-C5B2C6DCB736}" type="parTrans" cxnId="{62CB5595-B6AA-8848-960E-D6A8FCB7F935}">
      <dgm:prSet/>
      <dgm:spPr/>
      <dgm:t>
        <a:bodyPr/>
        <a:lstStyle/>
        <a:p>
          <a:endParaRPr lang="en-US"/>
        </a:p>
      </dgm:t>
    </dgm:pt>
    <dgm:pt modelId="{7695FED8-9110-194A-94FB-07FF43E39617}" type="sibTrans" cxnId="{62CB5595-B6AA-8848-960E-D6A8FCB7F935}">
      <dgm:prSet/>
      <dgm:spPr/>
      <dgm:t>
        <a:bodyPr/>
        <a:lstStyle/>
        <a:p>
          <a:endParaRPr lang="en-US"/>
        </a:p>
      </dgm:t>
    </dgm:pt>
    <dgm:pt modelId="{4F052ADA-19BA-C744-835E-7C865B095781}">
      <dgm:prSet/>
      <dgm:spPr/>
      <dgm:t>
        <a:bodyPr/>
        <a:lstStyle/>
        <a:p>
          <a:r>
            <a:rPr lang="en-US" dirty="0" smtClean="0"/>
            <a:t>RNA-Seq libraries are sequenced on MiSeq or NextSeq</a:t>
          </a:r>
          <a:endParaRPr lang="en-US" dirty="0"/>
        </a:p>
      </dgm:t>
    </dgm:pt>
    <dgm:pt modelId="{798A69A4-B749-4D43-A40A-EDEB8D8F09EF}" type="parTrans" cxnId="{B4D34B69-481B-1846-970A-F307FED0D50E}">
      <dgm:prSet/>
      <dgm:spPr/>
      <dgm:t>
        <a:bodyPr/>
        <a:lstStyle/>
        <a:p>
          <a:endParaRPr lang="en-US"/>
        </a:p>
      </dgm:t>
    </dgm:pt>
    <dgm:pt modelId="{B2099091-25B0-F34E-9670-F4A12E701F0C}" type="sibTrans" cxnId="{B4D34B69-481B-1846-970A-F307FED0D50E}">
      <dgm:prSet/>
      <dgm:spPr/>
      <dgm:t>
        <a:bodyPr/>
        <a:lstStyle/>
        <a:p>
          <a:endParaRPr lang="en-US"/>
        </a:p>
      </dgm:t>
    </dgm:pt>
    <dgm:pt modelId="{017EC7D8-592C-DB42-A026-262E16E9996C}" type="pres">
      <dgm:prSet presAssocID="{4058A6C6-E6EE-3645-8E59-ACF2C0B147EC}" presName="Name0" presStyleCnt="0">
        <dgm:presLayoutVars>
          <dgm:dir/>
          <dgm:resizeHandles val="exact"/>
        </dgm:presLayoutVars>
      </dgm:prSet>
      <dgm:spPr/>
    </dgm:pt>
    <dgm:pt modelId="{BF097362-9B8D-564E-9A3F-189DC8967E10}" type="pres">
      <dgm:prSet presAssocID="{2804DFFC-B6E2-884A-A542-DECA16A27BE0}" presName="node" presStyleLbl="node1" presStyleIdx="0" presStyleCnt="3">
        <dgm:presLayoutVars>
          <dgm:bulletEnabled val="1"/>
        </dgm:presLayoutVars>
      </dgm:prSet>
      <dgm:spPr/>
      <dgm:t>
        <a:bodyPr/>
        <a:lstStyle/>
        <a:p>
          <a:endParaRPr lang="en-US"/>
        </a:p>
      </dgm:t>
    </dgm:pt>
    <dgm:pt modelId="{8A9B4955-7B09-2C47-A6FC-AA4E62E18E7D}" type="pres">
      <dgm:prSet presAssocID="{74B29FDB-42F9-F548-A859-F1AB98FB984E}" presName="sibTrans" presStyleLbl="sibTrans2D1" presStyleIdx="0" presStyleCnt="2"/>
      <dgm:spPr/>
      <dgm:t>
        <a:bodyPr/>
        <a:lstStyle/>
        <a:p>
          <a:endParaRPr lang="en-US"/>
        </a:p>
      </dgm:t>
    </dgm:pt>
    <dgm:pt modelId="{99858E56-8FF6-F342-889B-D086E3E5E691}" type="pres">
      <dgm:prSet presAssocID="{74B29FDB-42F9-F548-A859-F1AB98FB984E}" presName="connectorText" presStyleLbl="sibTrans2D1" presStyleIdx="0" presStyleCnt="2"/>
      <dgm:spPr/>
      <dgm:t>
        <a:bodyPr/>
        <a:lstStyle/>
        <a:p>
          <a:endParaRPr lang="en-US"/>
        </a:p>
      </dgm:t>
    </dgm:pt>
    <dgm:pt modelId="{C33BD636-D8DA-874A-9A88-B26943830AA3}" type="pres">
      <dgm:prSet presAssocID="{4F052ADA-19BA-C744-835E-7C865B095781}" presName="node" presStyleLbl="node1" presStyleIdx="1" presStyleCnt="3">
        <dgm:presLayoutVars>
          <dgm:bulletEnabled val="1"/>
        </dgm:presLayoutVars>
      </dgm:prSet>
      <dgm:spPr/>
      <dgm:t>
        <a:bodyPr/>
        <a:lstStyle/>
        <a:p>
          <a:endParaRPr lang="en-US"/>
        </a:p>
      </dgm:t>
    </dgm:pt>
    <dgm:pt modelId="{E7F172EF-4751-D24F-9BCC-4922268D644F}" type="pres">
      <dgm:prSet presAssocID="{B2099091-25B0-F34E-9670-F4A12E701F0C}" presName="sibTrans" presStyleLbl="sibTrans2D1" presStyleIdx="1" presStyleCnt="2"/>
      <dgm:spPr/>
      <dgm:t>
        <a:bodyPr/>
        <a:lstStyle/>
        <a:p>
          <a:endParaRPr lang="en-US"/>
        </a:p>
      </dgm:t>
    </dgm:pt>
    <dgm:pt modelId="{ABEA750F-1B10-D64A-B2D9-C33E19C26338}" type="pres">
      <dgm:prSet presAssocID="{B2099091-25B0-F34E-9670-F4A12E701F0C}" presName="connectorText" presStyleLbl="sibTrans2D1" presStyleIdx="1" presStyleCnt="2"/>
      <dgm:spPr/>
      <dgm:t>
        <a:bodyPr/>
        <a:lstStyle/>
        <a:p>
          <a:endParaRPr lang="en-US"/>
        </a:p>
      </dgm:t>
    </dgm:pt>
    <dgm:pt modelId="{5DE2197B-3347-F340-85B2-CFBEF9F2BF96}" type="pres">
      <dgm:prSet presAssocID="{00F61CA6-3835-E846-A58C-F27F3E5A0729}" presName="node" presStyleLbl="node1" presStyleIdx="2" presStyleCnt="3">
        <dgm:presLayoutVars>
          <dgm:bulletEnabled val="1"/>
        </dgm:presLayoutVars>
      </dgm:prSet>
      <dgm:spPr/>
      <dgm:t>
        <a:bodyPr/>
        <a:lstStyle/>
        <a:p>
          <a:endParaRPr lang="en-US"/>
        </a:p>
      </dgm:t>
    </dgm:pt>
  </dgm:ptLst>
  <dgm:cxnLst>
    <dgm:cxn modelId="{D47675FF-CCD6-0547-AC95-605661BBDB86}" type="presOf" srcId="{4F052ADA-19BA-C744-835E-7C865B095781}" destId="{C33BD636-D8DA-874A-9A88-B26943830AA3}" srcOrd="0" destOrd="0" presId="urn:microsoft.com/office/officeart/2005/8/layout/process1"/>
    <dgm:cxn modelId="{D69D3041-1280-C24F-BEA9-4C33CF62DF6F}" type="presOf" srcId="{B2099091-25B0-F34E-9670-F4A12E701F0C}" destId="{ABEA750F-1B10-D64A-B2D9-C33E19C26338}" srcOrd="1" destOrd="0" presId="urn:microsoft.com/office/officeart/2005/8/layout/process1"/>
    <dgm:cxn modelId="{B4D34B69-481B-1846-970A-F307FED0D50E}" srcId="{4058A6C6-E6EE-3645-8E59-ACF2C0B147EC}" destId="{4F052ADA-19BA-C744-835E-7C865B095781}" srcOrd="1" destOrd="0" parTransId="{798A69A4-B749-4D43-A40A-EDEB8D8F09EF}" sibTransId="{B2099091-25B0-F34E-9670-F4A12E701F0C}"/>
    <dgm:cxn modelId="{62CB5595-B6AA-8848-960E-D6A8FCB7F935}" srcId="{4058A6C6-E6EE-3645-8E59-ACF2C0B147EC}" destId="{00F61CA6-3835-E846-A58C-F27F3E5A0729}" srcOrd="2" destOrd="0" parTransId="{AF019F29-1864-494F-B878-C5B2C6DCB736}" sibTransId="{7695FED8-9110-194A-94FB-07FF43E39617}"/>
    <dgm:cxn modelId="{CF4927F7-5D4D-CC4D-B043-5DC8E65B6893}" type="presOf" srcId="{B2099091-25B0-F34E-9670-F4A12E701F0C}" destId="{E7F172EF-4751-D24F-9BCC-4922268D644F}" srcOrd="0" destOrd="0" presId="urn:microsoft.com/office/officeart/2005/8/layout/process1"/>
    <dgm:cxn modelId="{BB18B60C-30AB-FB48-9D68-5BE12751D197}" type="presOf" srcId="{2804DFFC-B6E2-884A-A542-DECA16A27BE0}" destId="{BF097362-9B8D-564E-9A3F-189DC8967E10}" srcOrd="0" destOrd="0" presId="urn:microsoft.com/office/officeart/2005/8/layout/process1"/>
    <dgm:cxn modelId="{C26F1A40-83E7-5E49-A502-8BF8E3814248}" type="presOf" srcId="{74B29FDB-42F9-F548-A859-F1AB98FB984E}" destId="{99858E56-8FF6-F342-889B-D086E3E5E691}" srcOrd="1" destOrd="0" presId="urn:microsoft.com/office/officeart/2005/8/layout/process1"/>
    <dgm:cxn modelId="{E90FA02D-6EED-7442-8E76-138E6026F8C5}" type="presOf" srcId="{4058A6C6-E6EE-3645-8E59-ACF2C0B147EC}" destId="{017EC7D8-592C-DB42-A026-262E16E9996C}" srcOrd="0" destOrd="0" presId="urn:microsoft.com/office/officeart/2005/8/layout/process1"/>
    <dgm:cxn modelId="{F1216287-C08C-8649-B348-CE9B50B1257C}" srcId="{4058A6C6-E6EE-3645-8E59-ACF2C0B147EC}" destId="{2804DFFC-B6E2-884A-A542-DECA16A27BE0}" srcOrd="0" destOrd="0" parTransId="{829C81C5-F8AE-164F-8CF0-E8401FB23973}" sibTransId="{74B29FDB-42F9-F548-A859-F1AB98FB984E}"/>
    <dgm:cxn modelId="{0A16B255-829B-624E-BC93-54D327E36A99}" type="presOf" srcId="{74B29FDB-42F9-F548-A859-F1AB98FB984E}" destId="{8A9B4955-7B09-2C47-A6FC-AA4E62E18E7D}" srcOrd="0" destOrd="0" presId="urn:microsoft.com/office/officeart/2005/8/layout/process1"/>
    <dgm:cxn modelId="{8EC0A07C-70DD-164C-B501-B287E25DE2FC}" type="presOf" srcId="{00F61CA6-3835-E846-A58C-F27F3E5A0729}" destId="{5DE2197B-3347-F340-85B2-CFBEF9F2BF96}" srcOrd="0" destOrd="0" presId="urn:microsoft.com/office/officeart/2005/8/layout/process1"/>
    <dgm:cxn modelId="{04528D3C-C1FD-C543-A0D3-6C912B29A7C1}" type="presParOf" srcId="{017EC7D8-592C-DB42-A026-262E16E9996C}" destId="{BF097362-9B8D-564E-9A3F-189DC8967E10}" srcOrd="0" destOrd="0" presId="urn:microsoft.com/office/officeart/2005/8/layout/process1"/>
    <dgm:cxn modelId="{A88A6B75-7490-9642-B9A4-7032557726B0}" type="presParOf" srcId="{017EC7D8-592C-DB42-A026-262E16E9996C}" destId="{8A9B4955-7B09-2C47-A6FC-AA4E62E18E7D}" srcOrd="1" destOrd="0" presId="urn:microsoft.com/office/officeart/2005/8/layout/process1"/>
    <dgm:cxn modelId="{61F4934B-7E53-1B45-AEDB-DE6170E53465}" type="presParOf" srcId="{8A9B4955-7B09-2C47-A6FC-AA4E62E18E7D}" destId="{99858E56-8FF6-F342-889B-D086E3E5E691}" srcOrd="0" destOrd="0" presId="urn:microsoft.com/office/officeart/2005/8/layout/process1"/>
    <dgm:cxn modelId="{00467302-646E-6142-B3A2-B7AB7E709515}" type="presParOf" srcId="{017EC7D8-592C-DB42-A026-262E16E9996C}" destId="{C33BD636-D8DA-874A-9A88-B26943830AA3}" srcOrd="2" destOrd="0" presId="urn:microsoft.com/office/officeart/2005/8/layout/process1"/>
    <dgm:cxn modelId="{0A12CB2F-E2DD-2143-8E1D-A6F3D8E62E64}" type="presParOf" srcId="{017EC7D8-592C-DB42-A026-262E16E9996C}" destId="{E7F172EF-4751-D24F-9BCC-4922268D644F}" srcOrd="3" destOrd="0" presId="urn:microsoft.com/office/officeart/2005/8/layout/process1"/>
    <dgm:cxn modelId="{6B1A7BEC-2396-A840-B979-88D137C73DFA}" type="presParOf" srcId="{E7F172EF-4751-D24F-9BCC-4922268D644F}" destId="{ABEA750F-1B10-D64A-B2D9-C33E19C26338}" srcOrd="0" destOrd="0" presId="urn:microsoft.com/office/officeart/2005/8/layout/process1"/>
    <dgm:cxn modelId="{B0590603-0B28-CA41-90EA-8C1DF77CE005}" type="presParOf" srcId="{017EC7D8-592C-DB42-A026-262E16E9996C}" destId="{5DE2197B-3347-F340-85B2-CFBEF9F2BF96}"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B716B6-1773-DA44-AD4F-0E37DAE90DCC}"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964CBCFB-2434-3349-83C1-8BE8DEE0B780}">
      <dgm:prSet phldrT="[Text]"/>
      <dgm:spPr/>
      <dgm:t>
        <a:bodyPr/>
        <a:lstStyle/>
        <a:p>
          <a:r>
            <a:rPr lang="en-US" dirty="0" smtClean="0"/>
            <a:t>Baseline</a:t>
          </a:r>
          <a:endParaRPr lang="en-US" dirty="0"/>
        </a:p>
      </dgm:t>
    </dgm:pt>
    <dgm:pt modelId="{7367D416-0612-3C42-99A2-1DDE858536C2}" type="parTrans" cxnId="{57A80906-3460-D445-BC97-1E11D5F73F78}">
      <dgm:prSet/>
      <dgm:spPr/>
      <dgm:t>
        <a:bodyPr/>
        <a:lstStyle/>
        <a:p>
          <a:endParaRPr lang="en-US"/>
        </a:p>
      </dgm:t>
    </dgm:pt>
    <dgm:pt modelId="{3561B067-8A50-8745-B114-B5FA624F5BF6}" type="sibTrans" cxnId="{57A80906-3460-D445-BC97-1E11D5F73F78}">
      <dgm:prSet/>
      <dgm:spPr/>
      <dgm:t>
        <a:bodyPr/>
        <a:lstStyle/>
        <a:p>
          <a:endParaRPr lang="en-US"/>
        </a:p>
      </dgm:t>
    </dgm:pt>
    <dgm:pt modelId="{7D328B07-12BE-BF4C-89E1-1EE68426A3B3}">
      <dgm:prSet phldrT="[Text]"/>
      <dgm:spPr/>
      <dgm:t>
        <a:bodyPr/>
        <a:lstStyle/>
        <a:p>
          <a:pPr>
            <a:spcAft>
              <a:spcPts val="834"/>
            </a:spcAft>
          </a:pPr>
          <a:r>
            <a:rPr lang="en-US" dirty="0" smtClean="0"/>
            <a:t>Weight loss of 1.5-3 kg</a:t>
          </a:r>
          <a:endParaRPr lang="en-US" dirty="0"/>
        </a:p>
      </dgm:t>
    </dgm:pt>
    <dgm:pt modelId="{73DDD3A9-45DD-8148-8168-48BD166C24D5}">
      <dgm:prSet phldrT="[Text]"/>
      <dgm:spPr/>
      <dgm:t>
        <a:bodyPr/>
        <a:lstStyle/>
        <a:p>
          <a:r>
            <a:rPr lang="en-US" dirty="0" smtClean="0"/>
            <a:t>Weight Loss</a:t>
          </a:r>
          <a:endParaRPr lang="en-US" dirty="0"/>
        </a:p>
      </dgm:t>
    </dgm:pt>
    <dgm:pt modelId="{4E924B03-FE0F-C341-BDF7-D01576C27F03}" type="sibTrans" cxnId="{65415808-F506-E448-A6A1-C52AA808C472}">
      <dgm:prSet/>
      <dgm:spPr/>
      <dgm:t>
        <a:bodyPr/>
        <a:lstStyle/>
        <a:p>
          <a:endParaRPr lang="en-US"/>
        </a:p>
      </dgm:t>
    </dgm:pt>
    <dgm:pt modelId="{1E021B23-E2DA-8146-B11E-FED0012ECFB6}" type="parTrans" cxnId="{65415808-F506-E448-A6A1-C52AA808C472}">
      <dgm:prSet/>
      <dgm:spPr/>
      <dgm:t>
        <a:bodyPr/>
        <a:lstStyle/>
        <a:p>
          <a:endParaRPr lang="en-US"/>
        </a:p>
      </dgm:t>
    </dgm:pt>
    <dgm:pt modelId="{777357FA-AACD-5542-A821-EB7C3BF91FC5}" type="sibTrans" cxnId="{B7A18617-6586-0D42-B9FA-9C59CB7B008E}">
      <dgm:prSet/>
      <dgm:spPr/>
      <dgm:t>
        <a:bodyPr/>
        <a:lstStyle/>
        <a:p>
          <a:endParaRPr lang="en-US"/>
        </a:p>
      </dgm:t>
    </dgm:pt>
    <dgm:pt modelId="{BDFA4703-3F93-B849-BC22-3C4EE8B2653D}" type="parTrans" cxnId="{B7A18617-6586-0D42-B9FA-9C59CB7B008E}">
      <dgm:prSet/>
      <dgm:spPr/>
      <dgm:t>
        <a:bodyPr/>
        <a:lstStyle/>
        <a:p>
          <a:endParaRPr lang="en-US"/>
        </a:p>
      </dgm:t>
    </dgm:pt>
    <dgm:pt modelId="{A4075DE4-C7C7-5047-9277-A695C8E51CBB}">
      <dgm:prSet phldrT="[Text]"/>
      <dgm:spPr/>
      <dgm:t>
        <a:bodyPr/>
        <a:lstStyle/>
        <a:p>
          <a:pPr>
            <a:spcAft>
              <a:spcPts val="834"/>
            </a:spcAft>
          </a:pPr>
          <a:r>
            <a:rPr lang="en-US" dirty="0" smtClean="0"/>
            <a:t>Weight gain of 1.5-3 kg</a:t>
          </a:r>
          <a:endParaRPr lang="en-US" dirty="0"/>
        </a:p>
      </dgm:t>
    </dgm:pt>
    <dgm:pt modelId="{34D53D69-26BD-BE48-94BD-C9BA6126EA45}" type="sibTrans" cxnId="{9B78ECD9-6C50-9749-A550-17E1228EC4FA}">
      <dgm:prSet/>
      <dgm:spPr/>
      <dgm:t>
        <a:bodyPr/>
        <a:lstStyle/>
        <a:p>
          <a:endParaRPr lang="en-US"/>
        </a:p>
      </dgm:t>
    </dgm:pt>
    <dgm:pt modelId="{E1E60A19-2948-7C4A-877D-FD98C4C605FB}" type="parTrans" cxnId="{9B78ECD9-6C50-9749-A550-17E1228EC4FA}">
      <dgm:prSet/>
      <dgm:spPr/>
      <dgm:t>
        <a:bodyPr/>
        <a:lstStyle/>
        <a:p>
          <a:endParaRPr lang="en-US"/>
        </a:p>
      </dgm:t>
    </dgm:pt>
    <dgm:pt modelId="{0B53E2C2-9D88-9444-B6E8-90FDCDAF483B}">
      <dgm:prSet phldrT="[Text]"/>
      <dgm:spPr/>
      <dgm:t>
        <a:bodyPr/>
        <a:lstStyle/>
        <a:p>
          <a:r>
            <a:rPr lang="en-US" dirty="0" smtClean="0"/>
            <a:t>Weight Gain</a:t>
          </a:r>
          <a:endParaRPr lang="en-US" dirty="0"/>
        </a:p>
      </dgm:t>
    </dgm:pt>
    <dgm:pt modelId="{B934307C-7FA2-084D-A1BE-956B984A3114}" type="sibTrans" cxnId="{F3384164-BD71-AD4C-B2F2-C28BAF94EA3F}">
      <dgm:prSet/>
      <dgm:spPr/>
      <dgm:t>
        <a:bodyPr/>
        <a:lstStyle/>
        <a:p>
          <a:endParaRPr lang="en-US"/>
        </a:p>
      </dgm:t>
    </dgm:pt>
    <dgm:pt modelId="{F3D97AE5-E4D8-8C4E-A69D-7C9BA0724256}" type="parTrans" cxnId="{F3384164-BD71-AD4C-B2F2-C28BAF94EA3F}">
      <dgm:prSet/>
      <dgm:spPr/>
      <dgm:t>
        <a:bodyPr/>
        <a:lstStyle/>
        <a:p>
          <a:endParaRPr lang="en-US"/>
        </a:p>
      </dgm:t>
    </dgm:pt>
    <dgm:pt modelId="{1E914D3C-81C4-D34F-ABAB-0BEF13E93C9D}">
      <dgm:prSet phldrT="[Text]"/>
      <dgm:spPr/>
      <dgm:t>
        <a:bodyPr/>
        <a:lstStyle/>
        <a:p>
          <a:pPr>
            <a:lnSpc>
              <a:spcPct val="100000"/>
            </a:lnSpc>
            <a:spcAft>
              <a:spcPts val="834"/>
            </a:spcAft>
          </a:pPr>
          <a:r>
            <a:rPr lang="en-US" dirty="0" smtClean="0"/>
            <a:t>Collect blood and microbiome</a:t>
          </a:r>
          <a:endParaRPr lang="en-US" dirty="0"/>
        </a:p>
      </dgm:t>
    </dgm:pt>
    <dgm:pt modelId="{F36460E0-5EBF-104F-9728-C4E43D7DB8BB}" type="sibTrans" cxnId="{497CD440-F602-6E4A-B497-F93B2186BE8F}">
      <dgm:prSet/>
      <dgm:spPr/>
      <dgm:t>
        <a:bodyPr/>
        <a:lstStyle/>
        <a:p>
          <a:endParaRPr lang="en-US"/>
        </a:p>
      </dgm:t>
    </dgm:pt>
    <dgm:pt modelId="{D7A8705D-D476-0245-83C6-AF7D768430B9}" type="parTrans" cxnId="{497CD440-F602-6E4A-B497-F93B2186BE8F}">
      <dgm:prSet/>
      <dgm:spPr/>
      <dgm:t>
        <a:bodyPr/>
        <a:lstStyle/>
        <a:p>
          <a:endParaRPr lang="en-US"/>
        </a:p>
      </dgm:t>
    </dgm:pt>
    <dgm:pt modelId="{AFC46633-23A3-6A43-9477-0BB844DF094E}">
      <dgm:prSet phldrT="[Text]"/>
      <dgm:spPr/>
      <dgm:t>
        <a:bodyPr/>
        <a:lstStyle/>
        <a:p>
          <a:pPr>
            <a:lnSpc>
              <a:spcPct val="100000"/>
            </a:lnSpc>
            <a:spcAft>
              <a:spcPts val="834"/>
            </a:spcAft>
          </a:pPr>
          <a:r>
            <a:rPr lang="en-US" dirty="0" smtClean="0"/>
            <a:t>Day 0</a:t>
          </a:r>
          <a:endParaRPr lang="en-US" dirty="0"/>
        </a:p>
      </dgm:t>
    </dgm:pt>
    <dgm:pt modelId="{3AD50282-B06C-764E-A891-59C9AB42F9DB}" type="sibTrans" cxnId="{5E06E2C1-1CEF-C04B-9810-488122E66D7E}">
      <dgm:prSet/>
      <dgm:spPr/>
      <dgm:t>
        <a:bodyPr/>
        <a:lstStyle/>
        <a:p>
          <a:endParaRPr lang="en-US"/>
        </a:p>
      </dgm:t>
    </dgm:pt>
    <dgm:pt modelId="{6CB188D3-87AB-C148-89EC-6AFD4196ECD3}" type="parTrans" cxnId="{5E06E2C1-1CEF-C04B-9810-488122E66D7E}">
      <dgm:prSet/>
      <dgm:spPr/>
      <dgm:t>
        <a:bodyPr/>
        <a:lstStyle/>
        <a:p>
          <a:endParaRPr lang="en-US"/>
        </a:p>
      </dgm:t>
    </dgm:pt>
    <dgm:pt modelId="{14422148-1D88-D948-9505-67FD96DFE2F7}">
      <dgm:prSet phldrT="[Text]"/>
      <dgm:spPr/>
      <dgm:t>
        <a:bodyPr/>
        <a:lstStyle/>
        <a:p>
          <a:pPr>
            <a:spcAft>
              <a:spcPts val="834"/>
            </a:spcAft>
          </a:pPr>
          <a:r>
            <a:rPr lang="en-US" dirty="0" smtClean="0"/>
            <a:t>Collect blood and microbiome</a:t>
          </a:r>
          <a:endParaRPr lang="en-US" dirty="0"/>
        </a:p>
      </dgm:t>
    </dgm:pt>
    <dgm:pt modelId="{ADAB90AE-0C17-E745-BE9D-E74DF574DD26}" type="parTrans" cxnId="{AC35574D-FEAB-9D49-BB89-ADE2CBDD0AD0}">
      <dgm:prSet/>
      <dgm:spPr/>
      <dgm:t>
        <a:bodyPr/>
        <a:lstStyle/>
        <a:p>
          <a:endParaRPr lang="en-US"/>
        </a:p>
      </dgm:t>
    </dgm:pt>
    <dgm:pt modelId="{B2FAE470-1A1E-6845-B8A6-3DAEF944B29C}" type="sibTrans" cxnId="{AC35574D-FEAB-9D49-BB89-ADE2CBDD0AD0}">
      <dgm:prSet/>
      <dgm:spPr/>
      <dgm:t>
        <a:bodyPr/>
        <a:lstStyle/>
        <a:p>
          <a:endParaRPr lang="en-US"/>
        </a:p>
      </dgm:t>
    </dgm:pt>
    <dgm:pt modelId="{DD8ED391-9461-4040-BBB0-F25BA752CC18}">
      <dgm:prSet phldrT="[Text]"/>
      <dgm:spPr/>
      <dgm:t>
        <a:bodyPr/>
        <a:lstStyle/>
        <a:p>
          <a:pPr>
            <a:spcAft>
              <a:spcPts val="834"/>
            </a:spcAft>
          </a:pPr>
          <a:r>
            <a:rPr lang="en-US" dirty="0" smtClean="0"/>
            <a:t>Collect blood and microbiome</a:t>
          </a:r>
          <a:endParaRPr lang="en-US" dirty="0"/>
        </a:p>
      </dgm:t>
    </dgm:pt>
    <dgm:pt modelId="{2B6E3FC2-29D0-3842-9C62-06ABA0B037F0}" type="parTrans" cxnId="{FF4A6E75-D595-2F4B-B5B7-9E3382E21623}">
      <dgm:prSet/>
      <dgm:spPr/>
      <dgm:t>
        <a:bodyPr/>
        <a:lstStyle/>
        <a:p>
          <a:endParaRPr lang="en-US"/>
        </a:p>
      </dgm:t>
    </dgm:pt>
    <dgm:pt modelId="{DF7F0348-D8A1-784E-87A9-D8A7238B52C6}" type="sibTrans" cxnId="{FF4A6E75-D595-2F4B-B5B7-9E3382E21623}">
      <dgm:prSet/>
      <dgm:spPr/>
      <dgm:t>
        <a:bodyPr/>
        <a:lstStyle/>
        <a:p>
          <a:endParaRPr lang="en-US"/>
        </a:p>
      </dgm:t>
    </dgm:pt>
    <dgm:pt modelId="{21E501AF-B992-7D47-A4BE-5E0B52C9EE15}">
      <dgm:prSet phldrT="[Text]"/>
      <dgm:spPr/>
      <dgm:t>
        <a:bodyPr/>
        <a:lstStyle/>
        <a:p>
          <a:r>
            <a:rPr lang="en-US" dirty="0" smtClean="0"/>
            <a:t>Follow-Ups</a:t>
          </a:r>
          <a:endParaRPr lang="en-US" dirty="0"/>
        </a:p>
      </dgm:t>
    </dgm:pt>
    <dgm:pt modelId="{E25E84D8-0BF3-9548-B49A-FA70967C50FA}" type="parTrans" cxnId="{9DF73CD1-BAC6-3B4F-8D0C-D0B5DBA925AC}">
      <dgm:prSet/>
      <dgm:spPr/>
      <dgm:t>
        <a:bodyPr/>
        <a:lstStyle/>
        <a:p>
          <a:endParaRPr lang="en-US"/>
        </a:p>
      </dgm:t>
    </dgm:pt>
    <dgm:pt modelId="{7B3C8C1D-4ACA-7D40-B8DA-75E5F4034EA3}" type="sibTrans" cxnId="{9DF73CD1-BAC6-3B4F-8D0C-D0B5DBA925AC}">
      <dgm:prSet/>
      <dgm:spPr/>
      <dgm:t>
        <a:bodyPr/>
        <a:lstStyle/>
        <a:p>
          <a:endParaRPr lang="en-US"/>
        </a:p>
      </dgm:t>
    </dgm:pt>
    <dgm:pt modelId="{1EDA083D-13A1-9949-B1DA-E8E89894D31F}">
      <dgm:prSet phldrT="[Text]"/>
      <dgm:spPr/>
      <dgm:t>
        <a:bodyPr/>
        <a:lstStyle/>
        <a:p>
          <a:pPr>
            <a:spcAft>
              <a:spcPts val="834"/>
            </a:spcAft>
          </a:pPr>
          <a:r>
            <a:rPr lang="en-US" dirty="0" smtClean="0"/>
            <a:t>Every 90 days thereafter</a:t>
          </a:r>
          <a:endParaRPr lang="en-US" dirty="0"/>
        </a:p>
      </dgm:t>
    </dgm:pt>
    <dgm:pt modelId="{4CE7819F-8DAD-5B47-9403-3EA76F789E0D}" type="parTrans" cxnId="{9DFF4331-F17F-154D-B763-2D74631E4384}">
      <dgm:prSet/>
      <dgm:spPr/>
      <dgm:t>
        <a:bodyPr/>
        <a:lstStyle/>
        <a:p>
          <a:endParaRPr lang="en-US"/>
        </a:p>
      </dgm:t>
    </dgm:pt>
    <dgm:pt modelId="{089D2563-3AB9-344C-8642-F4628420A361}" type="sibTrans" cxnId="{9DFF4331-F17F-154D-B763-2D74631E4384}">
      <dgm:prSet/>
      <dgm:spPr/>
      <dgm:t>
        <a:bodyPr/>
        <a:lstStyle/>
        <a:p>
          <a:endParaRPr lang="en-US"/>
        </a:p>
      </dgm:t>
    </dgm:pt>
    <dgm:pt modelId="{DAF38193-BD0B-164F-8FAD-1A2798D60C07}">
      <dgm:prSet phldrT="[Text]"/>
      <dgm:spPr/>
      <dgm:t>
        <a:bodyPr/>
        <a:lstStyle/>
        <a:p>
          <a:pPr>
            <a:spcAft>
              <a:spcPts val="834"/>
            </a:spcAft>
          </a:pPr>
          <a:r>
            <a:rPr lang="en-US" dirty="0" smtClean="0"/>
            <a:t>Collect blood and microbiome</a:t>
          </a:r>
          <a:endParaRPr lang="en-US" dirty="0"/>
        </a:p>
      </dgm:t>
    </dgm:pt>
    <dgm:pt modelId="{E1D52139-1C27-7C43-9B1A-7908390F30A1}" type="parTrans" cxnId="{4ACBC034-A780-FE4A-80B8-DAA6EF4E2A5D}">
      <dgm:prSet/>
      <dgm:spPr/>
      <dgm:t>
        <a:bodyPr/>
        <a:lstStyle/>
        <a:p>
          <a:endParaRPr lang="en-US"/>
        </a:p>
      </dgm:t>
    </dgm:pt>
    <dgm:pt modelId="{627AA20C-17D9-A740-AD32-8C6D0012CDFA}" type="sibTrans" cxnId="{4ACBC034-A780-FE4A-80B8-DAA6EF4E2A5D}">
      <dgm:prSet/>
      <dgm:spPr/>
      <dgm:t>
        <a:bodyPr/>
        <a:lstStyle/>
        <a:p>
          <a:endParaRPr lang="en-US"/>
        </a:p>
      </dgm:t>
    </dgm:pt>
    <dgm:pt modelId="{F4F65D22-1EF1-194F-95E7-1DEBFEE6AB87}" type="pres">
      <dgm:prSet presAssocID="{33B716B6-1773-DA44-AD4F-0E37DAE90DCC}" presName="linearFlow" presStyleCnt="0">
        <dgm:presLayoutVars>
          <dgm:dir/>
          <dgm:animLvl val="lvl"/>
          <dgm:resizeHandles val="exact"/>
        </dgm:presLayoutVars>
      </dgm:prSet>
      <dgm:spPr/>
      <dgm:t>
        <a:bodyPr/>
        <a:lstStyle/>
        <a:p>
          <a:endParaRPr lang="en-US"/>
        </a:p>
      </dgm:t>
    </dgm:pt>
    <dgm:pt modelId="{51C22BC8-25E9-EA47-82D0-EC4758F7B6B3}" type="pres">
      <dgm:prSet presAssocID="{964CBCFB-2434-3349-83C1-8BE8DEE0B780}" presName="composite" presStyleCnt="0"/>
      <dgm:spPr/>
    </dgm:pt>
    <dgm:pt modelId="{C410650F-805E-F548-AB4F-24CD374178B8}" type="pres">
      <dgm:prSet presAssocID="{964CBCFB-2434-3349-83C1-8BE8DEE0B780}" presName="parTx" presStyleLbl="node1" presStyleIdx="0" presStyleCnt="4">
        <dgm:presLayoutVars>
          <dgm:chMax val="0"/>
          <dgm:chPref val="0"/>
          <dgm:bulletEnabled val="1"/>
        </dgm:presLayoutVars>
      </dgm:prSet>
      <dgm:spPr/>
      <dgm:t>
        <a:bodyPr/>
        <a:lstStyle/>
        <a:p>
          <a:endParaRPr lang="en-US"/>
        </a:p>
      </dgm:t>
    </dgm:pt>
    <dgm:pt modelId="{BCAA607C-EF97-9547-8D87-6511637D1433}" type="pres">
      <dgm:prSet presAssocID="{964CBCFB-2434-3349-83C1-8BE8DEE0B780}" presName="parSh" presStyleLbl="node1" presStyleIdx="0" presStyleCnt="4"/>
      <dgm:spPr/>
      <dgm:t>
        <a:bodyPr/>
        <a:lstStyle/>
        <a:p>
          <a:endParaRPr lang="en-US"/>
        </a:p>
      </dgm:t>
    </dgm:pt>
    <dgm:pt modelId="{79953237-589A-6246-9FEC-28699E017B78}" type="pres">
      <dgm:prSet presAssocID="{964CBCFB-2434-3349-83C1-8BE8DEE0B780}" presName="desTx" presStyleLbl="fgAcc1" presStyleIdx="0" presStyleCnt="4">
        <dgm:presLayoutVars>
          <dgm:bulletEnabled val="1"/>
        </dgm:presLayoutVars>
      </dgm:prSet>
      <dgm:spPr/>
      <dgm:t>
        <a:bodyPr/>
        <a:lstStyle/>
        <a:p>
          <a:endParaRPr lang="en-US"/>
        </a:p>
      </dgm:t>
    </dgm:pt>
    <dgm:pt modelId="{97C092B0-DA89-5841-A64D-7D455F6D6312}" type="pres">
      <dgm:prSet presAssocID="{3561B067-8A50-8745-B114-B5FA624F5BF6}" presName="sibTrans" presStyleLbl="sibTrans2D1" presStyleIdx="0" presStyleCnt="3"/>
      <dgm:spPr/>
      <dgm:t>
        <a:bodyPr/>
        <a:lstStyle/>
        <a:p>
          <a:endParaRPr lang="en-US"/>
        </a:p>
      </dgm:t>
    </dgm:pt>
    <dgm:pt modelId="{5A7B7A4A-6E45-4C44-AE1A-B5A03B21D1B3}" type="pres">
      <dgm:prSet presAssocID="{3561B067-8A50-8745-B114-B5FA624F5BF6}" presName="connTx" presStyleLbl="sibTrans2D1" presStyleIdx="0" presStyleCnt="3"/>
      <dgm:spPr/>
      <dgm:t>
        <a:bodyPr/>
        <a:lstStyle/>
        <a:p>
          <a:endParaRPr lang="en-US"/>
        </a:p>
      </dgm:t>
    </dgm:pt>
    <dgm:pt modelId="{61F68680-CD4E-7A44-98DE-8E09EC86F246}" type="pres">
      <dgm:prSet presAssocID="{0B53E2C2-9D88-9444-B6E8-90FDCDAF483B}" presName="composite" presStyleCnt="0"/>
      <dgm:spPr/>
    </dgm:pt>
    <dgm:pt modelId="{31A360FE-40ED-6949-8716-BA659FF95F41}" type="pres">
      <dgm:prSet presAssocID="{0B53E2C2-9D88-9444-B6E8-90FDCDAF483B}" presName="parTx" presStyleLbl="node1" presStyleIdx="0" presStyleCnt="4">
        <dgm:presLayoutVars>
          <dgm:chMax val="0"/>
          <dgm:chPref val="0"/>
          <dgm:bulletEnabled val="1"/>
        </dgm:presLayoutVars>
      </dgm:prSet>
      <dgm:spPr/>
      <dgm:t>
        <a:bodyPr/>
        <a:lstStyle/>
        <a:p>
          <a:endParaRPr lang="en-US"/>
        </a:p>
      </dgm:t>
    </dgm:pt>
    <dgm:pt modelId="{8C5A3D02-A616-0C4E-AA75-33142D739BA4}" type="pres">
      <dgm:prSet presAssocID="{0B53E2C2-9D88-9444-B6E8-90FDCDAF483B}" presName="parSh" presStyleLbl="node1" presStyleIdx="1" presStyleCnt="4"/>
      <dgm:spPr/>
      <dgm:t>
        <a:bodyPr/>
        <a:lstStyle/>
        <a:p>
          <a:endParaRPr lang="en-US"/>
        </a:p>
      </dgm:t>
    </dgm:pt>
    <dgm:pt modelId="{DEB8B11B-F087-0E43-A1BA-2FB804C89D11}" type="pres">
      <dgm:prSet presAssocID="{0B53E2C2-9D88-9444-B6E8-90FDCDAF483B}" presName="desTx" presStyleLbl="fgAcc1" presStyleIdx="1" presStyleCnt="4">
        <dgm:presLayoutVars>
          <dgm:bulletEnabled val="1"/>
        </dgm:presLayoutVars>
      </dgm:prSet>
      <dgm:spPr/>
      <dgm:t>
        <a:bodyPr/>
        <a:lstStyle/>
        <a:p>
          <a:endParaRPr lang="en-US"/>
        </a:p>
      </dgm:t>
    </dgm:pt>
    <dgm:pt modelId="{F3C29FA2-984A-D148-A82A-8C3CABFA81F2}" type="pres">
      <dgm:prSet presAssocID="{B934307C-7FA2-084D-A1BE-956B984A3114}" presName="sibTrans" presStyleLbl="sibTrans2D1" presStyleIdx="1" presStyleCnt="3"/>
      <dgm:spPr/>
      <dgm:t>
        <a:bodyPr/>
        <a:lstStyle/>
        <a:p>
          <a:endParaRPr lang="en-US"/>
        </a:p>
      </dgm:t>
    </dgm:pt>
    <dgm:pt modelId="{52C8FD81-5677-DC44-9F20-C2A490A370DB}" type="pres">
      <dgm:prSet presAssocID="{B934307C-7FA2-084D-A1BE-956B984A3114}" presName="connTx" presStyleLbl="sibTrans2D1" presStyleIdx="1" presStyleCnt="3"/>
      <dgm:spPr/>
      <dgm:t>
        <a:bodyPr/>
        <a:lstStyle/>
        <a:p>
          <a:endParaRPr lang="en-US"/>
        </a:p>
      </dgm:t>
    </dgm:pt>
    <dgm:pt modelId="{718CC6C6-1904-A741-A1B7-C7829B07FA29}" type="pres">
      <dgm:prSet presAssocID="{73DDD3A9-45DD-8148-8168-48BD166C24D5}" presName="composite" presStyleCnt="0"/>
      <dgm:spPr/>
    </dgm:pt>
    <dgm:pt modelId="{2762A2D0-6C42-9B4F-B334-2D3C1395CE3A}" type="pres">
      <dgm:prSet presAssocID="{73DDD3A9-45DD-8148-8168-48BD166C24D5}" presName="parTx" presStyleLbl="node1" presStyleIdx="1" presStyleCnt="4">
        <dgm:presLayoutVars>
          <dgm:chMax val="0"/>
          <dgm:chPref val="0"/>
          <dgm:bulletEnabled val="1"/>
        </dgm:presLayoutVars>
      </dgm:prSet>
      <dgm:spPr/>
      <dgm:t>
        <a:bodyPr/>
        <a:lstStyle/>
        <a:p>
          <a:endParaRPr lang="en-US"/>
        </a:p>
      </dgm:t>
    </dgm:pt>
    <dgm:pt modelId="{F08544F9-330E-AC47-935B-D10F538A24EC}" type="pres">
      <dgm:prSet presAssocID="{73DDD3A9-45DD-8148-8168-48BD166C24D5}" presName="parSh" presStyleLbl="node1" presStyleIdx="2" presStyleCnt="4"/>
      <dgm:spPr/>
      <dgm:t>
        <a:bodyPr/>
        <a:lstStyle/>
        <a:p>
          <a:endParaRPr lang="en-US"/>
        </a:p>
      </dgm:t>
    </dgm:pt>
    <dgm:pt modelId="{BD0E2A78-7DB7-B24D-8744-FD5FA25CBA0D}" type="pres">
      <dgm:prSet presAssocID="{73DDD3A9-45DD-8148-8168-48BD166C24D5}" presName="desTx" presStyleLbl="fgAcc1" presStyleIdx="2" presStyleCnt="4">
        <dgm:presLayoutVars>
          <dgm:bulletEnabled val="1"/>
        </dgm:presLayoutVars>
      </dgm:prSet>
      <dgm:spPr/>
      <dgm:t>
        <a:bodyPr/>
        <a:lstStyle/>
        <a:p>
          <a:endParaRPr lang="en-US"/>
        </a:p>
      </dgm:t>
    </dgm:pt>
    <dgm:pt modelId="{E463FBFF-DF7D-4647-A516-B60768FF22D1}" type="pres">
      <dgm:prSet presAssocID="{4E924B03-FE0F-C341-BDF7-D01576C27F03}" presName="sibTrans" presStyleLbl="sibTrans2D1" presStyleIdx="2" presStyleCnt="3"/>
      <dgm:spPr/>
      <dgm:t>
        <a:bodyPr/>
        <a:lstStyle/>
        <a:p>
          <a:endParaRPr lang="en-US"/>
        </a:p>
      </dgm:t>
    </dgm:pt>
    <dgm:pt modelId="{5C9729EE-E4FD-694A-B65B-0A25D869ED29}" type="pres">
      <dgm:prSet presAssocID="{4E924B03-FE0F-C341-BDF7-D01576C27F03}" presName="connTx" presStyleLbl="sibTrans2D1" presStyleIdx="2" presStyleCnt="3"/>
      <dgm:spPr/>
      <dgm:t>
        <a:bodyPr/>
        <a:lstStyle/>
        <a:p>
          <a:endParaRPr lang="en-US"/>
        </a:p>
      </dgm:t>
    </dgm:pt>
    <dgm:pt modelId="{7435345F-DD10-344A-8F70-D5F7CF284BAE}" type="pres">
      <dgm:prSet presAssocID="{21E501AF-B992-7D47-A4BE-5E0B52C9EE15}" presName="composite" presStyleCnt="0"/>
      <dgm:spPr/>
    </dgm:pt>
    <dgm:pt modelId="{31D92CA3-2182-D942-ABBD-9202BEFB3D1D}" type="pres">
      <dgm:prSet presAssocID="{21E501AF-B992-7D47-A4BE-5E0B52C9EE15}" presName="parTx" presStyleLbl="node1" presStyleIdx="2" presStyleCnt="4">
        <dgm:presLayoutVars>
          <dgm:chMax val="0"/>
          <dgm:chPref val="0"/>
          <dgm:bulletEnabled val="1"/>
        </dgm:presLayoutVars>
      </dgm:prSet>
      <dgm:spPr/>
      <dgm:t>
        <a:bodyPr/>
        <a:lstStyle/>
        <a:p>
          <a:endParaRPr lang="en-US"/>
        </a:p>
      </dgm:t>
    </dgm:pt>
    <dgm:pt modelId="{3C67382F-4FD4-5D41-91BC-7544E76985EC}" type="pres">
      <dgm:prSet presAssocID="{21E501AF-B992-7D47-A4BE-5E0B52C9EE15}" presName="parSh" presStyleLbl="node1" presStyleIdx="3" presStyleCnt="4"/>
      <dgm:spPr/>
      <dgm:t>
        <a:bodyPr/>
        <a:lstStyle/>
        <a:p>
          <a:endParaRPr lang="en-US"/>
        </a:p>
      </dgm:t>
    </dgm:pt>
    <dgm:pt modelId="{59B66400-212A-9C4A-B8B1-F6ED92A5D7FD}" type="pres">
      <dgm:prSet presAssocID="{21E501AF-B992-7D47-A4BE-5E0B52C9EE15}" presName="desTx" presStyleLbl="fgAcc1" presStyleIdx="3" presStyleCnt="4">
        <dgm:presLayoutVars>
          <dgm:bulletEnabled val="1"/>
        </dgm:presLayoutVars>
      </dgm:prSet>
      <dgm:spPr/>
      <dgm:t>
        <a:bodyPr/>
        <a:lstStyle/>
        <a:p>
          <a:endParaRPr lang="en-US"/>
        </a:p>
      </dgm:t>
    </dgm:pt>
  </dgm:ptLst>
  <dgm:cxnLst>
    <dgm:cxn modelId="{0BD113B8-81C7-D743-9955-6848D8A747EB}" type="presOf" srcId="{3561B067-8A50-8745-B114-B5FA624F5BF6}" destId="{97C092B0-DA89-5841-A64D-7D455F6D6312}" srcOrd="0" destOrd="0" presId="urn:microsoft.com/office/officeart/2005/8/layout/process3"/>
    <dgm:cxn modelId="{9503455B-F5D5-AD48-A44B-AD4023A7D20C}" type="presOf" srcId="{1E914D3C-81C4-D34F-ABAB-0BEF13E93C9D}" destId="{79953237-589A-6246-9FEC-28699E017B78}" srcOrd="0" destOrd="1" presId="urn:microsoft.com/office/officeart/2005/8/layout/process3"/>
    <dgm:cxn modelId="{AAC88746-3444-CC40-8D17-00D65B24B431}" type="presOf" srcId="{AFC46633-23A3-6A43-9477-0BB844DF094E}" destId="{79953237-589A-6246-9FEC-28699E017B78}" srcOrd="0" destOrd="0" presId="urn:microsoft.com/office/officeart/2005/8/layout/process3"/>
    <dgm:cxn modelId="{9DFF4331-F17F-154D-B763-2D74631E4384}" srcId="{21E501AF-B992-7D47-A4BE-5E0B52C9EE15}" destId="{1EDA083D-13A1-9949-B1DA-E8E89894D31F}" srcOrd="0" destOrd="0" parTransId="{4CE7819F-8DAD-5B47-9403-3EA76F789E0D}" sibTransId="{089D2563-3AB9-344C-8642-F4628420A361}"/>
    <dgm:cxn modelId="{1CA42002-BB6D-244B-ADE3-C92FC0A8DF79}" type="presOf" srcId="{0B53E2C2-9D88-9444-B6E8-90FDCDAF483B}" destId="{31A360FE-40ED-6949-8716-BA659FF95F41}" srcOrd="0" destOrd="0" presId="urn:microsoft.com/office/officeart/2005/8/layout/process3"/>
    <dgm:cxn modelId="{94301866-D5EF-4D40-A0EE-15C9FBBBEF27}" type="presOf" srcId="{DD8ED391-9461-4040-BBB0-F25BA752CC18}" destId="{BD0E2A78-7DB7-B24D-8744-FD5FA25CBA0D}" srcOrd="0" destOrd="1" presId="urn:microsoft.com/office/officeart/2005/8/layout/process3"/>
    <dgm:cxn modelId="{0AC7BFD4-9C8D-144C-A34A-F599A4B37791}" type="presOf" srcId="{964CBCFB-2434-3349-83C1-8BE8DEE0B780}" destId="{BCAA607C-EF97-9547-8D87-6511637D1433}" srcOrd="1" destOrd="0" presId="urn:microsoft.com/office/officeart/2005/8/layout/process3"/>
    <dgm:cxn modelId="{8A7AABF3-4220-314F-AB98-643B6BD84B78}" type="presOf" srcId="{4E924B03-FE0F-C341-BDF7-D01576C27F03}" destId="{E463FBFF-DF7D-4647-A516-B60768FF22D1}" srcOrd="0" destOrd="0" presId="urn:microsoft.com/office/officeart/2005/8/layout/process3"/>
    <dgm:cxn modelId="{52EEC0A3-51B7-A64C-BAEC-08AC5284672A}" type="presOf" srcId="{B934307C-7FA2-084D-A1BE-956B984A3114}" destId="{52C8FD81-5677-DC44-9F20-C2A490A370DB}" srcOrd="1" destOrd="0" presId="urn:microsoft.com/office/officeart/2005/8/layout/process3"/>
    <dgm:cxn modelId="{0A2C9510-6322-444E-9E30-C16BA11D571E}" type="presOf" srcId="{0B53E2C2-9D88-9444-B6E8-90FDCDAF483B}" destId="{8C5A3D02-A616-0C4E-AA75-33142D739BA4}" srcOrd="1" destOrd="0" presId="urn:microsoft.com/office/officeart/2005/8/layout/process3"/>
    <dgm:cxn modelId="{2F972401-E3E1-344F-BE17-D56E470E603C}" type="presOf" srcId="{964CBCFB-2434-3349-83C1-8BE8DEE0B780}" destId="{C410650F-805E-F548-AB4F-24CD374178B8}" srcOrd="0" destOrd="0" presId="urn:microsoft.com/office/officeart/2005/8/layout/process3"/>
    <dgm:cxn modelId="{4ACBC034-A780-FE4A-80B8-DAA6EF4E2A5D}" srcId="{21E501AF-B992-7D47-A4BE-5E0B52C9EE15}" destId="{DAF38193-BD0B-164F-8FAD-1A2798D60C07}" srcOrd="1" destOrd="0" parTransId="{E1D52139-1C27-7C43-9B1A-7908390F30A1}" sibTransId="{627AA20C-17D9-A740-AD32-8C6D0012CDFA}"/>
    <dgm:cxn modelId="{3030669F-6814-744C-8206-11C22B6BDEA4}" type="presOf" srcId="{B934307C-7FA2-084D-A1BE-956B984A3114}" destId="{F3C29FA2-984A-D148-A82A-8C3CABFA81F2}" srcOrd="0" destOrd="0" presId="urn:microsoft.com/office/officeart/2005/8/layout/process3"/>
    <dgm:cxn modelId="{65415808-F506-E448-A6A1-C52AA808C472}" srcId="{33B716B6-1773-DA44-AD4F-0E37DAE90DCC}" destId="{73DDD3A9-45DD-8148-8168-48BD166C24D5}" srcOrd="2" destOrd="0" parTransId="{1E021B23-E2DA-8146-B11E-FED0012ECFB6}" sibTransId="{4E924B03-FE0F-C341-BDF7-D01576C27F03}"/>
    <dgm:cxn modelId="{9B78ECD9-6C50-9749-A550-17E1228EC4FA}" srcId="{0B53E2C2-9D88-9444-B6E8-90FDCDAF483B}" destId="{A4075DE4-C7C7-5047-9277-A695C8E51CBB}" srcOrd="0" destOrd="0" parTransId="{E1E60A19-2948-7C4A-877D-FD98C4C605FB}" sibTransId="{34D53D69-26BD-BE48-94BD-C9BA6126EA45}"/>
    <dgm:cxn modelId="{497CD440-F602-6E4A-B497-F93B2186BE8F}" srcId="{964CBCFB-2434-3349-83C1-8BE8DEE0B780}" destId="{1E914D3C-81C4-D34F-ABAB-0BEF13E93C9D}" srcOrd="1" destOrd="0" parTransId="{D7A8705D-D476-0245-83C6-AF7D768430B9}" sibTransId="{F36460E0-5EBF-104F-9728-C4E43D7DB8BB}"/>
    <dgm:cxn modelId="{89C6FEE7-2B80-AE40-B05C-B989877D534E}" type="presOf" srcId="{A4075DE4-C7C7-5047-9277-A695C8E51CBB}" destId="{DEB8B11B-F087-0E43-A1BA-2FB804C89D11}" srcOrd="0" destOrd="0" presId="urn:microsoft.com/office/officeart/2005/8/layout/process3"/>
    <dgm:cxn modelId="{57A80906-3460-D445-BC97-1E11D5F73F78}" srcId="{33B716B6-1773-DA44-AD4F-0E37DAE90DCC}" destId="{964CBCFB-2434-3349-83C1-8BE8DEE0B780}" srcOrd="0" destOrd="0" parTransId="{7367D416-0612-3C42-99A2-1DDE858536C2}" sibTransId="{3561B067-8A50-8745-B114-B5FA624F5BF6}"/>
    <dgm:cxn modelId="{B3A43B83-7F22-3241-8773-CD232F0326F8}" type="presOf" srcId="{14422148-1D88-D948-9505-67FD96DFE2F7}" destId="{DEB8B11B-F087-0E43-A1BA-2FB804C89D11}" srcOrd="0" destOrd="1" presId="urn:microsoft.com/office/officeart/2005/8/layout/process3"/>
    <dgm:cxn modelId="{5E06E2C1-1CEF-C04B-9810-488122E66D7E}" srcId="{964CBCFB-2434-3349-83C1-8BE8DEE0B780}" destId="{AFC46633-23A3-6A43-9477-0BB844DF094E}" srcOrd="0" destOrd="0" parTransId="{6CB188D3-87AB-C148-89EC-6AFD4196ECD3}" sibTransId="{3AD50282-B06C-764E-A891-59C9AB42F9DB}"/>
    <dgm:cxn modelId="{D705D8E6-36D7-A243-AED4-C9EEA8E63D64}" type="presOf" srcId="{73DDD3A9-45DD-8148-8168-48BD166C24D5}" destId="{F08544F9-330E-AC47-935B-D10F538A24EC}" srcOrd="1" destOrd="0" presId="urn:microsoft.com/office/officeart/2005/8/layout/process3"/>
    <dgm:cxn modelId="{AC35574D-FEAB-9D49-BB89-ADE2CBDD0AD0}" srcId="{0B53E2C2-9D88-9444-B6E8-90FDCDAF483B}" destId="{14422148-1D88-D948-9505-67FD96DFE2F7}" srcOrd="1" destOrd="0" parTransId="{ADAB90AE-0C17-E745-BE9D-E74DF574DD26}" sibTransId="{B2FAE470-1A1E-6845-B8A6-3DAEF944B29C}"/>
    <dgm:cxn modelId="{43FCA33F-5F9D-244A-98CE-422FDEAB0DAA}" type="presOf" srcId="{21E501AF-B992-7D47-A4BE-5E0B52C9EE15}" destId="{3C67382F-4FD4-5D41-91BC-7544E76985EC}" srcOrd="1" destOrd="0" presId="urn:microsoft.com/office/officeart/2005/8/layout/process3"/>
    <dgm:cxn modelId="{3FFC1BDD-B173-C749-A1CA-25F6FD546CC2}" type="presOf" srcId="{33B716B6-1773-DA44-AD4F-0E37DAE90DCC}" destId="{F4F65D22-1EF1-194F-95E7-1DEBFEE6AB87}" srcOrd="0" destOrd="0" presId="urn:microsoft.com/office/officeart/2005/8/layout/process3"/>
    <dgm:cxn modelId="{5012D0CC-0EB7-3F4A-91E6-445A7550CA95}" type="presOf" srcId="{1EDA083D-13A1-9949-B1DA-E8E89894D31F}" destId="{59B66400-212A-9C4A-B8B1-F6ED92A5D7FD}" srcOrd="0" destOrd="0" presId="urn:microsoft.com/office/officeart/2005/8/layout/process3"/>
    <dgm:cxn modelId="{5F4CBF66-BC94-D141-90CF-3C98B4333805}" type="presOf" srcId="{DAF38193-BD0B-164F-8FAD-1A2798D60C07}" destId="{59B66400-212A-9C4A-B8B1-F6ED92A5D7FD}" srcOrd="0" destOrd="1" presId="urn:microsoft.com/office/officeart/2005/8/layout/process3"/>
    <dgm:cxn modelId="{F3384164-BD71-AD4C-B2F2-C28BAF94EA3F}" srcId="{33B716B6-1773-DA44-AD4F-0E37DAE90DCC}" destId="{0B53E2C2-9D88-9444-B6E8-90FDCDAF483B}" srcOrd="1" destOrd="0" parTransId="{F3D97AE5-E4D8-8C4E-A69D-7C9BA0724256}" sibTransId="{B934307C-7FA2-084D-A1BE-956B984A3114}"/>
    <dgm:cxn modelId="{BC4619AF-819F-C947-A8B1-BE85DD1705B9}" type="presOf" srcId="{4E924B03-FE0F-C341-BDF7-D01576C27F03}" destId="{5C9729EE-E4FD-694A-B65B-0A25D869ED29}" srcOrd="1" destOrd="0" presId="urn:microsoft.com/office/officeart/2005/8/layout/process3"/>
    <dgm:cxn modelId="{B7A18617-6586-0D42-B9FA-9C59CB7B008E}" srcId="{73DDD3A9-45DD-8148-8168-48BD166C24D5}" destId="{7D328B07-12BE-BF4C-89E1-1EE68426A3B3}" srcOrd="0" destOrd="0" parTransId="{BDFA4703-3F93-B849-BC22-3C4EE8B2653D}" sibTransId="{777357FA-AACD-5542-A821-EB7C3BF91FC5}"/>
    <dgm:cxn modelId="{97A27422-2D8B-E344-8861-F1075E507FB5}" type="presOf" srcId="{7D328B07-12BE-BF4C-89E1-1EE68426A3B3}" destId="{BD0E2A78-7DB7-B24D-8744-FD5FA25CBA0D}" srcOrd="0" destOrd="0" presId="urn:microsoft.com/office/officeart/2005/8/layout/process3"/>
    <dgm:cxn modelId="{ECF231F1-70A9-1544-A44A-BE27241F2F2F}" type="presOf" srcId="{21E501AF-B992-7D47-A4BE-5E0B52C9EE15}" destId="{31D92CA3-2182-D942-ABBD-9202BEFB3D1D}" srcOrd="0" destOrd="0" presId="urn:microsoft.com/office/officeart/2005/8/layout/process3"/>
    <dgm:cxn modelId="{FF4A6E75-D595-2F4B-B5B7-9E3382E21623}" srcId="{73DDD3A9-45DD-8148-8168-48BD166C24D5}" destId="{DD8ED391-9461-4040-BBB0-F25BA752CC18}" srcOrd="1" destOrd="0" parTransId="{2B6E3FC2-29D0-3842-9C62-06ABA0B037F0}" sibTransId="{DF7F0348-D8A1-784E-87A9-D8A7238B52C6}"/>
    <dgm:cxn modelId="{ED46C5D3-BEBC-114E-913F-7645839FBB14}" type="presOf" srcId="{3561B067-8A50-8745-B114-B5FA624F5BF6}" destId="{5A7B7A4A-6E45-4C44-AE1A-B5A03B21D1B3}" srcOrd="1" destOrd="0" presId="urn:microsoft.com/office/officeart/2005/8/layout/process3"/>
    <dgm:cxn modelId="{9DF73CD1-BAC6-3B4F-8D0C-D0B5DBA925AC}" srcId="{33B716B6-1773-DA44-AD4F-0E37DAE90DCC}" destId="{21E501AF-B992-7D47-A4BE-5E0B52C9EE15}" srcOrd="3" destOrd="0" parTransId="{E25E84D8-0BF3-9548-B49A-FA70967C50FA}" sibTransId="{7B3C8C1D-4ACA-7D40-B8DA-75E5F4034EA3}"/>
    <dgm:cxn modelId="{BB362349-4D19-764F-8551-1501037D2241}" type="presOf" srcId="{73DDD3A9-45DD-8148-8168-48BD166C24D5}" destId="{2762A2D0-6C42-9B4F-B334-2D3C1395CE3A}" srcOrd="0" destOrd="0" presId="urn:microsoft.com/office/officeart/2005/8/layout/process3"/>
    <dgm:cxn modelId="{DA29E6A6-8582-FC4D-9BB3-655BC768EFE6}" type="presParOf" srcId="{F4F65D22-1EF1-194F-95E7-1DEBFEE6AB87}" destId="{51C22BC8-25E9-EA47-82D0-EC4758F7B6B3}" srcOrd="0" destOrd="0" presId="urn:microsoft.com/office/officeart/2005/8/layout/process3"/>
    <dgm:cxn modelId="{2B2427DA-39DD-DF49-B905-51ACA7885AEB}" type="presParOf" srcId="{51C22BC8-25E9-EA47-82D0-EC4758F7B6B3}" destId="{C410650F-805E-F548-AB4F-24CD374178B8}" srcOrd="0" destOrd="0" presId="urn:microsoft.com/office/officeart/2005/8/layout/process3"/>
    <dgm:cxn modelId="{7A2BC711-FEC7-5645-B7F0-B3B0E1DC7EEA}" type="presParOf" srcId="{51C22BC8-25E9-EA47-82D0-EC4758F7B6B3}" destId="{BCAA607C-EF97-9547-8D87-6511637D1433}" srcOrd="1" destOrd="0" presId="urn:microsoft.com/office/officeart/2005/8/layout/process3"/>
    <dgm:cxn modelId="{9DBAA90C-BD1F-1544-B3B8-187DDBAA1828}" type="presParOf" srcId="{51C22BC8-25E9-EA47-82D0-EC4758F7B6B3}" destId="{79953237-589A-6246-9FEC-28699E017B78}" srcOrd="2" destOrd="0" presId="urn:microsoft.com/office/officeart/2005/8/layout/process3"/>
    <dgm:cxn modelId="{C0F75112-C455-9F44-AF85-B9A61FC5DC6C}" type="presParOf" srcId="{F4F65D22-1EF1-194F-95E7-1DEBFEE6AB87}" destId="{97C092B0-DA89-5841-A64D-7D455F6D6312}" srcOrd="1" destOrd="0" presId="urn:microsoft.com/office/officeart/2005/8/layout/process3"/>
    <dgm:cxn modelId="{7316D360-F9B1-454D-A751-5D82375F460D}" type="presParOf" srcId="{97C092B0-DA89-5841-A64D-7D455F6D6312}" destId="{5A7B7A4A-6E45-4C44-AE1A-B5A03B21D1B3}" srcOrd="0" destOrd="0" presId="urn:microsoft.com/office/officeart/2005/8/layout/process3"/>
    <dgm:cxn modelId="{B13A6D0F-C5B4-DE40-A8D5-C55F48500E09}" type="presParOf" srcId="{F4F65D22-1EF1-194F-95E7-1DEBFEE6AB87}" destId="{61F68680-CD4E-7A44-98DE-8E09EC86F246}" srcOrd="2" destOrd="0" presId="urn:microsoft.com/office/officeart/2005/8/layout/process3"/>
    <dgm:cxn modelId="{E07CE52A-AC85-8E4E-A40B-6204FC5BB04C}" type="presParOf" srcId="{61F68680-CD4E-7A44-98DE-8E09EC86F246}" destId="{31A360FE-40ED-6949-8716-BA659FF95F41}" srcOrd="0" destOrd="0" presId="urn:microsoft.com/office/officeart/2005/8/layout/process3"/>
    <dgm:cxn modelId="{63BE61AE-A71C-4443-A705-38E7CB75C2DD}" type="presParOf" srcId="{61F68680-CD4E-7A44-98DE-8E09EC86F246}" destId="{8C5A3D02-A616-0C4E-AA75-33142D739BA4}" srcOrd="1" destOrd="0" presId="urn:microsoft.com/office/officeart/2005/8/layout/process3"/>
    <dgm:cxn modelId="{FBFF66C7-C5D7-C04F-B052-D7F97673B574}" type="presParOf" srcId="{61F68680-CD4E-7A44-98DE-8E09EC86F246}" destId="{DEB8B11B-F087-0E43-A1BA-2FB804C89D11}" srcOrd="2" destOrd="0" presId="urn:microsoft.com/office/officeart/2005/8/layout/process3"/>
    <dgm:cxn modelId="{148C9704-791D-0744-AC99-199378CBCE1F}" type="presParOf" srcId="{F4F65D22-1EF1-194F-95E7-1DEBFEE6AB87}" destId="{F3C29FA2-984A-D148-A82A-8C3CABFA81F2}" srcOrd="3" destOrd="0" presId="urn:microsoft.com/office/officeart/2005/8/layout/process3"/>
    <dgm:cxn modelId="{27198B79-942B-C640-B765-49D17D8221C2}" type="presParOf" srcId="{F3C29FA2-984A-D148-A82A-8C3CABFA81F2}" destId="{52C8FD81-5677-DC44-9F20-C2A490A370DB}" srcOrd="0" destOrd="0" presId="urn:microsoft.com/office/officeart/2005/8/layout/process3"/>
    <dgm:cxn modelId="{C2C89652-B21E-C24C-8E3B-1EAC43ABBE85}" type="presParOf" srcId="{F4F65D22-1EF1-194F-95E7-1DEBFEE6AB87}" destId="{718CC6C6-1904-A741-A1B7-C7829B07FA29}" srcOrd="4" destOrd="0" presId="urn:microsoft.com/office/officeart/2005/8/layout/process3"/>
    <dgm:cxn modelId="{993E4723-B36C-D44A-9AA6-84E4053684CA}" type="presParOf" srcId="{718CC6C6-1904-A741-A1B7-C7829B07FA29}" destId="{2762A2D0-6C42-9B4F-B334-2D3C1395CE3A}" srcOrd="0" destOrd="0" presId="urn:microsoft.com/office/officeart/2005/8/layout/process3"/>
    <dgm:cxn modelId="{BAF65496-C2C8-0045-9DBC-1308A7812053}" type="presParOf" srcId="{718CC6C6-1904-A741-A1B7-C7829B07FA29}" destId="{F08544F9-330E-AC47-935B-D10F538A24EC}" srcOrd="1" destOrd="0" presId="urn:microsoft.com/office/officeart/2005/8/layout/process3"/>
    <dgm:cxn modelId="{2E51FF5F-9349-C845-AA93-7225DB4270AB}" type="presParOf" srcId="{718CC6C6-1904-A741-A1B7-C7829B07FA29}" destId="{BD0E2A78-7DB7-B24D-8744-FD5FA25CBA0D}" srcOrd="2" destOrd="0" presId="urn:microsoft.com/office/officeart/2005/8/layout/process3"/>
    <dgm:cxn modelId="{CF09978A-FA57-924D-ADAC-AB071A24A719}" type="presParOf" srcId="{F4F65D22-1EF1-194F-95E7-1DEBFEE6AB87}" destId="{E463FBFF-DF7D-4647-A516-B60768FF22D1}" srcOrd="5" destOrd="0" presId="urn:microsoft.com/office/officeart/2005/8/layout/process3"/>
    <dgm:cxn modelId="{A70E0BCD-534F-7E44-B6AD-ABACB302A73E}" type="presParOf" srcId="{E463FBFF-DF7D-4647-A516-B60768FF22D1}" destId="{5C9729EE-E4FD-694A-B65B-0A25D869ED29}" srcOrd="0" destOrd="0" presId="urn:microsoft.com/office/officeart/2005/8/layout/process3"/>
    <dgm:cxn modelId="{A38A01BA-4301-BD47-978A-C12718403D3A}" type="presParOf" srcId="{F4F65D22-1EF1-194F-95E7-1DEBFEE6AB87}" destId="{7435345F-DD10-344A-8F70-D5F7CF284BAE}" srcOrd="6" destOrd="0" presId="urn:microsoft.com/office/officeart/2005/8/layout/process3"/>
    <dgm:cxn modelId="{8B4632BC-D214-954B-9BBD-8B71E7760329}" type="presParOf" srcId="{7435345F-DD10-344A-8F70-D5F7CF284BAE}" destId="{31D92CA3-2182-D942-ABBD-9202BEFB3D1D}" srcOrd="0" destOrd="0" presId="urn:microsoft.com/office/officeart/2005/8/layout/process3"/>
    <dgm:cxn modelId="{C5E569FA-0B8E-9C49-9FA2-3758D5D5778C}" type="presParOf" srcId="{7435345F-DD10-344A-8F70-D5F7CF284BAE}" destId="{3C67382F-4FD4-5D41-91BC-7544E76985EC}" srcOrd="1" destOrd="0" presId="urn:microsoft.com/office/officeart/2005/8/layout/process3"/>
    <dgm:cxn modelId="{49D8FC59-C093-4649-B5CE-A427EC5E3BAA}" type="presParOf" srcId="{7435345F-DD10-344A-8F70-D5F7CF284BAE}" destId="{59B66400-212A-9C4A-B8B1-F6ED92A5D7FD}"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97362-9B8D-564E-9A3F-189DC8967E10}">
      <dsp:nvSpPr>
        <dsp:cNvPr id="0" name=""/>
        <dsp:cNvSpPr/>
      </dsp:nvSpPr>
      <dsp:spPr>
        <a:xfrm>
          <a:off x="7761" y="160287"/>
          <a:ext cx="2319847" cy="235836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Participant self-samples at home – no nucleic acid preservation buffer used but samples placed on ice packs immediately </a:t>
          </a:r>
          <a:endParaRPr lang="en-US" sz="1800" kern="1200" dirty="0"/>
        </a:p>
      </dsp:txBody>
      <dsp:txXfrm>
        <a:off x="75707" y="228233"/>
        <a:ext cx="2183955" cy="2222468"/>
      </dsp:txXfrm>
    </dsp:sp>
    <dsp:sp modelId="{8A9B4955-7B09-2C47-A6FC-AA4E62E18E7D}">
      <dsp:nvSpPr>
        <dsp:cNvPr id="0" name=""/>
        <dsp:cNvSpPr/>
      </dsp:nvSpPr>
      <dsp:spPr>
        <a:xfrm>
          <a:off x="2559593" y="1051806"/>
          <a:ext cx="491807" cy="575322"/>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559593" y="1166870"/>
        <a:ext cx="344265" cy="345194"/>
      </dsp:txXfrm>
    </dsp:sp>
    <dsp:sp modelId="{C33BD636-D8DA-874A-9A88-B26943830AA3}">
      <dsp:nvSpPr>
        <dsp:cNvPr id="0" name=""/>
        <dsp:cNvSpPr/>
      </dsp:nvSpPr>
      <dsp:spPr>
        <a:xfrm>
          <a:off x="3255547" y="160287"/>
          <a:ext cx="2319847" cy="235836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Participant ships samples overnight to lab on ice. Once received, samples stored in lab at -80°C</a:t>
          </a:r>
          <a:endParaRPr lang="en-US" sz="1800" kern="1200" dirty="0"/>
        </a:p>
      </dsp:txBody>
      <dsp:txXfrm>
        <a:off x="3323493" y="228233"/>
        <a:ext cx="2183955" cy="2222468"/>
      </dsp:txXfrm>
    </dsp:sp>
    <dsp:sp modelId="{E7F172EF-4751-D24F-9BCC-4922268D644F}">
      <dsp:nvSpPr>
        <dsp:cNvPr id="0" name=""/>
        <dsp:cNvSpPr/>
      </dsp:nvSpPr>
      <dsp:spPr>
        <a:xfrm>
          <a:off x="5809320" y="1051806"/>
          <a:ext cx="495921" cy="575322"/>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809320" y="1166870"/>
        <a:ext cx="347145" cy="345194"/>
      </dsp:txXfrm>
    </dsp:sp>
    <dsp:sp modelId="{5DE2197B-3347-F340-85B2-CFBEF9F2BF96}">
      <dsp:nvSpPr>
        <dsp:cNvPr id="0" name=""/>
        <dsp:cNvSpPr/>
      </dsp:nvSpPr>
      <dsp:spPr>
        <a:xfrm>
          <a:off x="6511095" y="160287"/>
          <a:ext cx="2319847" cy="235836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DNA from </a:t>
          </a:r>
          <a:r>
            <a:rPr lang="en-US" sz="1800" b="1" kern="1200" dirty="0" smtClean="0">
              <a:solidFill>
                <a:schemeClr val="tx1"/>
              </a:solidFill>
            </a:rPr>
            <a:t>stool </a:t>
          </a:r>
          <a:r>
            <a:rPr lang="en-US" sz="1800" kern="1200" dirty="0" smtClean="0"/>
            <a:t>extracted with MoBio PowerSoil Kit</a:t>
          </a:r>
        </a:p>
        <a:p>
          <a:pPr lvl="0" algn="ctr" defTabSz="800100">
            <a:lnSpc>
              <a:spcPct val="90000"/>
            </a:lnSpc>
            <a:spcBef>
              <a:spcPct val="0"/>
            </a:spcBef>
            <a:spcAft>
              <a:spcPct val="35000"/>
            </a:spcAft>
          </a:pPr>
          <a:r>
            <a:rPr lang="en-US" sz="1800" kern="1200" dirty="0" smtClean="0"/>
            <a:t>DNA from </a:t>
          </a:r>
          <a:r>
            <a:rPr lang="en-US" sz="1800" b="1" kern="1200" dirty="0" smtClean="0">
              <a:solidFill>
                <a:srgbClr val="FF0000"/>
              </a:solidFill>
            </a:rPr>
            <a:t>saliva </a:t>
          </a:r>
          <a:r>
            <a:rPr lang="en-US" sz="1800" kern="1200" dirty="0" smtClean="0"/>
            <a:t>extracted with </a:t>
          </a:r>
          <a:r>
            <a:rPr lang="en-US" sz="1800" b="0" u="none" kern="1200" dirty="0" smtClean="0"/>
            <a:t>Epicentre MasterPure Gram Positive DNA Purification Kit </a:t>
          </a:r>
          <a:endParaRPr lang="en-US" sz="1800" kern="1200" dirty="0"/>
        </a:p>
      </dsp:txBody>
      <dsp:txXfrm>
        <a:off x="6579041" y="228233"/>
        <a:ext cx="2183955" cy="2222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97362-9B8D-564E-9A3F-189DC8967E10}">
      <dsp:nvSpPr>
        <dsp:cNvPr id="0" name=""/>
        <dsp:cNvSpPr/>
      </dsp:nvSpPr>
      <dsp:spPr>
        <a:xfrm>
          <a:off x="7377" y="334256"/>
          <a:ext cx="2205118" cy="200527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DNA is quantified &amp;  used for 16S sequencing (PCR amplification using Illumina indexes) and WGS (Illumina’s TruSeq Nano Kit)</a:t>
          </a:r>
          <a:endParaRPr lang="en-US" sz="1800" kern="1200" dirty="0"/>
        </a:p>
      </dsp:txBody>
      <dsp:txXfrm>
        <a:off x="66110" y="392989"/>
        <a:ext cx="2087652" cy="1887813"/>
      </dsp:txXfrm>
    </dsp:sp>
    <dsp:sp modelId="{8A9B4955-7B09-2C47-A6FC-AA4E62E18E7D}">
      <dsp:nvSpPr>
        <dsp:cNvPr id="0" name=""/>
        <dsp:cNvSpPr/>
      </dsp:nvSpPr>
      <dsp:spPr>
        <a:xfrm>
          <a:off x="2433007" y="1063461"/>
          <a:ext cx="467485" cy="54686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433007" y="1172835"/>
        <a:ext cx="327240" cy="328121"/>
      </dsp:txXfrm>
    </dsp:sp>
    <dsp:sp modelId="{C33BD636-D8DA-874A-9A88-B26943830AA3}">
      <dsp:nvSpPr>
        <dsp:cNvPr id="0" name=""/>
        <dsp:cNvSpPr/>
      </dsp:nvSpPr>
      <dsp:spPr>
        <a:xfrm>
          <a:off x="3094543" y="334256"/>
          <a:ext cx="2205118" cy="200527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16S libraries are sequenced on MiSeq</a:t>
          </a:r>
        </a:p>
        <a:p>
          <a:pPr lvl="0" algn="ctr" defTabSz="800100">
            <a:lnSpc>
              <a:spcPct val="90000"/>
            </a:lnSpc>
            <a:spcBef>
              <a:spcPct val="0"/>
            </a:spcBef>
            <a:spcAft>
              <a:spcPct val="35000"/>
            </a:spcAft>
          </a:pPr>
          <a:r>
            <a:rPr lang="en-US" sz="1800" kern="1200" dirty="0" smtClean="0"/>
            <a:t>mWGS libraries are sequenced on NextSeq or HiSeq</a:t>
          </a:r>
          <a:endParaRPr lang="en-US" sz="1800" kern="1200" dirty="0"/>
        </a:p>
      </dsp:txBody>
      <dsp:txXfrm>
        <a:off x="3153276" y="392989"/>
        <a:ext cx="2087652" cy="1887813"/>
      </dsp:txXfrm>
    </dsp:sp>
    <dsp:sp modelId="{E7F172EF-4751-D24F-9BCC-4922268D644F}">
      <dsp:nvSpPr>
        <dsp:cNvPr id="0" name=""/>
        <dsp:cNvSpPr/>
      </dsp:nvSpPr>
      <dsp:spPr>
        <a:xfrm>
          <a:off x="5520173" y="1063461"/>
          <a:ext cx="467485" cy="54686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520173" y="1172835"/>
        <a:ext cx="327240" cy="328121"/>
      </dsp:txXfrm>
    </dsp:sp>
    <dsp:sp modelId="{5DE2197B-3347-F340-85B2-CFBEF9F2BF96}">
      <dsp:nvSpPr>
        <dsp:cNvPr id="0" name=""/>
        <dsp:cNvSpPr/>
      </dsp:nvSpPr>
      <dsp:spPr>
        <a:xfrm>
          <a:off x="6181708" y="334256"/>
          <a:ext cx="2205118" cy="200527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Sequencing</a:t>
          </a:r>
          <a:r>
            <a:rPr lang="en-US" sz="1800" kern="1200" baseline="0" dirty="0" smtClean="0"/>
            <a:t> data is trimmed, human contaminants are removed, and reads are mapped for taxonomic assignment</a:t>
          </a:r>
          <a:endParaRPr lang="en-US" sz="1800" kern="1200" dirty="0"/>
        </a:p>
      </dsp:txBody>
      <dsp:txXfrm>
        <a:off x="6240441" y="392989"/>
        <a:ext cx="2087652" cy="1887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97362-9B8D-564E-9A3F-189DC8967E10}">
      <dsp:nvSpPr>
        <dsp:cNvPr id="0" name=""/>
        <dsp:cNvSpPr/>
      </dsp:nvSpPr>
      <dsp:spPr>
        <a:xfrm>
          <a:off x="7761" y="294857"/>
          <a:ext cx="2319847" cy="2089221"/>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Participant self-samples at home –samples are placed immediately into RNALater and placed on ice packs immediately </a:t>
          </a:r>
          <a:endParaRPr lang="en-US" sz="1800" kern="1200" dirty="0"/>
        </a:p>
      </dsp:txBody>
      <dsp:txXfrm>
        <a:off x="68952" y="356048"/>
        <a:ext cx="2197465" cy="1966839"/>
      </dsp:txXfrm>
    </dsp:sp>
    <dsp:sp modelId="{8A9B4955-7B09-2C47-A6FC-AA4E62E18E7D}">
      <dsp:nvSpPr>
        <dsp:cNvPr id="0" name=""/>
        <dsp:cNvSpPr/>
      </dsp:nvSpPr>
      <dsp:spPr>
        <a:xfrm>
          <a:off x="2559593" y="1051806"/>
          <a:ext cx="491807" cy="575322"/>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559593" y="1166870"/>
        <a:ext cx="344265" cy="345194"/>
      </dsp:txXfrm>
    </dsp:sp>
    <dsp:sp modelId="{C33BD636-D8DA-874A-9A88-B26943830AA3}">
      <dsp:nvSpPr>
        <dsp:cNvPr id="0" name=""/>
        <dsp:cNvSpPr/>
      </dsp:nvSpPr>
      <dsp:spPr>
        <a:xfrm>
          <a:off x="3255547" y="294857"/>
          <a:ext cx="2319847" cy="2089221"/>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Participant ships samples overnight to lab on ice. Once received, samples stored in lab at -80°C</a:t>
          </a:r>
          <a:endParaRPr lang="en-US" sz="1800" kern="1200" dirty="0"/>
        </a:p>
      </dsp:txBody>
      <dsp:txXfrm>
        <a:off x="3316738" y="356048"/>
        <a:ext cx="2197465" cy="1966839"/>
      </dsp:txXfrm>
    </dsp:sp>
    <dsp:sp modelId="{E7F172EF-4751-D24F-9BCC-4922268D644F}">
      <dsp:nvSpPr>
        <dsp:cNvPr id="0" name=""/>
        <dsp:cNvSpPr/>
      </dsp:nvSpPr>
      <dsp:spPr>
        <a:xfrm>
          <a:off x="5809320" y="1051806"/>
          <a:ext cx="495921" cy="575322"/>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809320" y="1166870"/>
        <a:ext cx="347145" cy="345194"/>
      </dsp:txXfrm>
    </dsp:sp>
    <dsp:sp modelId="{5DE2197B-3347-F340-85B2-CFBEF9F2BF96}">
      <dsp:nvSpPr>
        <dsp:cNvPr id="0" name=""/>
        <dsp:cNvSpPr/>
      </dsp:nvSpPr>
      <dsp:spPr>
        <a:xfrm>
          <a:off x="6511095" y="294857"/>
          <a:ext cx="2319847" cy="2089221"/>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RNA from both saliva and</a:t>
          </a:r>
          <a:r>
            <a:rPr lang="en-US" sz="1800" b="0" kern="1200" dirty="0" smtClean="0"/>
            <a:t> stool </a:t>
          </a:r>
          <a:r>
            <a:rPr lang="en-US" sz="1800" kern="1200" dirty="0" smtClean="0"/>
            <a:t>extracted with MoBio PowerMicrobiome Kit</a:t>
          </a:r>
        </a:p>
        <a:p>
          <a:pPr lvl="0" algn="ctr" defTabSz="800100">
            <a:lnSpc>
              <a:spcPct val="90000"/>
            </a:lnSpc>
            <a:spcBef>
              <a:spcPct val="0"/>
            </a:spcBef>
            <a:spcAft>
              <a:spcPct val="35000"/>
            </a:spcAft>
          </a:pPr>
          <a:r>
            <a:rPr lang="en-US" sz="1800" kern="1200" dirty="0" smtClean="0"/>
            <a:t>RNA is checked for quantity (Qubit) and quality (</a:t>
          </a:r>
          <a:r>
            <a:rPr lang="en-US" sz="1800" kern="1200" dirty="0" err="1" smtClean="0"/>
            <a:t>Bioanalyzer</a:t>
          </a:r>
          <a:r>
            <a:rPr lang="en-US" sz="1800" kern="1200" dirty="0" smtClean="0"/>
            <a:t>)</a:t>
          </a:r>
        </a:p>
      </dsp:txBody>
      <dsp:txXfrm>
        <a:off x="6572286" y="356048"/>
        <a:ext cx="2197465" cy="1966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97362-9B8D-564E-9A3F-189DC8967E10}">
      <dsp:nvSpPr>
        <dsp:cNvPr id="0" name=""/>
        <dsp:cNvSpPr/>
      </dsp:nvSpPr>
      <dsp:spPr>
        <a:xfrm>
          <a:off x="7377" y="210218"/>
          <a:ext cx="2205118" cy="2253355"/>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rRNA is removed, cDNA is synthesized, and a RNA-Seq library is prepared using Epicentre’s ScriptSeq Complete Gold Kit (Epidemiology)</a:t>
          </a:r>
          <a:endParaRPr lang="en-US" sz="1800" kern="1200" dirty="0"/>
        </a:p>
      </dsp:txBody>
      <dsp:txXfrm>
        <a:off x="71963" y="274804"/>
        <a:ext cx="2075946" cy="2124183"/>
      </dsp:txXfrm>
    </dsp:sp>
    <dsp:sp modelId="{8A9B4955-7B09-2C47-A6FC-AA4E62E18E7D}">
      <dsp:nvSpPr>
        <dsp:cNvPr id="0" name=""/>
        <dsp:cNvSpPr/>
      </dsp:nvSpPr>
      <dsp:spPr>
        <a:xfrm>
          <a:off x="2433007" y="1063461"/>
          <a:ext cx="467485" cy="546869"/>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433007" y="1172835"/>
        <a:ext cx="327240" cy="328121"/>
      </dsp:txXfrm>
    </dsp:sp>
    <dsp:sp modelId="{C33BD636-D8DA-874A-9A88-B26943830AA3}">
      <dsp:nvSpPr>
        <dsp:cNvPr id="0" name=""/>
        <dsp:cNvSpPr/>
      </dsp:nvSpPr>
      <dsp:spPr>
        <a:xfrm>
          <a:off x="3094543" y="210218"/>
          <a:ext cx="2205118" cy="2253355"/>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RNA-Seq libraries are sequenced on MiSeq or NextSeq</a:t>
          </a:r>
          <a:endParaRPr lang="en-US" sz="1800" kern="1200" dirty="0"/>
        </a:p>
      </dsp:txBody>
      <dsp:txXfrm>
        <a:off x="3159129" y="274804"/>
        <a:ext cx="2075946" cy="2124183"/>
      </dsp:txXfrm>
    </dsp:sp>
    <dsp:sp modelId="{E7F172EF-4751-D24F-9BCC-4922268D644F}">
      <dsp:nvSpPr>
        <dsp:cNvPr id="0" name=""/>
        <dsp:cNvSpPr/>
      </dsp:nvSpPr>
      <dsp:spPr>
        <a:xfrm>
          <a:off x="5520173" y="1063461"/>
          <a:ext cx="467485" cy="546869"/>
        </a:xfrm>
        <a:prstGeom prst="righ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520173" y="1172835"/>
        <a:ext cx="327240" cy="328121"/>
      </dsp:txXfrm>
    </dsp:sp>
    <dsp:sp modelId="{5DE2197B-3347-F340-85B2-CFBEF9F2BF96}">
      <dsp:nvSpPr>
        <dsp:cNvPr id="0" name=""/>
        <dsp:cNvSpPr/>
      </dsp:nvSpPr>
      <dsp:spPr>
        <a:xfrm>
          <a:off x="6181708" y="210218"/>
          <a:ext cx="2205118" cy="2253355"/>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Sequencing</a:t>
          </a:r>
          <a:r>
            <a:rPr lang="en-US" sz="1800" kern="1200" baseline="0" dirty="0" smtClean="0"/>
            <a:t> data is trimmed, human contaminants are removed, and reads are mapped for taxonomic assignment &amp; functional analysis</a:t>
          </a:r>
          <a:endParaRPr lang="en-US" sz="1800" kern="1200" dirty="0"/>
        </a:p>
      </dsp:txBody>
      <dsp:txXfrm>
        <a:off x="6246294" y="274804"/>
        <a:ext cx="2075946" cy="2124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A607C-EF97-9547-8D87-6511637D1433}">
      <dsp:nvSpPr>
        <dsp:cNvPr id="0" name=""/>
        <dsp:cNvSpPr/>
      </dsp:nvSpPr>
      <dsp:spPr>
        <a:xfrm>
          <a:off x="982" y="206351"/>
          <a:ext cx="1234259" cy="56160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n-US" sz="1300" kern="1200" dirty="0" smtClean="0"/>
            <a:t>Baseline</a:t>
          </a:r>
          <a:endParaRPr lang="en-US" sz="1300" kern="1200" dirty="0"/>
        </a:p>
      </dsp:txBody>
      <dsp:txXfrm>
        <a:off x="982" y="206351"/>
        <a:ext cx="1234259" cy="374400"/>
      </dsp:txXfrm>
    </dsp:sp>
    <dsp:sp modelId="{79953237-589A-6246-9FEC-28699E017B78}">
      <dsp:nvSpPr>
        <dsp:cNvPr id="0" name=""/>
        <dsp:cNvSpPr/>
      </dsp:nvSpPr>
      <dsp:spPr>
        <a:xfrm>
          <a:off x="253782" y="580751"/>
          <a:ext cx="1234259" cy="14396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100000"/>
            </a:lnSpc>
            <a:spcBef>
              <a:spcPct val="0"/>
            </a:spcBef>
            <a:spcAft>
              <a:spcPts val="834"/>
            </a:spcAft>
            <a:buChar char="••"/>
          </a:pPr>
          <a:r>
            <a:rPr lang="en-US" sz="1300" kern="1200" dirty="0" smtClean="0"/>
            <a:t>Day 0</a:t>
          </a:r>
          <a:endParaRPr lang="en-US" sz="1300" kern="1200" dirty="0"/>
        </a:p>
        <a:p>
          <a:pPr marL="114300" lvl="1" indent="-114300" algn="l" defTabSz="577850">
            <a:lnSpc>
              <a:spcPct val="100000"/>
            </a:lnSpc>
            <a:spcBef>
              <a:spcPct val="0"/>
            </a:spcBef>
            <a:spcAft>
              <a:spcPts val="834"/>
            </a:spcAft>
            <a:buChar char="••"/>
          </a:pPr>
          <a:r>
            <a:rPr lang="en-US" sz="1300" kern="1200" dirty="0" smtClean="0"/>
            <a:t>Collect blood and microbiome</a:t>
          </a:r>
          <a:endParaRPr lang="en-US" sz="1300" kern="1200" dirty="0"/>
        </a:p>
      </dsp:txBody>
      <dsp:txXfrm>
        <a:off x="289932" y="616901"/>
        <a:ext cx="1161959" cy="1367348"/>
      </dsp:txXfrm>
    </dsp:sp>
    <dsp:sp modelId="{97C092B0-DA89-5841-A64D-7D455F6D6312}">
      <dsp:nvSpPr>
        <dsp:cNvPr id="0" name=""/>
        <dsp:cNvSpPr/>
      </dsp:nvSpPr>
      <dsp:spPr>
        <a:xfrm>
          <a:off x="1422350" y="239903"/>
          <a:ext cx="396671" cy="3072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422350" y="301362"/>
        <a:ext cx="304483" cy="184376"/>
      </dsp:txXfrm>
    </dsp:sp>
    <dsp:sp modelId="{8C5A3D02-A616-0C4E-AA75-33142D739BA4}">
      <dsp:nvSpPr>
        <dsp:cNvPr id="0" name=""/>
        <dsp:cNvSpPr/>
      </dsp:nvSpPr>
      <dsp:spPr>
        <a:xfrm>
          <a:off x="1983678" y="206351"/>
          <a:ext cx="1234259" cy="56160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n-US" sz="1300" kern="1200" dirty="0" smtClean="0"/>
            <a:t>Weight Gain</a:t>
          </a:r>
          <a:endParaRPr lang="en-US" sz="1300" kern="1200" dirty="0"/>
        </a:p>
      </dsp:txBody>
      <dsp:txXfrm>
        <a:off x="1983678" y="206351"/>
        <a:ext cx="1234259" cy="374400"/>
      </dsp:txXfrm>
    </dsp:sp>
    <dsp:sp modelId="{DEB8B11B-F087-0E43-A1BA-2FB804C89D11}">
      <dsp:nvSpPr>
        <dsp:cNvPr id="0" name=""/>
        <dsp:cNvSpPr/>
      </dsp:nvSpPr>
      <dsp:spPr>
        <a:xfrm>
          <a:off x="2236478" y="580751"/>
          <a:ext cx="1234259" cy="14396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ts val="834"/>
            </a:spcAft>
            <a:buChar char="••"/>
          </a:pPr>
          <a:r>
            <a:rPr lang="en-US" sz="1300" kern="1200" dirty="0" smtClean="0"/>
            <a:t>Weight gain of 1.5-3 kg</a:t>
          </a:r>
          <a:endParaRPr lang="en-US" sz="1300" kern="1200" dirty="0"/>
        </a:p>
        <a:p>
          <a:pPr marL="114300" lvl="1" indent="-114300" algn="l" defTabSz="577850">
            <a:lnSpc>
              <a:spcPct val="90000"/>
            </a:lnSpc>
            <a:spcBef>
              <a:spcPct val="0"/>
            </a:spcBef>
            <a:spcAft>
              <a:spcPts val="834"/>
            </a:spcAft>
            <a:buChar char="••"/>
          </a:pPr>
          <a:r>
            <a:rPr lang="en-US" sz="1300" kern="1200" dirty="0" smtClean="0"/>
            <a:t>Collect blood and microbiome</a:t>
          </a:r>
          <a:endParaRPr lang="en-US" sz="1300" kern="1200" dirty="0"/>
        </a:p>
      </dsp:txBody>
      <dsp:txXfrm>
        <a:off x="2272628" y="616901"/>
        <a:ext cx="1161959" cy="1367348"/>
      </dsp:txXfrm>
    </dsp:sp>
    <dsp:sp modelId="{F3C29FA2-984A-D148-A82A-8C3CABFA81F2}">
      <dsp:nvSpPr>
        <dsp:cNvPr id="0" name=""/>
        <dsp:cNvSpPr/>
      </dsp:nvSpPr>
      <dsp:spPr>
        <a:xfrm>
          <a:off x="3405046" y="239903"/>
          <a:ext cx="396671" cy="3072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405046" y="301362"/>
        <a:ext cx="304483" cy="184376"/>
      </dsp:txXfrm>
    </dsp:sp>
    <dsp:sp modelId="{F08544F9-330E-AC47-935B-D10F538A24EC}">
      <dsp:nvSpPr>
        <dsp:cNvPr id="0" name=""/>
        <dsp:cNvSpPr/>
      </dsp:nvSpPr>
      <dsp:spPr>
        <a:xfrm>
          <a:off x="3966373" y="206351"/>
          <a:ext cx="1234259" cy="56160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n-US" sz="1300" kern="1200" dirty="0" smtClean="0"/>
            <a:t>Weight Loss</a:t>
          </a:r>
          <a:endParaRPr lang="en-US" sz="1300" kern="1200" dirty="0"/>
        </a:p>
      </dsp:txBody>
      <dsp:txXfrm>
        <a:off x="3966373" y="206351"/>
        <a:ext cx="1234259" cy="374400"/>
      </dsp:txXfrm>
    </dsp:sp>
    <dsp:sp modelId="{BD0E2A78-7DB7-B24D-8744-FD5FA25CBA0D}">
      <dsp:nvSpPr>
        <dsp:cNvPr id="0" name=""/>
        <dsp:cNvSpPr/>
      </dsp:nvSpPr>
      <dsp:spPr>
        <a:xfrm>
          <a:off x="4219173" y="580751"/>
          <a:ext cx="1234259" cy="14396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ts val="834"/>
            </a:spcAft>
            <a:buChar char="••"/>
          </a:pPr>
          <a:r>
            <a:rPr lang="en-US" sz="1300" kern="1200" dirty="0" smtClean="0"/>
            <a:t>Weight loss of 1.5-3 kg</a:t>
          </a:r>
          <a:endParaRPr lang="en-US" sz="1300" kern="1200" dirty="0"/>
        </a:p>
        <a:p>
          <a:pPr marL="114300" lvl="1" indent="-114300" algn="l" defTabSz="577850">
            <a:lnSpc>
              <a:spcPct val="90000"/>
            </a:lnSpc>
            <a:spcBef>
              <a:spcPct val="0"/>
            </a:spcBef>
            <a:spcAft>
              <a:spcPts val="834"/>
            </a:spcAft>
            <a:buChar char="••"/>
          </a:pPr>
          <a:r>
            <a:rPr lang="en-US" sz="1300" kern="1200" dirty="0" smtClean="0"/>
            <a:t>Collect blood and microbiome</a:t>
          </a:r>
          <a:endParaRPr lang="en-US" sz="1300" kern="1200" dirty="0"/>
        </a:p>
      </dsp:txBody>
      <dsp:txXfrm>
        <a:off x="4255323" y="616901"/>
        <a:ext cx="1161959" cy="1367348"/>
      </dsp:txXfrm>
    </dsp:sp>
    <dsp:sp modelId="{E463FBFF-DF7D-4647-A516-B60768FF22D1}">
      <dsp:nvSpPr>
        <dsp:cNvPr id="0" name=""/>
        <dsp:cNvSpPr/>
      </dsp:nvSpPr>
      <dsp:spPr>
        <a:xfrm>
          <a:off x="5387742" y="239903"/>
          <a:ext cx="396671" cy="3072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387742" y="301362"/>
        <a:ext cx="304483" cy="184376"/>
      </dsp:txXfrm>
    </dsp:sp>
    <dsp:sp modelId="{3C67382F-4FD4-5D41-91BC-7544E76985EC}">
      <dsp:nvSpPr>
        <dsp:cNvPr id="0" name=""/>
        <dsp:cNvSpPr/>
      </dsp:nvSpPr>
      <dsp:spPr>
        <a:xfrm>
          <a:off x="5949069" y="206351"/>
          <a:ext cx="1234259" cy="56160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n-US" sz="1300" kern="1200" dirty="0" smtClean="0"/>
            <a:t>Follow-Ups</a:t>
          </a:r>
          <a:endParaRPr lang="en-US" sz="1300" kern="1200" dirty="0"/>
        </a:p>
      </dsp:txBody>
      <dsp:txXfrm>
        <a:off x="5949069" y="206351"/>
        <a:ext cx="1234259" cy="374400"/>
      </dsp:txXfrm>
    </dsp:sp>
    <dsp:sp modelId="{59B66400-212A-9C4A-B8B1-F6ED92A5D7FD}">
      <dsp:nvSpPr>
        <dsp:cNvPr id="0" name=""/>
        <dsp:cNvSpPr/>
      </dsp:nvSpPr>
      <dsp:spPr>
        <a:xfrm>
          <a:off x="6201869" y="580751"/>
          <a:ext cx="1234259" cy="143964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ts val="834"/>
            </a:spcAft>
            <a:buChar char="••"/>
          </a:pPr>
          <a:r>
            <a:rPr lang="en-US" sz="1300" kern="1200" dirty="0" smtClean="0"/>
            <a:t>Every 90 days thereafter</a:t>
          </a:r>
          <a:endParaRPr lang="en-US" sz="1300" kern="1200" dirty="0"/>
        </a:p>
        <a:p>
          <a:pPr marL="114300" lvl="1" indent="-114300" algn="l" defTabSz="577850">
            <a:lnSpc>
              <a:spcPct val="90000"/>
            </a:lnSpc>
            <a:spcBef>
              <a:spcPct val="0"/>
            </a:spcBef>
            <a:spcAft>
              <a:spcPts val="834"/>
            </a:spcAft>
            <a:buChar char="••"/>
          </a:pPr>
          <a:r>
            <a:rPr lang="en-US" sz="1300" kern="1200" dirty="0" smtClean="0"/>
            <a:t>Collect blood and microbiome</a:t>
          </a:r>
          <a:endParaRPr lang="en-US" sz="1300" kern="1200" dirty="0"/>
        </a:p>
      </dsp:txBody>
      <dsp:txXfrm>
        <a:off x="6238019" y="616901"/>
        <a:ext cx="1161959" cy="13673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E47D9C-DE0C-9945-AECD-E9509CE822A7}" type="datetimeFigureOut">
              <a:rPr lang="en-US" smtClean="0"/>
              <a:t>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DD014D-4F9F-E945-8C49-2AE5C32575B5}" type="slidenum">
              <a:rPr lang="en-US" smtClean="0"/>
              <a:t>‹#›</a:t>
            </a:fld>
            <a:endParaRPr lang="en-US"/>
          </a:p>
        </p:txBody>
      </p:sp>
    </p:spTree>
    <p:extLst>
      <p:ext uri="{BB962C8B-B14F-4D97-AF65-F5344CB8AC3E}">
        <p14:creationId xmlns:p14="http://schemas.microsoft.com/office/powerpoint/2010/main" val="3999234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CCCC5D-72B0-574D-A0F0-425179A0290E}" type="datetimeFigureOut">
              <a:rPr lang="en-US" smtClean="0"/>
              <a:t>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E7FAE-4411-D54E-895A-385DB7AB6928}" type="slidenum">
              <a:rPr lang="en-US" smtClean="0"/>
              <a:t>‹#›</a:t>
            </a:fld>
            <a:endParaRPr lang="en-US"/>
          </a:p>
        </p:txBody>
      </p:sp>
    </p:spTree>
    <p:extLst>
      <p:ext uri="{BB962C8B-B14F-4D97-AF65-F5344CB8AC3E}">
        <p14:creationId xmlns:p14="http://schemas.microsoft.com/office/powerpoint/2010/main" val="9641321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E7FAE-4411-D54E-895A-385DB7AB6928}" type="slidenum">
              <a:rPr lang="en-US" smtClean="0"/>
              <a:t>8</a:t>
            </a:fld>
            <a:endParaRPr lang="en-US"/>
          </a:p>
        </p:txBody>
      </p:sp>
    </p:spTree>
    <p:extLst>
      <p:ext uri="{BB962C8B-B14F-4D97-AF65-F5344CB8AC3E}">
        <p14:creationId xmlns:p14="http://schemas.microsoft.com/office/powerpoint/2010/main" val="266706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InputLocation</a:t>
            </a:r>
            <a:r>
              <a:rPr lang="en-US" dirty="0" smtClean="0"/>
              <a:t>= "~/Box Sync/Projects/mpm1/</a:t>
            </a:r>
            <a:r>
              <a:rPr lang="en-US" dirty="0" err="1" smtClean="0"/>
              <a:t>dataProcessing</a:t>
            </a:r>
            <a:r>
              <a:rPr lang="en-US" dirty="0" smtClean="0"/>
              <a:t>/"</a:t>
            </a:r>
          </a:p>
          <a:p>
            <a:r>
              <a:rPr lang="en-US" dirty="0" err="1" smtClean="0"/>
              <a:t>FileName</a:t>
            </a:r>
            <a:r>
              <a:rPr lang="en-US" dirty="0" smtClean="0"/>
              <a:t> = "</a:t>
            </a:r>
            <a:r>
              <a:rPr lang="en-US" dirty="0" err="1" smtClean="0"/>
              <a:t>otu_table_fraction.csv</a:t>
            </a:r>
            <a:r>
              <a:rPr lang="en-US" dirty="0" smtClean="0"/>
              <a:t>"</a:t>
            </a:r>
          </a:p>
          <a:p>
            <a:r>
              <a:rPr lang="en-US" dirty="0" err="1" smtClean="0"/>
              <a:t>ForInput</a:t>
            </a:r>
            <a:r>
              <a:rPr lang="en-US" dirty="0" smtClean="0"/>
              <a:t> = paste(</a:t>
            </a:r>
            <a:r>
              <a:rPr lang="en-US" dirty="0" err="1" smtClean="0"/>
              <a:t>InputLocation</a:t>
            </a:r>
            <a:r>
              <a:rPr lang="en-US" dirty="0" smtClean="0"/>
              <a:t>, </a:t>
            </a:r>
            <a:r>
              <a:rPr lang="en-US" dirty="0" err="1" smtClean="0"/>
              <a:t>FileName</a:t>
            </a:r>
            <a:r>
              <a:rPr lang="en-US" dirty="0" smtClean="0"/>
              <a:t>, </a:t>
            </a:r>
            <a:r>
              <a:rPr lang="en-US" dirty="0" err="1" smtClean="0"/>
              <a:t>sep</a:t>
            </a:r>
            <a:r>
              <a:rPr lang="en-US" dirty="0" smtClean="0"/>
              <a:t>="")</a:t>
            </a:r>
          </a:p>
          <a:p>
            <a:endParaRPr lang="en-US" dirty="0" smtClean="0"/>
          </a:p>
          <a:p>
            <a:r>
              <a:rPr lang="en-US" dirty="0" err="1" smtClean="0"/>
              <a:t>OTUTable</a:t>
            </a:r>
            <a:r>
              <a:rPr lang="en-US" dirty="0" smtClean="0"/>
              <a:t>=</a:t>
            </a:r>
            <a:r>
              <a:rPr lang="en-US" dirty="0" err="1" smtClean="0"/>
              <a:t>read.csv</a:t>
            </a:r>
            <a:r>
              <a:rPr lang="en-US" dirty="0" smtClean="0"/>
              <a:t>(file=</a:t>
            </a:r>
            <a:r>
              <a:rPr lang="en-US" dirty="0" err="1" smtClean="0"/>
              <a:t>ForInput</a:t>
            </a:r>
            <a:r>
              <a:rPr lang="en-US" dirty="0" smtClean="0"/>
              <a:t>, header=TRUE, </a:t>
            </a:r>
            <a:r>
              <a:rPr lang="en-US" dirty="0" err="1" smtClean="0"/>
              <a:t>sep</a:t>
            </a:r>
            <a:r>
              <a:rPr lang="en-US" dirty="0" smtClean="0"/>
              <a:t> = ",", quote = "\"", </a:t>
            </a:r>
            <a:r>
              <a:rPr lang="en-US" dirty="0" err="1" smtClean="0"/>
              <a:t>dec</a:t>
            </a:r>
            <a:r>
              <a:rPr lang="en-US" dirty="0" smtClean="0"/>
              <a:t> = ".", </a:t>
            </a:r>
            <a:r>
              <a:rPr lang="en-US" dirty="0" err="1" smtClean="0"/>
              <a:t>stringsAsFactors</a:t>
            </a:r>
            <a:r>
              <a:rPr lang="en-US" dirty="0" smtClean="0"/>
              <a:t>=FALSE)</a:t>
            </a:r>
          </a:p>
          <a:p>
            <a:r>
              <a:rPr lang="en-US" dirty="0" err="1" smtClean="0"/>
              <a:t>rownames</a:t>
            </a:r>
            <a:r>
              <a:rPr lang="en-US" dirty="0" smtClean="0"/>
              <a:t>(</a:t>
            </a:r>
            <a:r>
              <a:rPr lang="en-US" dirty="0" err="1" smtClean="0"/>
              <a:t>OTUTable</a:t>
            </a:r>
            <a:r>
              <a:rPr lang="en-US" dirty="0" smtClean="0"/>
              <a:t>) &lt;- </a:t>
            </a:r>
            <a:r>
              <a:rPr lang="en-US" dirty="0" err="1" smtClean="0"/>
              <a:t>OTUTable$X</a:t>
            </a:r>
            <a:endParaRPr lang="en-US" dirty="0" smtClean="0"/>
          </a:p>
          <a:p>
            <a:r>
              <a:rPr lang="en-US" dirty="0" err="1" smtClean="0"/>
              <a:t>OTUTable$X</a:t>
            </a:r>
            <a:r>
              <a:rPr lang="en-US" dirty="0" smtClean="0"/>
              <a:t> &lt;- NULL</a:t>
            </a:r>
          </a:p>
          <a:p>
            <a:r>
              <a:rPr lang="en-US" dirty="0" smtClean="0"/>
              <a:t>OTUTable$X.1 = NULL</a:t>
            </a:r>
          </a:p>
          <a:p>
            <a:r>
              <a:rPr lang="en-US" dirty="0" err="1" smtClean="0"/>
              <a:t>colnames</a:t>
            </a:r>
            <a:r>
              <a:rPr lang="en-US" dirty="0" smtClean="0"/>
              <a:t>(</a:t>
            </a:r>
            <a:r>
              <a:rPr lang="en-US" dirty="0" err="1" smtClean="0"/>
              <a:t>OTUTable</a:t>
            </a:r>
            <a:r>
              <a:rPr lang="en-US" dirty="0" smtClean="0"/>
              <a:t>) = c("1_14_778", "1_15_461", "1_15_463", "1_15_464", "1_15_465", "2_13_974", "2_14_773", "2_15_459", "2_9_389", "2_9_390", "3_1_891", "3_23_558", "3_28_876", "3_28_880", "3_4_893", "4_13_981", "4_13_982", "4_13_983", "4_9_382", "4_9_393", "5_27_978", "5_27_979", "5_27_980", "5_27_982", "5_30_975", "6_1210_270", "6_1210_271", "6_1230_268", "6_1230_269", "AMP1", "AMP2", "AMP3", "VFP_277_524", "VFP_277_526", "VFPWT2", "VFPWT3")</a:t>
            </a:r>
          </a:p>
          <a:p>
            <a:endParaRPr lang="en-US" dirty="0" smtClean="0"/>
          </a:p>
          <a:p>
            <a:r>
              <a:rPr lang="en-US" dirty="0" smtClean="0"/>
              <a:t># </a:t>
            </a:r>
            <a:r>
              <a:rPr lang="en-US" dirty="0" err="1" smtClean="0"/>
              <a:t>tOTUTable</a:t>
            </a:r>
            <a:r>
              <a:rPr lang="en-US" dirty="0" smtClean="0"/>
              <a:t> &lt;- </a:t>
            </a:r>
            <a:r>
              <a:rPr lang="en-US" dirty="0" err="1" smtClean="0"/>
              <a:t>as.data.frame</a:t>
            </a:r>
            <a:r>
              <a:rPr lang="en-US" dirty="0" smtClean="0"/>
              <a:t>(t(</a:t>
            </a:r>
            <a:r>
              <a:rPr lang="en-US" dirty="0" err="1" smtClean="0"/>
              <a:t>OTUTable</a:t>
            </a:r>
            <a:r>
              <a:rPr lang="en-US" dirty="0" smtClean="0"/>
              <a:t>))</a:t>
            </a:r>
          </a:p>
          <a:p>
            <a:r>
              <a:rPr lang="en-US" dirty="0" smtClean="0"/>
              <a:t># </a:t>
            </a:r>
            <a:r>
              <a:rPr lang="en-US" dirty="0" err="1" smtClean="0"/>
              <a:t>tOTUTable$Sample</a:t>
            </a:r>
            <a:r>
              <a:rPr lang="en-US" dirty="0" smtClean="0"/>
              <a:t> &lt;- </a:t>
            </a:r>
            <a:r>
              <a:rPr lang="en-US" dirty="0" err="1" smtClean="0"/>
              <a:t>rownames</a:t>
            </a:r>
            <a:r>
              <a:rPr lang="en-US" dirty="0" smtClean="0"/>
              <a:t>(</a:t>
            </a:r>
            <a:r>
              <a:rPr lang="en-US" dirty="0" err="1" smtClean="0"/>
              <a:t>tOTUTable</a:t>
            </a:r>
            <a:r>
              <a:rPr lang="en-US" dirty="0" smtClean="0"/>
              <a:t>)</a:t>
            </a:r>
          </a:p>
          <a:p>
            <a:endParaRPr lang="en-US" dirty="0" smtClean="0"/>
          </a:p>
          <a:p>
            <a:r>
              <a:rPr lang="en-US" dirty="0" smtClean="0"/>
              <a:t># </a:t>
            </a:r>
            <a:r>
              <a:rPr lang="en-US" dirty="0" err="1" smtClean="0"/>
              <a:t>tOTUTable$Sample</a:t>
            </a:r>
            <a:r>
              <a:rPr lang="en-US" dirty="0" smtClean="0"/>
              <a:t> &lt;- </a:t>
            </a:r>
            <a:r>
              <a:rPr lang="en-US" dirty="0" err="1" smtClean="0"/>
              <a:t>gsub</a:t>
            </a:r>
            <a:r>
              <a:rPr lang="en-US" dirty="0" smtClean="0"/>
              <a:t>("Joe1.1.Aging.Qia.ube", "", </a:t>
            </a:r>
            <a:r>
              <a:rPr lang="en-US" dirty="0" err="1" smtClean="0"/>
              <a:t>tOTUTable$Sample</a:t>
            </a:r>
            <a:r>
              <a:rPr lang="en-US" dirty="0" smtClean="0"/>
              <a:t>)</a:t>
            </a:r>
          </a:p>
          <a:p>
            <a:r>
              <a:rPr lang="en-US" dirty="0" smtClean="0"/>
              <a:t># </a:t>
            </a:r>
            <a:r>
              <a:rPr lang="en-US" dirty="0" err="1" smtClean="0"/>
              <a:t>tOTUTable$Sample</a:t>
            </a:r>
            <a:r>
              <a:rPr lang="en-US" dirty="0" smtClean="0"/>
              <a:t> &lt;- </a:t>
            </a:r>
            <a:r>
              <a:rPr lang="en-US" dirty="0" err="1" smtClean="0"/>
              <a:t>gsub</a:t>
            </a:r>
            <a:r>
              <a:rPr lang="en-US" dirty="0" smtClean="0"/>
              <a:t>("^\\.", "", </a:t>
            </a:r>
            <a:r>
              <a:rPr lang="en-US" dirty="0" err="1" smtClean="0"/>
              <a:t>tOTUTable$Sample</a:t>
            </a:r>
            <a:r>
              <a:rPr lang="en-US" dirty="0" smtClean="0"/>
              <a:t>)</a:t>
            </a:r>
          </a:p>
          <a:p>
            <a:r>
              <a:rPr lang="en-US" dirty="0" smtClean="0"/>
              <a:t># </a:t>
            </a:r>
            <a:r>
              <a:rPr lang="en-US" dirty="0" err="1" smtClean="0"/>
              <a:t>tOTUTable$Sample</a:t>
            </a:r>
            <a:r>
              <a:rPr lang="en-US" dirty="0" smtClean="0"/>
              <a:t> &lt;- </a:t>
            </a:r>
            <a:r>
              <a:rPr lang="en-US" dirty="0" err="1" smtClean="0"/>
              <a:t>gsub</a:t>
            </a:r>
            <a:r>
              <a:rPr lang="en-US" dirty="0" smtClean="0"/>
              <a:t>(".ST", "", </a:t>
            </a:r>
            <a:r>
              <a:rPr lang="en-US" dirty="0" err="1" smtClean="0"/>
              <a:t>tOTUTable$Sample</a:t>
            </a:r>
            <a:r>
              <a:rPr lang="en-US" dirty="0" smtClean="0"/>
              <a:t>)</a:t>
            </a:r>
          </a:p>
          <a:p>
            <a:r>
              <a:rPr lang="en-US" dirty="0" smtClean="0"/>
              <a:t># </a:t>
            </a:r>
            <a:r>
              <a:rPr lang="en-US" dirty="0" err="1" smtClean="0"/>
              <a:t>tOTUTable$Sample</a:t>
            </a:r>
            <a:r>
              <a:rPr lang="en-US" dirty="0" smtClean="0"/>
              <a:t> &lt;- </a:t>
            </a:r>
            <a:r>
              <a:rPr lang="en-US" dirty="0" err="1" smtClean="0"/>
              <a:t>gsub</a:t>
            </a:r>
            <a:r>
              <a:rPr lang="en-US" dirty="0" smtClean="0"/>
              <a:t>("min.*_L001", "min", </a:t>
            </a:r>
            <a:r>
              <a:rPr lang="en-US" dirty="0" err="1" smtClean="0"/>
              <a:t>tOTUTable$Sample</a:t>
            </a:r>
            <a:r>
              <a:rPr lang="en-US" dirty="0" smtClean="0"/>
              <a:t>)</a:t>
            </a:r>
          </a:p>
          <a:p>
            <a:r>
              <a:rPr lang="en-US" dirty="0" smtClean="0"/>
              <a:t># </a:t>
            </a:r>
            <a:r>
              <a:rPr lang="en-US" dirty="0" err="1" smtClean="0"/>
              <a:t>rownames</a:t>
            </a:r>
            <a:r>
              <a:rPr lang="en-US" dirty="0" smtClean="0"/>
              <a:t>(</a:t>
            </a:r>
            <a:r>
              <a:rPr lang="en-US" dirty="0" err="1" smtClean="0"/>
              <a:t>tOTUTable</a:t>
            </a:r>
            <a:r>
              <a:rPr lang="en-US" dirty="0" smtClean="0"/>
              <a:t>) &lt;- </a:t>
            </a:r>
            <a:r>
              <a:rPr lang="en-US" dirty="0" err="1" smtClean="0"/>
              <a:t>tOTUTable$Sample</a:t>
            </a:r>
            <a:endParaRPr lang="en-US" dirty="0" smtClean="0"/>
          </a:p>
          <a:p>
            <a:r>
              <a:rPr lang="en-US" dirty="0" smtClean="0"/>
              <a:t># </a:t>
            </a:r>
            <a:r>
              <a:rPr lang="en-US" dirty="0" err="1" smtClean="0"/>
              <a:t>tOTUTable$Sample</a:t>
            </a:r>
            <a:r>
              <a:rPr lang="en-US" dirty="0" smtClean="0"/>
              <a:t> &lt;- NULL</a:t>
            </a:r>
          </a:p>
          <a:p>
            <a:endParaRPr lang="en-US" dirty="0" smtClean="0"/>
          </a:p>
          <a:p>
            <a:endParaRPr lang="en-US" dirty="0" smtClean="0"/>
          </a:p>
          <a:p>
            <a:r>
              <a:rPr lang="en-US" dirty="0" smtClean="0"/>
              <a:t>#</a:t>
            </a:r>
            <a:r>
              <a:rPr lang="en-US" dirty="0" err="1" smtClean="0"/>
              <a:t>ObsList</a:t>
            </a:r>
            <a:r>
              <a:rPr lang="en-US" dirty="0" smtClean="0"/>
              <a:t> &lt;- </a:t>
            </a:r>
            <a:r>
              <a:rPr lang="en-US" dirty="0" err="1" smtClean="0"/>
              <a:t>grep</a:t>
            </a:r>
            <a:r>
              <a:rPr lang="en-US" dirty="0" smtClean="0"/>
              <a:t>('*.5.min.*', </a:t>
            </a:r>
            <a:r>
              <a:rPr lang="en-US" dirty="0" err="1" smtClean="0"/>
              <a:t>tOTUTable$Sample</a:t>
            </a:r>
            <a:r>
              <a:rPr lang="en-US" dirty="0" smtClean="0"/>
              <a:t>, </a:t>
            </a:r>
            <a:r>
              <a:rPr lang="en-US" dirty="0" err="1" smtClean="0"/>
              <a:t>ignore.case</a:t>
            </a:r>
            <a:r>
              <a:rPr lang="en-US" dirty="0" smtClean="0"/>
              <a:t> = FALSE, </a:t>
            </a:r>
            <a:r>
              <a:rPr lang="en-US" dirty="0" err="1" smtClean="0"/>
              <a:t>perl</a:t>
            </a:r>
            <a:r>
              <a:rPr lang="en-US" dirty="0" smtClean="0"/>
              <a:t> = FALSE, value = FALSE,</a:t>
            </a:r>
          </a:p>
          <a:p>
            <a:r>
              <a:rPr lang="en-US" dirty="0" smtClean="0"/>
              <a:t>#     fixed = FALSE, </a:t>
            </a:r>
            <a:r>
              <a:rPr lang="en-US" dirty="0" err="1" smtClean="0"/>
              <a:t>useBytes</a:t>
            </a:r>
            <a:r>
              <a:rPr lang="en-US" dirty="0" smtClean="0"/>
              <a:t> = FALSE, invert = FALSE)</a:t>
            </a:r>
          </a:p>
          <a:p>
            <a:r>
              <a:rPr lang="en-US" dirty="0" smtClean="0"/>
              <a:t>#</a:t>
            </a:r>
            <a:r>
              <a:rPr lang="en-US" dirty="0" err="1" smtClean="0"/>
              <a:t>tOTUTableSub</a:t>
            </a:r>
            <a:r>
              <a:rPr lang="en-US" dirty="0" smtClean="0"/>
              <a:t> &lt;- </a:t>
            </a:r>
            <a:r>
              <a:rPr lang="en-US" dirty="0" err="1" smtClean="0"/>
              <a:t>tOTUTable</a:t>
            </a:r>
            <a:r>
              <a:rPr lang="en-US" dirty="0" smtClean="0"/>
              <a:t>[</a:t>
            </a:r>
            <a:r>
              <a:rPr lang="en-US" dirty="0" err="1" smtClean="0"/>
              <a:t>ObsList</a:t>
            </a:r>
            <a:r>
              <a:rPr lang="en-US" dirty="0" smtClean="0"/>
              <a:t>,]</a:t>
            </a:r>
          </a:p>
          <a:p>
            <a:r>
              <a:rPr lang="en-US" dirty="0" smtClean="0"/>
              <a:t>#</a:t>
            </a:r>
            <a:r>
              <a:rPr lang="en-US" dirty="0" err="1" smtClean="0"/>
              <a:t>tOTUTableSub$Sample</a:t>
            </a:r>
            <a:r>
              <a:rPr lang="en-US" dirty="0" smtClean="0"/>
              <a:t> &lt;- NULL</a:t>
            </a:r>
          </a:p>
          <a:p>
            <a:endParaRPr lang="en-US" dirty="0" smtClean="0"/>
          </a:p>
          <a:p>
            <a:r>
              <a:rPr lang="en-US" dirty="0" smtClean="0"/>
              <a:t># </a:t>
            </a:r>
            <a:r>
              <a:rPr lang="en-US" dirty="0" err="1" smtClean="0"/>
              <a:t>OTUTableFinal</a:t>
            </a:r>
            <a:r>
              <a:rPr lang="en-US" dirty="0" smtClean="0"/>
              <a:t> &lt;- </a:t>
            </a:r>
            <a:r>
              <a:rPr lang="en-US" dirty="0" err="1" smtClean="0"/>
              <a:t>as.data.frame</a:t>
            </a:r>
            <a:r>
              <a:rPr lang="en-US" dirty="0" smtClean="0"/>
              <a:t>(t(</a:t>
            </a:r>
            <a:r>
              <a:rPr lang="en-US" dirty="0" err="1" smtClean="0"/>
              <a:t>tOTUTable</a:t>
            </a:r>
            <a:r>
              <a:rPr lang="en-US" dirty="0" smtClean="0"/>
              <a:t>))</a:t>
            </a:r>
          </a:p>
          <a:p>
            <a:endParaRPr lang="en-US" dirty="0" smtClean="0"/>
          </a:p>
          <a:p>
            <a:r>
              <a:rPr lang="en-US" dirty="0" smtClean="0"/>
              <a:t># </a:t>
            </a:r>
            <a:r>
              <a:rPr lang="en-US" dirty="0" err="1" smtClean="0"/>
              <a:t>var</a:t>
            </a:r>
            <a:r>
              <a:rPr lang="en-US" dirty="0" smtClean="0"/>
              <a:t> 1 is the strain information</a:t>
            </a:r>
          </a:p>
          <a:p>
            <a:r>
              <a:rPr lang="en-US" dirty="0" smtClean="0"/>
              <a:t>var1 &lt;- c(1, 1, 1, 1, 1, 2, 2, 2, 2, 2, 3, 3, 3, 3, 3, 4, 4, 4, 4, 4, 5, 5, 5, 5, 5, 6, 6, 7, 7, 8, 8, 8, 8, 8, 8, 8)          </a:t>
            </a:r>
          </a:p>
          <a:p>
            <a:r>
              <a:rPr lang="en-US" dirty="0" smtClean="0"/>
              <a:t>var1 &lt;- replace(var1, which(var1 == 1), "black")</a:t>
            </a:r>
          </a:p>
          <a:p>
            <a:r>
              <a:rPr lang="en-US" dirty="0" smtClean="0"/>
              <a:t>var1 &lt;- replace(var1, which(var1 == 2), "red")</a:t>
            </a:r>
          </a:p>
          <a:p>
            <a:r>
              <a:rPr lang="en-US" dirty="0" smtClean="0"/>
              <a:t>var1 &lt;- replace(var1, which(var1 == 3), "grey")</a:t>
            </a:r>
          </a:p>
          <a:p>
            <a:r>
              <a:rPr lang="en-US" dirty="0" smtClean="0"/>
              <a:t>var1 &lt;- replace(var1, which(var1 == 4), "yellow")</a:t>
            </a:r>
          </a:p>
          <a:p>
            <a:r>
              <a:rPr lang="en-US" dirty="0" smtClean="0"/>
              <a:t>var1 &lt;- replace(var1, which(var1 == 5), "magenta")</a:t>
            </a:r>
          </a:p>
          <a:p>
            <a:r>
              <a:rPr lang="en-US" dirty="0" smtClean="0"/>
              <a:t>var1 &lt;- replace(var1, which(var1 == 6), "cyan")</a:t>
            </a:r>
          </a:p>
          <a:p>
            <a:r>
              <a:rPr lang="en-US" dirty="0" smtClean="0"/>
              <a:t>var1 &lt;- replace(var1, which(var1 == 7), "blue")</a:t>
            </a:r>
          </a:p>
          <a:p>
            <a:r>
              <a:rPr lang="en-US" dirty="0" smtClean="0"/>
              <a:t>var1 &lt;- replace(var1, which(var1 == 8), "green3")</a:t>
            </a:r>
          </a:p>
          <a:p>
            <a:endParaRPr lang="en-US" dirty="0" smtClean="0"/>
          </a:p>
          <a:p>
            <a:r>
              <a:rPr lang="en-US" dirty="0" smtClean="0"/>
              <a:t># </a:t>
            </a:r>
            <a:r>
              <a:rPr lang="en-US" dirty="0" err="1" smtClean="0"/>
              <a:t>var</a:t>
            </a:r>
            <a:r>
              <a:rPr lang="en-US" dirty="0" smtClean="0"/>
              <a:t> 2 is the room information</a:t>
            </a:r>
          </a:p>
          <a:p>
            <a:r>
              <a:rPr lang="en-US" dirty="0" smtClean="0"/>
              <a:t>var2 &lt;- c(1, 2, 2, 2, 2, 3, 1, 2, 4, 4, 5, 6, 7, 7, 8, 3, 3, 3, 4, 4, 9, 9, 9, 9, 10, 11, 11, 12, 12, 13, 13, 13, 13, 13, 13, 13)</a:t>
            </a:r>
          </a:p>
          <a:p>
            <a:r>
              <a:rPr lang="en-US" dirty="0" smtClean="0"/>
              <a:t>var2 &lt;- replace(var2, which(var2 == 1), "#FF0000FF")</a:t>
            </a:r>
          </a:p>
          <a:p>
            <a:r>
              <a:rPr lang="en-US" dirty="0" smtClean="0"/>
              <a:t>var2 &lt;- replace(var2, which(var2 == 2), "#FF7600FF")</a:t>
            </a:r>
          </a:p>
          <a:p>
            <a:r>
              <a:rPr lang="en-US" dirty="0" smtClean="0"/>
              <a:t>var2 &lt;- replace(var2, which(var2 == 3), "#FFEB00FF")</a:t>
            </a:r>
          </a:p>
          <a:p>
            <a:r>
              <a:rPr lang="en-US" dirty="0" smtClean="0"/>
              <a:t>var2 &lt;- replace(var2, which(var2 == 4), "#9DFF00FF")</a:t>
            </a:r>
          </a:p>
          <a:p>
            <a:r>
              <a:rPr lang="en-US" dirty="0" smtClean="0"/>
              <a:t>var2 &lt;- replace(var2, which(var2 == 5), "#27FF00FF")</a:t>
            </a:r>
          </a:p>
          <a:p>
            <a:r>
              <a:rPr lang="en-US" dirty="0" smtClean="0"/>
              <a:t>var2 &lt;- replace(var2, which(var2 == 6), "#FF0076FF")</a:t>
            </a:r>
          </a:p>
          <a:p>
            <a:r>
              <a:rPr lang="en-US" dirty="0" smtClean="0"/>
              <a:t>var2 &lt;- replace(var2, which(var2 == 7), "#00FF4EFF")</a:t>
            </a:r>
          </a:p>
          <a:p>
            <a:r>
              <a:rPr lang="en-US" dirty="0" smtClean="0"/>
              <a:t>var2 &lt;- replace(var2, which(var2 == 8), "#00FFC4FF")</a:t>
            </a:r>
          </a:p>
          <a:p>
            <a:r>
              <a:rPr lang="en-US" dirty="0" smtClean="0"/>
              <a:t>var2 &lt;- replace(var2, which(var2 == 9), "#00C4FFFF")</a:t>
            </a:r>
          </a:p>
          <a:p>
            <a:r>
              <a:rPr lang="en-US" dirty="0" smtClean="0"/>
              <a:t>var2 &lt;- replace(var2, which(var2 == 10), "#004EFFFF")</a:t>
            </a:r>
          </a:p>
          <a:p>
            <a:r>
              <a:rPr lang="en-US" dirty="0" smtClean="0"/>
              <a:t>var2 &lt;- replace(var2, which(var2 == 11), "#2700FFFF")</a:t>
            </a:r>
          </a:p>
          <a:p>
            <a:r>
              <a:rPr lang="en-US" dirty="0" smtClean="0"/>
              <a:t>var2 &lt;- replace(var2, which(var2 == 12), "#9D00FFFF")</a:t>
            </a:r>
          </a:p>
          <a:p>
            <a:r>
              <a:rPr lang="en-US" dirty="0" smtClean="0"/>
              <a:t>var2 &lt;- replace(var2, which(var2 == 13), "#FF00EBFF")</a:t>
            </a:r>
          </a:p>
          <a:p>
            <a:endParaRPr lang="en-US" dirty="0" smtClean="0"/>
          </a:p>
          <a:p>
            <a:endParaRPr lang="en-US" dirty="0" smtClean="0"/>
          </a:p>
          <a:p>
            <a:endParaRPr lang="en-US" dirty="0" smtClean="0"/>
          </a:p>
          <a:p>
            <a:r>
              <a:rPr lang="en-US" dirty="0" smtClean="0"/>
              <a:t>#Creates a correlation variable (r=matrix of correlations, n=number of observations, p=asymptotic p-values)</a:t>
            </a:r>
          </a:p>
          <a:p>
            <a:r>
              <a:rPr lang="en-US" dirty="0" err="1" smtClean="0"/>
              <a:t>CorrTable</a:t>
            </a:r>
            <a:r>
              <a:rPr lang="en-US" dirty="0" smtClean="0"/>
              <a:t> &lt;- </a:t>
            </a:r>
            <a:r>
              <a:rPr lang="en-US" dirty="0" err="1" smtClean="0"/>
              <a:t>rcorr</a:t>
            </a:r>
            <a:r>
              <a:rPr lang="en-US" dirty="0" smtClean="0"/>
              <a:t>(</a:t>
            </a:r>
            <a:r>
              <a:rPr lang="en-US" dirty="0" err="1" smtClean="0"/>
              <a:t>as.matrix</a:t>
            </a:r>
            <a:r>
              <a:rPr lang="en-US" dirty="0" smtClean="0"/>
              <a:t>(</a:t>
            </a:r>
            <a:r>
              <a:rPr lang="en-US" dirty="0" err="1" smtClean="0"/>
              <a:t>OTUTable</a:t>
            </a:r>
            <a:r>
              <a:rPr lang="en-US" dirty="0" smtClean="0"/>
              <a:t>), type="spearman")</a:t>
            </a:r>
          </a:p>
          <a:p>
            <a:r>
              <a:rPr lang="en-US" dirty="0" err="1" smtClean="0"/>
              <a:t>CorrTable.r</a:t>
            </a:r>
            <a:r>
              <a:rPr lang="en-US" dirty="0" smtClean="0"/>
              <a:t> &lt;- </a:t>
            </a:r>
            <a:r>
              <a:rPr lang="en-US" dirty="0" err="1" smtClean="0"/>
              <a:t>CorrTable$r</a:t>
            </a:r>
            <a:endParaRPr lang="en-US" dirty="0" smtClean="0"/>
          </a:p>
          <a:p>
            <a:r>
              <a:rPr lang="en-US" dirty="0" err="1" smtClean="0"/>
              <a:t>CorrTable.p</a:t>
            </a:r>
            <a:r>
              <a:rPr lang="en-US" dirty="0" smtClean="0"/>
              <a:t> &lt;- </a:t>
            </a:r>
            <a:r>
              <a:rPr lang="en-US" dirty="0" err="1" smtClean="0"/>
              <a:t>CorrTable$P</a:t>
            </a:r>
            <a:endParaRPr lang="en-US" dirty="0" smtClean="0"/>
          </a:p>
          <a:p>
            <a:r>
              <a:rPr lang="en-US" dirty="0" smtClean="0"/>
              <a:t># </a:t>
            </a:r>
            <a:r>
              <a:rPr lang="en-US" dirty="0" err="1" smtClean="0"/>
              <a:t>dev.off</a:t>
            </a:r>
            <a:r>
              <a:rPr lang="en-US" dirty="0" smtClean="0"/>
              <a:t>()</a:t>
            </a:r>
          </a:p>
          <a:p>
            <a:r>
              <a:rPr lang="en-US" dirty="0" smtClean="0"/>
              <a:t>heatmap.2(</a:t>
            </a:r>
            <a:r>
              <a:rPr lang="en-US" dirty="0" err="1" smtClean="0"/>
              <a:t>CorrTable.r</a:t>
            </a:r>
            <a:r>
              <a:rPr lang="en-US" dirty="0" smtClean="0"/>
              <a:t>, margin= c(6,6), </a:t>
            </a:r>
            <a:r>
              <a:rPr lang="en-US" dirty="0" err="1" smtClean="0"/>
              <a:t>dendrogram</a:t>
            </a:r>
            <a:r>
              <a:rPr lang="en-US" dirty="0" smtClean="0"/>
              <a:t> = c("both"), </a:t>
            </a:r>
            <a:r>
              <a:rPr lang="en-US" dirty="0" err="1" smtClean="0"/>
              <a:t>cexRow</a:t>
            </a:r>
            <a:r>
              <a:rPr lang="en-US" dirty="0" smtClean="0"/>
              <a:t> = 0.9, </a:t>
            </a:r>
          </a:p>
          <a:p>
            <a:r>
              <a:rPr lang="en-US" dirty="0" smtClean="0"/>
              <a:t>          </a:t>
            </a:r>
            <a:r>
              <a:rPr lang="en-US" dirty="0" err="1" smtClean="0"/>
              <a:t>RowSideColors</a:t>
            </a:r>
            <a:r>
              <a:rPr lang="en-US" dirty="0" smtClean="0"/>
              <a:t> = var1, </a:t>
            </a:r>
            <a:r>
              <a:rPr lang="en-US" dirty="0" err="1" smtClean="0"/>
              <a:t>ColSideColors</a:t>
            </a:r>
            <a:r>
              <a:rPr lang="en-US" dirty="0" smtClean="0"/>
              <a:t> = var2)</a:t>
            </a:r>
          </a:p>
          <a:p>
            <a:r>
              <a:rPr lang="en-US" dirty="0" smtClean="0"/>
              <a:t>par(lend = 1)           # square line ends for the color legend</a:t>
            </a:r>
          </a:p>
          <a:p>
            <a:r>
              <a:rPr lang="en-US" dirty="0" smtClean="0"/>
              <a:t>legend("</a:t>
            </a:r>
            <a:r>
              <a:rPr lang="en-US" dirty="0" err="1" smtClean="0"/>
              <a:t>topleft</a:t>
            </a:r>
            <a:r>
              <a:rPr lang="en-US" dirty="0" smtClean="0"/>
              <a:t>",      # location of the legend on the </a:t>
            </a:r>
            <a:r>
              <a:rPr lang="en-US" dirty="0" err="1" smtClean="0"/>
              <a:t>heatmap</a:t>
            </a:r>
            <a:r>
              <a:rPr lang="en-US" dirty="0" smtClean="0"/>
              <a:t> plot</a:t>
            </a:r>
          </a:p>
          <a:p>
            <a:r>
              <a:rPr lang="en-US" dirty="0" smtClean="0"/>
              <a:t>       legend = c("A/J", "BALB/</a:t>
            </a:r>
            <a:r>
              <a:rPr lang="en-US" dirty="0" err="1" smtClean="0"/>
              <a:t>cJ</a:t>
            </a:r>
            <a:r>
              <a:rPr lang="en-US" dirty="0" smtClean="0"/>
              <a:t>", "C57BL/6J", "CBA/J", "</a:t>
            </a:r>
            <a:r>
              <a:rPr lang="en-US" dirty="0" err="1" smtClean="0"/>
              <a:t>NOD.Cg-Prkdcscid</a:t>
            </a:r>
            <a:r>
              <a:rPr lang="en-US" dirty="0" smtClean="0"/>
              <a:t> Il2rgtm1Wjl/</a:t>
            </a:r>
            <a:r>
              <a:rPr lang="en-US" dirty="0" err="1" smtClean="0"/>
              <a:t>SzJ</a:t>
            </a:r>
            <a:r>
              <a:rPr lang="en-US" dirty="0" smtClean="0"/>
              <a:t>", "CByB6F1/J Studs", "CByB6F1/J Pseudo Moms", "</a:t>
            </a:r>
            <a:r>
              <a:rPr lang="en-US" dirty="0" err="1" smtClean="0"/>
              <a:t>Roopenian</a:t>
            </a:r>
            <a:r>
              <a:rPr lang="en-US" dirty="0" smtClean="0"/>
              <a:t> Strain"), # category labels</a:t>
            </a:r>
          </a:p>
          <a:p>
            <a:r>
              <a:rPr lang="en-US" dirty="0" smtClean="0"/>
              <a:t>       col = c("black", "red", "grey", "yellow", "magenta", "cyan", "blue", "green3"),  # color key</a:t>
            </a:r>
          </a:p>
          <a:p>
            <a:r>
              <a:rPr lang="en-US" dirty="0" smtClean="0"/>
              <a:t>       </a:t>
            </a:r>
            <a:r>
              <a:rPr lang="en-US" dirty="0" err="1" smtClean="0"/>
              <a:t>lty</a:t>
            </a:r>
            <a:r>
              <a:rPr lang="en-US" dirty="0" smtClean="0"/>
              <a:t>= 1,             # line style</a:t>
            </a:r>
          </a:p>
          <a:p>
            <a:r>
              <a:rPr lang="en-US" dirty="0" smtClean="0"/>
              <a:t>       </a:t>
            </a:r>
            <a:r>
              <a:rPr lang="en-US" dirty="0" err="1" smtClean="0"/>
              <a:t>lwd</a:t>
            </a:r>
            <a:r>
              <a:rPr lang="en-US" dirty="0" smtClean="0"/>
              <a:t> = 15            # line width</a:t>
            </a:r>
          </a:p>
          <a:p>
            <a:r>
              <a:rPr lang="en-US" dirty="0" smtClean="0"/>
              <a:t>)</a:t>
            </a:r>
          </a:p>
          <a:p>
            <a:r>
              <a:rPr lang="en-US" dirty="0" smtClean="0"/>
              <a:t>legend("</a:t>
            </a:r>
            <a:r>
              <a:rPr lang="en-US" dirty="0" err="1" smtClean="0"/>
              <a:t>topright</a:t>
            </a:r>
            <a:r>
              <a:rPr lang="en-US" dirty="0" smtClean="0"/>
              <a:t>",</a:t>
            </a:r>
          </a:p>
          <a:p>
            <a:r>
              <a:rPr lang="en-US" dirty="0" smtClean="0"/>
              <a:t>       legend = c("MP14", "MP15", "MP13", "AX9", "AX1", "MP23", "AX28", "AX4", "AX27", "AX30", "1210", "1230", "MGL 277"), </a:t>
            </a:r>
          </a:p>
          <a:p>
            <a:r>
              <a:rPr lang="en-US" dirty="0" smtClean="0"/>
              <a:t>       col = c("#FF0000FF", "#FF7600FF", "#FFEB00FF", "#9DFF00FF", "#27FF00FF", "#FF0076FF", "#00FF4EFF", "#00FFC4FF", "#00C4FFFF", "#004EFFFF", "#2700FFFF", "#9D00FFFF", "#FF00EBFF"),</a:t>
            </a:r>
          </a:p>
          <a:p>
            <a:r>
              <a:rPr lang="en-US" dirty="0" smtClean="0"/>
              <a:t>       </a:t>
            </a:r>
            <a:r>
              <a:rPr lang="en-US" dirty="0" err="1" smtClean="0"/>
              <a:t>lty</a:t>
            </a:r>
            <a:r>
              <a:rPr lang="en-US" dirty="0" smtClean="0"/>
              <a:t>= 1,             # line style</a:t>
            </a:r>
          </a:p>
          <a:p>
            <a:r>
              <a:rPr lang="en-US" dirty="0" smtClean="0"/>
              <a:t>       </a:t>
            </a:r>
            <a:r>
              <a:rPr lang="en-US" dirty="0" err="1" smtClean="0"/>
              <a:t>lwd</a:t>
            </a:r>
            <a:r>
              <a:rPr lang="en-US" dirty="0" smtClean="0"/>
              <a:t> = 15            # line width</a:t>
            </a:r>
          </a:p>
          <a:p>
            <a:r>
              <a:rPr lang="en-US" dirty="0" smtClean="0"/>
              <a:t>)</a:t>
            </a:r>
          </a:p>
          <a:p>
            <a:r>
              <a:rPr lang="en-US" dirty="0" smtClean="0"/>
              <a:t>----- Meeting Notes (3/25/15 16:51) -----</a:t>
            </a:r>
          </a:p>
          <a:p>
            <a:r>
              <a:rPr lang="en-US" dirty="0" smtClean="0"/>
              <a:t>break down by mixed vs indiv </a:t>
            </a:r>
          </a:p>
          <a:p>
            <a:r>
              <a:rPr lang="en-US" dirty="0" smtClean="0"/>
              <a:t>----- Meeting Notes (5/20/15 16:00) -----</a:t>
            </a:r>
          </a:p>
          <a:p>
            <a:r>
              <a:rPr lang="en-US" dirty="0" smtClean="0"/>
              <a:t>pca analysis for sure</a:t>
            </a:r>
            <a:endParaRPr lang="en-US" dirty="0"/>
          </a:p>
        </p:txBody>
      </p:sp>
      <p:sp>
        <p:nvSpPr>
          <p:cNvPr id="4" name="Slide Number Placeholder 3"/>
          <p:cNvSpPr>
            <a:spLocks noGrp="1"/>
          </p:cNvSpPr>
          <p:nvPr>
            <p:ph type="sldNum" sz="quarter" idx="10"/>
          </p:nvPr>
        </p:nvSpPr>
        <p:spPr/>
        <p:txBody>
          <a:bodyPr/>
          <a:lstStyle/>
          <a:p>
            <a:fld id="{0339B152-8387-794E-862E-E99058E55B35}" type="slidenum">
              <a:rPr lang="en-US" smtClean="0"/>
              <a:t>31</a:t>
            </a:fld>
            <a:endParaRPr lang="en-US"/>
          </a:p>
        </p:txBody>
      </p:sp>
    </p:spTree>
    <p:extLst>
      <p:ext uri="{BB962C8B-B14F-4D97-AF65-F5344CB8AC3E}">
        <p14:creationId xmlns:p14="http://schemas.microsoft.com/office/powerpoint/2010/main" val="220941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 viral infection – one</a:t>
            </a:r>
            <a:r>
              <a:rPr lang="en-US" baseline="0" dirty="0" smtClean="0"/>
              <a:t> of the early slides will show that viral infection can spike blood glucose level</a:t>
            </a:r>
            <a:endParaRPr lang="en-US" dirty="0" smtClean="0"/>
          </a:p>
        </p:txBody>
      </p:sp>
      <p:sp>
        <p:nvSpPr>
          <p:cNvPr id="4" name="Slide Number Placeholder 3"/>
          <p:cNvSpPr>
            <a:spLocks noGrp="1"/>
          </p:cNvSpPr>
          <p:nvPr>
            <p:ph type="sldNum" sz="quarter" idx="10"/>
          </p:nvPr>
        </p:nvSpPr>
        <p:spPr/>
        <p:txBody>
          <a:bodyPr/>
          <a:lstStyle/>
          <a:p>
            <a:fld id="{DA21C36C-116C-BC4F-AAB9-02D408A4C5FD}" type="slidenum">
              <a:rPr lang="en-US" smtClean="0"/>
              <a:pPr/>
              <a:t>12</a:t>
            </a:fld>
            <a:endParaRPr lang="en-US"/>
          </a:p>
        </p:txBody>
      </p:sp>
    </p:spTree>
    <p:extLst>
      <p:ext uri="{BB962C8B-B14F-4D97-AF65-F5344CB8AC3E}">
        <p14:creationId xmlns:p14="http://schemas.microsoft.com/office/powerpoint/2010/main" val="319190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One of our subjects. </a:t>
            </a:r>
            <a:r>
              <a:rPr lang="en-US" baseline="0" dirty="0" smtClean="0"/>
              <a:t>Also happens to be one of the PIs on the project. </a:t>
            </a:r>
            <a:r>
              <a:rPr lang="en-US" dirty="0" smtClean="0"/>
              <a:t>Great</a:t>
            </a:r>
            <a:r>
              <a:rPr lang="en-US" baseline="0" dirty="0" smtClean="0"/>
              <a:t> deal more described in the Cell paper. </a:t>
            </a:r>
            <a:endParaRPr lang="en-US" dirty="0"/>
          </a:p>
        </p:txBody>
      </p:sp>
      <p:sp>
        <p:nvSpPr>
          <p:cNvPr id="4" name="Slide Number Placeholder 3"/>
          <p:cNvSpPr>
            <a:spLocks noGrp="1"/>
          </p:cNvSpPr>
          <p:nvPr>
            <p:ph type="sldNum" sz="quarter" idx="10"/>
          </p:nvPr>
        </p:nvSpPr>
        <p:spPr/>
        <p:txBody>
          <a:bodyPr/>
          <a:lstStyle/>
          <a:p>
            <a:fld id="{7B185C23-3612-444B-B94A-810DF502816B}" type="slidenum">
              <a:rPr lang="en-US" smtClean="0"/>
              <a:t>13</a:t>
            </a:fld>
            <a:endParaRPr lang="en-US"/>
          </a:p>
        </p:txBody>
      </p:sp>
    </p:spTree>
    <p:extLst>
      <p:ext uri="{BB962C8B-B14F-4D97-AF65-F5344CB8AC3E}">
        <p14:creationId xmlns:p14="http://schemas.microsoft.com/office/powerpoint/2010/main" val="624463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we look at microbial taxa, genes, metabolites, we are looking</a:t>
            </a:r>
            <a:r>
              <a:rPr lang="en-US" baseline="0" dirty="0" smtClean="0"/>
              <a:t> at A LOT of different things, so this number is really very conservative. </a:t>
            </a:r>
            <a:endParaRPr lang="en-US" dirty="0" smtClean="0"/>
          </a:p>
          <a:p>
            <a:endParaRPr lang="en-US" dirty="0"/>
          </a:p>
        </p:txBody>
      </p:sp>
      <p:sp>
        <p:nvSpPr>
          <p:cNvPr id="4" name="Slide Number Placeholder 3"/>
          <p:cNvSpPr>
            <a:spLocks noGrp="1"/>
          </p:cNvSpPr>
          <p:nvPr>
            <p:ph type="sldNum" sz="quarter" idx="10"/>
          </p:nvPr>
        </p:nvSpPr>
        <p:spPr/>
        <p:txBody>
          <a:bodyPr/>
          <a:lstStyle/>
          <a:p>
            <a:fld id="{7B185C23-3612-444B-B94A-810DF502816B}" type="slidenum">
              <a:rPr lang="en-US" smtClean="0"/>
              <a:t>15</a:t>
            </a:fld>
            <a:endParaRPr lang="en-US"/>
          </a:p>
        </p:txBody>
      </p:sp>
    </p:spTree>
    <p:extLst>
      <p:ext uri="{BB962C8B-B14F-4D97-AF65-F5344CB8AC3E}">
        <p14:creationId xmlns:p14="http://schemas.microsoft.com/office/powerpoint/2010/main" val="366063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Longitudinal ‘</a:t>
            </a:r>
            <a:r>
              <a:rPr lang="en-US" dirty="0" err="1" smtClean="0"/>
              <a:t>omic</a:t>
            </a:r>
            <a:r>
              <a:rPr lang="en-US" dirty="0" smtClean="0"/>
              <a:t> </a:t>
            </a:r>
            <a:r>
              <a:rPr lang="en-US" dirty="0" err="1" smtClean="0"/>
              <a:t>profiing</a:t>
            </a:r>
            <a:r>
              <a:rPr lang="en-US" baseline="0" dirty="0" smtClean="0"/>
              <a:t> response to over-feeding in humans</a:t>
            </a:r>
            <a:endParaRPr lang="en-US" dirty="0"/>
          </a:p>
        </p:txBody>
      </p:sp>
      <p:sp>
        <p:nvSpPr>
          <p:cNvPr id="4" name="Slide Number Placeholder 3"/>
          <p:cNvSpPr>
            <a:spLocks noGrp="1"/>
          </p:cNvSpPr>
          <p:nvPr>
            <p:ph type="sldNum" sz="quarter" idx="10"/>
          </p:nvPr>
        </p:nvSpPr>
        <p:spPr/>
        <p:txBody>
          <a:bodyPr/>
          <a:lstStyle/>
          <a:p>
            <a:fld id="{DA21C36C-116C-BC4F-AAB9-02D408A4C5FD}" type="slidenum">
              <a:rPr lang="en-US" smtClean="0"/>
              <a:pPr/>
              <a:t>18</a:t>
            </a:fld>
            <a:endParaRPr lang="en-US"/>
          </a:p>
        </p:txBody>
      </p:sp>
    </p:spTree>
    <p:extLst>
      <p:ext uri="{BB962C8B-B14F-4D97-AF65-F5344CB8AC3E}">
        <p14:creationId xmlns:p14="http://schemas.microsoft.com/office/powerpoint/2010/main" val="260803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(5/20/15 16:00) -----</a:t>
            </a:r>
          </a:p>
          <a:p>
            <a:r>
              <a:rPr lang="en-US"/>
              <a:t>check initial weight</a:t>
            </a:r>
          </a:p>
          <a:p>
            <a:endParaRPr lang="en-US"/>
          </a:p>
          <a:p>
            <a:r>
              <a:rPr lang="en-US"/>
              <a:t>level of activity</a:t>
            </a:r>
          </a:p>
        </p:txBody>
      </p:sp>
      <p:sp>
        <p:nvSpPr>
          <p:cNvPr id="4" name="Slide Number Placeholder 3"/>
          <p:cNvSpPr>
            <a:spLocks noGrp="1"/>
          </p:cNvSpPr>
          <p:nvPr>
            <p:ph type="sldNum" sz="quarter" idx="10"/>
          </p:nvPr>
        </p:nvSpPr>
        <p:spPr/>
        <p:txBody>
          <a:bodyPr/>
          <a:lstStyle/>
          <a:p>
            <a:fld id="{58DE7FAE-4411-D54E-895A-385DB7AB6928}" type="slidenum">
              <a:rPr lang="en-US" smtClean="0"/>
              <a:t>19</a:t>
            </a:fld>
            <a:endParaRPr lang="en-US"/>
          </a:p>
        </p:txBody>
      </p:sp>
    </p:spTree>
    <p:extLst>
      <p:ext uri="{BB962C8B-B14F-4D97-AF65-F5344CB8AC3E}">
        <p14:creationId xmlns:p14="http://schemas.microsoft.com/office/powerpoint/2010/main" val="64877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Sorting by change in </a:t>
            </a:r>
            <a:r>
              <a:rPr lang="en-US" dirty="0" err="1" smtClean="0"/>
              <a:t>Firmicutes</a:t>
            </a:r>
            <a:r>
              <a:rPr lang="en-US" dirty="0" smtClean="0"/>
              <a:t> recapitulates the metadata for insulin resistance</a:t>
            </a:r>
            <a:endParaRPr lang="en-US" dirty="0"/>
          </a:p>
        </p:txBody>
      </p:sp>
      <p:sp>
        <p:nvSpPr>
          <p:cNvPr id="4" name="Slide Number Placeholder 3"/>
          <p:cNvSpPr>
            <a:spLocks noGrp="1"/>
          </p:cNvSpPr>
          <p:nvPr>
            <p:ph type="sldNum" sz="quarter" idx="10"/>
          </p:nvPr>
        </p:nvSpPr>
        <p:spPr/>
        <p:txBody>
          <a:bodyPr/>
          <a:lstStyle/>
          <a:p>
            <a:fld id="{545A77A8-2B2D-7C49-9479-BF91532D4E44}" type="slidenum">
              <a:rPr lang="en-US" smtClean="0"/>
              <a:t>22</a:t>
            </a:fld>
            <a:endParaRPr lang="en-US"/>
          </a:p>
        </p:txBody>
      </p:sp>
    </p:spTree>
    <p:extLst>
      <p:ext uri="{BB962C8B-B14F-4D97-AF65-F5344CB8AC3E}">
        <p14:creationId xmlns:p14="http://schemas.microsoft.com/office/powerpoint/2010/main" val="131415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composition of intestinal </a:t>
            </a:r>
            <a:r>
              <a:rPr lang="en-US" dirty="0" err="1" smtClean="0"/>
              <a:t>microbiota</a:t>
            </a:r>
            <a:r>
              <a:rPr lang="en-US" dirty="0" smtClean="0"/>
              <a:t> participates in the regulation of immune homeostasis. (Left panel) Signals from different components of the </a:t>
            </a:r>
            <a:r>
              <a:rPr lang="en-US" dirty="0" err="1" smtClean="0"/>
              <a:t>microbiota</a:t>
            </a:r>
            <a:r>
              <a:rPr lang="en-US" dirty="0" smtClean="0"/>
              <a:t> (different color arrows) regulate different branches of mucosal T cell response in the lamina </a:t>
            </a:r>
            <a:r>
              <a:rPr lang="en-US" dirty="0" err="1" smtClean="0"/>
              <a:t>propria</a:t>
            </a:r>
            <a:r>
              <a:rPr lang="en-US" dirty="0" smtClean="0"/>
              <a:t> (corresponding color immune cells). (Right panel) Changes in the composition of commensal bacteria, for example, introduction of segmented filamentous bacteria (SFB), shift the immune homeostasis in a different direction, in this case, increase in the signals mediating induction of Th17 cells (green arrows). This changes the immunological fitness of the individual. In the case of SFB, the increased production of Th17 cell effector cytokines, for example, IL-17 and IL-22, and the consecutive increase in anti-microbial peptide production from epithelial cells (blue circles) augments the ability of the host to fight off intestinal infections. At the same time, this increase in </a:t>
            </a:r>
            <a:r>
              <a:rPr lang="en-US" dirty="0" err="1" smtClean="0"/>
              <a:t>proinflammatory</a:t>
            </a:r>
            <a:r>
              <a:rPr lang="en-US" dirty="0" smtClean="0"/>
              <a:t> cytokines may render the host more susceptible to chronic autoimmune inflammation. In this way, differences in the repertoire of commensal bacteria between the individuals of the same species may account for differences in the nature and robustness of their response in the face of similar environmental challenges.</a:t>
            </a:r>
            <a:endParaRPr lang="en-US" dirty="0"/>
          </a:p>
        </p:txBody>
      </p:sp>
      <p:sp>
        <p:nvSpPr>
          <p:cNvPr id="4" name="Slide Number Placeholder 3"/>
          <p:cNvSpPr>
            <a:spLocks noGrp="1"/>
          </p:cNvSpPr>
          <p:nvPr>
            <p:ph type="sldNum" sz="quarter" idx="10"/>
          </p:nvPr>
        </p:nvSpPr>
        <p:spPr/>
        <p:txBody>
          <a:bodyPr/>
          <a:lstStyle/>
          <a:p>
            <a:fld id="{14C0873E-5FA2-2B47-A908-711BEEB0B881}" type="slidenum">
              <a:rPr lang="en-US" smtClean="0"/>
              <a:t>25</a:t>
            </a:fld>
            <a:endParaRPr lang="en-US"/>
          </a:p>
        </p:txBody>
      </p:sp>
    </p:spTree>
    <p:extLst>
      <p:ext uri="{BB962C8B-B14F-4D97-AF65-F5344CB8AC3E}">
        <p14:creationId xmlns:p14="http://schemas.microsoft.com/office/powerpoint/2010/main" val="1578278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(5/7/15 16:38) -----</a:t>
            </a:r>
          </a:p>
          <a:p>
            <a:r>
              <a:rPr lang="en-US"/>
              <a:t>grab the RDP sequence for SFB and then BLAST</a:t>
            </a:r>
          </a:p>
          <a:p>
            <a:endParaRPr lang="en-US"/>
          </a:p>
          <a:p>
            <a:r>
              <a:rPr lang="en-US"/>
              <a:t>Dan Lipman's paper SFB </a:t>
            </a:r>
          </a:p>
          <a:p>
            <a:endParaRPr lang="en-US"/>
          </a:p>
          <a:p>
            <a:r>
              <a:rPr lang="en-US"/>
              <a:t>search SFB's against NCBI </a:t>
            </a:r>
          </a:p>
          <a:p>
            <a:endParaRPr lang="en-US"/>
          </a:p>
          <a:p>
            <a:r>
              <a:rPr lang="en-US"/>
              <a:t>what sequences were used for PCR of SFB?</a:t>
            </a:r>
          </a:p>
          <a:p>
            <a:endParaRPr lang="en-US"/>
          </a:p>
          <a:p>
            <a:r>
              <a:rPr lang="en-US"/>
              <a:t>how many 16S genes does SFB have?</a:t>
            </a:r>
          </a:p>
        </p:txBody>
      </p:sp>
      <p:sp>
        <p:nvSpPr>
          <p:cNvPr id="4" name="Slide Number Placeholder 3"/>
          <p:cNvSpPr>
            <a:spLocks noGrp="1"/>
          </p:cNvSpPr>
          <p:nvPr>
            <p:ph type="sldNum" sz="quarter" idx="10"/>
          </p:nvPr>
        </p:nvSpPr>
        <p:spPr/>
        <p:txBody>
          <a:bodyPr/>
          <a:lstStyle/>
          <a:p>
            <a:fld id="{5EABCC4C-6DA3-F244-B899-D973E0C7AC45}" type="slidenum">
              <a:rPr lang="en-US" smtClean="0"/>
              <a:t>28</a:t>
            </a:fld>
            <a:endParaRPr lang="en-US"/>
          </a:p>
        </p:txBody>
      </p:sp>
    </p:spTree>
    <p:extLst>
      <p:ext uri="{BB962C8B-B14F-4D97-AF65-F5344CB8AC3E}">
        <p14:creationId xmlns:p14="http://schemas.microsoft.com/office/powerpoint/2010/main" val="1308428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6F2C55-D742-4A49-ABEC-246173E62E56}" type="datetime1">
              <a:rPr lang="en-US" smtClean="0"/>
              <a:t>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999C-EBD2-FC47-BC46-140DF74E51F4}" type="slidenum">
              <a:rPr lang="en-US" smtClean="0"/>
              <a:t>‹#›</a:t>
            </a:fld>
            <a:endParaRPr lang="en-US"/>
          </a:p>
        </p:txBody>
      </p:sp>
    </p:spTree>
    <p:extLst>
      <p:ext uri="{BB962C8B-B14F-4D97-AF65-F5344CB8AC3E}">
        <p14:creationId xmlns:p14="http://schemas.microsoft.com/office/powerpoint/2010/main" val="16136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D1D97-965C-8A48-A9F7-C0367E0A50A4}" type="datetime1">
              <a:rPr lang="en-US" smtClean="0"/>
              <a:t>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999C-EBD2-FC47-BC46-140DF74E51F4}" type="slidenum">
              <a:rPr lang="en-US" smtClean="0"/>
              <a:t>‹#›</a:t>
            </a:fld>
            <a:endParaRPr lang="en-US"/>
          </a:p>
        </p:txBody>
      </p:sp>
    </p:spTree>
    <p:extLst>
      <p:ext uri="{BB962C8B-B14F-4D97-AF65-F5344CB8AC3E}">
        <p14:creationId xmlns:p14="http://schemas.microsoft.com/office/powerpoint/2010/main" val="2858948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A78DA-A0B1-A442-A303-FC87A937747E}" type="datetime1">
              <a:rPr lang="en-US" smtClean="0"/>
              <a:t>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999C-EBD2-FC47-BC46-140DF74E51F4}" type="slidenum">
              <a:rPr lang="en-US" smtClean="0"/>
              <a:t>‹#›</a:t>
            </a:fld>
            <a:endParaRPr lang="en-US"/>
          </a:p>
        </p:txBody>
      </p:sp>
    </p:spTree>
    <p:extLst>
      <p:ext uri="{BB962C8B-B14F-4D97-AF65-F5344CB8AC3E}">
        <p14:creationId xmlns:p14="http://schemas.microsoft.com/office/powerpoint/2010/main" val="1179921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13"/>
          <p:cNvSpPr>
            <a:spLocks noGrp="1"/>
          </p:cNvSpPr>
          <p:nvPr>
            <p:ph type="sldNum" sz="quarter" idx="4"/>
          </p:nvPr>
        </p:nvSpPr>
        <p:spPr>
          <a:xfrm>
            <a:off x="6692900" y="6280150"/>
            <a:ext cx="2133600" cy="365125"/>
          </a:xfrm>
          <a:prstGeom prst="rect">
            <a:avLst/>
          </a:prstGeom>
        </p:spPr>
        <p:txBody>
          <a:bodyPr vert="horz" lIns="91440" tIns="45720" rIns="91440" bIns="45720" rtlCol="0" anchor="ctr"/>
          <a:lstStyle>
            <a:lvl1pPr algn="r">
              <a:defRPr sz="1050">
                <a:solidFill>
                  <a:schemeClr val="tx2"/>
                </a:solidFill>
                <a:latin typeface="Arial"/>
                <a:cs typeface="Arial"/>
              </a:defRPr>
            </a:lvl1pPr>
          </a:lstStyle>
          <a:p>
            <a:fld id="{24791E93-A2B7-0848-BDB4-10A6DF01D9B6}" type="slidenum">
              <a:rPr lang="en-US" smtClean="0"/>
              <a:pPr/>
              <a:t>‹#›</a:t>
            </a:fld>
            <a:endParaRPr lang="en-US" dirty="0"/>
          </a:p>
        </p:txBody>
      </p:sp>
      <p:sp>
        <p:nvSpPr>
          <p:cNvPr id="7" name="Rectangle 6"/>
          <p:cNvSpPr/>
          <p:nvPr userDrawn="1"/>
        </p:nvSpPr>
        <p:spPr>
          <a:xfrm>
            <a:off x="0" y="0"/>
            <a:ext cx="1524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0"/>
            <a:ext cx="3048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2"/>
          </p:nvPr>
        </p:nvSpPr>
        <p:spPr>
          <a:xfrm>
            <a:off x="941442" y="1600200"/>
            <a:ext cx="7885057"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9637691"/>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1" name="Rectangle 10"/>
          <p:cNvSpPr/>
          <p:nvPr userDrawn="1"/>
        </p:nvSpPr>
        <p:spPr>
          <a:xfrm>
            <a:off x="-1" y="0"/>
            <a:ext cx="3652253"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457200" y="0"/>
            <a:ext cx="3195052"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3652252" y="0"/>
            <a:ext cx="5488573"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949622" y="1030653"/>
            <a:ext cx="5038226" cy="2569798"/>
          </a:xfrm>
        </p:spPr>
        <p:txBody>
          <a:bodyPr/>
          <a:lstStyle>
            <a:lvl1pPr>
              <a:defRPr sz="44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3949622" y="3886200"/>
            <a:ext cx="5038226" cy="17526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7873346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9F86B-7E96-5741-8978-88FD1EF02751}" type="datetime1">
              <a:rPr lang="en-US" smtClean="0"/>
              <a:t>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999C-EBD2-FC47-BC46-140DF74E51F4}" type="slidenum">
              <a:rPr lang="en-US" smtClean="0"/>
              <a:t>‹#›</a:t>
            </a:fld>
            <a:endParaRPr lang="en-US"/>
          </a:p>
        </p:txBody>
      </p:sp>
    </p:spTree>
    <p:extLst>
      <p:ext uri="{BB962C8B-B14F-4D97-AF65-F5344CB8AC3E}">
        <p14:creationId xmlns:p14="http://schemas.microsoft.com/office/powerpoint/2010/main" val="3090567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15CDB7-44B6-8B42-81AA-16A8D41418C3}" type="datetime1">
              <a:rPr lang="en-US" smtClean="0"/>
              <a:t>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999C-EBD2-FC47-BC46-140DF74E51F4}" type="slidenum">
              <a:rPr lang="en-US" smtClean="0"/>
              <a:t>‹#›</a:t>
            </a:fld>
            <a:endParaRPr lang="en-US"/>
          </a:p>
        </p:txBody>
      </p:sp>
    </p:spTree>
    <p:extLst>
      <p:ext uri="{BB962C8B-B14F-4D97-AF65-F5344CB8AC3E}">
        <p14:creationId xmlns:p14="http://schemas.microsoft.com/office/powerpoint/2010/main" val="120711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494BEF-0B3C-7D46-94E5-1ABFB896E4AE}" type="datetime1">
              <a:rPr lang="en-US" smtClean="0"/>
              <a:t>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999C-EBD2-FC47-BC46-140DF74E51F4}" type="slidenum">
              <a:rPr lang="en-US" smtClean="0"/>
              <a:t>‹#›</a:t>
            </a:fld>
            <a:endParaRPr lang="en-US"/>
          </a:p>
        </p:txBody>
      </p:sp>
    </p:spTree>
    <p:extLst>
      <p:ext uri="{BB962C8B-B14F-4D97-AF65-F5344CB8AC3E}">
        <p14:creationId xmlns:p14="http://schemas.microsoft.com/office/powerpoint/2010/main" val="380302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2670A9-0915-9347-BDA5-651BAE37687C}" type="datetime1">
              <a:rPr lang="en-US" smtClean="0"/>
              <a:t>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E999C-EBD2-FC47-BC46-140DF74E51F4}" type="slidenum">
              <a:rPr lang="en-US" smtClean="0"/>
              <a:t>‹#›</a:t>
            </a:fld>
            <a:endParaRPr lang="en-US"/>
          </a:p>
        </p:txBody>
      </p:sp>
    </p:spTree>
    <p:extLst>
      <p:ext uri="{BB962C8B-B14F-4D97-AF65-F5344CB8AC3E}">
        <p14:creationId xmlns:p14="http://schemas.microsoft.com/office/powerpoint/2010/main" val="297888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DCC26C-8B86-5B4F-B579-469EA32717C6}" type="datetime1">
              <a:rPr lang="en-US" smtClean="0"/>
              <a:t>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E999C-EBD2-FC47-BC46-140DF74E51F4}" type="slidenum">
              <a:rPr lang="en-US" smtClean="0"/>
              <a:t>‹#›</a:t>
            </a:fld>
            <a:endParaRPr lang="en-US"/>
          </a:p>
        </p:txBody>
      </p:sp>
    </p:spTree>
    <p:extLst>
      <p:ext uri="{BB962C8B-B14F-4D97-AF65-F5344CB8AC3E}">
        <p14:creationId xmlns:p14="http://schemas.microsoft.com/office/powerpoint/2010/main" val="392414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2A6C4-2182-2E4E-A9B7-2E09F653689C}" type="datetime1">
              <a:rPr lang="en-US" smtClean="0"/>
              <a:t>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E999C-EBD2-FC47-BC46-140DF74E51F4}" type="slidenum">
              <a:rPr lang="en-US" smtClean="0"/>
              <a:t>‹#›</a:t>
            </a:fld>
            <a:endParaRPr lang="en-US"/>
          </a:p>
        </p:txBody>
      </p:sp>
    </p:spTree>
    <p:extLst>
      <p:ext uri="{BB962C8B-B14F-4D97-AF65-F5344CB8AC3E}">
        <p14:creationId xmlns:p14="http://schemas.microsoft.com/office/powerpoint/2010/main" val="363639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2D082-741A-8B43-B39F-ADD14E7E985E}" type="datetime1">
              <a:rPr lang="en-US" smtClean="0"/>
              <a:t>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999C-EBD2-FC47-BC46-140DF74E51F4}" type="slidenum">
              <a:rPr lang="en-US" smtClean="0"/>
              <a:t>‹#›</a:t>
            </a:fld>
            <a:endParaRPr lang="en-US"/>
          </a:p>
        </p:txBody>
      </p:sp>
    </p:spTree>
    <p:extLst>
      <p:ext uri="{BB962C8B-B14F-4D97-AF65-F5344CB8AC3E}">
        <p14:creationId xmlns:p14="http://schemas.microsoft.com/office/powerpoint/2010/main" val="3084101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1812E6-3C85-9F45-A2AE-5AAEFCF6ED01}" type="datetime1">
              <a:rPr lang="en-US" smtClean="0"/>
              <a:t>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999C-EBD2-FC47-BC46-140DF74E51F4}" type="slidenum">
              <a:rPr lang="en-US" smtClean="0"/>
              <a:t>‹#›</a:t>
            </a:fld>
            <a:endParaRPr lang="en-US"/>
          </a:p>
        </p:txBody>
      </p:sp>
    </p:spTree>
    <p:extLst>
      <p:ext uri="{BB962C8B-B14F-4D97-AF65-F5344CB8AC3E}">
        <p14:creationId xmlns:p14="http://schemas.microsoft.com/office/powerpoint/2010/main" val="2999148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371F0-572D-A146-A0A9-ACA5D5621C41}" type="datetime1">
              <a:rPr lang="en-US" smtClean="0"/>
              <a:t>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E999C-EBD2-FC47-BC46-140DF74E51F4}" type="slidenum">
              <a:rPr lang="en-US" smtClean="0"/>
              <a:t>‹#›</a:t>
            </a:fld>
            <a:endParaRPr lang="en-US"/>
          </a:p>
        </p:txBody>
      </p:sp>
    </p:spTree>
    <p:extLst>
      <p:ext uri="{BB962C8B-B14F-4D97-AF65-F5344CB8AC3E}">
        <p14:creationId xmlns:p14="http://schemas.microsoft.com/office/powerpoint/2010/main" val="394658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mrdnalab.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diagramData" Target="../diagrams/data4.xml"/><Relationship Id="rId8" Type="http://schemas.openxmlformats.org/officeDocument/2006/relationships/diagramLayout" Target="../diagrams/layout4.xml"/><Relationship Id="rId9" Type="http://schemas.openxmlformats.org/officeDocument/2006/relationships/diagramQuickStyle" Target="../diagrams/quickStyle4.xml"/><Relationship Id="rId10" Type="http://schemas.openxmlformats.org/officeDocument/2006/relationships/diagramColors" Target="../diagrams/colors4.xml"/><Relationship Id="rId11"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GROUP MEETING PRESENTATION</a:t>
            </a:r>
            <a:endParaRPr lang="en-US" b="1" dirty="0"/>
          </a:p>
        </p:txBody>
      </p:sp>
      <p:sp>
        <p:nvSpPr>
          <p:cNvPr id="3" name="Subtitle 2"/>
          <p:cNvSpPr>
            <a:spLocks noGrp="1"/>
          </p:cNvSpPr>
          <p:nvPr>
            <p:ph type="subTitle" idx="1"/>
          </p:nvPr>
        </p:nvSpPr>
        <p:spPr/>
        <p:txBody>
          <a:bodyPr/>
          <a:lstStyle/>
          <a:p>
            <a:r>
              <a:rPr lang="en-US" dirty="0" smtClean="0"/>
              <a:t>GERSTEIN LAB</a:t>
            </a:r>
          </a:p>
          <a:p>
            <a:r>
              <a:rPr lang="en-US" dirty="0" smtClean="0"/>
              <a:t>Dan Spakowicz</a:t>
            </a:r>
          </a:p>
          <a:p>
            <a:r>
              <a:rPr lang="en-US" dirty="0"/>
              <a:t>2</a:t>
            </a:r>
            <a:r>
              <a:rPr lang="en-US" dirty="0" smtClean="0"/>
              <a:t>0 </a:t>
            </a:r>
            <a:r>
              <a:rPr lang="en-US" dirty="0" smtClean="0"/>
              <a:t>May 2015</a:t>
            </a:r>
            <a:endParaRPr lang="en-US" dirty="0"/>
          </a:p>
        </p:txBody>
      </p:sp>
      <p:sp>
        <p:nvSpPr>
          <p:cNvPr id="4" name="Slide Number Placeholder 3"/>
          <p:cNvSpPr>
            <a:spLocks noGrp="1"/>
          </p:cNvSpPr>
          <p:nvPr>
            <p:ph type="sldNum" sz="quarter" idx="12"/>
          </p:nvPr>
        </p:nvSpPr>
        <p:spPr/>
        <p:txBody>
          <a:bodyPr/>
          <a:lstStyle/>
          <a:p>
            <a:fld id="{5BBE999C-EBD2-FC47-BC46-140DF74E51F4}" type="slidenum">
              <a:rPr lang="en-US" smtClean="0"/>
              <a:t>1</a:t>
            </a:fld>
            <a:endParaRPr lang="en-US"/>
          </a:p>
        </p:txBody>
      </p:sp>
    </p:spTree>
    <p:extLst>
      <p:ext uri="{BB962C8B-B14F-4D97-AF65-F5344CB8AC3E}">
        <p14:creationId xmlns:p14="http://schemas.microsoft.com/office/powerpoint/2010/main" val="14658913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549"/>
            <a:ext cx="8229600" cy="1143000"/>
          </a:xfrm>
        </p:spPr>
        <p:txBody>
          <a:bodyPr/>
          <a:lstStyle/>
          <a:p>
            <a:r>
              <a:rPr lang="en-US" dirty="0" smtClean="0"/>
              <a:t>Summary of the 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82639234"/>
              </p:ext>
            </p:extLst>
          </p:nvPr>
        </p:nvGraphicFramePr>
        <p:xfrm>
          <a:off x="457200" y="1917750"/>
          <a:ext cx="8229600" cy="1368787"/>
        </p:xfrm>
        <a:graphic>
          <a:graphicData uri="http://schemas.openxmlformats.org/drawingml/2006/table">
            <a:tbl>
              <a:tblPr/>
              <a:tblGrid>
                <a:gridCol w="822960"/>
                <a:gridCol w="822960"/>
                <a:gridCol w="822960"/>
                <a:gridCol w="822960"/>
                <a:gridCol w="822960"/>
                <a:gridCol w="822960"/>
                <a:gridCol w="822960"/>
                <a:gridCol w="822960"/>
                <a:gridCol w="822960"/>
                <a:gridCol w="822960"/>
              </a:tblGrid>
              <a:tr h="194978">
                <a:tc>
                  <a:txBody>
                    <a:bodyPr/>
                    <a:lstStyle/>
                    <a:p>
                      <a:pPr algn="l" fontAlgn="b"/>
                      <a:endParaRPr lang="en-US" sz="1200" b="0" i="0" u="none" strike="noStrike">
                        <a:solidFill>
                          <a:srgbClr val="000000"/>
                        </a:solidFill>
                        <a:effectLst/>
                        <a:latin typeface="Calibri"/>
                      </a:endParaRPr>
                    </a:p>
                  </a:txBody>
                  <a:tcPr marL="12661" marR="12661" marT="12661"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1_14_778</a:t>
                      </a:r>
                    </a:p>
                  </a:txBody>
                  <a:tcPr marL="12661" marR="12661" marT="12661"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1_15_461</a:t>
                      </a:r>
                    </a:p>
                  </a:txBody>
                  <a:tcPr marL="12661" marR="12661" marT="12661"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1_15_463</a:t>
                      </a:r>
                    </a:p>
                  </a:txBody>
                  <a:tcPr marL="12661" marR="12661" marT="12661"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1_15_464</a:t>
                      </a:r>
                    </a:p>
                  </a:txBody>
                  <a:tcPr marL="12661" marR="12661" marT="12661"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1_15_465</a:t>
                      </a:r>
                    </a:p>
                  </a:txBody>
                  <a:tcPr marL="12661" marR="12661" marT="12661"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2_13_974</a:t>
                      </a:r>
                    </a:p>
                  </a:txBody>
                  <a:tcPr marL="12661" marR="12661" marT="12661"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2_14_773</a:t>
                      </a:r>
                    </a:p>
                  </a:txBody>
                  <a:tcPr marL="12661" marR="12661" marT="12661"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2_15_459</a:t>
                      </a:r>
                    </a:p>
                  </a:txBody>
                  <a:tcPr marL="12661" marR="12661" marT="12661"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2_9_389</a:t>
                      </a:r>
                    </a:p>
                  </a:txBody>
                  <a:tcPr marL="12661" marR="12661" marT="12661" marB="0" anchor="b">
                    <a:lnL>
                      <a:noFill/>
                    </a:lnL>
                    <a:lnR>
                      <a:noFill/>
                    </a:lnR>
                    <a:lnT>
                      <a:noFill/>
                    </a:lnT>
                    <a:lnB>
                      <a:noFill/>
                    </a:lnB>
                  </a:tcPr>
                </a:tc>
              </a:tr>
              <a:tr h="194978">
                <a:tc>
                  <a:txBody>
                    <a:bodyPr/>
                    <a:lstStyle/>
                    <a:p>
                      <a:pPr algn="l" fontAlgn="b"/>
                      <a:r>
                        <a:rPr lang="en-US" sz="1200" b="0" i="0" u="none" strike="noStrike">
                          <a:solidFill>
                            <a:srgbClr val="000000"/>
                          </a:solidFill>
                          <a:effectLst/>
                          <a:latin typeface="Calibri"/>
                        </a:rPr>
                        <a:t>OTU_24</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849</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325</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267</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467</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179</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1051</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210</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3</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1102</a:t>
                      </a:r>
                    </a:p>
                  </a:txBody>
                  <a:tcPr marL="12661" marR="12661" marT="12661" marB="0" anchor="b">
                    <a:lnL>
                      <a:noFill/>
                    </a:lnL>
                    <a:lnR>
                      <a:noFill/>
                    </a:lnR>
                    <a:lnT>
                      <a:noFill/>
                    </a:lnT>
                    <a:lnB>
                      <a:noFill/>
                    </a:lnB>
                  </a:tcPr>
                </a:tc>
              </a:tr>
              <a:tr h="194978">
                <a:tc>
                  <a:txBody>
                    <a:bodyPr/>
                    <a:lstStyle/>
                    <a:p>
                      <a:pPr algn="l" fontAlgn="b"/>
                      <a:r>
                        <a:rPr lang="en-US" sz="1200" b="0" i="0" u="none" strike="noStrike">
                          <a:solidFill>
                            <a:srgbClr val="000000"/>
                          </a:solidFill>
                          <a:effectLst/>
                          <a:latin typeface="Calibri"/>
                        </a:rPr>
                        <a:t>OTU_37</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198</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120</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389</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624</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448</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556</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26</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501</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181</a:t>
                      </a:r>
                    </a:p>
                  </a:txBody>
                  <a:tcPr marL="12661" marR="12661" marT="12661" marB="0" anchor="b">
                    <a:lnL>
                      <a:noFill/>
                    </a:lnL>
                    <a:lnR>
                      <a:noFill/>
                    </a:lnR>
                    <a:lnT>
                      <a:noFill/>
                    </a:lnT>
                    <a:lnB>
                      <a:noFill/>
                    </a:lnB>
                  </a:tcPr>
                </a:tc>
              </a:tr>
              <a:tr h="194978">
                <a:tc>
                  <a:txBody>
                    <a:bodyPr/>
                    <a:lstStyle/>
                    <a:p>
                      <a:pPr algn="l" fontAlgn="b"/>
                      <a:r>
                        <a:rPr lang="en-US" sz="1200" b="0" i="0" u="none" strike="noStrike">
                          <a:solidFill>
                            <a:srgbClr val="000000"/>
                          </a:solidFill>
                          <a:effectLst/>
                          <a:latin typeface="Calibri"/>
                        </a:rPr>
                        <a:t>OTU_10</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1993</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96</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16</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35</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71</a:t>
                      </a:r>
                    </a:p>
                  </a:txBody>
                  <a:tcPr marL="12661" marR="12661" marT="12661" marB="0" anchor="b">
                    <a:lnL>
                      <a:noFill/>
                    </a:lnL>
                    <a:lnR>
                      <a:noFill/>
                    </a:lnR>
                    <a:lnT>
                      <a:noFill/>
                    </a:lnT>
                    <a:lnB>
                      <a:noFill/>
                    </a:lnB>
                  </a:tcPr>
                </a:tc>
              </a:tr>
              <a:tr h="194978">
                <a:tc>
                  <a:txBody>
                    <a:bodyPr/>
                    <a:lstStyle/>
                    <a:p>
                      <a:pPr algn="l" fontAlgn="b"/>
                      <a:r>
                        <a:rPr lang="en-US" sz="1200" b="0" i="0" u="none" strike="noStrike">
                          <a:solidFill>
                            <a:srgbClr val="000000"/>
                          </a:solidFill>
                          <a:effectLst/>
                          <a:latin typeface="Calibri"/>
                        </a:rPr>
                        <a:t>OTU_2</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1992</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763</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661</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970</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2930</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1590</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1153</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1311</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509</a:t>
                      </a:r>
                    </a:p>
                  </a:txBody>
                  <a:tcPr marL="12661" marR="12661" marT="12661" marB="0" anchor="b">
                    <a:lnL>
                      <a:noFill/>
                    </a:lnL>
                    <a:lnR>
                      <a:noFill/>
                    </a:lnR>
                    <a:lnT>
                      <a:noFill/>
                    </a:lnT>
                    <a:lnB>
                      <a:noFill/>
                    </a:lnB>
                  </a:tcPr>
                </a:tc>
              </a:tr>
              <a:tr h="194978">
                <a:tc>
                  <a:txBody>
                    <a:bodyPr/>
                    <a:lstStyle/>
                    <a:p>
                      <a:pPr algn="l" fontAlgn="b"/>
                      <a:r>
                        <a:rPr lang="en-US" sz="1200" b="0" i="0" u="none" strike="noStrike">
                          <a:solidFill>
                            <a:srgbClr val="000000"/>
                          </a:solidFill>
                          <a:effectLst/>
                          <a:latin typeface="Calibri"/>
                        </a:rPr>
                        <a:t>OTU_13</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1545</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276</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1703</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1505</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112</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661" marR="12661" marT="12661" marB="0" anchor="b">
                    <a:lnL>
                      <a:noFill/>
                    </a:lnL>
                    <a:lnR>
                      <a:noFill/>
                    </a:lnR>
                    <a:lnT>
                      <a:noFill/>
                    </a:lnT>
                    <a:lnB>
                      <a:noFill/>
                    </a:lnB>
                  </a:tcPr>
                </a:tc>
              </a:tr>
              <a:tr h="194978">
                <a:tc>
                  <a:txBody>
                    <a:bodyPr/>
                    <a:lstStyle/>
                    <a:p>
                      <a:pPr algn="l" fontAlgn="b"/>
                      <a:r>
                        <a:rPr lang="en-US" sz="1200" b="0" i="0" u="none" strike="noStrike">
                          <a:solidFill>
                            <a:srgbClr val="000000"/>
                          </a:solidFill>
                          <a:effectLst/>
                          <a:latin typeface="Calibri"/>
                        </a:rPr>
                        <a:t>OTU_9</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608</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0</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184</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85</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116</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3</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556</a:t>
                      </a:r>
                    </a:p>
                  </a:txBody>
                  <a:tcPr marL="12661" marR="12661" marT="12661"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7</a:t>
                      </a:r>
                    </a:p>
                  </a:txBody>
                  <a:tcPr marL="12661" marR="12661" marT="12661"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a:rPr>
                        <a:t>167</a:t>
                      </a:r>
                    </a:p>
                  </a:txBody>
                  <a:tcPr marL="12661" marR="12661" marT="12661" marB="0" anchor="b">
                    <a:lnL>
                      <a:noFill/>
                    </a:lnL>
                    <a:lnR>
                      <a:noFill/>
                    </a:lnR>
                    <a:lnT>
                      <a:noFill/>
                    </a:lnT>
                    <a:lnB>
                      <a:noFill/>
                    </a:lnB>
                  </a:tcPr>
                </a:tc>
              </a:tr>
            </a:tbl>
          </a:graphicData>
        </a:graphic>
      </p:graphicFrame>
      <p:sp>
        <p:nvSpPr>
          <p:cNvPr id="5" name="TextBox 4"/>
          <p:cNvSpPr txBox="1"/>
          <p:nvPr/>
        </p:nvSpPr>
        <p:spPr>
          <a:xfrm>
            <a:off x="896971" y="1417638"/>
            <a:ext cx="1718665" cy="369332"/>
          </a:xfrm>
          <a:prstGeom prst="rect">
            <a:avLst/>
          </a:prstGeom>
          <a:noFill/>
        </p:spPr>
        <p:txBody>
          <a:bodyPr wrap="none" rtlCol="0">
            <a:spAutoFit/>
          </a:bodyPr>
          <a:lstStyle/>
          <a:p>
            <a:r>
              <a:rPr lang="en-US" dirty="0" smtClean="0"/>
              <a:t>OTU count table</a:t>
            </a:r>
            <a:endParaRPr lang="en-US" dirty="0"/>
          </a:p>
        </p:txBody>
      </p:sp>
      <p:sp>
        <p:nvSpPr>
          <p:cNvPr id="6" name="TextBox 5"/>
          <p:cNvSpPr txBox="1"/>
          <p:nvPr/>
        </p:nvSpPr>
        <p:spPr>
          <a:xfrm>
            <a:off x="896971" y="3854163"/>
            <a:ext cx="2998387" cy="369332"/>
          </a:xfrm>
          <a:prstGeom prst="rect">
            <a:avLst/>
          </a:prstGeom>
          <a:noFill/>
        </p:spPr>
        <p:txBody>
          <a:bodyPr wrap="none" rtlCol="0">
            <a:spAutoFit/>
          </a:bodyPr>
          <a:lstStyle/>
          <a:p>
            <a:r>
              <a:rPr lang="en-US" dirty="0" smtClean="0"/>
              <a:t>Taxa relative abundance table</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83160291"/>
              </p:ext>
            </p:extLst>
          </p:nvPr>
        </p:nvGraphicFramePr>
        <p:xfrm>
          <a:off x="1491053" y="4267900"/>
          <a:ext cx="6019800" cy="2489200"/>
        </p:xfrm>
        <a:graphic>
          <a:graphicData uri="http://schemas.openxmlformats.org/presentationml/2006/ole">
            <mc:AlternateContent xmlns:mc="http://schemas.openxmlformats.org/markup-compatibility/2006">
              <mc:Choice xmlns:v="urn:schemas-microsoft-com:vml" Requires="v">
                <p:oleObj spid="_x0000_s1063" name="Worksheet" r:id="rId3" imgW="6019800" imgH="2489200" progId="Excel.Sheet.12">
                  <p:embed/>
                </p:oleObj>
              </mc:Choice>
              <mc:Fallback>
                <p:oleObj name="Worksheet" r:id="rId3" imgW="6019800" imgH="2489200" progId="Excel.Sheet.12">
                  <p:embed/>
                  <p:pic>
                    <p:nvPicPr>
                      <p:cNvPr id="0" name=""/>
                      <p:cNvPicPr/>
                      <p:nvPr/>
                    </p:nvPicPr>
                    <p:blipFill>
                      <a:blip r:embed="rId4"/>
                      <a:stretch>
                        <a:fillRect/>
                      </a:stretch>
                    </p:blipFill>
                    <p:spPr>
                      <a:xfrm>
                        <a:off x="1491053" y="4267900"/>
                        <a:ext cx="6019800" cy="248920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5BBE999C-EBD2-FC47-BC46-140DF74E51F4}" type="slidenum">
              <a:rPr lang="en-US" smtClean="0"/>
              <a:t>10</a:t>
            </a:fld>
            <a:endParaRPr lang="en-US"/>
          </a:p>
        </p:txBody>
      </p:sp>
    </p:spTree>
    <p:extLst>
      <p:ext uri="{BB962C8B-B14F-4D97-AF65-F5344CB8AC3E}">
        <p14:creationId xmlns:p14="http://schemas.microsoft.com/office/powerpoint/2010/main" val="28412376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0819"/>
          <a:stretch/>
        </p:blipFill>
        <p:spPr>
          <a:xfrm>
            <a:off x="4946662" y="1598502"/>
            <a:ext cx="3189521" cy="2855144"/>
          </a:xfrm>
          <a:prstGeom prst="rect">
            <a:avLst/>
          </a:prstGeom>
        </p:spPr>
      </p:pic>
      <p:sp>
        <p:nvSpPr>
          <p:cNvPr id="2" name="Title 1"/>
          <p:cNvSpPr>
            <a:spLocks noGrp="1"/>
          </p:cNvSpPr>
          <p:nvPr>
            <p:ph type="title"/>
          </p:nvPr>
        </p:nvSpPr>
        <p:spPr/>
        <p:txBody>
          <a:bodyPr>
            <a:normAutofit fontScale="90000"/>
          </a:bodyPr>
          <a:lstStyle/>
          <a:p>
            <a:r>
              <a:rPr lang="en-US" b="1" dirty="0" smtClean="0"/>
              <a:t>INTEGRATED HUMAN MICROBIOME PROJECT (HMP2)</a:t>
            </a:r>
            <a:endParaRPr lang="en-US" b="1" dirty="0"/>
          </a:p>
        </p:txBody>
      </p:sp>
      <p:pic>
        <p:nvPicPr>
          <p:cNvPr id="4" name="Picture 3"/>
          <p:cNvPicPr>
            <a:picLocks noChangeAspect="1"/>
          </p:cNvPicPr>
          <p:nvPr/>
        </p:nvPicPr>
        <p:blipFill>
          <a:blip r:embed="rId3"/>
          <a:stretch>
            <a:fillRect/>
          </a:stretch>
        </p:blipFill>
        <p:spPr>
          <a:xfrm>
            <a:off x="4174024" y="4453646"/>
            <a:ext cx="4884097" cy="2051107"/>
          </a:xfrm>
          <a:prstGeom prst="rect">
            <a:avLst/>
          </a:prstGeom>
        </p:spPr>
      </p:pic>
      <p:sp>
        <p:nvSpPr>
          <p:cNvPr id="5" name="TextBox 4"/>
          <p:cNvSpPr txBox="1"/>
          <p:nvPr/>
        </p:nvSpPr>
        <p:spPr>
          <a:xfrm>
            <a:off x="204259" y="2037109"/>
            <a:ext cx="3872075" cy="3693319"/>
          </a:xfrm>
          <a:prstGeom prst="rect">
            <a:avLst/>
          </a:prstGeom>
          <a:noFill/>
        </p:spPr>
        <p:txBody>
          <a:bodyPr wrap="square" rtlCol="0">
            <a:spAutoFit/>
          </a:bodyPr>
          <a:lstStyle/>
          <a:p>
            <a:pPr marL="285750" indent="-285750">
              <a:buFont typeface="Arial"/>
              <a:buChar char="•"/>
            </a:pPr>
            <a:r>
              <a:rPr lang="en-US" dirty="0" smtClean="0"/>
              <a:t>Original project (HMP1)</a:t>
            </a:r>
          </a:p>
          <a:p>
            <a:pPr marL="742950" lvl="1" indent="-285750">
              <a:buFont typeface="Arial"/>
              <a:buChar char="•"/>
            </a:pPr>
            <a:r>
              <a:rPr lang="en-US" dirty="0" smtClean="0"/>
              <a:t>Catalog healthy </a:t>
            </a:r>
            <a:r>
              <a:rPr lang="en-US" dirty="0" err="1" smtClean="0"/>
              <a:t>microbiomes</a:t>
            </a:r>
            <a:endParaRPr lang="en-US" dirty="0" smtClean="0"/>
          </a:p>
          <a:p>
            <a:pPr marL="742950" lvl="1" indent="-285750">
              <a:buFont typeface="Arial"/>
              <a:buChar char="•"/>
            </a:pPr>
            <a:endParaRPr lang="en-US" dirty="0" smtClean="0"/>
          </a:p>
          <a:p>
            <a:pPr marL="742950" lvl="1" indent="-285750">
              <a:buFont typeface="Arial"/>
              <a:buChar char="•"/>
            </a:pPr>
            <a:endParaRPr lang="en-US" dirty="0"/>
          </a:p>
          <a:p>
            <a:pPr lvl="1"/>
            <a:endParaRPr lang="en-US" dirty="0"/>
          </a:p>
          <a:p>
            <a:pPr lvl="1"/>
            <a:endParaRPr lang="en-US" dirty="0" smtClean="0"/>
          </a:p>
          <a:p>
            <a:pPr lvl="1"/>
            <a:endParaRPr lang="en-US" dirty="0"/>
          </a:p>
          <a:p>
            <a:pPr marL="285750" indent="-285750">
              <a:buFont typeface="Arial"/>
              <a:buChar char="•"/>
            </a:pPr>
            <a:r>
              <a:rPr lang="en-US" dirty="0" smtClean="0"/>
              <a:t>Second common fund project (HMP2)</a:t>
            </a:r>
          </a:p>
          <a:p>
            <a:pPr marL="742950" lvl="1" indent="-285750">
              <a:buFont typeface="Arial"/>
              <a:buChar char="•"/>
            </a:pPr>
            <a:r>
              <a:rPr lang="en-US" dirty="0" smtClean="0"/>
              <a:t>Generate host + microbe data</a:t>
            </a:r>
          </a:p>
          <a:p>
            <a:pPr marL="742950" lvl="1" indent="-285750">
              <a:buFont typeface="Arial"/>
              <a:buChar char="•"/>
            </a:pPr>
            <a:r>
              <a:rPr lang="en-US" dirty="0" smtClean="0"/>
              <a:t>Diabetes: Snyder </a:t>
            </a:r>
            <a:r>
              <a:rPr lang="en-US" dirty="0"/>
              <a:t>and Weinstock</a:t>
            </a:r>
          </a:p>
          <a:p>
            <a:pPr marL="742950" lvl="1" indent="-285750">
              <a:buFont typeface="Arial"/>
              <a:buChar char="•"/>
            </a:pPr>
            <a:endParaRPr lang="en-US" dirty="0"/>
          </a:p>
        </p:txBody>
      </p:sp>
      <p:sp>
        <p:nvSpPr>
          <p:cNvPr id="6" name="Slide Number Placeholder 5"/>
          <p:cNvSpPr>
            <a:spLocks noGrp="1"/>
          </p:cNvSpPr>
          <p:nvPr>
            <p:ph type="sldNum" sz="quarter" idx="12"/>
          </p:nvPr>
        </p:nvSpPr>
        <p:spPr/>
        <p:txBody>
          <a:bodyPr/>
          <a:lstStyle/>
          <a:p>
            <a:fld id="{5BBE999C-EBD2-FC47-BC46-140DF74E51F4}" type="slidenum">
              <a:rPr lang="en-US" smtClean="0"/>
              <a:t>11</a:t>
            </a:fld>
            <a:endParaRPr lang="en-US"/>
          </a:p>
        </p:txBody>
      </p:sp>
    </p:spTree>
    <p:extLst>
      <p:ext uri="{BB962C8B-B14F-4D97-AF65-F5344CB8AC3E}">
        <p14:creationId xmlns:p14="http://schemas.microsoft.com/office/powerpoint/2010/main" val="6741909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Gut </a:t>
            </a:r>
            <a:r>
              <a:rPr lang="en-US" dirty="0" err="1" smtClean="0"/>
              <a:t>Microbiome</a:t>
            </a:r>
            <a:r>
              <a:rPr lang="en-US" dirty="0" smtClean="0"/>
              <a:t> and Diabetes</a:t>
            </a:r>
            <a:endParaRPr lang="en-US" dirty="0"/>
          </a:p>
        </p:txBody>
      </p:sp>
      <p:sp>
        <p:nvSpPr>
          <p:cNvPr id="3" name="Slide Number Placeholder 2"/>
          <p:cNvSpPr>
            <a:spLocks noGrp="1"/>
          </p:cNvSpPr>
          <p:nvPr>
            <p:ph type="sldNum" sz="quarter" idx="4"/>
          </p:nvPr>
        </p:nvSpPr>
        <p:spPr/>
        <p:txBody>
          <a:bodyPr/>
          <a:lstStyle/>
          <a:p>
            <a:fld id="{24791E93-A2B7-0848-BDB4-10A6DF01D9B6}" type="slidenum">
              <a:rPr lang="en-US" smtClean="0"/>
              <a:pPr/>
              <a:t>12</a:t>
            </a:fld>
            <a:endParaRPr lang="en-US" dirty="0"/>
          </a:p>
        </p:txBody>
      </p:sp>
      <p:sp>
        <p:nvSpPr>
          <p:cNvPr id="4" name="Content Placeholder 3"/>
          <p:cNvSpPr>
            <a:spLocks noGrp="1"/>
          </p:cNvSpPr>
          <p:nvPr>
            <p:ph sz="quarter" idx="12"/>
          </p:nvPr>
        </p:nvSpPr>
        <p:spPr>
          <a:xfrm>
            <a:off x="941442" y="1600200"/>
            <a:ext cx="8055002" cy="4191000"/>
          </a:xfrm>
        </p:spPr>
        <p:txBody>
          <a:bodyPr/>
          <a:lstStyle/>
          <a:p>
            <a:pPr marL="457200" indent="-457200">
              <a:buFont typeface="+mj-lt"/>
              <a:buAutoNum type="arabicPeriod"/>
            </a:pPr>
            <a:r>
              <a:rPr lang="en-US" sz="2200" dirty="0" smtClean="0"/>
              <a:t>Gut </a:t>
            </a:r>
            <a:r>
              <a:rPr lang="en-US" sz="2200" dirty="0" err="1"/>
              <a:t>microbiome</a:t>
            </a:r>
            <a:r>
              <a:rPr lang="en-US" sz="2200" dirty="0"/>
              <a:t> </a:t>
            </a:r>
            <a:r>
              <a:rPr lang="en-US" sz="2200" dirty="0" smtClean="0"/>
              <a:t>affects </a:t>
            </a:r>
            <a:r>
              <a:rPr lang="en-US" sz="2200" dirty="0"/>
              <a:t>metabolism and energy </a:t>
            </a:r>
            <a:r>
              <a:rPr lang="en-US" sz="2200" dirty="0" smtClean="0"/>
              <a:t>homeostasis </a:t>
            </a:r>
            <a:r>
              <a:rPr lang="en-US" sz="1400" i="1" dirty="0" smtClean="0"/>
              <a:t>(</a:t>
            </a:r>
            <a:r>
              <a:rPr lang="en-US" sz="1400" i="1" dirty="0" err="1"/>
              <a:t>Cani</a:t>
            </a:r>
            <a:r>
              <a:rPr lang="en-US" sz="1400" i="1" dirty="0"/>
              <a:t> et al., Diabetes 2007; </a:t>
            </a:r>
            <a:r>
              <a:rPr lang="en-US" sz="1400" i="1" dirty="0" err="1"/>
              <a:t>Cani</a:t>
            </a:r>
            <a:r>
              <a:rPr lang="en-US" sz="1400" i="1" dirty="0"/>
              <a:t> et al., Diabetes 2008; Samuel et al., PNAS 2008; </a:t>
            </a:r>
            <a:r>
              <a:rPr lang="en-US" sz="1400" i="1" dirty="0" err="1"/>
              <a:t>Cani</a:t>
            </a:r>
            <a:r>
              <a:rPr lang="en-US" sz="1400" i="1" dirty="0"/>
              <a:t> et al., Gut 2009; Vijay-Kumar et al., Science 2010</a:t>
            </a:r>
            <a:r>
              <a:rPr lang="en-US" sz="1400" i="1" dirty="0" smtClean="0"/>
              <a:t>)</a:t>
            </a:r>
          </a:p>
          <a:p>
            <a:pPr marL="457200" indent="-457200">
              <a:buFont typeface="+mj-lt"/>
              <a:buAutoNum type="arabicPeriod"/>
            </a:pPr>
            <a:r>
              <a:rPr lang="en-US" sz="2200" dirty="0" smtClean="0"/>
              <a:t>Diabetics </a:t>
            </a:r>
            <a:r>
              <a:rPr lang="en-US" sz="2200" dirty="0"/>
              <a:t>and Healthy Subjects have distinct </a:t>
            </a:r>
            <a:r>
              <a:rPr lang="en-US" sz="2200" dirty="0" err="1" smtClean="0"/>
              <a:t>microbiomes</a:t>
            </a:r>
            <a:r>
              <a:rPr lang="en-US" sz="2200" dirty="0" smtClean="0"/>
              <a:t> </a:t>
            </a:r>
            <a:r>
              <a:rPr lang="en-US" sz="1400" b="1" i="1" dirty="0" smtClean="0"/>
              <a:t>(</a:t>
            </a:r>
            <a:r>
              <a:rPr lang="en-US" sz="1400" i="1" dirty="0"/>
              <a:t>Qin et al., Nature 2012</a:t>
            </a:r>
            <a:r>
              <a:rPr lang="en-US" sz="1400" i="1" dirty="0" smtClean="0"/>
              <a:t>)</a:t>
            </a:r>
          </a:p>
          <a:p>
            <a:pPr marL="457200" indent="-457200">
              <a:buFont typeface="+mj-lt"/>
              <a:buAutoNum type="arabicPeriod"/>
            </a:pPr>
            <a:r>
              <a:rPr lang="en-US" sz="2200" dirty="0" smtClean="0"/>
              <a:t>Type 2 Diabetes and </a:t>
            </a:r>
            <a:r>
              <a:rPr lang="en-US" sz="2200" dirty="0"/>
              <a:t>insulin resistance associated with stress and infection </a:t>
            </a:r>
            <a:r>
              <a:rPr lang="en-US" sz="1400" i="1" dirty="0"/>
              <a:t>(</a:t>
            </a:r>
            <a:r>
              <a:rPr lang="en-US" sz="1400" i="1" dirty="0" err="1"/>
              <a:t>Backhed</a:t>
            </a:r>
            <a:r>
              <a:rPr lang="en-US" sz="1400" i="1" dirty="0"/>
              <a:t> et al., PNAS 2007; </a:t>
            </a:r>
            <a:r>
              <a:rPr lang="en-US" sz="1400" i="1" dirty="0" err="1"/>
              <a:t>Maslowski</a:t>
            </a:r>
            <a:r>
              <a:rPr lang="en-US" sz="1400" i="1" dirty="0"/>
              <a:t> et al., Nature 2009; Vijay-Kumar et al., Science 2010; Chen et al., Cell, 2012</a:t>
            </a:r>
            <a:r>
              <a:rPr lang="en-US" sz="1400" i="1" dirty="0" smtClean="0"/>
              <a:t>)</a:t>
            </a:r>
            <a:endParaRPr lang="en-US" sz="1400" i="1" dirty="0"/>
          </a:p>
        </p:txBody>
      </p:sp>
      <p:sp>
        <p:nvSpPr>
          <p:cNvPr id="5" name="Rectangle 4"/>
          <p:cNvSpPr/>
          <p:nvPr/>
        </p:nvSpPr>
        <p:spPr>
          <a:xfrm>
            <a:off x="941442" y="4710490"/>
            <a:ext cx="7885057" cy="1261884"/>
          </a:xfrm>
          <a:prstGeom prst="rect">
            <a:avLst/>
          </a:prstGeom>
        </p:spPr>
        <p:txBody>
          <a:bodyPr wrap="square">
            <a:spAutoFit/>
          </a:bodyPr>
          <a:lstStyle/>
          <a:p>
            <a:pPr>
              <a:spcBef>
                <a:spcPts val="600"/>
              </a:spcBef>
            </a:pPr>
            <a:r>
              <a:rPr lang="en-US" sz="2200" dirty="0" smtClean="0">
                <a:solidFill>
                  <a:srgbClr val="000090"/>
                </a:solidFill>
              </a:rPr>
              <a:t>Focus on Pre-Diabetics: </a:t>
            </a:r>
          </a:p>
          <a:p>
            <a:pPr>
              <a:spcBef>
                <a:spcPts val="600"/>
              </a:spcBef>
            </a:pPr>
            <a:r>
              <a:rPr lang="en-US" sz="2200" dirty="0" smtClean="0">
                <a:solidFill>
                  <a:srgbClr val="000090"/>
                </a:solidFill>
              </a:rPr>
              <a:t>Longitudinal profiling of </a:t>
            </a:r>
            <a:r>
              <a:rPr lang="en-US" sz="2200" dirty="0" err="1" smtClean="0">
                <a:solidFill>
                  <a:srgbClr val="000090"/>
                </a:solidFill>
              </a:rPr>
              <a:t>microbiota</a:t>
            </a:r>
            <a:r>
              <a:rPr lang="en-US" sz="2200" dirty="0" smtClean="0">
                <a:solidFill>
                  <a:srgbClr val="000090"/>
                </a:solidFill>
              </a:rPr>
              <a:t> &amp; host over 3 years</a:t>
            </a:r>
          </a:p>
          <a:p>
            <a:pPr>
              <a:spcBef>
                <a:spcPts val="600"/>
              </a:spcBef>
            </a:pPr>
            <a:r>
              <a:rPr lang="en-US" sz="2200" dirty="0" smtClean="0">
                <a:solidFill>
                  <a:srgbClr val="000090"/>
                </a:solidFill>
              </a:rPr>
              <a:t>Observe what might push them into full diabetes</a:t>
            </a:r>
            <a:endParaRPr lang="en-US" sz="2200" dirty="0">
              <a:solidFill>
                <a:srgbClr val="000090"/>
              </a:solidFill>
            </a:endParaRPr>
          </a:p>
        </p:txBody>
      </p:sp>
    </p:spTree>
    <p:extLst>
      <p:ext uri="{BB962C8B-B14F-4D97-AF65-F5344CB8AC3E}">
        <p14:creationId xmlns:p14="http://schemas.microsoft.com/office/powerpoint/2010/main" val="512789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RSV correlated to Diabetes</a:t>
            </a:r>
            <a:endParaRPr lang="en-US" dirty="0"/>
          </a:p>
        </p:txBody>
      </p:sp>
      <p:sp>
        <p:nvSpPr>
          <p:cNvPr id="17" name="Slide Number Placeholder 16"/>
          <p:cNvSpPr>
            <a:spLocks noGrp="1"/>
          </p:cNvSpPr>
          <p:nvPr>
            <p:ph type="sldNum" sz="quarter" idx="4294967295"/>
          </p:nvPr>
        </p:nvSpPr>
        <p:spPr>
          <a:xfrm>
            <a:off x="7010400" y="6356350"/>
            <a:ext cx="2133600" cy="365125"/>
          </a:xfrm>
          <a:prstGeom prst="rect">
            <a:avLst/>
          </a:prstGeom>
        </p:spPr>
        <p:txBody>
          <a:bodyPr/>
          <a:lstStyle/>
          <a:p>
            <a:fld id="{6EE2721F-7D43-5A44-AE02-C4B7585172BD}" type="slidenum">
              <a:rPr lang="en-US" smtClean="0"/>
              <a:t>13</a:t>
            </a:fld>
            <a:endParaRPr lang="en-US"/>
          </a:p>
        </p:txBody>
      </p:sp>
      <p:grpSp>
        <p:nvGrpSpPr>
          <p:cNvPr id="19" name="Group 18"/>
          <p:cNvGrpSpPr/>
          <p:nvPr/>
        </p:nvGrpSpPr>
        <p:grpSpPr>
          <a:xfrm>
            <a:off x="1376012" y="1872492"/>
            <a:ext cx="6342472" cy="3453200"/>
            <a:chOff x="1709052" y="2117428"/>
            <a:chExt cx="6009432" cy="3208263"/>
          </a:xfrm>
        </p:grpSpPr>
        <p:grpSp>
          <p:nvGrpSpPr>
            <p:cNvPr id="6" name="Group 5"/>
            <p:cNvGrpSpPr/>
            <p:nvPr/>
          </p:nvGrpSpPr>
          <p:grpSpPr>
            <a:xfrm>
              <a:off x="1709052" y="2117428"/>
              <a:ext cx="6009432" cy="2531226"/>
              <a:chOff x="-344791" y="1548077"/>
              <a:chExt cx="10488946" cy="2857896"/>
            </a:xfrm>
          </p:grpSpPr>
          <p:pic>
            <p:nvPicPr>
              <p:cNvPr id="15" name="Picture 14"/>
              <p:cNvPicPr>
                <a:picLocks noChangeAspect="1"/>
              </p:cNvPicPr>
              <p:nvPr/>
            </p:nvPicPr>
            <p:blipFill rotWithShape="1">
              <a:blip r:embed="rId3"/>
              <a:srcRect t="22860" b="23547"/>
              <a:stretch/>
            </p:blipFill>
            <p:spPr>
              <a:xfrm>
                <a:off x="-344791" y="1905001"/>
                <a:ext cx="9573064" cy="2500972"/>
              </a:xfrm>
              <a:prstGeom prst="rect">
                <a:avLst/>
              </a:prstGeom>
            </p:spPr>
          </p:pic>
          <p:sp>
            <p:nvSpPr>
              <p:cNvPr id="16" name="TextBox 19"/>
              <p:cNvSpPr txBox="1">
                <a:spLocks noChangeArrowheads="1"/>
              </p:cNvSpPr>
              <p:nvPr/>
            </p:nvSpPr>
            <p:spPr bwMode="auto">
              <a:xfrm>
                <a:off x="1891514" y="1548077"/>
                <a:ext cx="8252641" cy="999830"/>
              </a:xfrm>
              <a:prstGeom prst="rect">
                <a:avLst/>
              </a:prstGeom>
              <a:noFill/>
              <a:ln w="9525">
                <a:noFill/>
                <a:miter lim="800000"/>
                <a:headEnd/>
                <a:tailEnd/>
              </a:ln>
            </p:spPr>
            <p:txBody>
              <a:bodyPr wrap="square">
                <a:prstTxWarp prst="textNoShape">
                  <a:avLst/>
                </a:prstTxWarp>
                <a:spAutoFit/>
              </a:bodyPr>
              <a:lstStyle/>
              <a:p>
                <a:r>
                  <a:rPr lang="en-US" sz="900" b="1" dirty="0">
                    <a:solidFill>
                      <a:srgbClr val="FF0000"/>
                    </a:solidFill>
                  </a:rPr>
                  <a:t>    HbA1c (%)                  6.4       6.7 	       4.9    5.4     5.3     4.7    </a:t>
                </a:r>
              </a:p>
              <a:p>
                <a:r>
                  <a:rPr lang="en-US" sz="900" b="1" dirty="0">
                    <a:solidFill>
                      <a:srgbClr val="FF0000"/>
                    </a:solidFill>
                  </a:rPr>
                  <a:t>(Day Number)               (329)    (369)  	     (476) (532)  (546) (602)</a:t>
                </a:r>
              </a:p>
            </p:txBody>
          </p:sp>
        </p:grpSp>
        <p:cxnSp>
          <p:nvCxnSpPr>
            <p:cNvPr id="7" name="Straight Arrow Connector 6"/>
            <p:cNvCxnSpPr/>
            <p:nvPr/>
          </p:nvCxnSpPr>
          <p:spPr bwMode="auto">
            <a:xfrm flipV="1">
              <a:off x="2995212" y="4816105"/>
              <a:ext cx="0" cy="350727"/>
            </a:xfrm>
            <a:prstGeom prst="straightConnector1">
              <a:avLst/>
            </a:prstGeom>
            <a:ln w="5715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8" name="Straight Arrow Connector 7"/>
            <p:cNvCxnSpPr/>
            <p:nvPr/>
          </p:nvCxnSpPr>
          <p:spPr bwMode="auto">
            <a:xfrm flipV="1">
              <a:off x="4318863" y="4816105"/>
              <a:ext cx="0" cy="350727"/>
            </a:xfrm>
            <a:prstGeom prst="straightConnector1">
              <a:avLst/>
            </a:prstGeom>
            <a:ln w="57150" cmpd="sng">
              <a:solidFill>
                <a:srgbClr val="008000"/>
              </a:solidFill>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bwMode="auto">
            <a:xfrm flipV="1">
              <a:off x="5733308" y="4816105"/>
              <a:ext cx="0" cy="350727"/>
            </a:xfrm>
            <a:prstGeom prst="straightConnector1">
              <a:avLst/>
            </a:prstGeom>
            <a:ln w="57150" cmpd="sng">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10" name="Rectangle 9"/>
            <p:cNvSpPr/>
            <p:nvPr/>
          </p:nvSpPr>
          <p:spPr>
            <a:xfrm>
              <a:off x="4448017" y="4824567"/>
              <a:ext cx="607859" cy="338554"/>
            </a:xfrm>
            <a:prstGeom prst="rect">
              <a:avLst/>
            </a:prstGeom>
          </p:spPr>
          <p:txBody>
            <a:bodyPr wrap="none">
              <a:spAutoFit/>
            </a:bodyPr>
            <a:lstStyle/>
            <a:p>
              <a:r>
                <a:rPr lang="en-US" sz="1600" dirty="0"/>
                <a:t>RSV</a:t>
              </a:r>
            </a:p>
          </p:txBody>
        </p:sp>
        <p:sp>
          <p:nvSpPr>
            <p:cNvPr id="11" name="Rectangle 10"/>
            <p:cNvSpPr/>
            <p:nvPr/>
          </p:nvSpPr>
          <p:spPr>
            <a:xfrm>
              <a:off x="3116618" y="4837334"/>
              <a:ext cx="620683" cy="338554"/>
            </a:xfrm>
            <a:prstGeom prst="rect">
              <a:avLst/>
            </a:prstGeom>
          </p:spPr>
          <p:txBody>
            <a:bodyPr wrap="none">
              <a:spAutoFit/>
            </a:bodyPr>
            <a:lstStyle/>
            <a:p>
              <a:r>
                <a:rPr lang="en-US" sz="1600" dirty="0"/>
                <a:t>HRV</a:t>
              </a:r>
            </a:p>
          </p:txBody>
        </p:sp>
        <p:sp>
          <p:nvSpPr>
            <p:cNvPr id="12" name="Rectangle 11"/>
            <p:cNvSpPr/>
            <p:nvPr/>
          </p:nvSpPr>
          <p:spPr>
            <a:xfrm>
              <a:off x="5831579" y="4740915"/>
              <a:ext cx="1362168" cy="584776"/>
            </a:xfrm>
            <a:prstGeom prst="rect">
              <a:avLst/>
            </a:prstGeom>
          </p:spPr>
          <p:txBody>
            <a:bodyPr wrap="square">
              <a:spAutoFit/>
            </a:bodyPr>
            <a:lstStyle/>
            <a:p>
              <a:pPr algn="ctr"/>
              <a:r>
                <a:rPr lang="en-US" sz="1600" dirty="0"/>
                <a:t>LIFESTYLE CHANGE</a:t>
              </a:r>
            </a:p>
          </p:txBody>
        </p:sp>
        <p:sp>
          <p:nvSpPr>
            <p:cNvPr id="13" name="Rectangle 12"/>
            <p:cNvSpPr/>
            <p:nvPr/>
          </p:nvSpPr>
          <p:spPr bwMode="auto">
            <a:xfrm>
              <a:off x="6724978" y="3957522"/>
              <a:ext cx="794190" cy="54811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en-US" sz="1500" dirty="0"/>
            </a:p>
          </p:txBody>
        </p:sp>
      </p:grpSp>
      <p:sp>
        <p:nvSpPr>
          <p:cNvPr id="5" name="Rectangle 4"/>
          <p:cNvSpPr/>
          <p:nvPr/>
        </p:nvSpPr>
        <p:spPr>
          <a:xfrm>
            <a:off x="6368503" y="5506687"/>
            <a:ext cx="2459029" cy="369332"/>
          </a:xfrm>
          <a:prstGeom prst="rect">
            <a:avLst/>
          </a:prstGeom>
        </p:spPr>
        <p:txBody>
          <a:bodyPr wrap="none">
            <a:spAutoFit/>
          </a:bodyPr>
          <a:lstStyle/>
          <a:p>
            <a:r>
              <a:rPr lang="en-US" i="1" dirty="0"/>
              <a:t>Chen et al., Cell 2012</a:t>
            </a:r>
          </a:p>
        </p:txBody>
      </p:sp>
    </p:spTree>
    <p:extLst>
      <p:ext uri="{BB962C8B-B14F-4D97-AF65-F5344CB8AC3E}">
        <p14:creationId xmlns:p14="http://schemas.microsoft.com/office/powerpoint/2010/main" val="10188791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4791E93-A2B7-0848-BDB4-10A6DF01D9B6}" type="slidenum">
              <a:rPr lang="en-US" smtClean="0"/>
              <a:pPr/>
              <a:t>14</a:t>
            </a:fld>
            <a:endParaRPr lang="en-US" dirty="0"/>
          </a:p>
        </p:txBody>
      </p:sp>
      <p:sp>
        <p:nvSpPr>
          <p:cNvPr id="5" name="Rectangle 17"/>
          <p:cNvSpPr>
            <a:spLocks/>
          </p:cNvSpPr>
          <p:nvPr/>
        </p:nvSpPr>
        <p:spPr bwMode="auto">
          <a:xfrm>
            <a:off x="2476870" y="3010455"/>
            <a:ext cx="10477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eaLnBrk="1" hangingPunct="1"/>
            <a:r>
              <a:rPr lang="en-US" sz="1400" dirty="0">
                <a:latin typeface="Arial"/>
                <a:ea typeface="MS PGothic" charset="0"/>
                <a:cs typeface="Arial"/>
                <a:sym typeface="Arial Rounded MT Bold" charset="0"/>
              </a:rPr>
              <a:t>Nasal Swabs</a:t>
            </a:r>
          </a:p>
        </p:txBody>
      </p:sp>
      <p:sp>
        <p:nvSpPr>
          <p:cNvPr id="6" name="Rectangle 19"/>
          <p:cNvSpPr>
            <a:spLocks/>
          </p:cNvSpPr>
          <p:nvPr/>
        </p:nvSpPr>
        <p:spPr bwMode="auto">
          <a:xfrm>
            <a:off x="2405648" y="1773190"/>
            <a:ext cx="1127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eaLnBrk="1" hangingPunct="1"/>
            <a:r>
              <a:rPr lang="en-US" sz="1400" dirty="0">
                <a:latin typeface="Arial"/>
                <a:ea typeface="MS PGothic" charset="0"/>
                <a:cs typeface="Arial"/>
                <a:sym typeface="Arial Rounded MT Bold" charset="0"/>
              </a:rPr>
              <a:t>Stool </a:t>
            </a:r>
            <a:r>
              <a:rPr lang="en-US" sz="1400" dirty="0" smtClean="0">
                <a:latin typeface="Arial"/>
                <a:ea typeface="MS PGothic" charset="0"/>
                <a:cs typeface="Arial"/>
                <a:sym typeface="Arial Rounded MT Bold" charset="0"/>
              </a:rPr>
              <a:t>samples</a:t>
            </a:r>
            <a:endParaRPr lang="en-US" sz="1400" dirty="0">
              <a:latin typeface="Arial"/>
              <a:ea typeface="MS PGothic" charset="0"/>
              <a:cs typeface="Arial"/>
              <a:sym typeface="Arial" charset="0"/>
            </a:endParaRPr>
          </a:p>
        </p:txBody>
      </p:sp>
      <p:pic>
        <p:nvPicPr>
          <p:cNvPr id="7" name="Picture 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97" y="871449"/>
            <a:ext cx="1549549" cy="8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 name="AutoShape 75"/>
          <p:cNvSpPr>
            <a:spLocks/>
          </p:cNvSpPr>
          <p:nvPr/>
        </p:nvSpPr>
        <p:spPr bwMode="auto">
          <a:xfrm>
            <a:off x="4383533" y="152010"/>
            <a:ext cx="2826111" cy="403457"/>
          </a:xfrm>
          <a:prstGeom prst="rightArrow">
            <a:avLst>
              <a:gd name="adj1" fmla="val 100000"/>
              <a:gd name="adj2" fmla="val 56108"/>
            </a:avLst>
          </a:prstGeom>
          <a:solidFill>
            <a:srgbClr val="79BFEE"/>
          </a:solidFill>
          <a:ln>
            <a:noFill/>
          </a:ln>
          <a:extLst/>
        </p:spPr>
        <p:txBody>
          <a:bodyPr lIns="0" tIns="0" rIns="0" bIns="0" anchor="ctr"/>
          <a:lstStyle/>
          <a:p>
            <a:pPr algn="ctr" eaLnBrk="1" hangingPunct="1">
              <a:defRPr/>
            </a:pPr>
            <a:r>
              <a:rPr lang="en-US" sz="1400" dirty="0" smtClean="0">
                <a:solidFill>
                  <a:srgbClr val="FFFFFF"/>
                </a:solidFill>
                <a:effectLst>
                  <a:outerShdw blurRad="38100" dist="38100" dir="2700000" algn="tl">
                    <a:srgbClr val="000000"/>
                  </a:outerShdw>
                </a:effectLst>
                <a:latin typeface="Arial Rounded MT Bold" charset="0"/>
                <a:ea typeface="MS PGothic" charset="0"/>
                <a:cs typeface="MS PGothic" charset="0"/>
                <a:sym typeface="Arial Rounded MT Bold" charset="0"/>
              </a:rPr>
              <a:t>Assays</a:t>
            </a:r>
            <a:endParaRPr lang="en-US" sz="1400" dirty="0">
              <a:solidFill>
                <a:srgbClr val="FFFFFF"/>
              </a:solidFill>
              <a:effectLst>
                <a:outerShdw blurRad="38100" dist="38100" dir="2700000" algn="tl">
                  <a:srgbClr val="000000"/>
                </a:outerShdw>
              </a:effectLst>
              <a:latin typeface="Arial Rounded MT Bold" charset="0"/>
              <a:ea typeface="MS PGothic" charset="0"/>
              <a:cs typeface="MS PGothic" charset="0"/>
              <a:sym typeface="Arial Rounded MT Bold" charset="0"/>
            </a:endParaRPr>
          </a:p>
        </p:txBody>
      </p:sp>
      <p:pic>
        <p:nvPicPr>
          <p:cNvPr id="9" name="Picture 24" descr="Nasal Swab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97" y="2266699"/>
            <a:ext cx="1549549" cy="72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8"/>
          <p:cNvSpPr>
            <a:spLocks/>
          </p:cNvSpPr>
          <p:nvPr/>
        </p:nvSpPr>
        <p:spPr bwMode="auto">
          <a:xfrm>
            <a:off x="2355680" y="6027898"/>
            <a:ext cx="11775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eaLnBrk="1" hangingPunct="1"/>
            <a:r>
              <a:rPr lang="en-US" sz="1400" dirty="0">
                <a:latin typeface="Arial"/>
                <a:ea typeface="MS PGothic" charset="0"/>
                <a:cs typeface="Arial"/>
                <a:sym typeface="Arial Rounded MT Bold" charset="0"/>
              </a:rPr>
              <a:t>Blood samples</a:t>
            </a:r>
          </a:p>
        </p:txBody>
      </p:sp>
      <p:pic>
        <p:nvPicPr>
          <p:cNvPr id="11" name="Picture 10" descr="urine_collection.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2527" y="3432009"/>
            <a:ext cx="1036186" cy="84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7"/>
          <p:cNvSpPr>
            <a:spLocks/>
          </p:cNvSpPr>
          <p:nvPr/>
        </p:nvSpPr>
        <p:spPr bwMode="auto">
          <a:xfrm>
            <a:off x="2382506" y="4348469"/>
            <a:ext cx="11474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eaLnBrk="1" hangingPunct="1"/>
            <a:r>
              <a:rPr lang="en-US" sz="1400" dirty="0">
                <a:latin typeface="Arial"/>
                <a:ea typeface="MS PGothic" charset="0"/>
                <a:cs typeface="Arial"/>
                <a:sym typeface="Arial Rounded MT Bold" charset="0"/>
              </a:rPr>
              <a:t>Urine samples</a:t>
            </a:r>
          </a:p>
        </p:txBody>
      </p:sp>
      <p:sp>
        <p:nvSpPr>
          <p:cNvPr id="13" name="TextBox 12"/>
          <p:cNvSpPr txBox="1"/>
          <p:nvPr/>
        </p:nvSpPr>
        <p:spPr>
          <a:xfrm>
            <a:off x="4150170" y="4537574"/>
            <a:ext cx="2557110" cy="1769715"/>
          </a:xfrm>
          <a:prstGeom prst="rect">
            <a:avLst/>
          </a:prstGeom>
          <a:noFill/>
        </p:spPr>
        <p:txBody>
          <a:bodyPr wrap="none" rtlCol="0">
            <a:spAutoFit/>
          </a:bodyPr>
          <a:lstStyle/>
          <a:p>
            <a:pPr marL="742950" lvl="1" indent="-192024">
              <a:spcAft>
                <a:spcPts val="600"/>
              </a:spcAft>
              <a:buFont typeface="Arial"/>
              <a:buChar char="•"/>
            </a:pPr>
            <a:r>
              <a:rPr lang="en-US" sz="1400" dirty="0" smtClean="0">
                <a:solidFill>
                  <a:srgbClr val="008000"/>
                </a:solidFill>
                <a:latin typeface="Arial"/>
                <a:cs typeface="Arial"/>
              </a:rPr>
              <a:t>Whole genome sequencing  </a:t>
            </a:r>
          </a:p>
          <a:p>
            <a:pPr marL="742950" lvl="1" indent="-192024">
              <a:spcAft>
                <a:spcPts val="600"/>
              </a:spcAft>
              <a:buFont typeface="Arial"/>
              <a:buChar char="•"/>
            </a:pPr>
            <a:r>
              <a:rPr lang="en-US" sz="1400" dirty="0" err="1" smtClean="0">
                <a:solidFill>
                  <a:srgbClr val="008000"/>
                </a:solidFill>
                <a:latin typeface="Arial"/>
                <a:cs typeface="Arial"/>
              </a:rPr>
              <a:t>Transcriptome</a:t>
            </a:r>
            <a:r>
              <a:rPr lang="en-US" sz="1400" dirty="0" smtClean="0">
                <a:solidFill>
                  <a:srgbClr val="008000"/>
                </a:solidFill>
                <a:cs typeface="Arial"/>
              </a:rPr>
              <a:t>  </a:t>
            </a:r>
          </a:p>
          <a:p>
            <a:pPr marL="742950" lvl="1" indent="-192024">
              <a:spcAft>
                <a:spcPts val="600"/>
              </a:spcAft>
              <a:buFont typeface="Arial"/>
              <a:buChar char="•"/>
            </a:pPr>
            <a:r>
              <a:rPr lang="en-US" sz="1400" dirty="0" smtClean="0">
                <a:solidFill>
                  <a:srgbClr val="008000"/>
                </a:solidFill>
                <a:cs typeface="Arial"/>
              </a:rPr>
              <a:t>Proteome  </a:t>
            </a:r>
            <a:endParaRPr lang="en-US" sz="1400" dirty="0" smtClean="0">
              <a:solidFill>
                <a:srgbClr val="008000"/>
              </a:solidFill>
              <a:latin typeface="Arial"/>
              <a:cs typeface="Arial"/>
            </a:endParaRPr>
          </a:p>
          <a:p>
            <a:pPr marL="742950" lvl="1" indent="-192024">
              <a:spcAft>
                <a:spcPts val="600"/>
              </a:spcAft>
              <a:buFont typeface="Arial"/>
              <a:buChar char="•"/>
            </a:pPr>
            <a:r>
              <a:rPr lang="en-US" sz="1400" dirty="0">
                <a:solidFill>
                  <a:srgbClr val="008000"/>
                </a:solidFill>
                <a:cs typeface="Arial"/>
              </a:rPr>
              <a:t>Cytokines  </a:t>
            </a:r>
            <a:endParaRPr lang="en-US" sz="1400" dirty="0" smtClean="0">
              <a:solidFill>
                <a:srgbClr val="008000"/>
              </a:solidFill>
              <a:latin typeface="Arial"/>
              <a:cs typeface="Arial"/>
            </a:endParaRPr>
          </a:p>
          <a:p>
            <a:pPr marL="742950" lvl="1" indent="-192024">
              <a:spcAft>
                <a:spcPts val="600"/>
              </a:spcAft>
              <a:buFont typeface="Arial"/>
              <a:buChar char="•"/>
            </a:pPr>
            <a:r>
              <a:rPr lang="en-US" sz="1400" dirty="0" err="1" smtClean="0">
                <a:solidFill>
                  <a:srgbClr val="008000"/>
                </a:solidFill>
                <a:latin typeface="Arial"/>
                <a:cs typeface="Arial"/>
              </a:rPr>
              <a:t>Autoantibodyome</a:t>
            </a:r>
            <a:r>
              <a:rPr lang="en-US" sz="1400" dirty="0">
                <a:solidFill>
                  <a:srgbClr val="008000"/>
                </a:solidFill>
                <a:cs typeface="Arial"/>
              </a:rPr>
              <a:t>  </a:t>
            </a:r>
            <a:endParaRPr lang="en-US" sz="1400" dirty="0" smtClean="0">
              <a:solidFill>
                <a:srgbClr val="008000"/>
              </a:solidFill>
              <a:latin typeface="Arial"/>
              <a:cs typeface="Arial"/>
            </a:endParaRPr>
          </a:p>
          <a:p>
            <a:pPr marL="742950" lvl="1" indent="-192024">
              <a:spcAft>
                <a:spcPts val="600"/>
              </a:spcAft>
              <a:buFont typeface="Arial"/>
              <a:buChar char="•"/>
            </a:pPr>
            <a:r>
              <a:rPr lang="en-US" sz="1400" dirty="0" smtClean="0">
                <a:solidFill>
                  <a:srgbClr val="0000FF"/>
                </a:solidFill>
                <a:latin typeface="Arial"/>
                <a:cs typeface="Arial"/>
              </a:rPr>
              <a:t>Metabolite Profile </a:t>
            </a:r>
            <a:endParaRPr lang="en-US" sz="1400" dirty="0">
              <a:solidFill>
                <a:srgbClr val="0000FF"/>
              </a:solidFill>
              <a:latin typeface="Arial"/>
              <a:cs typeface="Arial"/>
            </a:endParaRPr>
          </a:p>
        </p:txBody>
      </p:sp>
      <p:sp>
        <p:nvSpPr>
          <p:cNvPr id="14" name="TextBox 13"/>
          <p:cNvSpPr txBox="1"/>
          <p:nvPr/>
        </p:nvSpPr>
        <p:spPr>
          <a:xfrm>
            <a:off x="4618402" y="3682999"/>
            <a:ext cx="1813317" cy="307777"/>
          </a:xfrm>
          <a:prstGeom prst="rect">
            <a:avLst/>
          </a:prstGeom>
          <a:noFill/>
        </p:spPr>
        <p:txBody>
          <a:bodyPr wrap="none" rtlCol="0">
            <a:spAutoFit/>
          </a:bodyPr>
          <a:lstStyle/>
          <a:p>
            <a:pPr marL="285750" indent="-192024">
              <a:spcAft>
                <a:spcPts val="600"/>
              </a:spcAft>
              <a:buFont typeface="Arial"/>
              <a:buChar char="•"/>
            </a:pPr>
            <a:r>
              <a:rPr lang="en-US" sz="1400" dirty="0" smtClean="0">
                <a:solidFill>
                  <a:srgbClr val="0000FF"/>
                </a:solidFill>
                <a:latin typeface="Arial"/>
                <a:cs typeface="Arial"/>
              </a:rPr>
              <a:t>Metabolite </a:t>
            </a:r>
            <a:r>
              <a:rPr lang="en-US" sz="1400" dirty="0" smtClean="0">
                <a:solidFill>
                  <a:srgbClr val="0000FF"/>
                </a:solidFill>
                <a:cs typeface="Arial"/>
              </a:rPr>
              <a:t>Profile</a:t>
            </a:r>
            <a:endParaRPr lang="en-US" sz="1400" dirty="0">
              <a:solidFill>
                <a:srgbClr val="0000FF"/>
              </a:solidFill>
              <a:cs typeface="Arial"/>
            </a:endParaRPr>
          </a:p>
        </p:txBody>
      </p:sp>
      <p:sp>
        <p:nvSpPr>
          <p:cNvPr id="15" name="TextBox 14"/>
          <p:cNvSpPr txBox="1"/>
          <p:nvPr/>
        </p:nvSpPr>
        <p:spPr>
          <a:xfrm>
            <a:off x="4528633" y="936309"/>
            <a:ext cx="1851789" cy="892552"/>
          </a:xfrm>
          <a:prstGeom prst="rect">
            <a:avLst/>
          </a:prstGeom>
          <a:noFill/>
        </p:spPr>
        <p:txBody>
          <a:bodyPr wrap="none" rtlCol="0">
            <a:spAutoFit/>
          </a:bodyPr>
          <a:lstStyle/>
          <a:p>
            <a:pPr marL="285750" indent="-192024">
              <a:spcAft>
                <a:spcPts val="600"/>
              </a:spcAft>
              <a:buFont typeface="Arial"/>
              <a:buChar char="•"/>
            </a:pPr>
            <a:r>
              <a:rPr lang="en-US" sz="1400" dirty="0" err="1" smtClean="0">
                <a:solidFill>
                  <a:srgbClr val="0000FF"/>
                </a:solidFill>
                <a:latin typeface="Arial"/>
                <a:cs typeface="Arial"/>
              </a:rPr>
              <a:t>Metagenome</a:t>
            </a:r>
            <a:r>
              <a:rPr lang="en-US" sz="1400" dirty="0" smtClean="0">
                <a:solidFill>
                  <a:srgbClr val="0000FF"/>
                </a:solidFill>
                <a:latin typeface="Arial"/>
                <a:cs typeface="Arial"/>
              </a:rPr>
              <a:t>  </a:t>
            </a:r>
          </a:p>
          <a:p>
            <a:pPr marL="285750" indent="-192024">
              <a:spcAft>
                <a:spcPts val="600"/>
              </a:spcAft>
              <a:buFont typeface="Arial"/>
              <a:buChar char="•"/>
            </a:pPr>
            <a:r>
              <a:rPr lang="en-US" sz="1400" dirty="0" err="1" smtClean="0">
                <a:solidFill>
                  <a:srgbClr val="0000FF"/>
                </a:solidFill>
                <a:latin typeface="Arial"/>
                <a:cs typeface="Arial"/>
              </a:rPr>
              <a:t>Metatranscriptome</a:t>
            </a:r>
            <a:r>
              <a:rPr lang="en-US" sz="1400" dirty="0" smtClean="0">
                <a:solidFill>
                  <a:srgbClr val="0000FF"/>
                </a:solidFill>
                <a:cs typeface="Arial"/>
              </a:rPr>
              <a:t> </a:t>
            </a:r>
            <a:endParaRPr lang="en-US" sz="1400" dirty="0" smtClean="0">
              <a:solidFill>
                <a:srgbClr val="0000FF"/>
              </a:solidFill>
              <a:latin typeface="Arial"/>
              <a:cs typeface="Arial"/>
            </a:endParaRPr>
          </a:p>
          <a:p>
            <a:pPr marL="285750" indent="-192024">
              <a:spcAft>
                <a:spcPts val="600"/>
              </a:spcAft>
              <a:buFont typeface="Arial"/>
              <a:buChar char="•"/>
            </a:pPr>
            <a:r>
              <a:rPr lang="en-US" sz="1400" dirty="0" smtClean="0">
                <a:solidFill>
                  <a:srgbClr val="0000FF"/>
                </a:solidFill>
                <a:latin typeface="Arial"/>
                <a:cs typeface="Arial"/>
              </a:rPr>
              <a:t>Proteomic Profile</a:t>
            </a:r>
          </a:p>
        </p:txBody>
      </p:sp>
      <p:sp>
        <p:nvSpPr>
          <p:cNvPr id="16" name="TextBox 15"/>
          <p:cNvSpPr txBox="1"/>
          <p:nvPr/>
        </p:nvSpPr>
        <p:spPr>
          <a:xfrm>
            <a:off x="4540642" y="2266699"/>
            <a:ext cx="1851789" cy="600164"/>
          </a:xfrm>
          <a:prstGeom prst="rect">
            <a:avLst/>
          </a:prstGeom>
          <a:noFill/>
        </p:spPr>
        <p:txBody>
          <a:bodyPr wrap="none" rtlCol="0">
            <a:spAutoFit/>
          </a:bodyPr>
          <a:lstStyle/>
          <a:p>
            <a:pPr marL="285750" indent="-192024">
              <a:spcAft>
                <a:spcPts val="600"/>
              </a:spcAft>
              <a:buFont typeface="Arial"/>
              <a:buChar char="•"/>
            </a:pPr>
            <a:r>
              <a:rPr lang="en-US" sz="1400" dirty="0" err="1" smtClean="0">
                <a:solidFill>
                  <a:srgbClr val="0000FF"/>
                </a:solidFill>
                <a:latin typeface="Arial"/>
                <a:cs typeface="Arial"/>
              </a:rPr>
              <a:t>Metagenome</a:t>
            </a:r>
            <a:r>
              <a:rPr lang="en-US" sz="1400" dirty="0" smtClean="0">
                <a:solidFill>
                  <a:srgbClr val="0000FF"/>
                </a:solidFill>
                <a:latin typeface="Arial"/>
                <a:cs typeface="Arial"/>
              </a:rPr>
              <a:t> </a:t>
            </a:r>
            <a:r>
              <a:rPr lang="en-US" sz="1400" dirty="0">
                <a:solidFill>
                  <a:srgbClr val="0000FF"/>
                </a:solidFill>
                <a:cs typeface="Arial"/>
              </a:rPr>
              <a:t> </a:t>
            </a:r>
            <a:endParaRPr lang="en-US" sz="1400" dirty="0" smtClean="0">
              <a:solidFill>
                <a:srgbClr val="0000FF"/>
              </a:solidFill>
              <a:cs typeface="Arial"/>
            </a:endParaRPr>
          </a:p>
          <a:p>
            <a:pPr marL="285750" indent="-192024">
              <a:spcAft>
                <a:spcPts val="600"/>
              </a:spcAft>
              <a:buFont typeface="Arial"/>
              <a:buChar char="•"/>
            </a:pPr>
            <a:r>
              <a:rPr lang="en-US" sz="1400" dirty="0" err="1" smtClean="0">
                <a:solidFill>
                  <a:srgbClr val="0000FF"/>
                </a:solidFill>
                <a:latin typeface="Arial"/>
                <a:cs typeface="Arial"/>
              </a:rPr>
              <a:t>Metatranscriptome</a:t>
            </a:r>
            <a:endParaRPr lang="en-US" sz="1400" dirty="0">
              <a:solidFill>
                <a:srgbClr val="0000FF"/>
              </a:solidFill>
              <a:cs typeface="Arial"/>
            </a:endParaRPr>
          </a:p>
        </p:txBody>
      </p:sp>
      <p:pic>
        <p:nvPicPr>
          <p:cNvPr id="17" name="Picture 16"/>
          <p:cNvPicPr>
            <a:picLocks noChangeAspect="1"/>
          </p:cNvPicPr>
          <p:nvPr/>
        </p:nvPicPr>
        <p:blipFill>
          <a:blip r:embed="rId5"/>
          <a:stretch>
            <a:fillRect/>
          </a:stretch>
        </p:blipFill>
        <p:spPr>
          <a:xfrm>
            <a:off x="2396491" y="4816577"/>
            <a:ext cx="1200509" cy="1125477"/>
          </a:xfrm>
          <a:prstGeom prst="rect">
            <a:avLst/>
          </a:prstGeom>
        </p:spPr>
      </p:pic>
      <p:sp>
        <p:nvSpPr>
          <p:cNvPr id="18" name="AutoShape 76"/>
          <p:cNvSpPr>
            <a:spLocks/>
          </p:cNvSpPr>
          <p:nvPr/>
        </p:nvSpPr>
        <p:spPr bwMode="auto">
          <a:xfrm>
            <a:off x="1956682" y="152010"/>
            <a:ext cx="2661719" cy="403457"/>
          </a:xfrm>
          <a:prstGeom prst="rightArrow">
            <a:avLst>
              <a:gd name="adj1" fmla="val 100000"/>
              <a:gd name="adj2" fmla="val 56877"/>
            </a:avLst>
          </a:prstGeom>
          <a:solidFill>
            <a:srgbClr val="9EDCFF"/>
          </a:solidFill>
          <a:ln>
            <a:noFill/>
          </a:ln>
          <a:extLst/>
        </p:spPr>
        <p:txBody>
          <a:bodyPr lIns="0" tIns="0" rIns="0" bIns="0" anchor="ctr"/>
          <a:lstStyle/>
          <a:p>
            <a:pPr algn="ctr">
              <a:defRPr/>
            </a:pPr>
            <a:r>
              <a:rPr lang="en-US" sz="1400" dirty="0">
                <a:solidFill>
                  <a:srgbClr val="FFFFFF"/>
                </a:solidFill>
                <a:effectLst>
                  <a:outerShdw blurRad="38100" dist="38100" dir="2700000" algn="tl">
                    <a:srgbClr val="000000"/>
                  </a:outerShdw>
                </a:effectLst>
                <a:latin typeface="Arial Rounded MT Bold" charset="0"/>
                <a:ea typeface="MS PGothic" charset="0"/>
                <a:cs typeface="MS PGothic" charset="0"/>
                <a:sym typeface="Arial Rounded MT Bold" charset="0"/>
              </a:rPr>
              <a:t>Sample Collection</a:t>
            </a:r>
          </a:p>
        </p:txBody>
      </p:sp>
      <p:sp>
        <p:nvSpPr>
          <p:cNvPr id="2" name="TextBox 1"/>
          <p:cNvSpPr txBox="1"/>
          <p:nvPr/>
        </p:nvSpPr>
        <p:spPr>
          <a:xfrm>
            <a:off x="7500565" y="2687289"/>
            <a:ext cx="1108221" cy="646331"/>
          </a:xfrm>
          <a:prstGeom prst="rect">
            <a:avLst/>
          </a:prstGeom>
          <a:noFill/>
        </p:spPr>
        <p:txBody>
          <a:bodyPr wrap="none" rtlCol="0">
            <a:spAutoFit/>
          </a:bodyPr>
          <a:lstStyle/>
          <a:p>
            <a:r>
              <a:rPr lang="en-US" dirty="0" smtClean="0">
                <a:solidFill>
                  <a:srgbClr val="0000FF"/>
                </a:solidFill>
              </a:rPr>
              <a:t>Microbial</a:t>
            </a:r>
          </a:p>
          <a:p>
            <a:r>
              <a:rPr lang="en-US" dirty="0" smtClean="0">
                <a:solidFill>
                  <a:srgbClr val="008000"/>
                </a:solidFill>
              </a:rPr>
              <a:t>Host</a:t>
            </a:r>
          </a:p>
        </p:txBody>
      </p:sp>
    </p:spTree>
    <p:extLst>
      <p:ext uri="{BB962C8B-B14F-4D97-AF65-F5344CB8AC3E}">
        <p14:creationId xmlns:p14="http://schemas.microsoft.com/office/powerpoint/2010/main" val="24316745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Assays: a lot of data</a:t>
            </a:r>
            <a:endParaRPr lang="en-US"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6EE2721F-7D43-5A44-AE02-C4B7585172BD}" type="slidenum">
              <a:rPr lang="en-US" smtClean="0"/>
              <a:t>15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51751515"/>
              </p:ext>
            </p:extLst>
          </p:nvPr>
        </p:nvGraphicFramePr>
        <p:xfrm>
          <a:off x="789338" y="4031106"/>
          <a:ext cx="6082321" cy="2125006"/>
        </p:xfrm>
        <a:graphic>
          <a:graphicData uri="http://schemas.openxmlformats.org/drawingml/2006/table">
            <a:tbl>
              <a:tblPr/>
              <a:tblGrid>
                <a:gridCol w="2020778"/>
                <a:gridCol w="911000"/>
                <a:gridCol w="768656"/>
                <a:gridCol w="901511"/>
                <a:gridCol w="1480376"/>
              </a:tblGrid>
              <a:tr h="392639">
                <a:tc>
                  <a:txBody>
                    <a:bodyPr/>
                    <a:lstStyle/>
                    <a:p>
                      <a:pPr algn="ctr" fontAlgn="t"/>
                      <a:r>
                        <a:rPr lang="en-US" sz="1400" b="1" i="0" u="none" strike="noStrike" dirty="0" smtClean="0">
                          <a:solidFill>
                            <a:srgbClr val="000000"/>
                          </a:solidFill>
                          <a:effectLst/>
                          <a:latin typeface="Arial"/>
                          <a:cs typeface="Arial"/>
                        </a:rPr>
                        <a:t>‘</a:t>
                      </a:r>
                      <a:r>
                        <a:rPr lang="en-US" sz="1400" b="1" i="0" u="none" strike="noStrike" dirty="0" err="1" smtClean="0">
                          <a:solidFill>
                            <a:srgbClr val="000000"/>
                          </a:solidFill>
                          <a:effectLst/>
                          <a:latin typeface="Arial"/>
                          <a:cs typeface="Arial"/>
                        </a:rPr>
                        <a:t>omics</a:t>
                      </a:r>
                      <a:endParaRPr lang="en-US" sz="1400" b="1" i="0" u="none" strike="noStrike" dirty="0">
                        <a:solidFill>
                          <a:srgbClr val="000000"/>
                        </a:solidFill>
                        <a:effectLst/>
                        <a:latin typeface="Arial"/>
                        <a:cs typeface="Arial"/>
                      </a:endParaRPr>
                    </a:p>
                  </a:txBody>
                  <a:tcPr marL="12700" marR="12700" marT="12700" marB="0">
                    <a:lnL>
                      <a:noFill/>
                    </a:lnL>
                    <a:lnR>
                      <a:noFill/>
                    </a:lnR>
                    <a:lnT>
                      <a:noFill/>
                    </a:lnT>
                    <a:lnB>
                      <a:noFill/>
                    </a:lnB>
                  </a:tcPr>
                </a:tc>
                <a:tc>
                  <a:txBody>
                    <a:bodyPr/>
                    <a:lstStyle/>
                    <a:p>
                      <a:pPr algn="ctr" fontAlgn="t"/>
                      <a:r>
                        <a:rPr lang="en-US" sz="1400" b="1" i="0" u="none" strike="noStrike" dirty="0">
                          <a:solidFill>
                            <a:srgbClr val="000000"/>
                          </a:solidFill>
                          <a:effectLst/>
                          <a:latin typeface="Arial"/>
                          <a:cs typeface="Arial"/>
                        </a:rPr>
                        <a:t>Microbes</a:t>
                      </a:r>
                    </a:p>
                  </a:txBody>
                  <a:tcPr marL="12700" marR="12700" marT="12700" marB="0">
                    <a:lnL>
                      <a:noFill/>
                    </a:lnL>
                    <a:lnR>
                      <a:noFill/>
                    </a:lnR>
                    <a:lnT>
                      <a:noFill/>
                    </a:lnT>
                    <a:lnB>
                      <a:noFill/>
                    </a:lnB>
                  </a:tcPr>
                </a:tc>
                <a:tc>
                  <a:txBody>
                    <a:bodyPr/>
                    <a:lstStyle/>
                    <a:p>
                      <a:pPr algn="ctr" fontAlgn="t"/>
                      <a:r>
                        <a:rPr lang="en-US" sz="1400" b="1" i="0" u="none" strike="noStrike" dirty="0">
                          <a:solidFill>
                            <a:srgbClr val="000000"/>
                          </a:solidFill>
                          <a:effectLst/>
                          <a:latin typeface="Arial"/>
                          <a:cs typeface="Arial"/>
                        </a:rPr>
                        <a:t>Host</a:t>
                      </a:r>
                    </a:p>
                  </a:txBody>
                  <a:tcPr marL="12700" marR="12700" marT="12700" marB="0">
                    <a:lnL>
                      <a:noFill/>
                    </a:lnL>
                    <a:lnR>
                      <a:noFill/>
                    </a:lnR>
                    <a:lnT>
                      <a:noFill/>
                    </a:lnT>
                    <a:lnB>
                      <a:noFill/>
                    </a:lnB>
                  </a:tcPr>
                </a:tc>
                <a:tc>
                  <a:txBody>
                    <a:bodyPr/>
                    <a:lstStyle/>
                    <a:p>
                      <a:pPr algn="ctr" fontAlgn="t"/>
                      <a:endParaRPr lang="en-US" sz="1400" b="1" i="0" u="none" strike="noStrike" dirty="0">
                        <a:solidFill>
                          <a:srgbClr val="000000"/>
                        </a:solidFill>
                        <a:effectLst/>
                        <a:latin typeface="Arial"/>
                        <a:cs typeface="Arial"/>
                      </a:endParaRPr>
                    </a:p>
                  </a:txBody>
                  <a:tcPr marL="12700" marR="12700" marT="12700" marB="0">
                    <a:lnL>
                      <a:noFill/>
                    </a:lnL>
                    <a:lnR>
                      <a:noFill/>
                    </a:lnR>
                    <a:lnT>
                      <a:noFill/>
                    </a:lnT>
                    <a:lnB>
                      <a:noFill/>
                    </a:lnB>
                  </a:tcPr>
                </a:tc>
                <a:tc>
                  <a:txBody>
                    <a:bodyPr/>
                    <a:lstStyle/>
                    <a:p>
                      <a:pPr algn="ctr" fontAlgn="t"/>
                      <a:r>
                        <a:rPr lang="en-US" sz="1400" b="1" i="0" u="none" strike="noStrike" dirty="0">
                          <a:solidFill>
                            <a:srgbClr val="000000"/>
                          </a:solidFill>
                          <a:effectLst/>
                          <a:latin typeface="Arial"/>
                          <a:cs typeface="Arial"/>
                        </a:rPr>
                        <a:t># Data </a:t>
                      </a:r>
                      <a:r>
                        <a:rPr lang="en-US" sz="1400" b="1" i="0" u="none" strike="noStrike" dirty="0" smtClean="0">
                          <a:solidFill>
                            <a:srgbClr val="000000"/>
                          </a:solidFill>
                          <a:effectLst/>
                          <a:latin typeface="Arial"/>
                          <a:cs typeface="Arial"/>
                        </a:rPr>
                        <a:t>Points</a:t>
                      </a:r>
                      <a:endParaRPr lang="en-US" sz="1400" b="1" i="0" u="none" strike="noStrike" dirty="0">
                        <a:solidFill>
                          <a:srgbClr val="000000"/>
                        </a:solidFill>
                        <a:effectLst/>
                        <a:latin typeface="Arial"/>
                        <a:cs typeface="Arial"/>
                      </a:endParaRPr>
                    </a:p>
                  </a:txBody>
                  <a:tcPr marL="12700" marR="12700" marT="12700" marB="0">
                    <a:lnL>
                      <a:noFill/>
                    </a:lnL>
                    <a:lnR>
                      <a:noFill/>
                    </a:lnR>
                    <a:lnT>
                      <a:noFill/>
                    </a:lnT>
                    <a:lnB>
                      <a:noFill/>
                    </a:lnB>
                  </a:tcPr>
                </a:tc>
              </a:tr>
              <a:tr h="247481">
                <a:tc>
                  <a:txBody>
                    <a:bodyPr/>
                    <a:lstStyle/>
                    <a:p>
                      <a:pPr algn="ctr" fontAlgn="ctr"/>
                      <a:r>
                        <a:rPr lang="en-US" sz="1400" b="0" i="0" u="none" strike="noStrike" dirty="0" smtClean="0">
                          <a:solidFill>
                            <a:srgbClr val="000000"/>
                          </a:solidFill>
                          <a:effectLst/>
                          <a:latin typeface="Arial"/>
                          <a:cs typeface="Arial"/>
                        </a:rPr>
                        <a:t>(m)WGS</a:t>
                      </a:r>
                      <a:endParaRPr lang="en-US" sz="1400" b="0" i="0" u="none" strike="noStrike" dirty="0">
                        <a:solidFill>
                          <a:srgbClr val="000000"/>
                        </a:solidFill>
                        <a:effectLst/>
                        <a:latin typeface="Arial"/>
                        <a:cs typeface="Arial"/>
                      </a:endParaRPr>
                    </a:p>
                  </a:txBody>
                  <a:tcPr marL="12700" marR="12700" marT="12700" marB="0" anchor="ctr">
                    <a:lnL>
                      <a:noFill/>
                    </a:lnL>
                    <a:lnR>
                      <a:noFill/>
                    </a:lnR>
                    <a:lnT>
                      <a:noFill/>
                    </a:lnT>
                    <a:lnB>
                      <a:noFill/>
                    </a:lnB>
                  </a:tcPr>
                </a:tc>
                <a:tc>
                  <a:txBody>
                    <a:bodyPr/>
                    <a:lstStyle/>
                    <a:p>
                      <a:pPr algn="ctr" fontAlgn="b"/>
                      <a:r>
                        <a:rPr lang="en-US" sz="1400" b="0" i="0" u="none" strike="noStrike">
                          <a:solidFill>
                            <a:srgbClr val="000000"/>
                          </a:solidFill>
                          <a:effectLst/>
                          <a:latin typeface="Arial"/>
                          <a:cs typeface="Arial"/>
                        </a:rPr>
                        <a:t>✓</a:t>
                      </a:r>
                    </a:p>
                  </a:txBody>
                  <a:tcPr marL="12700" marR="12700" marT="12700" marB="0" anchor="b">
                    <a:lnL>
                      <a:noFill/>
                    </a:lnL>
                    <a:lnR>
                      <a:noFill/>
                    </a:lnR>
                    <a:lnT>
                      <a:noFill/>
                    </a:lnT>
                    <a:lnB>
                      <a:noFill/>
                    </a:lnB>
                  </a:tcPr>
                </a:tc>
                <a:tc>
                  <a:txBody>
                    <a:bodyPr/>
                    <a:lstStyle/>
                    <a:p>
                      <a:pPr algn="ctr" fontAlgn="b"/>
                      <a:r>
                        <a:rPr lang="en-US" sz="1400" b="0" i="0" u="none" strike="noStrike" dirty="0">
                          <a:solidFill>
                            <a:srgbClr val="000000"/>
                          </a:solidFill>
                          <a:effectLst/>
                          <a:latin typeface="Arial"/>
                          <a:cs typeface="Arial"/>
                        </a:rPr>
                        <a:t>✓</a:t>
                      </a: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ctr" fontAlgn="b"/>
                      <a:r>
                        <a:rPr lang="en-US" sz="1400" b="0" i="0" u="none" strike="noStrike" dirty="0">
                          <a:solidFill>
                            <a:srgbClr val="000000"/>
                          </a:solidFill>
                          <a:effectLst/>
                          <a:latin typeface="Arial"/>
                          <a:cs typeface="Arial"/>
                        </a:rPr>
                        <a:t>2320</a:t>
                      </a:r>
                    </a:p>
                  </a:txBody>
                  <a:tcPr marL="12700" marR="12700" marT="12700" marB="0" anchor="b">
                    <a:lnL>
                      <a:noFill/>
                    </a:lnL>
                    <a:lnR>
                      <a:noFill/>
                    </a:lnR>
                    <a:lnT>
                      <a:noFill/>
                    </a:lnT>
                    <a:lnB>
                      <a:noFill/>
                    </a:lnB>
                  </a:tcPr>
                </a:tc>
              </a:tr>
              <a:tr h="247481">
                <a:tc>
                  <a:txBody>
                    <a:bodyPr/>
                    <a:lstStyle/>
                    <a:p>
                      <a:pPr algn="ctr" fontAlgn="ctr"/>
                      <a:r>
                        <a:rPr lang="en-US" sz="1400" b="0" i="0" u="none" strike="noStrike" dirty="0" err="1" smtClean="0">
                          <a:solidFill>
                            <a:srgbClr val="000000"/>
                          </a:solidFill>
                          <a:effectLst/>
                          <a:latin typeface="Arial"/>
                          <a:cs typeface="Arial"/>
                        </a:rPr>
                        <a:t>Transcriptome</a:t>
                      </a:r>
                      <a:endParaRPr lang="en-US" sz="1400" b="0" i="0" u="none" strike="noStrike" dirty="0">
                        <a:solidFill>
                          <a:srgbClr val="000000"/>
                        </a:solidFill>
                        <a:effectLst/>
                        <a:latin typeface="Arial"/>
                        <a:cs typeface="Arial"/>
                      </a:endParaRPr>
                    </a:p>
                  </a:txBody>
                  <a:tcPr marL="12700" marR="12700" marT="12700" marB="0" anchor="ctr">
                    <a:lnL>
                      <a:noFill/>
                    </a:lnL>
                    <a:lnR>
                      <a:noFill/>
                    </a:lnR>
                    <a:lnT>
                      <a:noFill/>
                    </a:lnT>
                    <a:lnB>
                      <a:noFill/>
                    </a:lnB>
                  </a:tcPr>
                </a:tc>
                <a:tc>
                  <a:txBody>
                    <a:bodyPr/>
                    <a:lstStyle/>
                    <a:p>
                      <a:pPr algn="ctr" fontAlgn="b"/>
                      <a:r>
                        <a:rPr lang="en-US" sz="1400" b="0" i="0" u="none" strike="noStrike">
                          <a:solidFill>
                            <a:srgbClr val="000000"/>
                          </a:solidFill>
                          <a:effectLst/>
                          <a:latin typeface="Arial"/>
                          <a:cs typeface="Arial"/>
                        </a:rPr>
                        <a:t>✓</a:t>
                      </a:r>
                    </a:p>
                  </a:txBody>
                  <a:tcPr marL="12700" marR="12700" marT="12700" marB="0" anchor="b">
                    <a:lnL>
                      <a:noFill/>
                    </a:lnL>
                    <a:lnR>
                      <a:noFill/>
                    </a:lnR>
                    <a:lnT>
                      <a:noFill/>
                    </a:lnT>
                    <a:lnB>
                      <a:noFill/>
                    </a:lnB>
                  </a:tcPr>
                </a:tc>
                <a:tc>
                  <a:txBody>
                    <a:bodyPr/>
                    <a:lstStyle/>
                    <a:p>
                      <a:pPr algn="ctr" fontAlgn="b"/>
                      <a:r>
                        <a:rPr lang="en-US" sz="1400" b="0" i="0" u="none" strike="noStrike">
                          <a:solidFill>
                            <a:srgbClr val="000000"/>
                          </a:solidFill>
                          <a:effectLst/>
                          <a:latin typeface="Arial"/>
                          <a:cs typeface="Arial"/>
                        </a:rPr>
                        <a:t>✓</a:t>
                      </a: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ctr" fontAlgn="b"/>
                      <a:r>
                        <a:rPr lang="en-US" sz="1400" b="0" i="0" u="none" strike="noStrike">
                          <a:solidFill>
                            <a:srgbClr val="000000"/>
                          </a:solidFill>
                          <a:effectLst/>
                          <a:latin typeface="Arial"/>
                          <a:cs typeface="Arial"/>
                        </a:rPr>
                        <a:t>2320</a:t>
                      </a:r>
                    </a:p>
                  </a:txBody>
                  <a:tcPr marL="12700" marR="12700" marT="12700" marB="0" anchor="b">
                    <a:lnL>
                      <a:noFill/>
                    </a:lnL>
                    <a:lnR>
                      <a:noFill/>
                    </a:lnR>
                    <a:lnT>
                      <a:noFill/>
                    </a:lnT>
                    <a:lnB>
                      <a:noFill/>
                    </a:lnB>
                  </a:tcPr>
                </a:tc>
              </a:tr>
              <a:tr h="247481">
                <a:tc>
                  <a:txBody>
                    <a:bodyPr/>
                    <a:lstStyle/>
                    <a:p>
                      <a:pPr algn="ctr" fontAlgn="ctr"/>
                      <a:r>
                        <a:rPr lang="en-US" sz="1400" b="0" i="0" u="none" strike="noStrike" dirty="0">
                          <a:solidFill>
                            <a:srgbClr val="000000"/>
                          </a:solidFill>
                          <a:effectLst/>
                          <a:latin typeface="Arial"/>
                          <a:cs typeface="Arial"/>
                        </a:rPr>
                        <a:t>16S community profile</a:t>
                      </a:r>
                    </a:p>
                  </a:txBody>
                  <a:tcPr marL="12700" marR="12700" marT="12700" marB="0" anchor="ctr">
                    <a:lnL>
                      <a:noFill/>
                    </a:lnL>
                    <a:lnR>
                      <a:noFill/>
                    </a:lnR>
                    <a:lnT>
                      <a:noFill/>
                    </a:lnT>
                    <a:lnB>
                      <a:noFill/>
                    </a:lnB>
                  </a:tcPr>
                </a:tc>
                <a:tc>
                  <a:txBody>
                    <a:bodyPr/>
                    <a:lstStyle/>
                    <a:p>
                      <a:pPr algn="ctr" fontAlgn="b"/>
                      <a:r>
                        <a:rPr lang="en-US" sz="1400" b="0" i="0" u="none" strike="noStrike">
                          <a:solidFill>
                            <a:srgbClr val="000000"/>
                          </a:solidFill>
                          <a:effectLst/>
                          <a:latin typeface="Arial"/>
                          <a:cs typeface="Arial"/>
                        </a:rPr>
                        <a:t>✓</a:t>
                      </a:r>
                    </a:p>
                  </a:txBody>
                  <a:tcPr marL="12700" marR="12700" marT="12700" marB="0" anchor="b">
                    <a:lnL>
                      <a:noFill/>
                    </a:lnL>
                    <a:lnR>
                      <a:noFill/>
                    </a:lnR>
                    <a:lnT>
                      <a:noFill/>
                    </a:lnT>
                    <a:lnB>
                      <a:noFill/>
                    </a:lnB>
                  </a:tcPr>
                </a:tc>
                <a:tc>
                  <a:txBody>
                    <a:bodyPr/>
                    <a:lstStyle/>
                    <a:p>
                      <a:pPr algn="ctr" fontAlgn="b"/>
                      <a:endParaRPr lang="en-US" sz="14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ctr" fontAlgn="b"/>
                      <a:r>
                        <a:rPr lang="en-US" sz="1400" b="0" i="0" u="none" strike="noStrike" dirty="0">
                          <a:solidFill>
                            <a:srgbClr val="000000"/>
                          </a:solidFill>
                          <a:effectLst/>
                          <a:latin typeface="Arial"/>
                          <a:cs typeface="Arial"/>
                        </a:rPr>
                        <a:t>1160</a:t>
                      </a:r>
                    </a:p>
                  </a:txBody>
                  <a:tcPr marL="12700" marR="12700" marT="12700" marB="0" anchor="b">
                    <a:lnL>
                      <a:noFill/>
                    </a:lnL>
                    <a:lnR>
                      <a:noFill/>
                    </a:lnR>
                    <a:lnT>
                      <a:noFill/>
                    </a:lnT>
                    <a:lnB>
                      <a:noFill/>
                    </a:lnB>
                  </a:tcPr>
                </a:tc>
              </a:tr>
              <a:tr h="247481">
                <a:tc>
                  <a:txBody>
                    <a:bodyPr/>
                    <a:lstStyle/>
                    <a:p>
                      <a:pPr algn="ctr" fontAlgn="ctr"/>
                      <a:r>
                        <a:rPr lang="en-US" sz="1400" b="0" i="0" u="none" strike="noStrike" dirty="0">
                          <a:solidFill>
                            <a:srgbClr val="000000"/>
                          </a:solidFill>
                          <a:effectLst/>
                          <a:latin typeface="Arial"/>
                          <a:cs typeface="Arial"/>
                        </a:rPr>
                        <a:t>Proteome</a:t>
                      </a:r>
                    </a:p>
                  </a:txBody>
                  <a:tcPr marL="12700" marR="12700" marT="12700"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Arial"/>
                          <a:cs typeface="Arial"/>
                        </a:rPr>
                        <a:t>✓</a:t>
                      </a:r>
                    </a:p>
                  </a:txBody>
                  <a:tcPr marL="12700" marR="12700" marT="12700" marB="0" anchor="b">
                    <a:lnL>
                      <a:noFill/>
                    </a:lnL>
                    <a:lnR>
                      <a:noFill/>
                    </a:lnR>
                    <a:lnT>
                      <a:noFill/>
                    </a:lnT>
                    <a:lnB>
                      <a:noFill/>
                    </a:lnB>
                  </a:tcPr>
                </a:tc>
                <a:tc>
                  <a:txBody>
                    <a:bodyPr/>
                    <a:lstStyle/>
                    <a:p>
                      <a:pPr algn="ctr" fontAlgn="b"/>
                      <a:r>
                        <a:rPr lang="en-US" sz="1400" b="0" i="0" u="none" strike="noStrike" dirty="0">
                          <a:solidFill>
                            <a:srgbClr val="000000"/>
                          </a:solidFill>
                          <a:effectLst/>
                          <a:latin typeface="Arial"/>
                          <a:cs typeface="Arial"/>
                        </a:rPr>
                        <a:t>✓</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ctr" fontAlgn="b"/>
                      <a:r>
                        <a:rPr lang="en-US" sz="1400" b="0" i="0" u="none" strike="noStrike" dirty="0">
                          <a:solidFill>
                            <a:srgbClr val="000000"/>
                          </a:solidFill>
                          <a:effectLst/>
                          <a:latin typeface="Arial"/>
                          <a:cs typeface="Arial"/>
                        </a:rPr>
                        <a:t>2320</a:t>
                      </a:r>
                    </a:p>
                  </a:txBody>
                  <a:tcPr marL="12700" marR="12700" marT="12700" marB="0" anchor="b">
                    <a:lnL>
                      <a:noFill/>
                    </a:lnL>
                    <a:lnR>
                      <a:noFill/>
                    </a:lnR>
                    <a:lnT>
                      <a:noFill/>
                    </a:lnT>
                    <a:lnB>
                      <a:noFill/>
                    </a:lnB>
                  </a:tcPr>
                </a:tc>
              </a:tr>
              <a:tr h="247481">
                <a:tc>
                  <a:txBody>
                    <a:bodyPr/>
                    <a:lstStyle/>
                    <a:p>
                      <a:pPr algn="ctr" fontAlgn="ctr"/>
                      <a:r>
                        <a:rPr lang="en-US" sz="1400" b="0" i="0" u="none" strike="noStrike" dirty="0" err="1">
                          <a:solidFill>
                            <a:srgbClr val="000000"/>
                          </a:solidFill>
                          <a:effectLst/>
                          <a:latin typeface="Arial"/>
                          <a:cs typeface="Arial"/>
                        </a:rPr>
                        <a:t>Metabolome</a:t>
                      </a:r>
                      <a:endParaRPr lang="en-US" sz="1400" b="0" i="0" u="none" strike="noStrike" dirty="0">
                        <a:solidFill>
                          <a:srgbClr val="000000"/>
                        </a:solidFill>
                        <a:effectLst/>
                        <a:latin typeface="Arial"/>
                        <a:cs typeface="Arial"/>
                      </a:endParaRPr>
                    </a:p>
                  </a:txBody>
                  <a:tcPr marL="12700" marR="12700" marT="12700" marB="0" anchor="ctr">
                    <a:lnL>
                      <a:noFill/>
                    </a:lnL>
                    <a:lnR>
                      <a:noFill/>
                    </a:lnR>
                    <a:lnT>
                      <a:noFill/>
                    </a:lnT>
                    <a:lnB>
                      <a:noFill/>
                    </a:lnB>
                  </a:tcPr>
                </a:tc>
                <a:tc>
                  <a:txBody>
                    <a:bodyPr/>
                    <a:lstStyle/>
                    <a:p>
                      <a:pPr algn="ctr" fontAlgn="b"/>
                      <a:r>
                        <a:rPr lang="en-US" sz="1400" b="0" i="0" u="none" strike="noStrike" dirty="0">
                          <a:solidFill>
                            <a:srgbClr val="000000"/>
                          </a:solidFill>
                          <a:effectLst/>
                          <a:latin typeface="Arial"/>
                          <a:cs typeface="Arial"/>
                        </a:rPr>
                        <a:t>✓</a:t>
                      </a:r>
                    </a:p>
                  </a:txBody>
                  <a:tcPr marL="12700" marR="12700" marT="12700" marB="0" anchor="b">
                    <a:lnL>
                      <a:noFill/>
                    </a:lnL>
                    <a:lnR>
                      <a:noFill/>
                    </a:lnR>
                    <a:lnT>
                      <a:noFill/>
                    </a:lnT>
                    <a:lnB>
                      <a:noFill/>
                    </a:lnB>
                  </a:tcPr>
                </a:tc>
                <a:tc>
                  <a:txBody>
                    <a:bodyPr/>
                    <a:lstStyle/>
                    <a:p>
                      <a:pPr algn="ctr" fontAlgn="b"/>
                      <a:r>
                        <a:rPr lang="en-US" sz="1400" b="0" i="0" u="none" strike="noStrike" dirty="0" smtClean="0">
                          <a:solidFill>
                            <a:srgbClr val="000000"/>
                          </a:solidFill>
                          <a:effectLst/>
                          <a:latin typeface="Arial"/>
                          <a:cs typeface="Arial"/>
                        </a:rPr>
                        <a:t>✓</a:t>
                      </a:r>
                      <a:endParaRPr lang="en-US" sz="1400" b="0" i="0" u="none" strike="noStrike" dirty="0">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ctr" fontAlgn="b"/>
                      <a:r>
                        <a:rPr lang="en-US" sz="1400" b="0" i="0" u="none" strike="noStrike" dirty="0" smtClean="0">
                          <a:solidFill>
                            <a:srgbClr val="000000"/>
                          </a:solidFill>
                          <a:effectLst/>
                          <a:latin typeface="Arial"/>
                          <a:cs typeface="Arial"/>
                        </a:rPr>
                        <a:t>2320</a:t>
                      </a:r>
                      <a:endParaRPr lang="en-US" sz="1400" b="0" i="0" u="none" strike="noStrike" dirty="0">
                        <a:solidFill>
                          <a:srgbClr val="000000"/>
                        </a:solidFill>
                        <a:effectLst/>
                        <a:latin typeface="Arial"/>
                        <a:cs typeface="Arial"/>
                      </a:endParaRPr>
                    </a:p>
                  </a:txBody>
                  <a:tcPr marL="12700" marR="12700" marT="12700" marB="0" anchor="b">
                    <a:lnL>
                      <a:noFill/>
                    </a:lnL>
                    <a:lnR>
                      <a:noFill/>
                    </a:lnR>
                    <a:lnT>
                      <a:noFill/>
                    </a:lnT>
                    <a:lnB>
                      <a:noFill/>
                    </a:lnB>
                  </a:tcPr>
                </a:tc>
              </a:tr>
              <a:tr h="247481">
                <a:tc>
                  <a:txBody>
                    <a:bodyPr/>
                    <a:lstStyle/>
                    <a:p>
                      <a:pPr algn="ctr" fontAlgn="ctr"/>
                      <a:r>
                        <a:rPr lang="en-US" sz="1400" b="0" i="0" u="none" strike="noStrike" dirty="0">
                          <a:solidFill>
                            <a:srgbClr val="000000"/>
                          </a:solidFill>
                          <a:effectLst/>
                          <a:latin typeface="Arial"/>
                          <a:cs typeface="Arial"/>
                        </a:rPr>
                        <a:t>Cytokines</a:t>
                      </a:r>
                    </a:p>
                  </a:txBody>
                  <a:tcPr marL="12700" marR="12700" marT="12700" marB="0" anchor="ctr">
                    <a:lnL>
                      <a:noFill/>
                    </a:lnL>
                    <a:lnR>
                      <a:noFill/>
                    </a:lnR>
                    <a:lnT>
                      <a:noFill/>
                    </a:lnT>
                    <a:lnB>
                      <a:noFill/>
                    </a:lnB>
                  </a:tcPr>
                </a:tc>
                <a:tc>
                  <a:txBody>
                    <a:bodyPr/>
                    <a:lstStyle/>
                    <a:p>
                      <a:pPr algn="ctr" fontAlgn="b"/>
                      <a:endParaRPr lang="en-US" sz="14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ctr" fontAlgn="b"/>
                      <a:r>
                        <a:rPr lang="en-US" sz="1400" b="0" i="0" u="none" strike="noStrike">
                          <a:solidFill>
                            <a:srgbClr val="000000"/>
                          </a:solidFill>
                          <a:effectLst/>
                          <a:latin typeface="Arial"/>
                          <a:cs typeface="Arial"/>
                        </a:rPr>
                        <a:t>✓</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ctr" fontAlgn="b"/>
                      <a:r>
                        <a:rPr lang="en-US" sz="1400" b="0" i="0" u="none" strike="noStrike" dirty="0">
                          <a:solidFill>
                            <a:srgbClr val="000000"/>
                          </a:solidFill>
                          <a:effectLst/>
                          <a:latin typeface="Arial"/>
                          <a:cs typeface="Arial"/>
                        </a:rPr>
                        <a:t>1160</a:t>
                      </a:r>
                    </a:p>
                  </a:txBody>
                  <a:tcPr marL="12700" marR="12700" marT="12700" marB="0" anchor="b">
                    <a:lnL>
                      <a:noFill/>
                    </a:lnL>
                    <a:lnR>
                      <a:noFill/>
                    </a:lnR>
                    <a:lnT>
                      <a:noFill/>
                    </a:lnT>
                    <a:lnB>
                      <a:noFill/>
                    </a:lnB>
                  </a:tcPr>
                </a:tc>
              </a:tr>
              <a:tr h="247481">
                <a:tc>
                  <a:txBody>
                    <a:bodyPr/>
                    <a:lstStyle/>
                    <a:p>
                      <a:pPr algn="ctr" fontAlgn="ctr"/>
                      <a:r>
                        <a:rPr lang="en-US" sz="1400" b="0" i="0" u="none" strike="noStrike" dirty="0" err="1">
                          <a:solidFill>
                            <a:srgbClr val="000000"/>
                          </a:solidFill>
                          <a:effectLst/>
                          <a:latin typeface="Arial"/>
                          <a:cs typeface="Arial"/>
                        </a:rPr>
                        <a:t>Autoantibodyome</a:t>
                      </a:r>
                      <a:endParaRPr lang="en-US" sz="1400" b="0" i="0" u="none" strike="noStrike" dirty="0">
                        <a:solidFill>
                          <a:srgbClr val="000000"/>
                        </a:solidFill>
                        <a:effectLst/>
                        <a:latin typeface="Arial"/>
                        <a:cs typeface="Arial"/>
                      </a:endParaRPr>
                    </a:p>
                  </a:txBody>
                  <a:tcPr marL="12700" marR="12700" marT="12700" marB="0" anchor="ctr">
                    <a:lnL>
                      <a:noFill/>
                    </a:lnL>
                    <a:lnR>
                      <a:noFill/>
                    </a:lnR>
                    <a:lnT>
                      <a:noFill/>
                    </a:lnT>
                    <a:lnB>
                      <a:noFill/>
                    </a:lnB>
                  </a:tcPr>
                </a:tc>
                <a:tc>
                  <a:txBody>
                    <a:bodyPr/>
                    <a:lstStyle/>
                    <a:p>
                      <a:pPr algn="ctr" fontAlgn="b"/>
                      <a:endParaRPr lang="en-US" sz="1400" b="0" i="0" u="none" strike="noStrike" dirty="0">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ctr" fontAlgn="b"/>
                      <a:r>
                        <a:rPr lang="en-US" sz="1400" b="0" i="0" u="none" strike="noStrike" dirty="0">
                          <a:solidFill>
                            <a:srgbClr val="000000"/>
                          </a:solidFill>
                          <a:effectLst/>
                          <a:latin typeface="Arial"/>
                          <a:cs typeface="Arial"/>
                        </a:rPr>
                        <a:t>✓</a:t>
                      </a: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nchor="b">
                    <a:lnL>
                      <a:noFill/>
                    </a:lnL>
                    <a:lnR>
                      <a:noFill/>
                    </a:lnR>
                    <a:lnT>
                      <a:noFill/>
                    </a:lnT>
                    <a:lnB>
                      <a:noFill/>
                    </a:lnB>
                  </a:tcPr>
                </a:tc>
                <a:tc>
                  <a:txBody>
                    <a:bodyPr/>
                    <a:lstStyle/>
                    <a:p>
                      <a:pPr algn="ctr" fontAlgn="b"/>
                      <a:r>
                        <a:rPr lang="en-US" sz="1400" b="0" i="0" u="none" strike="noStrike" dirty="0" smtClean="0">
                          <a:solidFill>
                            <a:srgbClr val="000000"/>
                          </a:solidFill>
                          <a:effectLst/>
                          <a:latin typeface="Arial"/>
                          <a:cs typeface="Arial"/>
                        </a:rPr>
                        <a:t>1160</a:t>
                      </a:r>
                    </a:p>
                  </a:txBody>
                  <a:tcPr marL="12700" marR="12700" marT="12700" marB="0" anchor="b">
                    <a:lnL>
                      <a:noFill/>
                    </a:lnL>
                    <a:lnR>
                      <a:noFill/>
                    </a:lnR>
                    <a:lnT>
                      <a:noFill/>
                    </a:lnT>
                    <a:lnB>
                      <a:noFill/>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85285489"/>
              </p:ext>
            </p:extLst>
          </p:nvPr>
        </p:nvGraphicFramePr>
        <p:xfrm>
          <a:off x="738070" y="1529282"/>
          <a:ext cx="5027825" cy="1978559"/>
        </p:xfrm>
        <a:graphic>
          <a:graphicData uri="http://schemas.openxmlformats.org/drawingml/2006/table">
            <a:tbl>
              <a:tblPr/>
              <a:tblGrid>
                <a:gridCol w="1684083"/>
                <a:gridCol w="1104355"/>
                <a:gridCol w="1119694"/>
                <a:gridCol w="1119693"/>
              </a:tblGrid>
              <a:tr h="553869">
                <a:tc>
                  <a:txBody>
                    <a:bodyPr/>
                    <a:lstStyle/>
                    <a:p>
                      <a:pPr algn="ctr" fontAlgn="ctr"/>
                      <a:r>
                        <a:rPr lang="en-US" sz="1400" b="1" i="0" u="none" strike="noStrike" dirty="0">
                          <a:solidFill>
                            <a:srgbClr val="000000"/>
                          </a:solidFill>
                          <a:effectLst/>
                          <a:latin typeface="Calibri"/>
                        </a:rPr>
                        <a:t>Cohort</a:t>
                      </a:r>
                    </a:p>
                  </a:txBody>
                  <a:tcPr marL="12700" marR="12700" marT="12700" marB="0" anchor="ctr">
                    <a:lnL>
                      <a:noFill/>
                    </a:lnL>
                    <a:lnR>
                      <a:noFill/>
                    </a:lnR>
                    <a:lnT>
                      <a:noFill/>
                    </a:lnT>
                    <a:lnB>
                      <a:noFill/>
                    </a:lnB>
                  </a:tcPr>
                </a:tc>
                <a:tc>
                  <a:txBody>
                    <a:bodyPr/>
                    <a:lstStyle/>
                    <a:p>
                      <a:pPr algn="ctr" fontAlgn="ctr"/>
                      <a:r>
                        <a:rPr lang="en-US" sz="1400" b="1" i="0" u="none" strike="noStrike">
                          <a:solidFill>
                            <a:srgbClr val="000000"/>
                          </a:solidFill>
                          <a:effectLst/>
                          <a:latin typeface="Calibri"/>
                        </a:rPr>
                        <a:t>Cohort Size</a:t>
                      </a:r>
                    </a:p>
                  </a:txBody>
                  <a:tcPr marL="12700" marR="12700" marT="12700" marB="0" anchor="ctr">
                    <a:lnL>
                      <a:noFill/>
                    </a:lnL>
                    <a:lnR>
                      <a:noFill/>
                    </a:lnR>
                    <a:lnT>
                      <a:noFill/>
                    </a:lnT>
                    <a:lnB>
                      <a:noFill/>
                    </a:lnB>
                  </a:tcPr>
                </a:tc>
                <a:tc>
                  <a:txBody>
                    <a:bodyPr/>
                    <a:lstStyle/>
                    <a:p>
                      <a:pPr algn="ctr" fontAlgn="ctr"/>
                      <a:r>
                        <a:rPr lang="en-US" sz="1400" b="1" i="0" u="none" strike="noStrike" dirty="0">
                          <a:solidFill>
                            <a:srgbClr val="000000"/>
                          </a:solidFill>
                          <a:effectLst/>
                          <a:latin typeface="Calibri"/>
                        </a:rPr>
                        <a:t># </a:t>
                      </a:r>
                      <a:r>
                        <a:rPr lang="en-US" sz="1400" b="1" i="0" u="none" strike="noStrike" dirty="0" smtClean="0">
                          <a:solidFill>
                            <a:srgbClr val="000000"/>
                          </a:solidFill>
                          <a:effectLst/>
                          <a:latin typeface="Calibri"/>
                        </a:rPr>
                        <a:t>Samples/Subject </a:t>
                      </a:r>
                      <a:endParaRPr lang="en-US" sz="1400" b="1" i="0" u="none" strike="noStrike" dirty="0">
                        <a:solidFill>
                          <a:srgbClr val="000000"/>
                        </a:solidFill>
                        <a:effectLst/>
                        <a:latin typeface="Calibri"/>
                      </a:endParaRPr>
                    </a:p>
                  </a:txBody>
                  <a:tcPr marL="12700" marR="12700" marT="12700" marB="0" anchor="ctr">
                    <a:lnL>
                      <a:noFill/>
                    </a:lnL>
                    <a:lnR>
                      <a:noFill/>
                    </a:lnR>
                    <a:lnT>
                      <a:noFill/>
                    </a:lnT>
                    <a:lnB>
                      <a:noFill/>
                    </a:lnB>
                  </a:tcPr>
                </a:tc>
                <a:tc>
                  <a:txBody>
                    <a:bodyPr/>
                    <a:lstStyle/>
                    <a:p>
                      <a:pPr algn="ctr" fontAlgn="ctr"/>
                      <a:r>
                        <a:rPr lang="en-US" sz="1400" b="1" i="0" u="none" strike="noStrike" dirty="0">
                          <a:solidFill>
                            <a:srgbClr val="000000"/>
                          </a:solidFill>
                          <a:effectLst/>
                          <a:latin typeface="Calibri"/>
                        </a:rPr>
                        <a:t>Total </a:t>
                      </a:r>
                      <a:r>
                        <a:rPr lang="en-US" sz="1400" b="1" i="0" u="none" strike="noStrike" dirty="0" smtClean="0">
                          <a:solidFill>
                            <a:srgbClr val="000000"/>
                          </a:solidFill>
                          <a:effectLst/>
                          <a:latin typeface="Calibri"/>
                        </a:rPr>
                        <a:t>Samples</a:t>
                      </a:r>
                      <a:endParaRPr lang="en-US" sz="1400" b="1" i="0" u="none" strike="noStrike" dirty="0">
                        <a:solidFill>
                          <a:srgbClr val="000000"/>
                        </a:solidFill>
                        <a:effectLst/>
                        <a:latin typeface="Calibri"/>
                      </a:endParaRPr>
                    </a:p>
                  </a:txBody>
                  <a:tcPr marL="12700" marR="12700" marT="12700" marB="0" anchor="ctr">
                    <a:lnL>
                      <a:noFill/>
                    </a:lnL>
                    <a:lnR>
                      <a:noFill/>
                    </a:lnR>
                    <a:lnT>
                      <a:noFill/>
                    </a:lnT>
                    <a:lnB>
                      <a:noFill/>
                    </a:lnB>
                  </a:tcPr>
                </a:tc>
              </a:tr>
              <a:tr h="284938">
                <a:tc>
                  <a:txBody>
                    <a:bodyPr/>
                    <a:lstStyle/>
                    <a:p>
                      <a:pPr algn="ctr" fontAlgn="ctr"/>
                      <a:r>
                        <a:rPr lang="en-US" sz="1400" b="0" i="0" u="none" strike="noStrike" dirty="0">
                          <a:solidFill>
                            <a:srgbClr val="000000"/>
                          </a:solidFill>
                          <a:effectLst/>
                          <a:latin typeface="Calibri"/>
                        </a:rPr>
                        <a:t>Over-Feeding</a:t>
                      </a:r>
                    </a:p>
                  </a:txBody>
                  <a:tcPr marL="12700" marR="12700" marT="12700"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Calibri"/>
                        </a:rPr>
                        <a:t>25</a:t>
                      </a:r>
                    </a:p>
                  </a:txBody>
                  <a:tcPr marL="12700" marR="12700" marT="1270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4</a:t>
                      </a:r>
                    </a:p>
                  </a:txBody>
                  <a:tcPr marL="12700" marR="12700" marT="1270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100</a:t>
                      </a:r>
                    </a:p>
                  </a:txBody>
                  <a:tcPr marL="12700" marR="12700" marT="12700" marB="0" anchor="ctr">
                    <a:lnL>
                      <a:noFill/>
                    </a:lnL>
                    <a:lnR>
                      <a:noFill/>
                    </a:lnR>
                    <a:lnT>
                      <a:noFill/>
                    </a:lnT>
                    <a:lnB>
                      <a:noFill/>
                    </a:lnB>
                  </a:tcPr>
                </a:tc>
              </a:tr>
              <a:tr h="284938">
                <a:tc>
                  <a:txBody>
                    <a:bodyPr/>
                    <a:lstStyle/>
                    <a:p>
                      <a:pPr algn="ctr" fontAlgn="ctr"/>
                      <a:r>
                        <a:rPr lang="en-US" sz="1400" b="0" i="0" u="none" strike="noStrike">
                          <a:solidFill>
                            <a:srgbClr val="000000"/>
                          </a:solidFill>
                          <a:effectLst/>
                          <a:latin typeface="Calibri"/>
                        </a:rPr>
                        <a:t>Viral Infection</a:t>
                      </a:r>
                    </a:p>
                  </a:txBody>
                  <a:tcPr marL="12700" marR="12700" marT="12700"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Calibri"/>
                        </a:rPr>
                        <a:t>20</a:t>
                      </a:r>
                    </a:p>
                  </a:txBody>
                  <a:tcPr marL="12700" marR="12700" marT="12700"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Calibri"/>
                        </a:rPr>
                        <a:t>7</a:t>
                      </a:r>
                    </a:p>
                  </a:txBody>
                  <a:tcPr marL="12700" marR="12700" marT="12700"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Calibri"/>
                        </a:rPr>
                        <a:t>140</a:t>
                      </a:r>
                    </a:p>
                  </a:txBody>
                  <a:tcPr marL="12700" marR="12700" marT="12700" marB="0" anchor="ctr">
                    <a:lnL>
                      <a:noFill/>
                    </a:lnL>
                    <a:lnR>
                      <a:noFill/>
                    </a:lnR>
                    <a:lnT>
                      <a:noFill/>
                    </a:lnT>
                    <a:lnB>
                      <a:noFill/>
                    </a:lnB>
                  </a:tcPr>
                </a:tc>
              </a:tr>
              <a:tr h="284938">
                <a:tc>
                  <a:txBody>
                    <a:bodyPr/>
                    <a:lstStyle/>
                    <a:p>
                      <a:pPr algn="ctr" fontAlgn="ctr"/>
                      <a:r>
                        <a:rPr lang="en-US" sz="1400" b="0" i="0" u="none" strike="noStrike">
                          <a:solidFill>
                            <a:srgbClr val="000000"/>
                          </a:solidFill>
                          <a:effectLst/>
                          <a:latin typeface="Calibri"/>
                        </a:rPr>
                        <a:t>Immunization</a:t>
                      </a:r>
                    </a:p>
                  </a:txBody>
                  <a:tcPr marL="12700" marR="12700" marT="1270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20</a:t>
                      </a:r>
                    </a:p>
                  </a:txBody>
                  <a:tcPr marL="12700" marR="12700" marT="12700"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Calibri"/>
                        </a:rPr>
                        <a:t>7</a:t>
                      </a:r>
                    </a:p>
                  </a:txBody>
                  <a:tcPr marL="12700" marR="12700" marT="1270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140</a:t>
                      </a:r>
                    </a:p>
                  </a:txBody>
                  <a:tcPr marL="12700" marR="12700" marT="12700" marB="0" anchor="ctr">
                    <a:lnL>
                      <a:noFill/>
                    </a:lnL>
                    <a:lnR>
                      <a:noFill/>
                    </a:lnR>
                    <a:lnT>
                      <a:noFill/>
                    </a:lnT>
                    <a:lnB>
                      <a:noFill/>
                    </a:lnB>
                  </a:tcPr>
                </a:tc>
              </a:tr>
              <a:tr h="284938">
                <a:tc>
                  <a:txBody>
                    <a:bodyPr/>
                    <a:lstStyle/>
                    <a:p>
                      <a:pPr algn="ctr" fontAlgn="ctr"/>
                      <a:r>
                        <a:rPr lang="en-US" sz="1400" b="0" i="0" u="none" strike="noStrike" dirty="0" smtClean="0">
                          <a:solidFill>
                            <a:srgbClr val="000000"/>
                          </a:solidFill>
                          <a:effectLst/>
                          <a:latin typeface="Calibri"/>
                        </a:rPr>
                        <a:t>Dietary</a:t>
                      </a:r>
                      <a:r>
                        <a:rPr lang="en-US" sz="1400" b="0" i="0" u="none" strike="noStrike" baseline="0" dirty="0" smtClean="0">
                          <a:solidFill>
                            <a:srgbClr val="000000"/>
                          </a:solidFill>
                          <a:effectLst/>
                          <a:latin typeface="Calibri"/>
                        </a:rPr>
                        <a:t> Supplement</a:t>
                      </a:r>
                      <a:endParaRPr lang="en-US" sz="1400" b="0" i="0" u="none" strike="noStrike" dirty="0">
                        <a:solidFill>
                          <a:srgbClr val="000000"/>
                        </a:solidFill>
                        <a:effectLst/>
                        <a:latin typeface="Calibri"/>
                      </a:endParaRPr>
                    </a:p>
                  </a:txBody>
                  <a:tcPr marL="12700" marR="12700" marT="1270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20</a:t>
                      </a:r>
                    </a:p>
                  </a:txBody>
                  <a:tcPr marL="12700" marR="12700" marT="12700"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Calibri"/>
                        </a:rPr>
                        <a:t>19</a:t>
                      </a:r>
                    </a:p>
                  </a:txBody>
                  <a:tcPr marL="12700" marR="12700" marT="12700"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Calibri"/>
                        </a:rPr>
                        <a:t>380</a:t>
                      </a:r>
                    </a:p>
                  </a:txBody>
                  <a:tcPr marL="12700" marR="12700" marT="12700" marB="0" anchor="ctr">
                    <a:lnL>
                      <a:noFill/>
                    </a:lnL>
                    <a:lnR>
                      <a:noFill/>
                    </a:lnR>
                    <a:lnT>
                      <a:noFill/>
                    </a:lnT>
                    <a:lnB>
                      <a:noFill/>
                    </a:lnB>
                  </a:tcPr>
                </a:tc>
              </a:tr>
              <a:tr h="284938">
                <a:tc>
                  <a:txBody>
                    <a:bodyPr/>
                    <a:lstStyle/>
                    <a:p>
                      <a:pPr algn="ctr" fontAlgn="ctr"/>
                      <a:r>
                        <a:rPr lang="en-US" sz="1400" b="0" i="0" u="none" strike="noStrike" dirty="0">
                          <a:solidFill>
                            <a:srgbClr val="000000"/>
                          </a:solidFill>
                          <a:effectLst/>
                          <a:latin typeface="Calibri"/>
                        </a:rPr>
                        <a:t>Other </a:t>
                      </a:r>
                      <a:r>
                        <a:rPr lang="en-US" sz="1400" b="0" i="0" u="none" strike="noStrike" dirty="0" smtClean="0">
                          <a:solidFill>
                            <a:srgbClr val="000000"/>
                          </a:solidFill>
                          <a:effectLst/>
                          <a:latin typeface="Calibri"/>
                        </a:rPr>
                        <a:t>Sub-studies</a:t>
                      </a:r>
                      <a:endParaRPr lang="en-US" sz="1400" b="0" i="0" u="none" strike="noStrike" dirty="0">
                        <a:solidFill>
                          <a:srgbClr val="000000"/>
                        </a:solidFill>
                        <a:effectLst/>
                        <a:latin typeface="Calibri"/>
                      </a:endParaRPr>
                    </a:p>
                  </a:txBody>
                  <a:tcPr marL="12700" marR="12700" marT="12700"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Calibri"/>
                        </a:rPr>
                        <a:t>40</a:t>
                      </a:r>
                    </a:p>
                  </a:txBody>
                  <a:tcPr marL="12700" marR="12700" marT="12700" marB="0" anchor="ctr">
                    <a:lnL>
                      <a:noFill/>
                    </a:lnL>
                    <a:lnR>
                      <a:noFill/>
                    </a:lnR>
                    <a:lnT>
                      <a:noFill/>
                    </a:lnT>
                    <a:lnB>
                      <a:noFill/>
                    </a:lnB>
                  </a:tcPr>
                </a:tc>
                <a:tc>
                  <a:txBody>
                    <a:bodyPr/>
                    <a:lstStyle/>
                    <a:p>
                      <a:pPr algn="ctr" fontAlgn="ctr"/>
                      <a:r>
                        <a:rPr lang="en-US" sz="1400" b="0" i="0" u="none" strike="noStrike">
                          <a:solidFill>
                            <a:srgbClr val="000000"/>
                          </a:solidFill>
                          <a:effectLst/>
                          <a:latin typeface="Calibri"/>
                        </a:rPr>
                        <a:t>10</a:t>
                      </a:r>
                    </a:p>
                  </a:txBody>
                  <a:tcPr marL="12700" marR="12700" marT="12700"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Calibri"/>
                        </a:rPr>
                        <a:t>400</a:t>
                      </a:r>
                    </a:p>
                  </a:txBody>
                  <a:tcPr marL="12700" marR="12700" marT="12700" marB="0" anchor="ctr">
                    <a:lnL>
                      <a:noFill/>
                    </a:lnL>
                    <a:lnR>
                      <a:noFill/>
                    </a:lnR>
                    <a:lnT>
                      <a:noFill/>
                    </a:lnT>
                    <a:lnB>
                      <a:noFill/>
                    </a:lnB>
                  </a:tcPr>
                </a:tc>
              </a:tr>
            </a:tbl>
          </a:graphicData>
        </a:graphic>
      </p:graphicFrame>
      <p:sp>
        <p:nvSpPr>
          <p:cNvPr id="7" name="TextBox 6"/>
          <p:cNvSpPr txBox="1"/>
          <p:nvPr/>
        </p:nvSpPr>
        <p:spPr>
          <a:xfrm>
            <a:off x="6164832" y="2331429"/>
            <a:ext cx="2630648" cy="461665"/>
          </a:xfrm>
          <a:prstGeom prst="rect">
            <a:avLst/>
          </a:prstGeom>
          <a:noFill/>
        </p:spPr>
        <p:txBody>
          <a:bodyPr wrap="none" rtlCol="0">
            <a:spAutoFit/>
          </a:bodyPr>
          <a:lstStyle/>
          <a:p>
            <a:r>
              <a:rPr lang="en-US" sz="2400" dirty="0" smtClean="0">
                <a:solidFill>
                  <a:srgbClr val="0000FF"/>
                </a:solidFill>
              </a:rPr>
              <a:t>1,160 samples total</a:t>
            </a:r>
            <a:endParaRPr lang="en-US" sz="2400" dirty="0">
              <a:solidFill>
                <a:srgbClr val="0000FF"/>
              </a:solidFill>
            </a:endParaRPr>
          </a:p>
        </p:txBody>
      </p:sp>
      <p:sp>
        <p:nvSpPr>
          <p:cNvPr id="8" name="TextBox 7"/>
          <p:cNvSpPr txBox="1"/>
          <p:nvPr/>
        </p:nvSpPr>
        <p:spPr>
          <a:xfrm>
            <a:off x="4524423" y="4754196"/>
            <a:ext cx="954107" cy="646331"/>
          </a:xfrm>
          <a:prstGeom prst="rect">
            <a:avLst/>
          </a:prstGeom>
          <a:noFill/>
        </p:spPr>
        <p:txBody>
          <a:bodyPr wrap="none" rtlCol="0">
            <a:spAutoFit/>
          </a:bodyPr>
          <a:lstStyle/>
          <a:p>
            <a:r>
              <a:rPr lang="en-US" dirty="0" smtClean="0">
                <a:solidFill>
                  <a:srgbClr val="0000FF"/>
                </a:solidFill>
              </a:rPr>
              <a:t>x 1,160</a:t>
            </a:r>
          </a:p>
          <a:p>
            <a:r>
              <a:rPr lang="en-US" dirty="0" smtClean="0">
                <a:solidFill>
                  <a:srgbClr val="0000FF"/>
                </a:solidFill>
              </a:rPr>
              <a:t>samples</a:t>
            </a:r>
            <a:endParaRPr lang="en-US" dirty="0">
              <a:solidFill>
                <a:srgbClr val="0000FF"/>
              </a:solidFill>
            </a:endParaRPr>
          </a:p>
        </p:txBody>
      </p:sp>
      <p:sp>
        <p:nvSpPr>
          <p:cNvPr id="9" name="TextBox 8"/>
          <p:cNvSpPr txBox="1"/>
          <p:nvPr/>
        </p:nvSpPr>
        <p:spPr>
          <a:xfrm>
            <a:off x="7053091" y="4642282"/>
            <a:ext cx="1860117" cy="830997"/>
          </a:xfrm>
          <a:prstGeom prst="rect">
            <a:avLst/>
          </a:prstGeom>
          <a:noFill/>
        </p:spPr>
        <p:txBody>
          <a:bodyPr wrap="square" rtlCol="0">
            <a:spAutoFit/>
          </a:bodyPr>
          <a:lstStyle/>
          <a:p>
            <a:r>
              <a:rPr lang="en-US" sz="2400" dirty="0" smtClean="0">
                <a:solidFill>
                  <a:srgbClr val="FF0000"/>
                </a:solidFill>
              </a:rPr>
              <a:t>= 12,760 data points</a:t>
            </a:r>
            <a:endParaRPr lang="en-US" sz="2400" dirty="0">
              <a:solidFill>
                <a:srgbClr val="FF0000"/>
              </a:solidFill>
            </a:endParaRPr>
          </a:p>
        </p:txBody>
      </p:sp>
      <p:sp>
        <p:nvSpPr>
          <p:cNvPr id="3" name="Rectangle 2"/>
          <p:cNvSpPr/>
          <p:nvPr/>
        </p:nvSpPr>
        <p:spPr>
          <a:xfrm>
            <a:off x="5476505" y="3978626"/>
            <a:ext cx="1597576" cy="217748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612379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sub-studies</a:t>
            </a:r>
            <a:endParaRPr lang="en-US" dirty="0"/>
          </a:p>
        </p:txBody>
      </p:sp>
      <p:sp>
        <p:nvSpPr>
          <p:cNvPr id="15" name="Slide Number Placeholder 14"/>
          <p:cNvSpPr>
            <a:spLocks noGrp="1"/>
          </p:cNvSpPr>
          <p:nvPr>
            <p:ph type="sldNum" sz="quarter" idx="4294967295"/>
          </p:nvPr>
        </p:nvSpPr>
        <p:spPr>
          <a:xfrm>
            <a:off x="7010400" y="6356350"/>
            <a:ext cx="2133600" cy="365125"/>
          </a:xfrm>
          <a:prstGeom prst="rect">
            <a:avLst/>
          </a:prstGeom>
        </p:spPr>
        <p:txBody>
          <a:bodyPr/>
          <a:lstStyle/>
          <a:p>
            <a:fld id="{6EE2721F-7D43-5A44-AE02-C4B7585172BD}" type="slidenum">
              <a:rPr lang="en-US" smtClean="0"/>
              <a:t>16</a:t>
            </a:fld>
            <a:endParaRPr lang="en-US"/>
          </a:p>
        </p:txBody>
      </p:sp>
      <p:sp>
        <p:nvSpPr>
          <p:cNvPr id="3" name="Oval 2"/>
          <p:cNvSpPr/>
          <p:nvPr/>
        </p:nvSpPr>
        <p:spPr>
          <a:xfrm>
            <a:off x="3388994" y="1881324"/>
            <a:ext cx="2451756" cy="2411081"/>
          </a:xfrm>
          <a:prstGeom prst="ellipse">
            <a:avLst/>
          </a:prstGeom>
          <a:solidFill>
            <a:schemeClr val="accent1">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696722" y="2681890"/>
            <a:ext cx="1862995" cy="830997"/>
          </a:xfrm>
          <a:prstGeom prst="rect">
            <a:avLst/>
          </a:prstGeom>
          <a:noFill/>
        </p:spPr>
        <p:txBody>
          <a:bodyPr wrap="square" rtlCol="0">
            <a:spAutoFit/>
          </a:bodyPr>
          <a:lstStyle/>
          <a:p>
            <a:pPr algn="ctr"/>
            <a:r>
              <a:rPr lang="en-US" sz="2400" dirty="0" smtClean="0"/>
              <a:t>~70 </a:t>
            </a:r>
          </a:p>
          <a:p>
            <a:pPr algn="ctr"/>
            <a:r>
              <a:rPr lang="en-US" sz="2400" dirty="0" smtClean="0"/>
              <a:t>Subjects</a:t>
            </a:r>
            <a:endParaRPr lang="en-US" sz="2400" dirty="0"/>
          </a:p>
        </p:txBody>
      </p:sp>
      <p:sp>
        <p:nvSpPr>
          <p:cNvPr id="5" name="TextBox 4"/>
          <p:cNvSpPr txBox="1"/>
          <p:nvPr/>
        </p:nvSpPr>
        <p:spPr>
          <a:xfrm>
            <a:off x="6181829" y="4613359"/>
            <a:ext cx="1657142" cy="646331"/>
          </a:xfrm>
          <a:prstGeom prst="rect">
            <a:avLst/>
          </a:prstGeom>
          <a:noFill/>
        </p:spPr>
        <p:txBody>
          <a:bodyPr wrap="square" rtlCol="0">
            <a:spAutoFit/>
          </a:bodyPr>
          <a:lstStyle/>
          <a:p>
            <a:pPr algn="ctr"/>
            <a:r>
              <a:rPr lang="en-US" dirty="0" smtClean="0"/>
              <a:t>Over-feeding study</a:t>
            </a:r>
            <a:endParaRPr lang="en-US" dirty="0"/>
          </a:p>
        </p:txBody>
      </p:sp>
      <p:sp>
        <p:nvSpPr>
          <p:cNvPr id="6" name="TextBox 5"/>
          <p:cNvSpPr txBox="1"/>
          <p:nvPr/>
        </p:nvSpPr>
        <p:spPr>
          <a:xfrm>
            <a:off x="6911279" y="2777729"/>
            <a:ext cx="1915221" cy="646331"/>
          </a:xfrm>
          <a:prstGeom prst="rect">
            <a:avLst/>
          </a:prstGeom>
          <a:noFill/>
        </p:spPr>
        <p:txBody>
          <a:bodyPr wrap="square" rtlCol="0">
            <a:spAutoFit/>
          </a:bodyPr>
          <a:lstStyle/>
          <a:p>
            <a:pPr algn="ctr"/>
            <a:r>
              <a:rPr lang="en-US" dirty="0" smtClean="0"/>
              <a:t>Other </a:t>
            </a:r>
            <a:r>
              <a:rPr lang="en-US" dirty="0"/>
              <a:t>d</a:t>
            </a:r>
            <a:r>
              <a:rPr lang="en-US" dirty="0" smtClean="0"/>
              <a:t>ietary studies</a:t>
            </a:r>
            <a:endParaRPr lang="en-US" dirty="0"/>
          </a:p>
        </p:txBody>
      </p:sp>
      <p:sp>
        <p:nvSpPr>
          <p:cNvPr id="7" name="TextBox 6"/>
          <p:cNvSpPr txBox="1"/>
          <p:nvPr/>
        </p:nvSpPr>
        <p:spPr>
          <a:xfrm>
            <a:off x="1160539" y="4731436"/>
            <a:ext cx="1657142" cy="646331"/>
          </a:xfrm>
          <a:prstGeom prst="rect">
            <a:avLst/>
          </a:prstGeom>
          <a:noFill/>
        </p:spPr>
        <p:txBody>
          <a:bodyPr wrap="square" rtlCol="0">
            <a:spAutoFit/>
          </a:bodyPr>
          <a:lstStyle/>
          <a:p>
            <a:pPr algn="ctr"/>
            <a:r>
              <a:rPr lang="en-US" dirty="0" smtClean="0"/>
              <a:t>Healthy vs. viral infection</a:t>
            </a:r>
            <a:endParaRPr lang="en-US" dirty="0"/>
          </a:p>
        </p:txBody>
      </p:sp>
      <p:sp>
        <p:nvSpPr>
          <p:cNvPr id="8" name="Left Arrow 7"/>
          <p:cNvSpPr/>
          <p:nvPr/>
        </p:nvSpPr>
        <p:spPr>
          <a:xfrm rot="16200000">
            <a:off x="4026264" y="4744040"/>
            <a:ext cx="1154567" cy="25129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rot="12783270">
            <a:off x="5482643" y="4013525"/>
            <a:ext cx="1154567" cy="25129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rot="19385171">
            <a:off x="2582411" y="4040526"/>
            <a:ext cx="1154567" cy="25129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rot="10800000">
            <a:off x="5840750" y="2938426"/>
            <a:ext cx="1154567" cy="25129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750778" y="5539815"/>
            <a:ext cx="1657142" cy="369332"/>
          </a:xfrm>
          <a:prstGeom prst="rect">
            <a:avLst/>
          </a:prstGeom>
          <a:noFill/>
        </p:spPr>
        <p:txBody>
          <a:bodyPr wrap="square" rtlCol="0">
            <a:spAutoFit/>
          </a:bodyPr>
          <a:lstStyle/>
          <a:p>
            <a:pPr algn="ctr"/>
            <a:r>
              <a:rPr lang="en-US" dirty="0" smtClean="0"/>
              <a:t>Immunization</a:t>
            </a:r>
            <a:endParaRPr lang="en-US" dirty="0"/>
          </a:p>
        </p:txBody>
      </p:sp>
      <p:sp>
        <p:nvSpPr>
          <p:cNvPr id="13" name="TextBox 12"/>
          <p:cNvSpPr txBox="1"/>
          <p:nvPr/>
        </p:nvSpPr>
        <p:spPr>
          <a:xfrm>
            <a:off x="318797" y="2866556"/>
            <a:ext cx="1915630" cy="646331"/>
          </a:xfrm>
          <a:prstGeom prst="rect">
            <a:avLst/>
          </a:prstGeom>
          <a:noFill/>
        </p:spPr>
        <p:txBody>
          <a:bodyPr wrap="square" rtlCol="0">
            <a:spAutoFit/>
          </a:bodyPr>
          <a:lstStyle/>
          <a:p>
            <a:pPr algn="ctr"/>
            <a:r>
              <a:rPr lang="en-US" dirty="0" smtClean="0"/>
              <a:t>Other </a:t>
            </a:r>
          </a:p>
          <a:p>
            <a:pPr algn="ctr"/>
            <a:r>
              <a:rPr lang="en-US" dirty="0" smtClean="0"/>
              <a:t>sub-studies</a:t>
            </a:r>
            <a:endParaRPr lang="en-US" dirty="0"/>
          </a:p>
        </p:txBody>
      </p:sp>
      <p:sp>
        <p:nvSpPr>
          <p:cNvPr id="14" name="Left Arrow 13"/>
          <p:cNvSpPr/>
          <p:nvPr/>
        </p:nvSpPr>
        <p:spPr>
          <a:xfrm>
            <a:off x="2234427" y="2989488"/>
            <a:ext cx="1154567" cy="25129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900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Over-Feeding Cohort</a:t>
            </a:r>
            <a:endParaRPr lang="en-US" dirty="0"/>
          </a:p>
        </p:txBody>
      </p:sp>
      <p:sp>
        <p:nvSpPr>
          <p:cNvPr id="3" name="Subtitle 2"/>
          <p:cNvSpPr>
            <a:spLocks noGrp="1"/>
          </p:cNvSpPr>
          <p:nvPr>
            <p:ph type="subTitle" idx="1"/>
          </p:nvPr>
        </p:nvSpPr>
        <p:spPr/>
        <p:txBody>
          <a:bodyPr/>
          <a:lstStyle/>
          <a:p>
            <a:r>
              <a:rPr lang="en-US" dirty="0"/>
              <a:t>Longitudinal ‘</a:t>
            </a:r>
            <a:r>
              <a:rPr lang="en-US" dirty="0" err="1"/>
              <a:t>omic</a:t>
            </a:r>
            <a:r>
              <a:rPr lang="en-US" dirty="0"/>
              <a:t> </a:t>
            </a:r>
            <a:r>
              <a:rPr lang="en-US" dirty="0" smtClean="0"/>
              <a:t>profiling </a:t>
            </a:r>
            <a:r>
              <a:rPr lang="en-US" dirty="0"/>
              <a:t>response to </a:t>
            </a:r>
            <a:r>
              <a:rPr lang="en-US" dirty="0" smtClean="0"/>
              <a:t>over</a:t>
            </a:r>
            <a:r>
              <a:rPr lang="en-US" dirty="0"/>
              <a:t>-feeding in humans</a:t>
            </a:r>
          </a:p>
        </p:txBody>
      </p:sp>
    </p:spTree>
    <p:extLst>
      <p:ext uri="{BB962C8B-B14F-4D97-AF65-F5344CB8AC3E}">
        <p14:creationId xmlns:p14="http://schemas.microsoft.com/office/powerpoint/2010/main" val="28913750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443" y="180172"/>
            <a:ext cx="7885057" cy="1143000"/>
          </a:xfrm>
        </p:spPr>
        <p:txBody>
          <a:bodyPr>
            <a:noAutofit/>
          </a:bodyPr>
          <a:lstStyle/>
          <a:p>
            <a:r>
              <a:rPr lang="en-US" dirty="0" smtClean="0"/>
              <a:t>Over-feeding Study Timeline</a:t>
            </a:r>
            <a:endParaRPr lang="en-US" sz="3600" dirty="0"/>
          </a:p>
        </p:txBody>
      </p:sp>
      <p:sp>
        <p:nvSpPr>
          <p:cNvPr id="27" name="Slide Number Placeholder 26"/>
          <p:cNvSpPr>
            <a:spLocks noGrp="1"/>
          </p:cNvSpPr>
          <p:nvPr>
            <p:ph type="sldNum" sz="quarter" idx="4294967295"/>
          </p:nvPr>
        </p:nvSpPr>
        <p:spPr>
          <a:xfrm>
            <a:off x="7010400" y="6356350"/>
            <a:ext cx="2133600" cy="365125"/>
          </a:xfrm>
          <a:prstGeom prst="rect">
            <a:avLst/>
          </a:prstGeom>
        </p:spPr>
        <p:txBody>
          <a:bodyPr/>
          <a:lstStyle/>
          <a:p>
            <a:fld id="{6EE2721F-7D43-5A44-AE02-C4B7585172BD}" type="slidenum">
              <a:rPr lang="en-US" smtClean="0"/>
              <a:t>18</a:t>
            </a:fld>
            <a:endParaRPr lang="en-US" dirty="0"/>
          </a:p>
        </p:txBody>
      </p:sp>
      <p:grpSp>
        <p:nvGrpSpPr>
          <p:cNvPr id="23" name="Group 22"/>
          <p:cNvGrpSpPr/>
          <p:nvPr/>
        </p:nvGrpSpPr>
        <p:grpSpPr>
          <a:xfrm>
            <a:off x="1028110" y="1412147"/>
            <a:ext cx="7437111" cy="4782633"/>
            <a:chOff x="457200" y="984069"/>
            <a:chExt cx="8085266" cy="5513417"/>
          </a:xfrm>
        </p:grpSpPr>
        <p:cxnSp>
          <p:nvCxnSpPr>
            <p:cNvPr id="3" name="Straight Arrow Connector 2"/>
            <p:cNvCxnSpPr/>
            <p:nvPr/>
          </p:nvCxnSpPr>
          <p:spPr>
            <a:xfrm flipV="1">
              <a:off x="2058571" y="3242536"/>
              <a:ext cx="1200316" cy="30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75421" y="3129266"/>
              <a:ext cx="1366304" cy="1021838"/>
            </a:xfrm>
            <a:prstGeom prst="rect">
              <a:avLst/>
            </a:prstGeom>
            <a:noFill/>
          </p:spPr>
          <p:txBody>
            <a:bodyPr wrap="none" lIns="243840" tIns="195072" rIns="243840" bIns="195072" rtlCol="0">
              <a:spAutoFit/>
            </a:bodyPr>
            <a:lstStyle/>
            <a:p>
              <a:pPr algn="ctr"/>
              <a:r>
                <a:rPr lang="en-US" sz="1600" dirty="0" smtClean="0">
                  <a:gradFill>
                    <a:gsLst>
                      <a:gs pos="2917">
                        <a:schemeClr val="tx1"/>
                      </a:gs>
                      <a:gs pos="30000">
                        <a:schemeClr val="tx1"/>
                      </a:gs>
                    </a:gsLst>
                    <a:lin ang="5400000" scaled="0"/>
                  </a:gradFill>
                </a:rPr>
                <a:t>T1</a:t>
              </a:r>
            </a:p>
            <a:p>
              <a:pPr algn="ctr"/>
              <a:r>
                <a:rPr lang="en-US" sz="1600" dirty="0" smtClean="0">
                  <a:gradFill>
                    <a:gsLst>
                      <a:gs pos="2917">
                        <a:schemeClr val="tx1"/>
                      </a:gs>
                      <a:gs pos="30000">
                        <a:schemeClr val="tx1"/>
                      </a:gs>
                    </a:gsLst>
                    <a:lin ang="5400000" scaled="0"/>
                  </a:gradFill>
                </a:rPr>
                <a:t>baseline</a:t>
              </a:r>
            </a:p>
          </p:txBody>
        </p:sp>
        <p:cxnSp>
          <p:nvCxnSpPr>
            <p:cNvPr id="5" name="Straight Arrow Connector 4"/>
            <p:cNvCxnSpPr/>
            <p:nvPr/>
          </p:nvCxnSpPr>
          <p:spPr>
            <a:xfrm>
              <a:off x="3465620" y="3242536"/>
              <a:ext cx="593165"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315906" y="3251145"/>
              <a:ext cx="1460922" cy="1009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61984" y="1154754"/>
              <a:ext cx="1717528" cy="615553"/>
            </a:xfrm>
            <a:prstGeom prst="rect">
              <a:avLst/>
            </a:prstGeom>
            <a:noFill/>
          </p:spPr>
          <p:txBody>
            <a:bodyPr wrap="square" lIns="243840" tIns="195072" rIns="243840" bIns="195072" rtlCol="0">
              <a:spAutoFit/>
            </a:bodyPr>
            <a:lstStyle/>
            <a:p>
              <a:pPr>
                <a:lnSpc>
                  <a:spcPct val="90000"/>
                </a:lnSpc>
                <a:spcAft>
                  <a:spcPts val="800"/>
                </a:spcAft>
              </a:pPr>
              <a:r>
                <a:rPr lang="en-US" sz="1600" dirty="0">
                  <a:gradFill>
                    <a:gsLst>
                      <a:gs pos="2917">
                        <a:schemeClr val="tx1"/>
                      </a:gs>
                      <a:gs pos="30000">
                        <a:schemeClr val="tx1"/>
                      </a:gs>
                    </a:gsLst>
                    <a:lin ang="5400000" scaled="0"/>
                  </a:gradFill>
                </a:rPr>
                <a:t>Weight gain</a:t>
              </a:r>
            </a:p>
          </p:txBody>
        </p:sp>
        <p:sp>
          <p:nvSpPr>
            <p:cNvPr id="8" name="TextBox 7"/>
            <p:cNvSpPr txBox="1"/>
            <p:nvPr/>
          </p:nvSpPr>
          <p:spPr>
            <a:xfrm>
              <a:off x="2886284" y="984069"/>
              <a:ext cx="1688894" cy="969800"/>
            </a:xfrm>
            <a:prstGeom prst="rect">
              <a:avLst/>
            </a:prstGeom>
            <a:noFill/>
          </p:spPr>
          <p:txBody>
            <a:bodyPr wrap="square" lIns="243840" tIns="195072" rIns="243840" bIns="195072" rtlCol="0">
              <a:spAutoFit/>
            </a:bodyPr>
            <a:lstStyle/>
            <a:p>
              <a:pPr algn="ctr">
                <a:lnSpc>
                  <a:spcPct val="90000"/>
                </a:lnSpc>
                <a:spcAft>
                  <a:spcPts val="800"/>
                </a:spcAft>
              </a:pPr>
              <a:r>
                <a:rPr lang="en-US" sz="1600" dirty="0">
                  <a:gradFill>
                    <a:gsLst>
                      <a:gs pos="2917">
                        <a:schemeClr val="tx1"/>
                      </a:gs>
                      <a:gs pos="30000">
                        <a:schemeClr val="tx1"/>
                      </a:gs>
                    </a:gsLst>
                    <a:lin ang="5400000" scaled="0"/>
                  </a:gradFill>
                </a:rPr>
                <a:t>M</a:t>
              </a:r>
              <a:r>
                <a:rPr lang="en-US" sz="1600" dirty="0" smtClean="0">
                  <a:gradFill>
                    <a:gsLst>
                      <a:gs pos="2917">
                        <a:schemeClr val="tx1"/>
                      </a:gs>
                      <a:gs pos="30000">
                        <a:schemeClr val="tx1"/>
                      </a:gs>
                    </a:gsLst>
                    <a:lin ang="5400000" scaled="0"/>
                  </a:gradFill>
                </a:rPr>
                <a:t>aintain peak weight</a:t>
              </a:r>
              <a:endParaRPr lang="en-US" sz="1600" dirty="0">
                <a:gradFill>
                  <a:gsLst>
                    <a:gs pos="2917">
                      <a:schemeClr val="tx1"/>
                    </a:gs>
                    <a:gs pos="30000">
                      <a:schemeClr val="tx1"/>
                    </a:gs>
                  </a:gsLst>
                  <a:lin ang="5400000" scaled="0"/>
                </a:gradFill>
              </a:endParaRPr>
            </a:p>
          </p:txBody>
        </p:sp>
        <p:sp>
          <p:nvSpPr>
            <p:cNvPr id="9" name="TextBox 8"/>
            <p:cNvSpPr txBox="1"/>
            <p:nvPr/>
          </p:nvSpPr>
          <p:spPr>
            <a:xfrm>
              <a:off x="4294024" y="1154755"/>
              <a:ext cx="1706747" cy="615553"/>
            </a:xfrm>
            <a:prstGeom prst="rect">
              <a:avLst/>
            </a:prstGeom>
            <a:noFill/>
          </p:spPr>
          <p:txBody>
            <a:bodyPr wrap="square" lIns="243840" tIns="195072" rIns="243840" bIns="195072" rtlCol="0">
              <a:spAutoFit/>
            </a:bodyPr>
            <a:lstStyle/>
            <a:p>
              <a:pPr>
                <a:lnSpc>
                  <a:spcPct val="90000"/>
                </a:lnSpc>
                <a:spcAft>
                  <a:spcPts val="800"/>
                </a:spcAft>
              </a:pPr>
              <a:r>
                <a:rPr lang="en-US" sz="1600" dirty="0">
                  <a:gradFill>
                    <a:gsLst>
                      <a:gs pos="2917">
                        <a:schemeClr val="tx1"/>
                      </a:gs>
                      <a:gs pos="30000">
                        <a:schemeClr val="tx1"/>
                      </a:gs>
                    </a:gsLst>
                    <a:lin ang="5400000" scaled="0"/>
                  </a:gradFill>
                </a:rPr>
                <a:t>Weight loss</a:t>
              </a:r>
            </a:p>
          </p:txBody>
        </p:sp>
        <p:sp>
          <p:nvSpPr>
            <p:cNvPr id="10" name="Right Triangle 9"/>
            <p:cNvSpPr/>
            <p:nvPr/>
          </p:nvSpPr>
          <p:spPr bwMode="auto">
            <a:xfrm rot="16200000">
              <a:off x="2128270" y="1944422"/>
              <a:ext cx="993570" cy="1257137"/>
            </a:xfrm>
            <a:prstGeom prst="rtTriangl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ight Triangle 10"/>
            <p:cNvSpPr/>
            <p:nvPr/>
          </p:nvSpPr>
          <p:spPr bwMode="auto">
            <a:xfrm rot="16200000" flipV="1">
              <a:off x="4473391" y="1839558"/>
              <a:ext cx="993572" cy="1466865"/>
            </a:xfrm>
            <a:prstGeom prst="rtTriangl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3413741" y="2048227"/>
              <a:ext cx="662885" cy="1021549"/>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8"/>
            <p:cNvPicPr>
              <a:picLocks noChangeAspect="1"/>
            </p:cNvPicPr>
            <p:nvPr/>
          </p:nvPicPr>
          <p:blipFill>
            <a:blip r:embed="rId3"/>
            <a:srcRect/>
            <a:stretch>
              <a:fillRect/>
            </a:stretch>
          </p:blipFill>
          <p:spPr bwMode="auto">
            <a:xfrm>
              <a:off x="588003" y="1517369"/>
              <a:ext cx="823429" cy="1822286"/>
            </a:xfrm>
            <a:prstGeom prst="rect">
              <a:avLst/>
            </a:prstGeom>
            <a:solidFill>
              <a:srgbClr val="FFFFFF"/>
            </a:solidFill>
            <a:ln w="9525">
              <a:noFill/>
              <a:miter lim="800000"/>
              <a:headEnd/>
              <a:tailEnd/>
            </a:ln>
          </p:spPr>
        </p:pic>
        <p:sp>
          <p:nvSpPr>
            <p:cNvPr id="14" name="Rectangle 13"/>
            <p:cNvSpPr/>
            <p:nvPr/>
          </p:nvSpPr>
          <p:spPr bwMode="auto">
            <a:xfrm>
              <a:off x="5745275" y="3025515"/>
              <a:ext cx="1499585" cy="45719"/>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p:cNvSpPr txBox="1"/>
            <p:nvPr/>
          </p:nvSpPr>
          <p:spPr>
            <a:xfrm>
              <a:off x="5811796" y="1161192"/>
              <a:ext cx="1706747" cy="615553"/>
            </a:xfrm>
            <a:prstGeom prst="rect">
              <a:avLst/>
            </a:prstGeom>
            <a:noFill/>
          </p:spPr>
          <p:txBody>
            <a:bodyPr wrap="square" lIns="243840" tIns="195072" rIns="243840" bIns="195072" rtlCol="0">
              <a:spAutoFit/>
            </a:bodyPr>
            <a:lstStyle/>
            <a:p>
              <a:pPr>
                <a:lnSpc>
                  <a:spcPct val="90000"/>
                </a:lnSpc>
                <a:spcAft>
                  <a:spcPts val="800"/>
                </a:spcAft>
              </a:pPr>
              <a:r>
                <a:rPr lang="en-US" sz="1600" dirty="0" smtClean="0">
                  <a:gradFill>
                    <a:gsLst>
                      <a:gs pos="2917">
                        <a:schemeClr val="tx1"/>
                      </a:gs>
                      <a:gs pos="30000">
                        <a:schemeClr val="tx1"/>
                      </a:gs>
                    </a:gsLst>
                    <a:lin ang="5400000" scaled="0"/>
                  </a:gradFill>
                </a:rPr>
                <a:t>Maintain</a:t>
              </a:r>
              <a:endParaRPr lang="en-US" sz="1600" dirty="0">
                <a:gradFill>
                  <a:gsLst>
                    <a:gs pos="2917">
                      <a:schemeClr val="tx1"/>
                    </a:gs>
                    <a:gs pos="30000">
                      <a:schemeClr val="tx1"/>
                    </a:gs>
                  </a:gsLst>
                  <a:lin ang="5400000" scaled="0"/>
                </a:gradFill>
              </a:endParaRPr>
            </a:p>
          </p:txBody>
        </p:sp>
        <p:cxnSp>
          <p:nvCxnSpPr>
            <p:cNvPr id="16" name="Straight Arrow Connector 15"/>
            <p:cNvCxnSpPr/>
            <p:nvPr/>
          </p:nvCxnSpPr>
          <p:spPr>
            <a:xfrm>
              <a:off x="5890751" y="3261238"/>
              <a:ext cx="1354109"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18534" y="3125731"/>
              <a:ext cx="1037259" cy="1021838"/>
            </a:xfrm>
            <a:prstGeom prst="rect">
              <a:avLst/>
            </a:prstGeom>
            <a:noFill/>
          </p:spPr>
          <p:txBody>
            <a:bodyPr wrap="none" lIns="243840" tIns="195072" rIns="243840" bIns="195072" rtlCol="0">
              <a:spAutoFit/>
            </a:bodyPr>
            <a:lstStyle/>
            <a:p>
              <a:pPr algn="ctr"/>
              <a:r>
                <a:rPr lang="en-US" sz="1600" dirty="0" smtClean="0">
                  <a:gradFill>
                    <a:gsLst>
                      <a:gs pos="2917">
                        <a:schemeClr val="tx1"/>
                      </a:gs>
                      <a:gs pos="30000">
                        <a:schemeClr val="tx1"/>
                      </a:gs>
                    </a:gsLst>
                    <a:lin ang="5400000" scaled="0"/>
                  </a:gradFill>
                </a:rPr>
                <a:t>T2</a:t>
              </a:r>
            </a:p>
            <a:p>
              <a:pPr algn="ctr"/>
              <a:r>
                <a:rPr lang="en-US" sz="1600" dirty="0" smtClean="0">
                  <a:gradFill>
                    <a:gsLst>
                      <a:gs pos="2917">
                        <a:schemeClr val="tx1"/>
                      </a:gs>
                      <a:gs pos="30000">
                        <a:schemeClr val="tx1"/>
                      </a:gs>
                    </a:gsLst>
                    <a:lin ang="5400000" scaled="0"/>
                  </a:gradFill>
                </a:rPr>
                <a:t>peak</a:t>
              </a:r>
            </a:p>
          </p:txBody>
        </p:sp>
        <p:sp>
          <p:nvSpPr>
            <p:cNvPr id="18" name="TextBox 17"/>
            <p:cNvSpPr txBox="1"/>
            <p:nvPr/>
          </p:nvSpPr>
          <p:spPr>
            <a:xfrm>
              <a:off x="5315548" y="3129366"/>
              <a:ext cx="956986" cy="1021838"/>
            </a:xfrm>
            <a:prstGeom prst="rect">
              <a:avLst/>
            </a:prstGeom>
            <a:noFill/>
          </p:spPr>
          <p:txBody>
            <a:bodyPr wrap="none" lIns="243840" tIns="195072" rIns="243840" bIns="195072" rtlCol="0">
              <a:spAutoFit/>
            </a:bodyPr>
            <a:lstStyle/>
            <a:p>
              <a:pPr algn="ctr"/>
              <a:r>
                <a:rPr lang="en-US" sz="1600" dirty="0" smtClean="0">
                  <a:gradFill>
                    <a:gsLst>
                      <a:gs pos="2917">
                        <a:schemeClr val="tx1"/>
                      </a:gs>
                      <a:gs pos="30000">
                        <a:schemeClr val="tx1"/>
                      </a:gs>
                    </a:gsLst>
                    <a:lin ang="5400000" scaled="0"/>
                  </a:gradFill>
                </a:rPr>
                <a:t>T3</a:t>
              </a:r>
            </a:p>
            <a:p>
              <a:pPr algn="ctr"/>
              <a:r>
                <a:rPr lang="en-US" sz="1600" dirty="0" smtClean="0">
                  <a:gradFill>
                    <a:gsLst>
                      <a:gs pos="2917">
                        <a:schemeClr val="tx1"/>
                      </a:gs>
                      <a:gs pos="30000">
                        <a:schemeClr val="tx1"/>
                      </a:gs>
                    </a:gsLst>
                    <a:lin ang="5400000" scaled="0"/>
                  </a:gradFill>
                </a:rPr>
                <a:t>post</a:t>
              </a:r>
            </a:p>
          </p:txBody>
        </p:sp>
        <p:sp>
          <p:nvSpPr>
            <p:cNvPr id="19" name="TextBox 18"/>
            <p:cNvSpPr txBox="1"/>
            <p:nvPr/>
          </p:nvSpPr>
          <p:spPr>
            <a:xfrm>
              <a:off x="6559709" y="3118833"/>
              <a:ext cx="1353779" cy="1021838"/>
            </a:xfrm>
            <a:prstGeom prst="rect">
              <a:avLst/>
            </a:prstGeom>
            <a:noFill/>
          </p:spPr>
          <p:txBody>
            <a:bodyPr wrap="none" lIns="243840" tIns="195072" rIns="243840" bIns="195072" rtlCol="0">
              <a:spAutoFit/>
            </a:bodyPr>
            <a:lstStyle/>
            <a:p>
              <a:pPr algn="ctr"/>
              <a:r>
                <a:rPr lang="en-US" sz="1600" dirty="0" smtClean="0">
                  <a:gradFill>
                    <a:gsLst>
                      <a:gs pos="2917">
                        <a:schemeClr val="tx1"/>
                      </a:gs>
                      <a:gs pos="30000">
                        <a:schemeClr val="tx1"/>
                      </a:gs>
                    </a:gsLst>
                    <a:lin ang="5400000" scaled="0"/>
                  </a:gradFill>
                </a:rPr>
                <a:t>T4</a:t>
              </a:r>
            </a:p>
            <a:p>
              <a:pPr algn="ctr"/>
              <a:r>
                <a:rPr lang="en-US" sz="1600" dirty="0" err="1" smtClean="0">
                  <a:gradFill>
                    <a:gsLst>
                      <a:gs pos="2917">
                        <a:schemeClr val="tx1"/>
                      </a:gs>
                      <a:gs pos="30000">
                        <a:schemeClr val="tx1"/>
                      </a:gs>
                    </a:gsLst>
                    <a:lin ang="5400000" scaled="0"/>
                  </a:gradFill>
                </a:rPr>
                <a:t>followup</a:t>
              </a:r>
              <a:endParaRPr lang="en-US" sz="1600" dirty="0" smtClean="0">
                <a:gradFill>
                  <a:gsLst>
                    <a:gs pos="2917">
                      <a:schemeClr val="tx1"/>
                    </a:gs>
                    <a:gs pos="30000">
                      <a:schemeClr val="tx1"/>
                    </a:gs>
                  </a:gsLst>
                  <a:lin ang="5400000" scaled="0"/>
                </a:gradFill>
              </a:endParaRPr>
            </a:p>
          </p:txBody>
        </p:sp>
        <p:pic>
          <p:nvPicPr>
            <p:cNvPr id="21" name="Picture 8"/>
            <p:cNvPicPr>
              <a:picLocks noChangeAspect="1"/>
            </p:cNvPicPr>
            <p:nvPr/>
          </p:nvPicPr>
          <p:blipFill>
            <a:blip r:embed="rId3"/>
            <a:srcRect/>
            <a:stretch>
              <a:fillRect/>
            </a:stretch>
          </p:blipFill>
          <p:spPr bwMode="auto">
            <a:xfrm>
              <a:off x="7596089" y="1517369"/>
              <a:ext cx="823429" cy="1822286"/>
            </a:xfrm>
            <a:prstGeom prst="rect">
              <a:avLst/>
            </a:prstGeom>
            <a:solidFill>
              <a:srgbClr val="FFFFFF"/>
            </a:solidFill>
            <a:ln w="9525">
              <a:noFill/>
              <a:miter lim="800000"/>
              <a:headEnd/>
              <a:tailEnd/>
            </a:ln>
          </p:spPr>
        </p:pic>
        <p:graphicFrame>
          <p:nvGraphicFramePr>
            <p:cNvPr id="22" name="Content Placeholder 3"/>
            <p:cNvGraphicFramePr>
              <a:graphicFrameLocks/>
            </p:cNvGraphicFramePr>
            <p:nvPr>
              <p:extLst>
                <p:ext uri="{D42A27DB-BD31-4B8C-83A1-F6EECF244321}">
                  <p14:modId xmlns:p14="http://schemas.microsoft.com/office/powerpoint/2010/main" val="3560284007"/>
                </p:ext>
              </p:extLst>
            </p:nvPr>
          </p:nvGraphicFramePr>
          <p:xfrm>
            <a:off x="457200" y="3930489"/>
            <a:ext cx="8085266" cy="25669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24" name="TextBox 23"/>
          <p:cNvSpPr txBox="1"/>
          <p:nvPr/>
        </p:nvSpPr>
        <p:spPr>
          <a:xfrm>
            <a:off x="3052539" y="2729423"/>
            <a:ext cx="482825" cy="430887"/>
          </a:xfrm>
          <a:prstGeom prst="rect">
            <a:avLst/>
          </a:prstGeom>
          <a:noFill/>
        </p:spPr>
        <p:txBody>
          <a:bodyPr wrap="none" rtlCol="0">
            <a:spAutoFit/>
          </a:bodyPr>
          <a:lstStyle/>
          <a:p>
            <a:pPr algn="ctr"/>
            <a:r>
              <a:rPr lang="en-US" sz="1100" dirty="0" smtClean="0">
                <a:latin typeface="Arial" panose="020B0604020202020204" pitchFamily="34" charset="0"/>
                <a:cs typeface="Arial" panose="020B0604020202020204" pitchFamily="34" charset="0"/>
              </a:rPr>
              <a:t>30</a:t>
            </a:r>
          </a:p>
          <a:p>
            <a:pPr algn="ctr"/>
            <a:r>
              <a:rPr lang="en-US" sz="1100" dirty="0" smtClean="0">
                <a:latin typeface="Arial" panose="020B0604020202020204" pitchFamily="34" charset="0"/>
                <a:cs typeface="Arial" panose="020B0604020202020204" pitchFamily="34" charset="0"/>
              </a:rPr>
              <a:t>days</a:t>
            </a:r>
            <a:endParaRPr lang="en-US" sz="1100" dirty="0">
              <a:latin typeface="Arial" panose="020B0604020202020204" pitchFamily="34" charset="0"/>
              <a:cs typeface="Arial" panose="020B0604020202020204" pitchFamily="34" charset="0"/>
            </a:endParaRPr>
          </a:p>
        </p:txBody>
      </p:sp>
      <p:sp>
        <p:nvSpPr>
          <p:cNvPr id="25" name="TextBox 24"/>
          <p:cNvSpPr txBox="1"/>
          <p:nvPr/>
        </p:nvSpPr>
        <p:spPr>
          <a:xfrm>
            <a:off x="3827336" y="2729423"/>
            <a:ext cx="482825" cy="430887"/>
          </a:xfrm>
          <a:prstGeom prst="rect">
            <a:avLst/>
          </a:prstGeom>
          <a:noFill/>
        </p:spPr>
        <p:txBody>
          <a:bodyPr wrap="none" rtlCol="0">
            <a:spAutoFit/>
          </a:bodyPr>
          <a:lstStyle/>
          <a:p>
            <a:pPr algn="ctr"/>
            <a:r>
              <a:rPr lang="en-US" sz="1100" dirty="0" smtClean="0">
                <a:latin typeface="Arial" panose="020B0604020202020204" pitchFamily="34" charset="0"/>
                <a:cs typeface="Arial" panose="020B0604020202020204" pitchFamily="34" charset="0"/>
              </a:rPr>
              <a:t>7</a:t>
            </a:r>
          </a:p>
          <a:p>
            <a:pPr algn="ctr"/>
            <a:r>
              <a:rPr lang="en-US" sz="1100" dirty="0" smtClean="0">
                <a:latin typeface="Arial" panose="020B0604020202020204" pitchFamily="34" charset="0"/>
                <a:cs typeface="Arial" panose="020B0604020202020204" pitchFamily="34" charset="0"/>
              </a:rPr>
              <a:t>days</a:t>
            </a:r>
            <a:endParaRPr lang="en-US" sz="1100" dirty="0">
              <a:latin typeface="Arial" panose="020B0604020202020204" pitchFamily="34" charset="0"/>
              <a:cs typeface="Arial" panose="020B0604020202020204" pitchFamily="34" charset="0"/>
            </a:endParaRPr>
          </a:p>
        </p:txBody>
      </p:sp>
      <p:sp>
        <p:nvSpPr>
          <p:cNvPr id="26" name="TextBox 25"/>
          <p:cNvSpPr txBox="1"/>
          <p:nvPr/>
        </p:nvSpPr>
        <p:spPr>
          <a:xfrm>
            <a:off x="4565060" y="2726246"/>
            <a:ext cx="482825" cy="430887"/>
          </a:xfrm>
          <a:prstGeom prst="rect">
            <a:avLst/>
          </a:prstGeom>
          <a:noFill/>
        </p:spPr>
        <p:txBody>
          <a:bodyPr wrap="none" rtlCol="0">
            <a:spAutoFit/>
          </a:bodyPr>
          <a:lstStyle/>
          <a:p>
            <a:pPr algn="ctr"/>
            <a:r>
              <a:rPr lang="en-US" sz="1100" dirty="0">
                <a:latin typeface="Arial" panose="020B0604020202020204" pitchFamily="34" charset="0"/>
                <a:cs typeface="Arial" panose="020B0604020202020204" pitchFamily="34" charset="0"/>
              </a:rPr>
              <a:t>6</a:t>
            </a:r>
            <a:r>
              <a:rPr lang="en-US" sz="1100" dirty="0" smtClean="0">
                <a:latin typeface="Arial" panose="020B0604020202020204" pitchFamily="34" charset="0"/>
                <a:cs typeface="Arial" panose="020B0604020202020204" pitchFamily="34" charset="0"/>
              </a:rPr>
              <a:t>0</a:t>
            </a:r>
          </a:p>
          <a:p>
            <a:pPr algn="ctr"/>
            <a:r>
              <a:rPr lang="en-US" sz="1100" dirty="0" smtClean="0">
                <a:latin typeface="Arial" panose="020B0604020202020204" pitchFamily="34" charset="0"/>
                <a:cs typeface="Arial" panose="020B0604020202020204" pitchFamily="34" charset="0"/>
              </a:rPr>
              <a:t>days</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9197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Over-feeding Study Weight Change</a:t>
            </a:r>
            <a:endParaRPr lang="en-US" dirty="0"/>
          </a:p>
        </p:txBody>
      </p:sp>
      <p:sp>
        <p:nvSpPr>
          <p:cNvPr id="3" name="Slide Number Placeholder 2"/>
          <p:cNvSpPr>
            <a:spLocks noGrp="1"/>
          </p:cNvSpPr>
          <p:nvPr>
            <p:ph type="sldNum" sz="quarter" idx="4"/>
          </p:nvPr>
        </p:nvSpPr>
        <p:spPr/>
        <p:txBody>
          <a:bodyPr/>
          <a:lstStyle/>
          <a:p>
            <a:fld id="{24791E93-A2B7-0848-BDB4-10A6DF01D9B6}" type="slidenum">
              <a:rPr lang="en-US" smtClean="0"/>
              <a:pPr/>
              <a:t>19</a:t>
            </a:fld>
            <a:endParaRPr lang="en-US" dirty="0"/>
          </a:p>
        </p:txBody>
      </p:sp>
      <p:sp>
        <p:nvSpPr>
          <p:cNvPr id="5" name="TextBox 4"/>
          <p:cNvSpPr txBox="1"/>
          <p:nvPr/>
        </p:nvSpPr>
        <p:spPr>
          <a:xfrm rot="16200000">
            <a:off x="-136433" y="3182182"/>
            <a:ext cx="3050218"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Change in Body Weight (kg)</a:t>
            </a:r>
          </a:p>
        </p:txBody>
      </p:sp>
      <p:graphicFrame>
        <p:nvGraphicFramePr>
          <p:cNvPr id="6" name="Chart 5"/>
          <p:cNvGraphicFramePr>
            <a:graphicFrameLocks noGrp="1"/>
          </p:cNvGraphicFramePr>
          <p:nvPr>
            <p:extLst>
              <p:ext uri="{D42A27DB-BD31-4B8C-83A1-F6EECF244321}">
                <p14:modId xmlns:p14="http://schemas.microsoft.com/office/powerpoint/2010/main" val="900168965"/>
              </p:ext>
            </p:extLst>
          </p:nvPr>
        </p:nvGraphicFramePr>
        <p:xfrm>
          <a:off x="1396802" y="1615680"/>
          <a:ext cx="6508420" cy="357997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183016" y="4971756"/>
            <a:ext cx="1001992" cy="338554"/>
          </a:xfrm>
          <a:prstGeom prst="rect">
            <a:avLst/>
          </a:prstGeom>
          <a:noFill/>
        </p:spPr>
        <p:txBody>
          <a:bodyPr wrap="square" rtlCol="0">
            <a:spAutoFit/>
          </a:bodyPr>
          <a:lstStyle/>
          <a:p>
            <a:r>
              <a:rPr lang="en-US" sz="1600" dirty="0" smtClean="0"/>
              <a:t>Baseline</a:t>
            </a:r>
            <a:endParaRPr lang="en-US" sz="1600" dirty="0"/>
          </a:p>
        </p:txBody>
      </p:sp>
      <p:sp>
        <p:nvSpPr>
          <p:cNvPr id="8" name="TextBox 7"/>
          <p:cNvSpPr txBox="1"/>
          <p:nvPr/>
        </p:nvSpPr>
        <p:spPr>
          <a:xfrm>
            <a:off x="3835052" y="4961260"/>
            <a:ext cx="730388" cy="338554"/>
          </a:xfrm>
          <a:prstGeom prst="rect">
            <a:avLst/>
          </a:prstGeom>
          <a:noFill/>
        </p:spPr>
        <p:txBody>
          <a:bodyPr wrap="square" rtlCol="0">
            <a:spAutoFit/>
          </a:bodyPr>
          <a:lstStyle/>
          <a:p>
            <a:r>
              <a:rPr lang="en-US" sz="1600" dirty="0" smtClean="0"/>
              <a:t>Peak</a:t>
            </a:r>
            <a:endParaRPr lang="en-US" sz="1600" dirty="0"/>
          </a:p>
        </p:txBody>
      </p:sp>
      <p:sp>
        <p:nvSpPr>
          <p:cNvPr id="9" name="TextBox 8"/>
          <p:cNvSpPr txBox="1"/>
          <p:nvPr/>
        </p:nvSpPr>
        <p:spPr>
          <a:xfrm>
            <a:off x="5060551" y="4971756"/>
            <a:ext cx="1527399" cy="338554"/>
          </a:xfrm>
          <a:prstGeom prst="rect">
            <a:avLst/>
          </a:prstGeom>
          <a:noFill/>
        </p:spPr>
        <p:txBody>
          <a:bodyPr wrap="square" rtlCol="0">
            <a:spAutoFit/>
          </a:bodyPr>
          <a:lstStyle/>
          <a:p>
            <a:r>
              <a:rPr lang="en-US" sz="1600" dirty="0" smtClean="0"/>
              <a:t>Weight Loss</a:t>
            </a:r>
            <a:endParaRPr lang="en-US" sz="1600" dirty="0"/>
          </a:p>
        </p:txBody>
      </p:sp>
      <p:sp>
        <p:nvSpPr>
          <p:cNvPr id="10" name="TextBox 9"/>
          <p:cNvSpPr txBox="1"/>
          <p:nvPr/>
        </p:nvSpPr>
        <p:spPr>
          <a:xfrm>
            <a:off x="6644583" y="4971756"/>
            <a:ext cx="1094789" cy="338554"/>
          </a:xfrm>
          <a:prstGeom prst="rect">
            <a:avLst/>
          </a:prstGeom>
          <a:noFill/>
        </p:spPr>
        <p:txBody>
          <a:bodyPr wrap="square" rtlCol="0">
            <a:spAutoFit/>
          </a:bodyPr>
          <a:lstStyle/>
          <a:p>
            <a:r>
              <a:rPr lang="en-US" sz="1600" dirty="0" smtClean="0"/>
              <a:t>Follow-Up</a:t>
            </a:r>
            <a:endParaRPr lang="en-US" sz="1600" dirty="0"/>
          </a:p>
        </p:txBody>
      </p:sp>
      <p:sp>
        <p:nvSpPr>
          <p:cNvPr id="11" name="TextBox 10"/>
          <p:cNvSpPr txBox="1"/>
          <p:nvPr/>
        </p:nvSpPr>
        <p:spPr>
          <a:xfrm>
            <a:off x="1446202" y="5651636"/>
            <a:ext cx="6386909" cy="400110"/>
          </a:xfrm>
          <a:prstGeom prst="rect">
            <a:avLst/>
          </a:prstGeom>
          <a:noFill/>
        </p:spPr>
        <p:txBody>
          <a:bodyPr wrap="none" rtlCol="0">
            <a:spAutoFit/>
          </a:bodyPr>
          <a:lstStyle/>
          <a:p>
            <a:pPr algn="ctr"/>
            <a:r>
              <a:rPr lang="en-US" sz="2000" dirty="0" smtClean="0">
                <a:solidFill>
                  <a:srgbClr val="C00000"/>
                </a:solidFill>
                <a:latin typeface="Arial" panose="020B0604020202020204" pitchFamily="34" charset="0"/>
                <a:cs typeface="Arial" panose="020B0604020202020204" pitchFamily="34" charset="0"/>
              </a:rPr>
              <a:t>Participants gained an average of 3.4 kg over 30 days.</a:t>
            </a:r>
          </a:p>
        </p:txBody>
      </p:sp>
    </p:spTree>
    <p:extLst>
      <p:ext uri="{BB962C8B-B14F-4D97-AF65-F5344CB8AC3E}">
        <p14:creationId xmlns:p14="http://schemas.microsoft.com/office/powerpoint/2010/main" val="3043370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6258"/>
            <a:ext cx="8229600" cy="741721"/>
          </a:xfrm>
        </p:spPr>
        <p:txBody>
          <a:bodyPr>
            <a:normAutofit fontScale="90000"/>
          </a:bodyPr>
          <a:lstStyle/>
          <a:p>
            <a:r>
              <a:rPr lang="en-US" b="1" dirty="0" smtClean="0"/>
              <a:t>BACKGROUND</a:t>
            </a:r>
            <a:endParaRPr lang="en-US" dirty="0"/>
          </a:p>
        </p:txBody>
      </p:sp>
      <p:pic>
        <p:nvPicPr>
          <p:cNvPr id="5" name="Picture 4"/>
          <p:cNvPicPr>
            <a:picLocks noChangeAspect="1"/>
          </p:cNvPicPr>
          <p:nvPr/>
        </p:nvPicPr>
        <p:blipFill>
          <a:blip r:embed="rId2"/>
          <a:stretch>
            <a:fillRect/>
          </a:stretch>
        </p:blipFill>
        <p:spPr>
          <a:xfrm>
            <a:off x="309151" y="3914706"/>
            <a:ext cx="4540368" cy="2451799"/>
          </a:xfrm>
          <a:prstGeom prst="rect">
            <a:avLst/>
          </a:prstGeom>
        </p:spPr>
      </p:pic>
      <p:sp>
        <p:nvSpPr>
          <p:cNvPr id="7" name="TextBox 6"/>
          <p:cNvSpPr txBox="1"/>
          <p:nvPr/>
        </p:nvSpPr>
        <p:spPr>
          <a:xfrm>
            <a:off x="309151" y="1369258"/>
            <a:ext cx="5175253" cy="2308324"/>
          </a:xfrm>
          <a:prstGeom prst="rect">
            <a:avLst/>
          </a:prstGeom>
          <a:noFill/>
        </p:spPr>
        <p:txBody>
          <a:bodyPr wrap="square" rtlCol="0">
            <a:spAutoFit/>
          </a:bodyPr>
          <a:lstStyle/>
          <a:p>
            <a:r>
              <a:rPr lang="en-US" dirty="0" smtClean="0"/>
              <a:t>Jointly advised by Mark and George Weinstock</a:t>
            </a:r>
          </a:p>
          <a:p>
            <a:pPr marL="742950" lvl="1" indent="-285750">
              <a:buFont typeface="Arial"/>
              <a:buChar char="•"/>
            </a:pPr>
            <a:r>
              <a:rPr lang="en-US" dirty="0" smtClean="0"/>
              <a:t>One of the first bacterial genome projects (</a:t>
            </a:r>
            <a:r>
              <a:rPr lang="en-US" i="1" dirty="0" err="1" smtClean="0"/>
              <a:t>Treponema</a:t>
            </a:r>
            <a:r>
              <a:rPr lang="en-US" i="1" dirty="0" smtClean="0"/>
              <a:t> </a:t>
            </a:r>
            <a:r>
              <a:rPr lang="en-US" i="1" dirty="0" err="1" smtClean="0"/>
              <a:t>pallidum</a:t>
            </a:r>
            <a:r>
              <a:rPr lang="en-US" dirty="0" smtClean="0"/>
              <a:t>) 1998</a:t>
            </a:r>
          </a:p>
          <a:p>
            <a:pPr marL="742950" lvl="1" indent="-285750">
              <a:buFont typeface="Arial"/>
              <a:buChar char="•"/>
            </a:pPr>
            <a:r>
              <a:rPr lang="en-US" dirty="0" smtClean="0"/>
              <a:t>Genomes of rat, mouse, macaque, cow, sea urchin, honey bee, fruit fly</a:t>
            </a:r>
          </a:p>
          <a:p>
            <a:pPr marL="742950" lvl="1" indent="-285750">
              <a:buFont typeface="Arial"/>
              <a:buChar char="•"/>
            </a:pPr>
            <a:r>
              <a:rPr lang="en-US" dirty="0" smtClean="0"/>
              <a:t>Human genome project 2010</a:t>
            </a:r>
          </a:p>
          <a:p>
            <a:pPr marL="742950" lvl="1" indent="-285750">
              <a:buFont typeface="Arial"/>
              <a:buChar char="•"/>
            </a:pPr>
            <a:r>
              <a:rPr lang="en-US" dirty="0" smtClean="0"/>
              <a:t>Human microbiome project 2012</a:t>
            </a:r>
          </a:p>
          <a:p>
            <a:pPr marL="742950" lvl="1" indent="-285750">
              <a:buFont typeface="Arial"/>
              <a:buChar char="•"/>
            </a:pPr>
            <a:r>
              <a:rPr lang="en-US" dirty="0" smtClean="0"/>
              <a:t>Collaborative lab  environment</a:t>
            </a:r>
            <a:endParaRPr lang="en-US" dirty="0"/>
          </a:p>
        </p:txBody>
      </p:sp>
      <p:pic>
        <p:nvPicPr>
          <p:cNvPr id="8" name="Picture 7"/>
          <p:cNvPicPr>
            <a:picLocks noChangeAspect="1"/>
          </p:cNvPicPr>
          <p:nvPr/>
        </p:nvPicPr>
        <p:blipFill>
          <a:blip r:embed="rId3"/>
          <a:stretch>
            <a:fillRect/>
          </a:stretch>
        </p:blipFill>
        <p:spPr>
          <a:xfrm>
            <a:off x="5016281" y="3539747"/>
            <a:ext cx="2414796" cy="3318253"/>
          </a:xfrm>
          <a:prstGeom prst="rect">
            <a:avLst/>
          </a:prstGeom>
        </p:spPr>
      </p:pic>
      <p:pic>
        <p:nvPicPr>
          <p:cNvPr id="6" name="Picture 5"/>
          <p:cNvPicPr>
            <a:picLocks noChangeAspect="1"/>
          </p:cNvPicPr>
          <p:nvPr/>
        </p:nvPicPr>
        <p:blipFill>
          <a:blip r:embed="rId4"/>
          <a:stretch>
            <a:fillRect/>
          </a:stretch>
        </p:blipFill>
        <p:spPr>
          <a:xfrm>
            <a:off x="5862947" y="1698247"/>
            <a:ext cx="3075987" cy="1841500"/>
          </a:xfrm>
          <a:prstGeom prst="rect">
            <a:avLst/>
          </a:prstGeom>
        </p:spPr>
      </p:pic>
      <p:sp>
        <p:nvSpPr>
          <p:cNvPr id="2" name="Slide Number Placeholder 1"/>
          <p:cNvSpPr>
            <a:spLocks noGrp="1"/>
          </p:cNvSpPr>
          <p:nvPr>
            <p:ph type="sldNum" sz="quarter" idx="12"/>
          </p:nvPr>
        </p:nvSpPr>
        <p:spPr/>
        <p:txBody>
          <a:bodyPr/>
          <a:lstStyle/>
          <a:p>
            <a:fld id="{5BBE999C-EBD2-FC47-BC46-140DF74E51F4}" type="slidenum">
              <a:rPr lang="en-US" smtClean="0"/>
              <a:t>2</a:t>
            </a:fld>
            <a:endParaRPr lang="en-US"/>
          </a:p>
        </p:txBody>
      </p:sp>
    </p:spTree>
    <p:extLst>
      <p:ext uri="{BB962C8B-B14F-4D97-AF65-F5344CB8AC3E}">
        <p14:creationId xmlns:p14="http://schemas.microsoft.com/office/powerpoint/2010/main" val="483477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791" y="7772"/>
            <a:ext cx="7885057" cy="1143000"/>
          </a:xfrm>
        </p:spPr>
        <p:txBody>
          <a:bodyPr/>
          <a:lstStyle/>
          <a:p>
            <a:r>
              <a:rPr lang="en-US" sz="3200" dirty="0" smtClean="0"/>
              <a:t>Over-feeding induced transcriptional changes in pre-diabetes</a:t>
            </a:r>
            <a:endParaRPr lang="en-US" sz="3200" dirty="0"/>
          </a:p>
        </p:txBody>
      </p:sp>
      <p:sp>
        <p:nvSpPr>
          <p:cNvPr id="3" name="Slide Number Placeholder 2"/>
          <p:cNvSpPr>
            <a:spLocks noGrp="1"/>
          </p:cNvSpPr>
          <p:nvPr>
            <p:ph type="sldNum" sz="quarter" idx="4"/>
          </p:nvPr>
        </p:nvSpPr>
        <p:spPr/>
        <p:txBody>
          <a:bodyPr/>
          <a:lstStyle/>
          <a:p>
            <a:fld id="{24791E93-A2B7-0848-BDB4-10A6DF01D9B6}" type="slidenum">
              <a:rPr lang="en-US" smtClean="0"/>
              <a:pPr/>
              <a:t>20</a:t>
            </a:fld>
            <a:endParaRPr lang="en-US" dirty="0"/>
          </a:p>
        </p:txBody>
      </p:sp>
      <p:sp>
        <p:nvSpPr>
          <p:cNvPr id="5" name="TextBox 4"/>
          <p:cNvSpPr txBox="1"/>
          <p:nvPr/>
        </p:nvSpPr>
        <p:spPr>
          <a:xfrm>
            <a:off x="885385" y="3457391"/>
            <a:ext cx="1488631" cy="528633"/>
          </a:xfrm>
          <a:prstGeom prst="rect">
            <a:avLst/>
          </a:prstGeom>
          <a:noFill/>
        </p:spPr>
        <p:txBody>
          <a:bodyPr wrap="square" lIns="243840" tIns="195072" rIns="243840" bIns="195072" rtlCol="0">
            <a:spAutoFit/>
          </a:bodyPr>
          <a:lstStyle/>
          <a:p>
            <a:pPr>
              <a:lnSpc>
                <a:spcPct val="90000"/>
              </a:lnSpc>
              <a:spcAft>
                <a:spcPts val="800"/>
              </a:spcAft>
            </a:pPr>
            <a:r>
              <a:rPr lang="en-US" sz="1600" dirty="0">
                <a:gradFill>
                  <a:gsLst>
                    <a:gs pos="2917">
                      <a:schemeClr val="tx1"/>
                    </a:gs>
                    <a:gs pos="30000">
                      <a:schemeClr val="tx1"/>
                    </a:gs>
                  </a:gsLst>
                  <a:lin ang="5400000" scaled="0"/>
                </a:gradFill>
              </a:rPr>
              <a:t>Weight gain</a:t>
            </a:r>
          </a:p>
        </p:txBody>
      </p:sp>
      <p:sp>
        <p:nvSpPr>
          <p:cNvPr id="6" name="Right Triangle 5"/>
          <p:cNvSpPr/>
          <p:nvPr/>
        </p:nvSpPr>
        <p:spPr bwMode="auto">
          <a:xfrm rot="16200000">
            <a:off x="2952833" y="3284090"/>
            <a:ext cx="871563" cy="1158685"/>
          </a:xfrm>
          <a:prstGeom prst="rtTriangle">
            <a:avLst/>
          </a:prstGeom>
          <a:solidFill>
            <a:srgbClr val="92D050">
              <a:alpha val="4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7" name="Straight Arrow Connector 6"/>
          <p:cNvCxnSpPr>
            <a:stCxn id="6" idx="0"/>
          </p:cNvCxnSpPr>
          <p:nvPr/>
        </p:nvCxnSpPr>
        <p:spPr>
          <a:xfrm flipV="1">
            <a:off x="2809272" y="3325604"/>
            <a:ext cx="1196726" cy="973611"/>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Right Triangle 7"/>
          <p:cNvSpPr/>
          <p:nvPr/>
        </p:nvSpPr>
        <p:spPr bwMode="auto">
          <a:xfrm rot="5400000" flipH="1">
            <a:off x="5276634" y="3311884"/>
            <a:ext cx="875971" cy="1050288"/>
          </a:xfrm>
          <a:prstGeom prst="rtTriangle">
            <a:avLst/>
          </a:prstGeom>
          <a:solidFill>
            <a:srgbClr val="92D050">
              <a:alpha val="4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3840" tIns="195072" rIns="243840" bIns="195072" numCol="1" spcCol="0" rtlCol="0" fromWordArt="0" anchor="t" anchorCtr="0" forceAA="0" compatLnSpc="1">
            <a:prstTxWarp prst="textNoShape">
              <a:avLst/>
            </a:prstTxWarp>
            <a:noAutofit/>
          </a:bodyPr>
          <a:lstStyle/>
          <a:p>
            <a:pPr algn="ctr" defTabSz="1243265" fontAlgn="base">
              <a:lnSpc>
                <a:spcPct val="90000"/>
              </a:lnSpc>
              <a:spcBef>
                <a:spcPct val="0"/>
              </a:spcBef>
              <a:spcAft>
                <a:spcPct val="0"/>
              </a:spcAft>
            </a:pPr>
            <a:endParaRPr lang="en-US" sz="32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9" name="Straight Arrow Connector 8"/>
          <p:cNvCxnSpPr/>
          <p:nvPr/>
        </p:nvCxnSpPr>
        <p:spPr>
          <a:xfrm>
            <a:off x="5224141" y="3363123"/>
            <a:ext cx="1132418" cy="960227"/>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35231" y="3427651"/>
            <a:ext cx="1488631" cy="528633"/>
          </a:xfrm>
          <a:prstGeom prst="rect">
            <a:avLst/>
          </a:prstGeom>
          <a:noFill/>
        </p:spPr>
        <p:txBody>
          <a:bodyPr wrap="square" lIns="243840" tIns="195072" rIns="243840" bIns="195072" rtlCol="0">
            <a:spAutoFit/>
          </a:bodyPr>
          <a:lstStyle/>
          <a:p>
            <a:pPr>
              <a:lnSpc>
                <a:spcPct val="90000"/>
              </a:lnSpc>
              <a:spcAft>
                <a:spcPts val="800"/>
              </a:spcAft>
            </a:pPr>
            <a:r>
              <a:rPr lang="en-US" sz="1600" dirty="0">
                <a:gradFill>
                  <a:gsLst>
                    <a:gs pos="2917">
                      <a:schemeClr val="tx1"/>
                    </a:gs>
                    <a:gs pos="30000">
                      <a:schemeClr val="tx1"/>
                    </a:gs>
                  </a:gsLst>
                  <a:lin ang="5400000" scaled="0"/>
                </a:gradFill>
              </a:rPr>
              <a:t>Weight </a:t>
            </a:r>
            <a:r>
              <a:rPr lang="en-US" sz="1600" dirty="0" smtClean="0">
                <a:gradFill>
                  <a:gsLst>
                    <a:gs pos="2917">
                      <a:schemeClr val="tx1"/>
                    </a:gs>
                    <a:gs pos="30000">
                      <a:schemeClr val="tx1"/>
                    </a:gs>
                  </a:gsLst>
                  <a:lin ang="5400000" scaled="0"/>
                </a:gradFill>
              </a:rPr>
              <a:t>loss</a:t>
            </a:r>
            <a:endParaRPr lang="en-US" sz="1600" dirty="0">
              <a:gradFill>
                <a:gsLst>
                  <a:gs pos="2917">
                    <a:schemeClr val="tx1"/>
                  </a:gs>
                  <a:gs pos="30000">
                    <a:schemeClr val="tx1"/>
                  </a:gs>
                </a:gsLst>
                <a:lin ang="5400000" scaled="0"/>
              </a:gradFill>
            </a:endParaRPr>
          </a:p>
        </p:txBody>
      </p:sp>
      <p:grpSp>
        <p:nvGrpSpPr>
          <p:cNvPr id="11" name="Group 10"/>
          <p:cNvGrpSpPr/>
          <p:nvPr/>
        </p:nvGrpSpPr>
        <p:grpSpPr>
          <a:xfrm>
            <a:off x="453059" y="1427327"/>
            <a:ext cx="8326789" cy="1830281"/>
            <a:chOff x="-677951" y="455945"/>
            <a:chExt cx="9607136" cy="2131222"/>
          </a:xfrm>
        </p:grpSpPr>
        <p:graphicFrame>
          <p:nvGraphicFramePr>
            <p:cNvPr id="12" name="Chart 11"/>
            <p:cNvGraphicFramePr>
              <a:graphicFrameLocks/>
            </p:cNvGraphicFramePr>
            <p:nvPr>
              <p:extLst>
                <p:ext uri="{D42A27DB-BD31-4B8C-83A1-F6EECF244321}">
                  <p14:modId xmlns:p14="http://schemas.microsoft.com/office/powerpoint/2010/main" val="630727867"/>
                </p:ext>
              </p:extLst>
            </p:nvPr>
          </p:nvGraphicFramePr>
          <p:xfrm>
            <a:off x="2571943" y="455945"/>
            <a:ext cx="3292638" cy="2131222"/>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p:cNvSpPr/>
            <p:nvPr/>
          </p:nvSpPr>
          <p:spPr>
            <a:xfrm>
              <a:off x="5412789" y="608729"/>
              <a:ext cx="3122912" cy="304625"/>
            </a:xfrm>
            <a:prstGeom prst="rect">
              <a:avLst/>
            </a:prstGeom>
          </p:spPr>
          <p:txBody>
            <a:bodyPr wrap="square">
              <a:spAutoFit/>
            </a:bodyPr>
            <a:lstStyle/>
            <a:p>
              <a:r>
                <a:rPr lang="en-US" sz="1100" b="1" dirty="0"/>
                <a:t>Olfactory </a:t>
              </a:r>
              <a:r>
                <a:rPr lang="en-US" sz="1100" b="1" dirty="0" smtClean="0"/>
                <a:t>Signaling</a:t>
              </a:r>
              <a:endParaRPr lang="en-US" sz="1100" dirty="0" smtClean="0"/>
            </a:p>
          </p:txBody>
        </p:sp>
        <p:sp>
          <p:nvSpPr>
            <p:cNvPr id="14" name="Rectangle 13"/>
            <p:cNvSpPr/>
            <p:nvPr/>
          </p:nvSpPr>
          <p:spPr>
            <a:xfrm>
              <a:off x="5412789" y="870339"/>
              <a:ext cx="3516396" cy="304625"/>
            </a:xfrm>
            <a:prstGeom prst="rect">
              <a:avLst/>
            </a:prstGeom>
          </p:spPr>
          <p:txBody>
            <a:bodyPr wrap="square">
              <a:spAutoFit/>
            </a:bodyPr>
            <a:lstStyle/>
            <a:p>
              <a:r>
                <a:rPr lang="en-US" sz="1100" b="1" dirty="0">
                  <a:solidFill>
                    <a:srgbClr val="FF0000"/>
                  </a:solidFill>
                </a:rPr>
                <a:t>Inflammatory Response to </a:t>
              </a:r>
              <a:r>
                <a:rPr lang="en-US" sz="1100" b="1" dirty="0" smtClean="0">
                  <a:solidFill>
                    <a:srgbClr val="FF0000"/>
                  </a:solidFill>
                </a:rPr>
                <a:t>LPS</a:t>
              </a:r>
              <a:endParaRPr lang="en-US" sz="1100" dirty="0" smtClean="0"/>
            </a:p>
          </p:txBody>
        </p:sp>
        <p:sp>
          <p:nvSpPr>
            <p:cNvPr id="15" name="Rectangle 14"/>
            <p:cNvSpPr/>
            <p:nvPr/>
          </p:nvSpPr>
          <p:spPr>
            <a:xfrm>
              <a:off x="5412789" y="1108481"/>
              <a:ext cx="3122912" cy="304625"/>
            </a:xfrm>
            <a:prstGeom prst="rect">
              <a:avLst/>
            </a:prstGeom>
          </p:spPr>
          <p:txBody>
            <a:bodyPr wrap="square">
              <a:spAutoFit/>
            </a:bodyPr>
            <a:lstStyle/>
            <a:p>
              <a:r>
                <a:rPr lang="en-US" sz="1100" b="1" dirty="0"/>
                <a:t>TNF-alpha </a:t>
              </a:r>
              <a:r>
                <a:rPr lang="en-US" sz="1100" b="1" dirty="0" smtClean="0"/>
                <a:t>Targets</a:t>
              </a:r>
              <a:endParaRPr lang="en-US" sz="1100" dirty="0" smtClean="0"/>
            </a:p>
          </p:txBody>
        </p:sp>
        <p:sp>
          <p:nvSpPr>
            <p:cNvPr id="16" name="Rectangle 15"/>
            <p:cNvSpPr/>
            <p:nvPr/>
          </p:nvSpPr>
          <p:spPr>
            <a:xfrm>
              <a:off x="5412789" y="1370091"/>
              <a:ext cx="3122912" cy="304625"/>
            </a:xfrm>
            <a:prstGeom prst="rect">
              <a:avLst/>
            </a:prstGeom>
          </p:spPr>
          <p:txBody>
            <a:bodyPr wrap="square">
              <a:spAutoFit/>
            </a:bodyPr>
            <a:lstStyle/>
            <a:p>
              <a:r>
                <a:rPr lang="en-US" sz="1100" b="1" dirty="0"/>
                <a:t>NRG1 </a:t>
              </a:r>
              <a:r>
                <a:rPr lang="en-US" sz="1100" b="1" dirty="0" smtClean="0"/>
                <a:t>Signaling</a:t>
              </a:r>
              <a:r>
                <a:rPr lang="en-US" sz="1100" dirty="0" smtClean="0"/>
                <a:t> </a:t>
              </a:r>
            </a:p>
          </p:txBody>
        </p:sp>
        <p:sp>
          <p:nvSpPr>
            <p:cNvPr id="17" name="Rectangle 16"/>
            <p:cNvSpPr/>
            <p:nvPr/>
          </p:nvSpPr>
          <p:spPr>
            <a:xfrm>
              <a:off x="34080" y="1599555"/>
              <a:ext cx="3122912" cy="304625"/>
            </a:xfrm>
            <a:prstGeom prst="rect">
              <a:avLst/>
            </a:prstGeom>
          </p:spPr>
          <p:txBody>
            <a:bodyPr wrap="square">
              <a:spAutoFit/>
            </a:bodyPr>
            <a:lstStyle/>
            <a:p>
              <a:pPr algn="r"/>
              <a:r>
                <a:rPr lang="en-US" sz="1100" b="1" dirty="0">
                  <a:solidFill>
                    <a:srgbClr val="FF0000"/>
                  </a:solidFill>
                </a:rPr>
                <a:t>Platelet-specific </a:t>
              </a:r>
              <a:r>
                <a:rPr lang="en-US" sz="1100" b="1" dirty="0" smtClean="0">
                  <a:solidFill>
                    <a:srgbClr val="FF0000"/>
                  </a:solidFill>
                </a:rPr>
                <a:t>genes</a:t>
              </a:r>
              <a:endParaRPr lang="en-US" sz="1100" dirty="0" smtClean="0"/>
            </a:p>
          </p:txBody>
        </p:sp>
        <p:sp>
          <p:nvSpPr>
            <p:cNvPr id="18" name="Rectangle 17"/>
            <p:cNvSpPr/>
            <p:nvPr/>
          </p:nvSpPr>
          <p:spPr>
            <a:xfrm>
              <a:off x="17258" y="1796875"/>
              <a:ext cx="3122912" cy="304625"/>
            </a:xfrm>
            <a:prstGeom prst="rect">
              <a:avLst/>
            </a:prstGeom>
          </p:spPr>
          <p:txBody>
            <a:bodyPr wrap="square">
              <a:spAutoFit/>
            </a:bodyPr>
            <a:lstStyle/>
            <a:p>
              <a:pPr algn="r"/>
              <a:r>
                <a:rPr lang="en-US" sz="1100" b="1" dirty="0"/>
                <a:t>STAT5A </a:t>
              </a:r>
              <a:r>
                <a:rPr lang="en-US" sz="1100" b="1" dirty="0" smtClean="0"/>
                <a:t>Targets</a:t>
              </a:r>
              <a:endParaRPr lang="en-US" sz="1100" dirty="0" smtClean="0"/>
            </a:p>
          </p:txBody>
        </p:sp>
        <p:sp>
          <p:nvSpPr>
            <p:cNvPr id="19" name="Rectangle 18"/>
            <p:cNvSpPr/>
            <p:nvPr/>
          </p:nvSpPr>
          <p:spPr>
            <a:xfrm>
              <a:off x="-677951" y="2020081"/>
              <a:ext cx="3812495" cy="304625"/>
            </a:xfrm>
            <a:prstGeom prst="rect">
              <a:avLst/>
            </a:prstGeom>
          </p:spPr>
          <p:txBody>
            <a:bodyPr wrap="square">
              <a:spAutoFit/>
            </a:bodyPr>
            <a:lstStyle/>
            <a:p>
              <a:pPr algn="r"/>
              <a:r>
                <a:rPr lang="en-US" sz="1100" b="1" dirty="0"/>
                <a:t>FGFR Ligand Binding and </a:t>
              </a:r>
              <a:r>
                <a:rPr lang="en-US" sz="1100" b="1" dirty="0" smtClean="0"/>
                <a:t>Activation</a:t>
              </a:r>
              <a:endParaRPr lang="en-US" sz="1100" dirty="0" smtClean="0"/>
            </a:p>
          </p:txBody>
        </p:sp>
      </p:grpSp>
      <p:grpSp>
        <p:nvGrpSpPr>
          <p:cNvPr id="20" name="Group 19"/>
          <p:cNvGrpSpPr/>
          <p:nvPr/>
        </p:nvGrpSpPr>
        <p:grpSpPr>
          <a:xfrm>
            <a:off x="1070197" y="4315109"/>
            <a:ext cx="7344662" cy="1935986"/>
            <a:chOff x="34080" y="4103802"/>
            <a:chExt cx="8473995" cy="2254307"/>
          </a:xfrm>
        </p:grpSpPr>
        <p:graphicFrame>
          <p:nvGraphicFramePr>
            <p:cNvPr id="21" name="Chart 20"/>
            <p:cNvGraphicFramePr>
              <a:graphicFrameLocks/>
            </p:cNvGraphicFramePr>
            <p:nvPr>
              <p:extLst>
                <p:ext uri="{D42A27DB-BD31-4B8C-83A1-F6EECF244321}">
                  <p14:modId xmlns:p14="http://schemas.microsoft.com/office/powerpoint/2010/main" val="3050636687"/>
                </p:ext>
              </p:extLst>
            </p:nvPr>
          </p:nvGraphicFramePr>
          <p:xfrm>
            <a:off x="2740237" y="4103802"/>
            <a:ext cx="3149003" cy="2254307"/>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5354856" y="4383707"/>
              <a:ext cx="3122912" cy="304625"/>
            </a:xfrm>
            <a:prstGeom prst="rect">
              <a:avLst/>
            </a:prstGeom>
          </p:spPr>
          <p:txBody>
            <a:bodyPr wrap="square">
              <a:spAutoFit/>
            </a:bodyPr>
            <a:lstStyle/>
            <a:p>
              <a:r>
                <a:rPr lang="en-US" sz="1100" b="1" dirty="0">
                  <a:solidFill>
                    <a:srgbClr val="FF0000"/>
                  </a:solidFill>
                </a:rPr>
                <a:t>Platelet-specific </a:t>
              </a:r>
              <a:r>
                <a:rPr lang="en-US" sz="1100" b="1" dirty="0" smtClean="0">
                  <a:solidFill>
                    <a:srgbClr val="FF0000"/>
                  </a:solidFill>
                </a:rPr>
                <a:t>genes</a:t>
              </a:r>
              <a:endParaRPr lang="en-US" sz="1100" dirty="0" smtClean="0"/>
            </a:p>
          </p:txBody>
        </p:sp>
        <p:sp>
          <p:nvSpPr>
            <p:cNvPr id="23" name="Rectangle 22"/>
            <p:cNvSpPr/>
            <p:nvPr/>
          </p:nvSpPr>
          <p:spPr>
            <a:xfrm>
              <a:off x="5385163" y="4653053"/>
              <a:ext cx="3122912" cy="304625"/>
            </a:xfrm>
            <a:prstGeom prst="rect">
              <a:avLst/>
            </a:prstGeom>
          </p:spPr>
          <p:txBody>
            <a:bodyPr wrap="square">
              <a:spAutoFit/>
            </a:bodyPr>
            <a:lstStyle/>
            <a:p>
              <a:r>
                <a:rPr lang="en-US" sz="1100" b="1" dirty="0"/>
                <a:t>STAT5A </a:t>
              </a:r>
              <a:r>
                <a:rPr lang="en-US" sz="1100" b="1" dirty="0" smtClean="0"/>
                <a:t>Targets</a:t>
              </a:r>
              <a:endParaRPr lang="en-US" sz="1100" dirty="0" smtClean="0"/>
            </a:p>
          </p:txBody>
        </p:sp>
        <p:sp>
          <p:nvSpPr>
            <p:cNvPr id="24" name="Rectangle 23"/>
            <p:cNvSpPr/>
            <p:nvPr/>
          </p:nvSpPr>
          <p:spPr>
            <a:xfrm>
              <a:off x="5385163" y="4893233"/>
              <a:ext cx="3122912" cy="304625"/>
            </a:xfrm>
            <a:prstGeom prst="rect">
              <a:avLst/>
            </a:prstGeom>
          </p:spPr>
          <p:txBody>
            <a:bodyPr wrap="square">
              <a:spAutoFit/>
            </a:bodyPr>
            <a:lstStyle/>
            <a:p>
              <a:r>
                <a:rPr lang="en-US" sz="1100" b="1" dirty="0"/>
                <a:t>FGFR Ligand Binding and Activation </a:t>
              </a:r>
              <a:endParaRPr lang="en-US" sz="1100" dirty="0" smtClean="0"/>
            </a:p>
          </p:txBody>
        </p:sp>
        <p:sp>
          <p:nvSpPr>
            <p:cNvPr id="25" name="Rectangle 24"/>
            <p:cNvSpPr/>
            <p:nvPr/>
          </p:nvSpPr>
          <p:spPr>
            <a:xfrm>
              <a:off x="5365474" y="5144283"/>
              <a:ext cx="3122912" cy="304625"/>
            </a:xfrm>
            <a:prstGeom prst="rect">
              <a:avLst/>
            </a:prstGeom>
          </p:spPr>
          <p:txBody>
            <a:bodyPr wrap="square">
              <a:spAutoFit/>
            </a:bodyPr>
            <a:lstStyle/>
            <a:p>
              <a:r>
                <a:rPr lang="en-US" sz="1100" b="1" dirty="0">
                  <a:solidFill>
                    <a:srgbClr val="FF0000"/>
                  </a:solidFill>
                </a:rPr>
                <a:t>Maturity Onset Diabetes of the </a:t>
              </a:r>
              <a:r>
                <a:rPr lang="en-US" sz="1100" b="1" dirty="0" smtClean="0">
                  <a:solidFill>
                    <a:srgbClr val="FF0000"/>
                  </a:solidFill>
                </a:rPr>
                <a:t>Young</a:t>
              </a:r>
              <a:endParaRPr lang="en-US" sz="1100" dirty="0" smtClean="0"/>
            </a:p>
          </p:txBody>
        </p:sp>
        <p:sp>
          <p:nvSpPr>
            <p:cNvPr id="26" name="Rectangle 25"/>
            <p:cNvSpPr/>
            <p:nvPr/>
          </p:nvSpPr>
          <p:spPr>
            <a:xfrm>
              <a:off x="34080" y="5366581"/>
              <a:ext cx="3122912" cy="304625"/>
            </a:xfrm>
            <a:prstGeom prst="rect">
              <a:avLst/>
            </a:prstGeom>
          </p:spPr>
          <p:txBody>
            <a:bodyPr wrap="square">
              <a:spAutoFit/>
            </a:bodyPr>
            <a:lstStyle/>
            <a:p>
              <a:pPr algn="r"/>
              <a:r>
                <a:rPr lang="en-US" sz="1100" b="1" dirty="0"/>
                <a:t>Olfactory </a:t>
              </a:r>
              <a:r>
                <a:rPr lang="en-US" sz="1100" b="1" dirty="0" smtClean="0"/>
                <a:t>Signaling</a:t>
              </a:r>
              <a:endParaRPr lang="en-US" sz="1100" dirty="0" smtClean="0"/>
            </a:p>
          </p:txBody>
        </p:sp>
        <p:sp>
          <p:nvSpPr>
            <p:cNvPr id="27" name="Rectangle 26"/>
            <p:cNvSpPr/>
            <p:nvPr/>
          </p:nvSpPr>
          <p:spPr>
            <a:xfrm>
              <a:off x="58894" y="5671205"/>
              <a:ext cx="3122912" cy="304625"/>
            </a:xfrm>
            <a:prstGeom prst="rect">
              <a:avLst/>
            </a:prstGeom>
          </p:spPr>
          <p:txBody>
            <a:bodyPr wrap="square">
              <a:spAutoFit/>
            </a:bodyPr>
            <a:lstStyle/>
            <a:p>
              <a:pPr algn="r"/>
              <a:r>
                <a:rPr lang="en-US" sz="1100" b="1" dirty="0">
                  <a:solidFill>
                    <a:srgbClr val="FF0000"/>
                  </a:solidFill>
                </a:rPr>
                <a:t>Inflammatory Response to </a:t>
              </a:r>
              <a:r>
                <a:rPr lang="en-US" sz="1100" b="1" dirty="0" smtClean="0">
                  <a:solidFill>
                    <a:srgbClr val="FF0000"/>
                  </a:solidFill>
                </a:rPr>
                <a:t>LPS</a:t>
              </a:r>
              <a:endParaRPr lang="en-US" sz="1100" dirty="0" smtClean="0"/>
            </a:p>
          </p:txBody>
        </p:sp>
        <p:sp>
          <p:nvSpPr>
            <p:cNvPr id="28" name="Rectangle 27"/>
            <p:cNvSpPr/>
            <p:nvPr/>
          </p:nvSpPr>
          <p:spPr>
            <a:xfrm>
              <a:off x="233259" y="5890612"/>
              <a:ext cx="3122912" cy="304625"/>
            </a:xfrm>
            <a:prstGeom prst="rect">
              <a:avLst/>
            </a:prstGeom>
          </p:spPr>
          <p:txBody>
            <a:bodyPr wrap="square">
              <a:spAutoFit/>
            </a:bodyPr>
            <a:lstStyle/>
            <a:p>
              <a:pPr algn="r"/>
              <a:r>
                <a:rPr lang="en-US" sz="1100" b="1" dirty="0"/>
                <a:t>Voltage-Gated Potassium </a:t>
              </a:r>
              <a:r>
                <a:rPr lang="en-US" sz="1100" b="1" dirty="0" smtClean="0"/>
                <a:t>Channels</a:t>
              </a:r>
              <a:endParaRPr lang="en-US" sz="1100" dirty="0" smtClean="0"/>
            </a:p>
          </p:txBody>
        </p:sp>
      </p:grpSp>
      <p:sp>
        <p:nvSpPr>
          <p:cNvPr id="29" name="TextBox 28"/>
          <p:cNvSpPr txBox="1"/>
          <p:nvPr/>
        </p:nvSpPr>
        <p:spPr>
          <a:xfrm>
            <a:off x="691445" y="1690982"/>
            <a:ext cx="2609634" cy="307777"/>
          </a:xfrm>
          <a:prstGeom prst="rect">
            <a:avLst/>
          </a:prstGeom>
          <a:noFill/>
        </p:spPr>
        <p:txBody>
          <a:bodyPr wrap="none" rtlCol="0">
            <a:spAutoFit/>
          </a:bodyPr>
          <a:lstStyle/>
          <a:p>
            <a:r>
              <a:rPr lang="en-US" sz="1400" dirty="0" smtClean="0"/>
              <a:t>Gene Set Enrichment Analysis</a:t>
            </a:r>
            <a:endParaRPr lang="en-US" sz="1400" dirty="0"/>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7350" y="3196665"/>
            <a:ext cx="419969" cy="1102549"/>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0599" y="3263396"/>
            <a:ext cx="583399" cy="1074651"/>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8100" y="3222494"/>
            <a:ext cx="583399" cy="1074651"/>
          </a:xfrm>
          <a:prstGeom prst="rect">
            <a:avLst/>
          </a:prstGeom>
        </p:spPr>
      </p:pic>
    </p:spTree>
    <p:extLst>
      <p:ext uri="{BB962C8B-B14F-4D97-AF65-F5344CB8AC3E}">
        <p14:creationId xmlns:p14="http://schemas.microsoft.com/office/powerpoint/2010/main" val="23085024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128"/>
            <a:ext cx="8229600" cy="1143000"/>
          </a:xfrm>
        </p:spPr>
        <p:txBody>
          <a:bodyPr>
            <a:normAutofit/>
          </a:bodyPr>
          <a:lstStyle/>
          <a:p>
            <a:r>
              <a:rPr lang="en-US" sz="2800" dirty="0" smtClean="0"/>
              <a:t>Stratifying </a:t>
            </a:r>
            <a:r>
              <a:rPr lang="en-US" sz="2800" dirty="0" smtClean="0"/>
              <a:t>by IR </a:t>
            </a:r>
            <a:r>
              <a:rPr lang="en-US" sz="2800" dirty="0" smtClean="0"/>
              <a:t>and </a:t>
            </a:r>
            <a:r>
              <a:rPr lang="en-US" sz="2800" dirty="0" smtClean="0"/>
              <a:t>IS shows different responses to weight loss</a:t>
            </a:r>
            <a:endParaRPr lang="en-US" sz="2800" dirty="0"/>
          </a:p>
        </p:txBody>
      </p:sp>
      <p:sp>
        <p:nvSpPr>
          <p:cNvPr id="3" name="Slide Number Placeholder 2"/>
          <p:cNvSpPr>
            <a:spLocks noGrp="1"/>
          </p:cNvSpPr>
          <p:nvPr>
            <p:ph type="sldNum" sz="quarter" idx="4"/>
          </p:nvPr>
        </p:nvSpPr>
        <p:spPr/>
        <p:txBody>
          <a:bodyPr/>
          <a:lstStyle/>
          <a:p>
            <a:fld id="{24791E93-A2B7-0848-BDB4-10A6DF01D9B6}" type="slidenum">
              <a:rPr lang="en-US" smtClean="0"/>
              <a:pPr/>
              <a:t>21</a:t>
            </a:fld>
            <a:endParaRPr lang="en-US" dirty="0"/>
          </a:p>
        </p:txBody>
      </p:sp>
      <p:grpSp>
        <p:nvGrpSpPr>
          <p:cNvPr id="17" name="Group 16"/>
          <p:cNvGrpSpPr/>
          <p:nvPr/>
        </p:nvGrpSpPr>
        <p:grpSpPr>
          <a:xfrm>
            <a:off x="967812" y="1325128"/>
            <a:ext cx="7858688" cy="4914725"/>
            <a:chOff x="780821" y="1236626"/>
            <a:chExt cx="7905071" cy="5003227"/>
          </a:xfrm>
        </p:grpSpPr>
        <p:pic>
          <p:nvPicPr>
            <p:cNvPr id="5" name="Picture 4" descr="Rplot_w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821" y="2213993"/>
              <a:ext cx="4505325" cy="3286125"/>
            </a:xfrm>
            <a:prstGeom prst="rect">
              <a:avLst/>
            </a:prstGeom>
          </p:spPr>
        </p:pic>
        <p:pic>
          <p:nvPicPr>
            <p:cNvPr id="6" name="Picture 5" descr="Rplot_wli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598" y="1236626"/>
              <a:ext cx="3449860" cy="2516282"/>
            </a:xfrm>
            <a:prstGeom prst="rect">
              <a:avLst/>
            </a:prstGeom>
          </p:spPr>
        </p:pic>
        <p:pic>
          <p:nvPicPr>
            <p:cNvPr id="7" name="Picture 6" descr="Rplot_wli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766" y="3641685"/>
              <a:ext cx="3562126" cy="2598168"/>
            </a:xfrm>
            <a:prstGeom prst="rect">
              <a:avLst/>
            </a:prstGeom>
          </p:spPr>
        </p:pic>
        <p:sp>
          <p:nvSpPr>
            <p:cNvPr id="8" name="TextBox 7"/>
            <p:cNvSpPr txBox="1"/>
            <p:nvPr/>
          </p:nvSpPr>
          <p:spPr>
            <a:xfrm>
              <a:off x="4772834" y="2358897"/>
              <a:ext cx="589085" cy="323165"/>
            </a:xfrm>
            <a:prstGeom prst="rect">
              <a:avLst/>
            </a:prstGeom>
            <a:noFill/>
          </p:spPr>
          <p:txBody>
            <a:bodyPr wrap="square" rtlCol="0">
              <a:spAutoFit/>
            </a:bodyPr>
            <a:lstStyle/>
            <a:p>
              <a:r>
                <a:rPr lang="en-US" sz="1500" b="1" dirty="0"/>
                <a:t>IS</a:t>
              </a:r>
            </a:p>
          </p:txBody>
        </p:sp>
        <p:sp>
          <p:nvSpPr>
            <p:cNvPr id="9" name="TextBox 8"/>
            <p:cNvSpPr txBox="1"/>
            <p:nvPr/>
          </p:nvSpPr>
          <p:spPr>
            <a:xfrm>
              <a:off x="4772834" y="4691358"/>
              <a:ext cx="589085" cy="323165"/>
            </a:xfrm>
            <a:prstGeom prst="rect">
              <a:avLst/>
            </a:prstGeom>
            <a:noFill/>
          </p:spPr>
          <p:txBody>
            <a:bodyPr wrap="square" rtlCol="0">
              <a:spAutoFit/>
            </a:bodyPr>
            <a:lstStyle/>
            <a:p>
              <a:r>
                <a:rPr lang="en-US" sz="1500" b="1" dirty="0"/>
                <a:t>IR</a:t>
              </a:r>
            </a:p>
          </p:txBody>
        </p:sp>
        <p:grpSp>
          <p:nvGrpSpPr>
            <p:cNvPr id="10" name="Group 9"/>
            <p:cNvGrpSpPr/>
            <p:nvPr/>
          </p:nvGrpSpPr>
          <p:grpSpPr>
            <a:xfrm>
              <a:off x="3713527" y="3060897"/>
              <a:ext cx="844061" cy="1099850"/>
              <a:chOff x="5334000" y="2086708"/>
              <a:chExt cx="1125415" cy="1466466"/>
            </a:xfrm>
          </p:grpSpPr>
          <p:cxnSp>
            <p:nvCxnSpPr>
              <p:cNvPr id="11" name="Straight Arrow Connector 10"/>
              <p:cNvCxnSpPr/>
              <p:nvPr/>
            </p:nvCxnSpPr>
            <p:spPr>
              <a:xfrm flipV="1">
                <a:off x="5334000" y="2086708"/>
                <a:ext cx="1125415" cy="6649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355146" y="2832306"/>
                <a:ext cx="1023491" cy="7208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974077" y="5002556"/>
              <a:ext cx="3402120" cy="253916"/>
            </a:xfrm>
            <a:prstGeom prst="rect">
              <a:avLst/>
            </a:prstGeom>
            <a:solidFill>
              <a:schemeClr val="bg1"/>
            </a:solidFill>
          </p:spPr>
          <p:txBody>
            <a:bodyPr wrap="square" rtlCol="0">
              <a:spAutoFit/>
            </a:bodyPr>
            <a:lstStyle/>
            <a:p>
              <a:r>
                <a:rPr lang="en-US" sz="825" dirty="0"/>
                <a:t>Phylum      </a:t>
              </a:r>
              <a:r>
                <a:rPr lang="en-US" sz="1050" b="1" dirty="0" err="1"/>
                <a:t>Bacteroidetes</a:t>
              </a:r>
              <a:r>
                <a:rPr lang="en-US" sz="825" b="1" dirty="0"/>
                <a:t>         </a:t>
              </a:r>
              <a:r>
                <a:rPr lang="en-US" sz="1050" b="1" dirty="0" err="1" smtClean="0"/>
                <a:t>Firmicutes</a:t>
              </a:r>
              <a:endParaRPr lang="en-US" sz="1050" b="1" dirty="0"/>
            </a:p>
          </p:txBody>
        </p:sp>
        <p:sp>
          <p:nvSpPr>
            <p:cNvPr id="14" name="TextBox 13"/>
            <p:cNvSpPr txBox="1"/>
            <p:nvPr/>
          </p:nvSpPr>
          <p:spPr>
            <a:xfrm>
              <a:off x="5013717" y="3347983"/>
              <a:ext cx="3402120" cy="258488"/>
            </a:xfrm>
            <a:prstGeom prst="rect">
              <a:avLst/>
            </a:prstGeom>
            <a:solidFill>
              <a:schemeClr val="bg1"/>
            </a:solidFill>
          </p:spPr>
          <p:txBody>
            <a:bodyPr wrap="square" rtlCol="0">
              <a:spAutoFit/>
            </a:bodyPr>
            <a:lstStyle/>
            <a:p>
              <a:r>
                <a:rPr lang="en-US" sz="825" dirty="0"/>
                <a:t>Phylum      </a:t>
              </a:r>
              <a:r>
                <a:rPr lang="en-US" sz="825" dirty="0" smtClean="0"/>
                <a:t>         </a:t>
              </a:r>
              <a:r>
                <a:rPr lang="en-US" sz="1050" b="1" dirty="0" err="1" smtClean="0"/>
                <a:t>Bacteroidetes</a:t>
              </a:r>
              <a:r>
                <a:rPr lang="en-US" sz="825" b="1" dirty="0" smtClean="0"/>
                <a:t>     </a:t>
              </a:r>
              <a:r>
                <a:rPr lang="en-US" sz="1050" b="1" dirty="0" err="1"/>
                <a:t>Firmicutes</a:t>
              </a:r>
              <a:endParaRPr lang="en-US" sz="1050" b="1" dirty="0"/>
            </a:p>
          </p:txBody>
        </p:sp>
        <p:sp>
          <p:nvSpPr>
            <p:cNvPr id="15" name="TextBox 14"/>
            <p:cNvSpPr txBox="1"/>
            <p:nvPr/>
          </p:nvSpPr>
          <p:spPr>
            <a:xfrm>
              <a:off x="5013717" y="5874268"/>
              <a:ext cx="3402120" cy="258488"/>
            </a:xfrm>
            <a:prstGeom prst="rect">
              <a:avLst/>
            </a:prstGeom>
            <a:solidFill>
              <a:schemeClr val="bg1"/>
            </a:solidFill>
          </p:spPr>
          <p:txBody>
            <a:bodyPr wrap="square" rtlCol="0">
              <a:spAutoFit/>
            </a:bodyPr>
            <a:lstStyle/>
            <a:p>
              <a:r>
                <a:rPr lang="en-US" sz="825" dirty="0"/>
                <a:t>Phylum      </a:t>
              </a:r>
              <a:r>
                <a:rPr lang="en-US" sz="825" dirty="0" smtClean="0"/>
                <a:t>            </a:t>
              </a:r>
              <a:r>
                <a:rPr lang="en-US" sz="1050" b="1" dirty="0" err="1" smtClean="0"/>
                <a:t>Bacteroidetes</a:t>
              </a:r>
              <a:r>
                <a:rPr lang="en-US" sz="825" b="1" dirty="0" smtClean="0"/>
                <a:t>    </a:t>
              </a:r>
              <a:r>
                <a:rPr lang="en-US" sz="1050" b="1" dirty="0" err="1" smtClean="0"/>
                <a:t>Firmicutes</a:t>
              </a:r>
              <a:endParaRPr lang="en-US" sz="1050" b="1" dirty="0"/>
            </a:p>
          </p:txBody>
        </p:sp>
        <p:sp>
          <p:nvSpPr>
            <p:cNvPr id="16" name="TextBox 15"/>
            <p:cNvSpPr txBox="1"/>
            <p:nvPr/>
          </p:nvSpPr>
          <p:spPr>
            <a:xfrm>
              <a:off x="1953434" y="1980075"/>
              <a:ext cx="1188146" cy="338554"/>
            </a:xfrm>
            <a:prstGeom prst="rect">
              <a:avLst/>
            </a:prstGeom>
            <a:noFill/>
          </p:spPr>
          <p:txBody>
            <a:bodyPr wrap="none" rtlCol="0">
              <a:spAutoFit/>
            </a:bodyPr>
            <a:lstStyle/>
            <a:p>
              <a:r>
                <a:rPr lang="en-US" sz="1600" dirty="0" smtClean="0"/>
                <a:t>Full Cohort</a:t>
              </a:r>
              <a:endParaRPr lang="en-US" sz="1600" dirty="0"/>
            </a:p>
          </p:txBody>
        </p:sp>
      </p:grpSp>
    </p:spTree>
    <p:extLst>
      <p:ext uri="{BB962C8B-B14F-4D97-AF65-F5344CB8AC3E}">
        <p14:creationId xmlns:p14="http://schemas.microsoft.com/office/powerpoint/2010/main" val="42454310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1143000"/>
          </a:xfrm>
        </p:spPr>
        <p:txBody>
          <a:bodyPr>
            <a:noAutofit/>
          </a:bodyPr>
          <a:lstStyle/>
          <a:p>
            <a:pPr>
              <a:lnSpc>
                <a:spcPct val="100000"/>
              </a:lnSpc>
            </a:pPr>
            <a:r>
              <a:rPr lang="en-US" dirty="0" smtClean="0">
                <a:latin typeface="Arial" panose="020B0604020202020204" pitchFamily="34" charset="0"/>
                <a:cs typeface="Arial" panose="020B0604020202020204" pitchFamily="34" charset="0"/>
              </a:rPr>
              <a:t>Changes in Phyla from Peak to Weight Loss </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6EE2721F-7D43-5A44-AE02-C4B7585172BD}" type="slidenum">
              <a:rPr lang="en-US" smtClean="0"/>
              <a:t>22</a:t>
            </a:fld>
            <a:endParaRPr lang="en-US"/>
          </a:p>
        </p:txBody>
      </p:sp>
      <p:pic>
        <p:nvPicPr>
          <p:cNvPr id="6" name="Picture 5" descr="PW.WL_all-Phylu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463" y="1469396"/>
            <a:ext cx="6318204" cy="4868676"/>
          </a:xfrm>
          <a:prstGeom prst="rect">
            <a:avLst/>
          </a:prstGeom>
        </p:spPr>
      </p:pic>
      <p:grpSp>
        <p:nvGrpSpPr>
          <p:cNvPr id="9" name="Group 8"/>
          <p:cNvGrpSpPr/>
          <p:nvPr/>
        </p:nvGrpSpPr>
        <p:grpSpPr>
          <a:xfrm>
            <a:off x="3868595" y="1781725"/>
            <a:ext cx="1136832" cy="2391882"/>
            <a:chOff x="3868595" y="1781725"/>
            <a:chExt cx="1136832" cy="2391882"/>
          </a:xfrm>
        </p:grpSpPr>
        <p:cxnSp>
          <p:nvCxnSpPr>
            <p:cNvPr id="8" name="Straight Connector 7"/>
            <p:cNvCxnSpPr/>
            <p:nvPr/>
          </p:nvCxnSpPr>
          <p:spPr>
            <a:xfrm>
              <a:off x="4431045" y="1781725"/>
              <a:ext cx="0" cy="239188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431045" y="2436017"/>
              <a:ext cx="32534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105700" y="2436017"/>
              <a:ext cx="32534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68595" y="2003333"/>
              <a:ext cx="334534" cy="344991"/>
            </a:xfrm>
            <a:prstGeom prst="rect">
              <a:avLst/>
            </a:prstGeom>
            <a:noFill/>
          </p:spPr>
          <p:txBody>
            <a:bodyPr wrap="none" rtlCol="0">
              <a:spAutoFit/>
            </a:bodyPr>
            <a:lstStyle/>
            <a:p>
              <a:r>
                <a:rPr lang="en-US" dirty="0" smtClean="0"/>
                <a:t>IS</a:t>
              </a:r>
              <a:endParaRPr lang="en-US" dirty="0"/>
            </a:p>
          </p:txBody>
        </p:sp>
        <p:sp>
          <p:nvSpPr>
            <p:cNvPr id="14" name="TextBox 13"/>
            <p:cNvSpPr txBox="1"/>
            <p:nvPr/>
          </p:nvSpPr>
          <p:spPr>
            <a:xfrm>
              <a:off x="4646474" y="2003333"/>
              <a:ext cx="358953" cy="344991"/>
            </a:xfrm>
            <a:prstGeom prst="rect">
              <a:avLst/>
            </a:prstGeom>
            <a:noFill/>
          </p:spPr>
          <p:txBody>
            <a:bodyPr wrap="none" rtlCol="0">
              <a:spAutoFit/>
            </a:bodyPr>
            <a:lstStyle/>
            <a:p>
              <a:r>
                <a:rPr lang="en-US" dirty="0" smtClean="0"/>
                <a:t>IR</a:t>
              </a:r>
              <a:endParaRPr lang="en-US" dirty="0"/>
            </a:p>
          </p:txBody>
        </p:sp>
      </p:grpSp>
      <p:sp>
        <p:nvSpPr>
          <p:cNvPr id="2" name="TextBox 1"/>
          <p:cNvSpPr txBox="1"/>
          <p:nvPr/>
        </p:nvSpPr>
        <p:spPr>
          <a:xfrm rot="16200000">
            <a:off x="-264238" y="3488348"/>
            <a:ext cx="3009027" cy="351628"/>
          </a:xfrm>
          <a:prstGeom prst="rect">
            <a:avLst/>
          </a:prstGeom>
          <a:noFill/>
        </p:spPr>
        <p:txBody>
          <a:bodyPr wrap="none" rtlCol="0">
            <a:spAutoFit/>
          </a:bodyPr>
          <a:lstStyle/>
          <a:p>
            <a:r>
              <a:rPr lang="en-US" dirty="0" smtClean="0"/>
              <a:t>% Change in Relative Abundance</a:t>
            </a:r>
            <a:endParaRPr lang="en-US" dirty="0"/>
          </a:p>
        </p:txBody>
      </p:sp>
      <p:sp>
        <p:nvSpPr>
          <p:cNvPr id="4" name="TextBox 3"/>
          <p:cNvSpPr txBox="1"/>
          <p:nvPr/>
        </p:nvSpPr>
        <p:spPr>
          <a:xfrm>
            <a:off x="4083644" y="5758456"/>
            <a:ext cx="737752" cy="258743"/>
          </a:xfrm>
          <a:prstGeom prst="rect">
            <a:avLst/>
          </a:prstGeom>
          <a:noFill/>
        </p:spPr>
        <p:txBody>
          <a:bodyPr wrap="none" rtlCol="0">
            <a:spAutoFit/>
          </a:bodyPr>
          <a:lstStyle/>
          <a:p>
            <a:r>
              <a:rPr lang="en-US" dirty="0" smtClean="0"/>
              <a:t>Subjects</a:t>
            </a:r>
            <a:endParaRPr lang="en-US" dirty="0"/>
          </a:p>
        </p:txBody>
      </p:sp>
    </p:spTree>
    <p:extLst>
      <p:ext uri="{BB962C8B-B14F-4D97-AF65-F5344CB8AC3E}">
        <p14:creationId xmlns:p14="http://schemas.microsoft.com/office/powerpoint/2010/main" val="3617552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I LIKE THIS PROJECT</a:t>
            </a:r>
            <a:endParaRPr lang="en-US" b="1" dirty="0"/>
          </a:p>
        </p:txBody>
      </p:sp>
      <p:sp>
        <p:nvSpPr>
          <p:cNvPr id="3" name="TextBox 2"/>
          <p:cNvSpPr txBox="1"/>
          <p:nvPr/>
        </p:nvSpPr>
        <p:spPr>
          <a:xfrm>
            <a:off x="589280" y="1800274"/>
            <a:ext cx="7691120" cy="2308324"/>
          </a:xfrm>
          <a:prstGeom prst="rect">
            <a:avLst/>
          </a:prstGeom>
          <a:noFill/>
        </p:spPr>
        <p:txBody>
          <a:bodyPr wrap="square" rtlCol="0">
            <a:spAutoFit/>
          </a:bodyPr>
          <a:lstStyle/>
          <a:p>
            <a:pPr marL="285750" indent="-285750">
              <a:buFont typeface="Arial"/>
              <a:buChar char="•"/>
            </a:pPr>
            <a:r>
              <a:rPr lang="en-US" dirty="0" smtClean="0"/>
              <a:t>Opportunity for matching microbiome to host metabolomics / cytokines / proteome</a:t>
            </a:r>
          </a:p>
          <a:p>
            <a:pPr marL="742950" lvl="1" indent="-285750">
              <a:buFont typeface="Arial"/>
              <a:buChar char="•"/>
            </a:pPr>
            <a:r>
              <a:rPr lang="en-US" dirty="0" smtClean="0"/>
              <a:t>Will have RNA-</a:t>
            </a:r>
            <a:r>
              <a:rPr lang="en-US" dirty="0" err="1" smtClean="0"/>
              <a:t>Seq</a:t>
            </a:r>
            <a:r>
              <a:rPr lang="en-US" dirty="0" smtClean="0"/>
              <a:t> and </a:t>
            </a:r>
            <a:r>
              <a:rPr lang="en-US" dirty="0" err="1" smtClean="0"/>
              <a:t>mWGS</a:t>
            </a:r>
            <a:r>
              <a:rPr lang="en-US" dirty="0" smtClean="0"/>
              <a:t> of microbiome samples</a:t>
            </a:r>
          </a:p>
          <a:p>
            <a:pPr marL="742950" lvl="1" indent="-285750">
              <a:buFont typeface="Arial"/>
              <a:buChar char="•"/>
            </a:pPr>
            <a:endParaRPr lang="en-US" dirty="0"/>
          </a:p>
          <a:p>
            <a:pPr marL="285750" indent="-285750">
              <a:buFont typeface="Arial"/>
              <a:buChar char="•"/>
            </a:pPr>
            <a:r>
              <a:rPr lang="en-US" dirty="0" smtClean="0"/>
              <a:t> Few samples, lots of noise, need to leverage longitudinal samples</a:t>
            </a:r>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p:txBody>
      </p:sp>
      <p:sp>
        <p:nvSpPr>
          <p:cNvPr id="4" name="Slide Number Placeholder 3"/>
          <p:cNvSpPr>
            <a:spLocks noGrp="1"/>
          </p:cNvSpPr>
          <p:nvPr>
            <p:ph type="sldNum" sz="quarter" idx="12"/>
          </p:nvPr>
        </p:nvSpPr>
        <p:spPr/>
        <p:txBody>
          <a:bodyPr/>
          <a:lstStyle/>
          <a:p>
            <a:fld id="{5BBE999C-EBD2-FC47-BC46-140DF74E51F4}" type="slidenum">
              <a:rPr lang="en-US" smtClean="0"/>
              <a:t>23</a:t>
            </a:fld>
            <a:endParaRPr lang="en-US"/>
          </a:p>
        </p:txBody>
      </p:sp>
    </p:spTree>
    <p:extLst>
      <p:ext uri="{BB962C8B-B14F-4D97-AF65-F5344CB8AC3E}">
        <p14:creationId xmlns:p14="http://schemas.microsoft.com/office/powerpoint/2010/main" val="1981816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dirty="0" smtClean="0"/>
              <a:t>General overview of microbiome workflow</a:t>
            </a:r>
          </a:p>
          <a:p>
            <a:r>
              <a:rPr lang="en-US" dirty="0" smtClean="0"/>
              <a:t>Data analysis projects</a:t>
            </a:r>
          </a:p>
          <a:p>
            <a:pPr lvl="1"/>
            <a:r>
              <a:rPr lang="en-US" dirty="0" smtClean="0"/>
              <a:t>Integrated Human Microbiome Project (HMP2)</a:t>
            </a:r>
          </a:p>
          <a:p>
            <a:pPr lvl="1"/>
            <a:r>
              <a:rPr lang="en-US" dirty="0" smtClean="0"/>
              <a:t>JAX mouse study</a:t>
            </a:r>
          </a:p>
          <a:p>
            <a:pPr lvl="1"/>
            <a:r>
              <a:rPr lang="en-US" dirty="0" smtClean="0"/>
              <a:t>The effect of Pneumococcal vaccination on the infant nasopharyngeal microbiome</a:t>
            </a:r>
            <a:endParaRPr lang="en-US" dirty="0"/>
          </a:p>
          <a:p>
            <a:r>
              <a:rPr lang="en-US" dirty="0" smtClean="0"/>
              <a:t>Data production projects</a:t>
            </a:r>
          </a:p>
          <a:p>
            <a:pPr lvl="1"/>
            <a:r>
              <a:rPr lang="en-US" dirty="0" smtClean="0"/>
              <a:t>JAX building sampling</a:t>
            </a:r>
            <a:endParaRPr lang="en-US" dirty="0"/>
          </a:p>
        </p:txBody>
      </p:sp>
      <p:sp>
        <p:nvSpPr>
          <p:cNvPr id="4" name="Slide Number Placeholder 3"/>
          <p:cNvSpPr>
            <a:spLocks noGrp="1"/>
          </p:cNvSpPr>
          <p:nvPr>
            <p:ph type="sldNum" sz="quarter" idx="12"/>
          </p:nvPr>
        </p:nvSpPr>
        <p:spPr/>
        <p:txBody>
          <a:bodyPr/>
          <a:lstStyle/>
          <a:p>
            <a:fld id="{5BBE999C-EBD2-FC47-BC46-140DF74E51F4}" type="slidenum">
              <a:rPr lang="en-US" smtClean="0"/>
              <a:t>24</a:t>
            </a:fld>
            <a:endParaRPr lang="en-US"/>
          </a:p>
        </p:txBody>
      </p:sp>
    </p:spTree>
    <p:extLst>
      <p:ext uri="{BB962C8B-B14F-4D97-AF65-F5344CB8AC3E}">
        <p14:creationId xmlns:p14="http://schemas.microsoft.com/office/powerpoint/2010/main" val="15957356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33"/>
            <a:ext cx="8229600" cy="1143000"/>
          </a:xfrm>
        </p:spPr>
        <p:txBody>
          <a:bodyPr>
            <a:normAutofit fontScale="90000"/>
          </a:bodyPr>
          <a:lstStyle/>
          <a:p>
            <a:r>
              <a:rPr lang="en-US" b="1" dirty="0" smtClean="0"/>
              <a:t>JAX MOUSE MICROBIOME PROJECT</a:t>
            </a:r>
            <a:endParaRPr lang="en-US" b="1" dirty="0"/>
          </a:p>
        </p:txBody>
      </p:sp>
      <p:pic>
        <p:nvPicPr>
          <p:cNvPr id="4" name="Picture 3"/>
          <p:cNvPicPr>
            <a:picLocks noChangeAspect="1"/>
          </p:cNvPicPr>
          <p:nvPr/>
        </p:nvPicPr>
        <p:blipFill>
          <a:blip r:embed="rId3"/>
          <a:stretch>
            <a:fillRect/>
          </a:stretch>
        </p:blipFill>
        <p:spPr>
          <a:xfrm>
            <a:off x="1880434" y="3207186"/>
            <a:ext cx="6918238" cy="3208745"/>
          </a:xfrm>
          <a:prstGeom prst="rect">
            <a:avLst/>
          </a:prstGeom>
        </p:spPr>
      </p:pic>
      <p:sp>
        <p:nvSpPr>
          <p:cNvPr id="6" name="TextBox 5"/>
          <p:cNvSpPr txBox="1"/>
          <p:nvPr/>
        </p:nvSpPr>
        <p:spPr>
          <a:xfrm>
            <a:off x="4156483" y="6419493"/>
            <a:ext cx="4642189" cy="369332"/>
          </a:xfrm>
          <a:prstGeom prst="rect">
            <a:avLst/>
          </a:prstGeom>
          <a:noFill/>
        </p:spPr>
        <p:txBody>
          <a:bodyPr wrap="square" rtlCol="0">
            <a:spAutoFit/>
          </a:bodyPr>
          <a:lstStyle/>
          <a:p>
            <a:r>
              <a:rPr lang="en-US" dirty="0" smtClean="0"/>
              <a:t>From </a:t>
            </a:r>
            <a:r>
              <a:rPr lang="en-US" dirty="0" err="1" smtClean="0"/>
              <a:t>Ivanov</a:t>
            </a:r>
            <a:r>
              <a:rPr lang="en-US" dirty="0" smtClean="0"/>
              <a:t> et al. Mucosal immunology (2010)</a:t>
            </a:r>
            <a:endParaRPr lang="en-US" dirty="0"/>
          </a:p>
        </p:txBody>
      </p:sp>
      <p:sp>
        <p:nvSpPr>
          <p:cNvPr id="7" name="TextBox 6"/>
          <p:cNvSpPr txBox="1"/>
          <p:nvPr/>
        </p:nvSpPr>
        <p:spPr>
          <a:xfrm>
            <a:off x="290286" y="1020749"/>
            <a:ext cx="8396514" cy="2031325"/>
          </a:xfrm>
          <a:prstGeom prst="rect">
            <a:avLst/>
          </a:prstGeom>
          <a:noFill/>
        </p:spPr>
        <p:txBody>
          <a:bodyPr wrap="square" rtlCol="0">
            <a:spAutoFit/>
          </a:bodyPr>
          <a:lstStyle/>
          <a:p>
            <a:pPr marL="285750" indent="-285750">
              <a:buFont typeface="Arial"/>
              <a:buChar char="•"/>
            </a:pPr>
            <a:r>
              <a:rPr lang="en-US" dirty="0" smtClean="0"/>
              <a:t>Genetically identical JAX </a:t>
            </a:r>
            <a:r>
              <a:rPr lang="en-US" dirty="0" err="1" smtClean="0"/>
              <a:t>vs</a:t>
            </a:r>
            <a:r>
              <a:rPr lang="en-US" dirty="0" smtClean="0"/>
              <a:t> Taconic mice respond differently in Irritable Bowel </a:t>
            </a:r>
            <a:r>
              <a:rPr lang="en-US" dirty="0"/>
              <a:t>Disorder modeling (</a:t>
            </a:r>
            <a:r>
              <a:rPr lang="en-US" dirty="0" err="1"/>
              <a:t>Ivanov</a:t>
            </a:r>
            <a:r>
              <a:rPr lang="en-US" dirty="0"/>
              <a:t> et al, Cell 2009)</a:t>
            </a:r>
          </a:p>
          <a:p>
            <a:pPr marL="742950" lvl="1" indent="-285750">
              <a:buFont typeface="Arial"/>
              <a:buChar char="•"/>
            </a:pPr>
            <a:r>
              <a:rPr lang="en-US" dirty="0" smtClean="0"/>
              <a:t>Differences in regulation of </a:t>
            </a:r>
            <a:r>
              <a:rPr lang="en-US" dirty="0"/>
              <a:t>effector T-cell populations</a:t>
            </a:r>
            <a:endParaRPr lang="en-US" dirty="0" smtClean="0"/>
          </a:p>
          <a:p>
            <a:pPr marL="742950" lvl="1" indent="-285750">
              <a:buFont typeface="Arial"/>
              <a:buChar char="•"/>
            </a:pPr>
            <a:r>
              <a:rPr lang="en-US" dirty="0" smtClean="0"/>
              <a:t>Linked to the presence of Segmented Filamentous Bacteria</a:t>
            </a:r>
          </a:p>
          <a:p>
            <a:pPr marL="285750" indent="-285750">
              <a:buFont typeface="Arial"/>
              <a:buChar char="•"/>
            </a:pPr>
            <a:endParaRPr lang="en-US" dirty="0"/>
          </a:p>
          <a:p>
            <a:pPr marL="285750" indent="-285750">
              <a:buFont typeface="Arial"/>
              <a:buChar char="•"/>
            </a:pPr>
            <a:r>
              <a:rPr lang="en-US" dirty="0" smtClean="0"/>
              <a:t>Do any JAX mice have SFB? How different are their </a:t>
            </a:r>
            <a:r>
              <a:rPr lang="en-US" dirty="0" err="1" smtClean="0"/>
              <a:t>microbiomes</a:t>
            </a:r>
            <a:r>
              <a:rPr lang="en-US" dirty="0" smtClean="0"/>
              <a:t>? Should microbiome data be sent with genotype information?</a:t>
            </a:r>
          </a:p>
        </p:txBody>
      </p:sp>
      <p:sp>
        <p:nvSpPr>
          <p:cNvPr id="8" name="TextBox 7"/>
          <p:cNvSpPr txBox="1"/>
          <p:nvPr/>
        </p:nvSpPr>
        <p:spPr>
          <a:xfrm>
            <a:off x="1387991" y="3921838"/>
            <a:ext cx="492443" cy="369332"/>
          </a:xfrm>
          <a:prstGeom prst="rect">
            <a:avLst/>
          </a:prstGeom>
          <a:noFill/>
        </p:spPr>
        <p:txBody>
          <a:bodyPr wrap="none" rtlCol="0">
            <a:spAutoFit/>
          </a:bodyPr>
          <a:lstStyle/>
          <a:p>
            <a:r>
              <a:rPr lang="en-US" dirty="0" smtClean="0"/>
              <a:t>gut</a:t>
            </a:r>
            <a:endParaRPr lang="en-US" dirty="0"/>
          </a:p>
        </p:txBody>
      </p:sp>
      <p:sp>
        <p:nvSpPr>
          <p:cNvPr id="9" name="TextBox 8"/>
          <p:cNvSpPr txBox="1"/>
          <p:nvPr/>
        </p:nvSpPr>
        <p:spPr>
          <a:xfrm>
            <a:off x="1006990" y="5017029"/>
            <a:ext cx="873444" cy="646331"/>
          </a:xfrm>
          <a:prstGeom prst="rect">
            <a:avLst/>
          </a:prstGeom>
          <a:noFill/>
        </p:spPr>
        <p:txBody>
          <a:bodyPr wrap="none" rtlCol="0">
            <a:spAutoFit/>
          </a:bodyPr>
          <a:lstStyle/>
          <a:p>
            <a:r>
              <a:rPr lang="en-US" dirty="0" smtClean="0"/>
              <a:t>Lamina</a:t>
            </a:r>
          </a:p>
          <a:p>
            <a:r>
              <a:rPr lang="en-US" dirty="0" err="1" smtClean="0"/>
              <a:t>propria</a:t>
            </a:r>
            <a:endParaRPr lang="en-US" dirty="0"/>
          </a:p>
        </p:txBody>
      </p:sp>
      <p:sp>
        <p:nvSpPr>
          <p:cNvPr id="3" name="Slide Number Placeholder 2"/>
          <p:cNvSpPr>
            <a:spLocks noGrp="1"/>
          </p:cNvSpPr>
          <p:nvPr>
            <p:ph type="sldNum" sz="quarter" idx="12"/>
          </p:nvPr>
        </p:nvSpPr>
        <p:spPr/>
        <p:txBody>
          <a:bodyPr/>
          <a:lstStyle/>
          <a:p>
            <a:fld id="{5BBE999C-EBD2-FC47-BC46-140DF74E51F4}" type="slidenum">
              <a:rPr lang="en-US" smtClean="0"/>
              <a:t>25</a:t>
            </a:fld>
            <a:endParaRPr lang="en-US"/>
          </a:p>
        </p:txBody>
      </p:sp>
    </p:spTree>
    <p:extLst>
      <p:ext uri="{BB962C8B-B14F-4D97-AF65-F5344CB8AC3E}">
        <p14:creationId xmlns:p14="http://schemas.microsoft.com/office/powerpoint/2010/main" val="36171864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SAMPLE OVERVIEW</a:t>
            </a:r>
            <a:endParaRPr lang="en-US" b="1" dirty="0"/>
          </a:p>
        </p:txBody>
      </p:sp>
      <p:sp>
        <p:nvSpPr>
          <p:cNvPr id="9" name="TextBox 8"/>
          <p:cNvSpPr txBox="1"/>
          <p:nvPr/>
        </p:nvSpPr>
        <p:spPr>
          <a:xfrm>
            <a:off x="213142" y="1648533"/>
            <a:ext cx="7868480" cy="2862323"/>
          </a:xfrm>
          <a:prstGeom prst="rect">
            <a:avLst/>
          </a:prstGeom>
          <a:noFill/>
        </p:spPr>
        <p:txBody>
          <a:bodyPr wrap="square" rtlCol="0">
            <a:spAutoFit/>
          </a:bodyPr>
          <a:lstStyle/>
          <a:p>
            <a:pPr marL="285750" indent="-285750">
              <a:buFont typeface="Arial"/>
              <a:buChar char="•"/>
            </a:pPr>
            <a:r>
              <a:rPr lang="en-US" dirty="0" smtClean="0"/>
              <a:t>Sequencing stool </a:t>
            </a:r>
            <a:r>
              <a:rPr lang="en-US" dirty="0" err="1" smtClean="0"/>
              <a:t>microbiomes</a:t>
            </a:r>
            <a:r>
              <a:rPr lang="en-US" dirty="0" smtClean="0"/>
              <a:t> of production facility mice</a:t>
            </a:r>
          </a:p>
          <a:p>
            <a:pPr marL="742950" lvl="1" indent="-285750">
              <a:buFont typeface="Arial"/>
              <a:buChar char="•"/>
            </a:pPr>
            <a:r>
              <a:rPr lang="en-US" dirty="0" smtClean="0"/>
              <a:t>Outsourced to MR DNA </a:t>
            </a:r>
            <a:r>
              <a:rPr lang="en-US" dirty="0" smtClean="0">
                <a:hlinkClick r:id="rId2"/>
              </a:rPr>
              <a:t>http://mrdnalab.com/</a:t>
            </a:r>
            <a:endParaRPr lang="en-US" dirty="0" smtClean="0"/>
          </a:p>
          <a:p>
            <a:pPr marL="1200150" lvl="2" indent="-285750">
              <a:buFont typeface="Arial"/>
              <a:buChar char="•"/>
            </a:pPr>
            <a:r>
              <a:rPr lang="en-US" dirty="0" smtClean="0"/>
              <a:t>142 samples</a:t>
            </a:r>
          </a:p>
          <a:p>
            <a:pPr marL="1200150" lvl="2" indent="-285750">
              <a:buFont typeface="Arial"/>
              <a:buChar char="•"/>
            </a:pPr>
            <a:r>
              <a:rPr lang="en-US" dirty="0" smtClean="0"/>
              <a:t>454 sequencing V4-V6</a:t>
            </a:r>
          </a:p>
          <a:p>
            <a:pPr marL="742950" lvl="1" indent="-285750">
              <a:buFont typeface="Arial"/>
              <a:buChar char="•"/>
            </a:pPr>
            <a:r>
              <a:rPr lang="en-US" dirty="0" smtClean="0"/>
              <a:t>Subset of samples sent to JAX-GM</a:t>
            </a:r>
          </a:p>
          <a:p>
            <a:pPr marL="1200150" lvl="2" indent="-285750">
              <a:buFont typeface="Arial"/>
              <a:buChar char="•"/>
            </a:pPr>
            <a:r>
              <a:rPr lang="en-US" dirty="0" smtClean="0"/>
              <a:t>36 samples</a:t>
            </a:r>
          </a:p>
          <a:p>
            <a:pPr marL="1200150" lvl="2" indent="-285750">
              <a:buFont typeface="Arial"/>
              <a:buChar char="•"/>
            </a:pPr>
            <a:r>
              <a:rPr lang="en-US" dirty="0" err="1" smtClean="0"/>
              <a:t>Illumina</a:t>
            </a:r>
            <a:r>
              <a:rPr lang="en-US" dirty="0" smtClean="0"/>
              <a:t> sequencing V1-V3</a:t>
            </a:r>
          </a:p>
          <a:p>
            <a:pPr marL="742950" lvl="1" indent="-285750">
              <a:buFont typeface="Arial"/>
              <a:buChar char="•"/>
            </a:pPr>
            <a:endParaRPr lang="en-US" dirty="0"/>
          </a:p>
          <a:p>
            <a:pPr marL="742950" lvl="1" indent="-285750">
              <a:buFont typeface="Arial"/>
              <a:buChar char="•"/>
            </a:pPr>
            <a:r>
              <a:rPr lang="en-US" dirty="0" smtClean="0"/>
              <a:t>To what extent can these data be integrated?</a:t>
            </a:r>
          </a:p>
          <a:p>
            <a:pPr marL="1200150" lvl="2" indent="-285750">
              <a:buFont typeface="Arial"/>
              <a:buChar char="•"/>
            </a:pPr>
            <a:endParaRPr lang="en-US" dirty="0"/>
          </a:p>
        </p:txBody>
      </p:sp>
      <p:sp>
        <p:nvSpPr>
          <p:cNvPr id="2" name="Slide Number Placeholder 1"/>
          <p:cNvSpPr>
            <a:spLocks noGrp="1"/>
          </p:cNvSpPr>
          <p:nvPr>
            <p:ph type="sldNum" sz="quarter" idx="12"/>
          </p:nvPr>
        </p:nvSpPr>
        <p:spPr/>
        <p:txBody>
          <a:bodyPr/>
          <a:lstStyle/>
          <a:p>
            <a:fld id="{5BBE999C-EBD2-FC47-BC46-140DF74E51F4}" type="slidenum">
              <a:rPr lang="en-US" smtClean="0"/>
              <a:t>26</a:t>
            </a:fld>
            <a:endParaRPr lang="en-US"/>
          </a:p>
        </p:txBody>
      </p:sp>
    </p:spTree>
    <p:extLst>
      <p:ext uri="{BB962C8B-B14F-4D97-AF65-F5344CB8AC3E}">
        <p14:creationId xmlns:p14="http://schemas.microsoft.com/office/powerpoint/2010/main" val="39484649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9646" y="1693487"/>
            <a:ext cx="5632051" cy="4462318"/>
          </a:xfrm>
          <a:prstGeom prst="rect">
            <a:avLst/>
          </a:prstGeom>
        </p:spPr>
      </p:pic>
      <p:sp>
        <p:nvSpPr>
          <p:cNvPr id="5" name="Title 1"/>
          <p:cNvSpPr txBox="1">
            <a:spLocks/>
          </p:cNvSpPr>
          <p:nvPr/>
        </p:nvSpPr>
        <p:spPr>
          <a:xfrm>
            <a:off x="115450" y="427038"/>
            <a:ext cx="8895335" cy="1143000"/>
          </a:xfrm>
          <a:prstGeom prst="rect">
            <a:avLst/>
          </a:prstGeom>
        </p:spPr>
        <p:txBody>
          <a:bodyPr vert="horz" lIns="91440" tIns="45720" rIns="91440" bIns="45720" rtlCol="0" anchor="ctr">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COMPARING 454 AND ILLUMINA RESULTS:</a:t>
            </a:r>
          </a:p>
          <a:p>
            <a:r>
              <a:rPr lang="en-US" sz="3600" dirty="0" smtClean="0"/>
              <a:t>One sample (1.14.778) Relative abundances of Families and Genera</a:t>
            </a:r>
            <a:endParaRPr lang="en-US" sz="3600" dirty="0"/>
          </a:p>
        </p:txBody>
      </p:sp>
      <p:sp>
        <p:nvSpPr>
          <p:cNvPr id="2" name="TextBox 1"/>
          <p:cNvSpPr txBox="1"/>
          <p:nvPr/>
        </p:nvSpPr>
        <p:spPr>
          <a:xfrm>
            <a:off x="452926" y="4147214"/>
            <a:ext cx="184666" cy="369332"/>
          </a:xfrm>
          <a:prstGeom prst="rect">
            <a:avLst/>
          </a:prstGeom>
          <a:noFill/>
        </p:spPr>
        <p:txBody>
          <a:bodyPr wrap="none" rtlCol="0">
            <a:spAutoFit/>
          </a:bodyPr>
          <a:lstStyle/>
          <a:p>
            <a:r>
              <a:rPr lang="en-US" dirty="0" smtClean="0"/>
              <a:t>	</a:t>
            </a:r>
            <a:endParaRPr lang="en-US" dirty="0"/>
          </a:p>
        </p:txBody>
      </p:sp>
      <p:sp>
        <p:nvSpPr>
          <p:cNvPr id="3" name="TextBox 2"/>
          <p:cNvSpPr txBox="1"/>
          <p:nvPr/>
        </p:nvSpPr>
        <p:spPr>
          <a:xfrm rot="16200000">
            <a:off x="-189503" y="3760538"/>
            <a:ext cx="2251112" cy="369332"/>
          </a:xfrm>
          <a:prstGeom prst="rect">
            <a:avLst/>
          </a:prstGeom>
          <a:noFill/>
        </p:spPr>
        <p:txBody>
          <a:bodyPr wrap="none" rtlCol="0">
            <a:spAutoFit/>
          </a:bodyPr>
          <a:lstStyle/>
          <a:p>
            <a:r>
              <a:rPr lang="en-US" dirty="0" err="1" smtClean="0"/>
              <a:t>Rel</a:t>
            </a:r>
            <a:r>
              <a:rPr lang="en-US" dirty="0" smtClean="0"/>
              <a:t> abundance by 454</a:t>
            </a:r>
            <a:endParaRPr lang="en-US" dirty="0"/>
          </a:p>
        </p:txBody>
      </p:sp>
      <p:sp>
        <p:nvSpPr>
          <p:cNvPr id="6" name="TextBox 5"/>
          <p:cNvSpPr txBox="1"/>
          <p:nvPr/>
        </p:nvSpPr>
        <p:spPr>
          <a:xfrm>
            <a:off x="3162658" y="6230288"/>
            <a:ext cx="2654731" cy="369332"/>
          </a:xfrm>
          <a:prstGeom prst="rect">
            <a:avLst/>
          </a:prstGeom>
          <a:noFill/>
        </p:spPr>
        <p:txBody>
          <a:bodyPr wrap="none" rtlCol="0">
            <a:spAutoFit/>
          </a:bodyPr>
          <a:lstStyle/>
          <a:p>
            <a:r>
              <a:rPr lang="en-US" dirty="0" err="1" smtClean="0"/>
              <a:t>Rel</a:t>
            </a:r>
            <a:r>
              <a:rPr lang="en-US" dirty="0" smtClean="0"/>
              <a:t> abundance by </a:t>
            </a:r>
            <a:r>
              <a:rPr lang="en-US" dirty="0" err="1" smtClean="0"/>
              <a:t>Illumina</a:t>
            </a:r>
            <a:endParaRPr lang="en-US" dirty="0"/>
          </a:p>
        </p:txBody>
      </p:sp>
      <p:sp>
        <p:nvSpPr>
          <p:cNvPr id="7" name="Slide Number Placeholder 6"/>
          <p:cNvSpPr>
            <a:spLocks noGrp="1"/>
          </p:cNvSpPr>
          <p:nvPr>
            <p:ph type="sldNum" sz="quarter" idx="12"/>
          </p:nvPr>
        </p:nvSpPr>
        <p:spPr/>
        <p:txBody>
          <a:bodyPr/>
          <a:lstStyle/>
          <a:p>
            <a:fld id="{5BBE999C-EBD2-FC47-BC46-140DF74E51F4}" type="slidenum">
              <a:rPr lang="en-US" smtClean="0"/>
              <a:t>27</a:t>
            </a:fld>
            <a:endParaRPr lang="en-US"/>
          </a:p>
        </p:txBody>
      </p:sp>
    </p:spTree>
    <p:extLst>
      <p:ext uri="{BB962C8B-B14F-4D97-AF65-F5344CB8AC3E}">
        <p14:creationId xmlns:p14="http://schemas.microsoft.com/office/powerpoint/2010/main" val="35295704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CUSTOM DATABASE OF MOUSE CANDIDATUS ARTHROMITUS SEQUENCES</a:t>
            </a:r>
            <a:endParaRPr lang="en-US" sz="3200" b="1" dirty="0"/>
          </a:p>
        </p:txBody>
      </p:sp>
      <p:pic>
        <p:nvPicPr>
          <p:cNvPr id="3" name="Picture 2"/>
          <p:cNvPicPr>
            <a:picLocks noChangeAspect="1"/>
          </p:cNvPicPr>
          <p:nvPr/>
        </p:nvPicPr>
        <p:blipFill rotWithShape="1">
          <a:blip r:embed="rId3"/>
          <a:srcRect r="9210"/>
          <a:stretch/>
        </p:blipFill>
        <p:spPr>
          <a:xfrm>
            <a:off x="3420982" y="1726324"/>
            <a:ext cx="5504328" cy="2562981"/>
          </a:xfrm>
          <a:prstGeom prst="rect">
            <a:avLst/>
          </a:prstGeom>
        </p:spPr>
      </p:pic>
      <p:sp>
        <p:nvSpPr>
          <p:cNvPr id="9" name="TextBox 8"/>
          <p:cNvSpPr txBox="1"/>
          <p:nvPr/>
        </p:nvSpPr>
        <p:spPr>
          <a:xfrm>
            <a:off x="168337" y="1848083"/>
            <a:ext cx="3252646" cy="2308324"/>
          </a:xfrm>
          <a:prstGeom prst="rect">
            <a:avLst/>
          </a:prstGeom>
          <a:noFill/>
        </p:spPr>
        <p:txBody>
          <a:bodyPr wrap="square" rtlCol="0">
            <a:spAutoFit/>
          </a:bodyPr>
          <a:lstStyle/>
          <a:p>
            <a:r>
              <a:rPr lang="en-US" dirty="0" smtClean="0"/>
              <a:t>Searched OTUs against a database of NCBI </a:t>
            </a:r>
            <a:r>
              <a:rPr lang="en-US" dirty="0" err="1" smtClean="0"/>
              <a:t>Candidatus</a:t>
            </a:r>
            <a:r>
              <a:rPr lang="en-US" dirty="0" smtClean="0"/>
              <a:t> </a:t>
            </a:r>
            <a:r>
              <a:rPr lang="en-US" dirty="0" err="1" smtClean="0"/>
              <a:t>Arthromitus</a:t>
            </a:r>
            <a:r>
              <a:rPr lang="en-US" dirty="0" smtClean="0"/>
              <a:t> mouse sequences</a:t>
            </a:r>
          </a:p>
          <a:p>
            <a:r>
              <a:rPr lang="en-US" dirty="0"/>
              <a:t>	</a:t>
            </a:r>
            <a:r>
              <a:rPr lang="fi-FI" dirty="0" err="1"/>
              <a:t>-evalue</a:t>
            </a:r>
            <a:r>
              <a:rPr lang="fi-FI" dirty="0"/>
              <a:t> </a:t>
            </a:r>
            <a:r>
              <a:rPr lang="fi-FI" dirty="0" smtClean="0"/>
              <a:t>0.0000000001</a:t>
            </a:r>
          </a:p>
          <a:p>
            <a:r>
              <a:rPr lang="fi-FI" dirty="0"/>
              <a:t>	</a:t>
            </a:r>
            <a:r>
              <a:rPr lang="fi-FI" dirty="0" err="1" smtClean="0"/>
              <a:t>-</a:t>
            </a:r>
            <a:r>
              <a:rPr lang="fi-FI" dirty="0" err="1"/>
              <a:t>perc_identity</a:t>
            </a:r>
            <a:r>
              <a:rPr lang="fi-FI" dirty="0"/>
              <a:t> </a:t>
            </a:r>
            <a:r>
              <a:rPr lang="fi-FI" dirty="0" smtClean="0"/>
              <a:t>97</a:t>
            </a:r>
          </a:p>
          <a:p>
            <a:r>
              <a:rPr lang="fi-FI" dirty="0"/>
              <a:t>	</a:t>
            </a:r>
            <a:r>
              <a:rPr lang="fi-FI" dirty="0" err="1" smtClean="0"/>
              <a:t>-qcovs</a:t>
            </a:r>
            <a:r>
              <a:rPr lang="fi-FI" dirty="0" smtClean="0"/>
              <a:t> 100</a:t>
            </a:r>
          </a:p>
          <a:p>
            <a:endParaRPr lang="fi-FI" dirty="0"/>
          </a:p>
          <a:p>
            <a:endParaRPr lang="en-US" dirty="0"/>
          </a:p>
        </p:txBody>
      </p:sp>
      <p:sp>
        <p:nvSpPr>
          <p:cNvPr id="6" name="Rectangle 5"/>
          <p:cNvSpPr/>
          <p:nvPr/>
        </p:nvSpPr>
        <p:spPr>
          <a:xfrm>
            <a:off x="1942680" y="5181102"/>
            <a:ext cx="4572000" cy="923330"/>
          </a:xfrm>
          <a:prstGeom prst="rect">
            <a:avLst/>
          </a:prstGeom>
        </p:spPr>
        <p:txBody>
          <a:bodyPr>
            <a:spAutoFit/>
          </a:bodyPr>
          <a:lstStyle/>
          <a:p>
            <a:r>
              <a:rPr lang="en-US" dirty="0" err="1"/>
              <a:t>Candidatus</a:t>
            </a:r>
            <a:r>
              <a:rPr lang="en-US" dirty="0"/>
              <a:t> </a:t>
            </a:r>
            <a:r>
              <a:rPr lang="en-US" dirty="0" err="1"/>
              <a:t>Arthromitus</a:t>
            </a:r>
            <a:r>
              <a:rPr lang="en-US" dirty="0"/>
              <a:t> sp. SFB-mouse-NL, complete genome</a:t>
            </a:r>
          </a:p>
          <a:p>
            <a:r>
              <a:rPr lang="en-US" dirty="0" err="1"/>
              <a:t>GenBank</a:t>
            </a:r>
            <a:r>
              <a:rPr lang="en-US" dirty="0"/>
              <a:t>: CP008713.1</a:t>
            </a:r>
          </a:p>
        </p:txBody>
      </p:sp>
      <p:sp>
        <p:nvSpPr>
          <p:cNvPr id="8" name="TextBox 7"/>
          <p:cNvSpPr txBox="1"/>
          <p:nvPr/>
        </p:nvSpPr>
        <p:spPr>
          <a:xfrm>
            <a:off x="682978" y="4570778"/>
            <a:ext cx="6057480" cy="369332"/>
          </a:xfrm>
          <a:prstGeom prst="rect">
            <a:avLst/>
          </a:prstGeom>
          <a:noFill/>
        </p:spPr>
        <p:txBody>
          <a:bodyPr wrap="none" rtlCol="0">
            <a:spAutoFit/>
          </a:bodyPr>
          <a:lstStyle/>
          <a:p>
            <a:r>
              <a:rPr lang="en-US" dirty="0" smtClean="0"/>
              <a:t>Only match is from </a:t>
            </a:r>
            <a:r>
              <a:rPr lang="en-US" dirty="0" err="1" smtClean="0"/>
              <a:t>Illumina</a:t>
            </a:r>
            <a:r>
              <a:rPr lang="en-US" dirty="0" smtClean="0"/>
              <a:t> data (OTU_299), perfect match to:</a:t>
            </a:r>
            <a:endParaRPr lang="en-US" dirty="0"/>
          </a:p>
        </p:txBody>
      </p:sp>
      <p:sp>
        <p:nvSpPr>
          <p:cNvPr id="12" name="TextBox 11"/>
          <p:cNvSpPr txBox="1"/>
          <p:nvPr/>
        </p:nvSpPr>
        <p:spPr>
          <a:xfrm>
            <a:off x="682978" y="6377001"/>
            <a:ext cx="3709932" cy="369332"/>
          </a:xfrm>
          <a:prstGeom prst="rect">
            <a:avLst/>
          </a:prstGeom>
          <a:noFill/>
        </p:spPr>
        <p:txBody>
          <a:bodyPr wrap="none" rtlCol="0">
            <a:spAutoFit/>
          </a:bodyPr>
          <a:lstStyle/>
          <a:p>
            <a:r>
              <a:rPr lang="en-US" dirty="0" smtClean="0"/>
              <a:t>No SFB was observed in the 454 data. </a:t>
            </a:r>
            <a:endParaRPr lang="en-US" dirty="0"/>
          </a:p>
        </p:txBody>
      </p:sp>
      <p:sp>
        <p:nvSpPr>
          <p:cNvPr id="4" name="Slide Number Placeholder 3"/>
          <p:cNvSpPr>
            <a:spLocks noGrp="1"/>
          </p:cNvSpPr>
          <p:nvPr>
            <p:ph type="sldNum" sz="quarter" idx="12"/>
          </p:nvPr>
        </p:nvSpPr>
        <p:spPr/>
        <p:txBody>
          <a:bodyPr/>
          <a:lstStyle/>
          <a:p>
            <a:fld id="{5BBE999C-EBD2-FC47-BC46-140DF74E51F4}" type="slidenum">
              <a:rPr lang="en-US" smtClean="0"/>
              <a:t>28</a:t>
            </a:fld>
            <a:endParaRPr lang="en-US"/>
          </a:p>
        </p:txBody>
      </p:sp>
    </p:spTree>
    <p:extLst>
      <p:ext uri="{BB962C8B-B14F-4D97-AF65-F5344CB8AC3E}">
        <p14:creationId xmlns:p14="http://schemas.microsoft.com/office/powerpoint/2010/main" val="21174772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CANDIDATUS ARTHROMITUS IS OBSERVED IN LOW ABUNDANCE IN TWO SAMPLES</a:t>
            </a:r>
            <a:endParaRPr lang="en-US" sz="3200" b="1" dirty="0"/>
          </a:p>
        </p:txBody>
      </p:sp>
      <p:pic>
        <p:nvPicPr>
          <p:cNvPr id="3" name="Picture 2"/>
          <p:cNvPicPr>
            <a:picLocks noChangeAspect="1"/>
          </p:cNvPicPr>
          <p:nvPr/>
        </p:nvPicPr>
        <p:blipFill rotWithShape="1">
          <a:blip r:embed="rId2"/>
          <a:srcRect t="13373"/>
          <a:stretch/>
        </p:blipFill>
        <p:spPr>
          <a:xfrm>
            <a:off x="1495778" y="1970899"/>
            <a:ext cx="6327422" cy="4887101"/>
          </a:xfrm>
          <a:prstGeom prst="rect">
            <a:avLst/>
          </a:prstGeom>
        </p:spPr>
      </p:pic>
      <p:sp>
        <p:nvSpPr>
          <p:cNvPr id="4" name="TextBox 3"/>
          <p:cNvSpPr txBox="1"/>
          <p:nvPr/>
        </p:nvSpPr>
        <p:spPr>
          <a:xfrm>
            <a:off x="5566111" y="4514334"/>
            <a:ext cx="884602" cy="369332"/>
          </a:xfrm>
          <a:prstGeom prst="rect">
            <a:avLst/>
          </a:prstGeom>
          <a:noFill/>
        </p:spPr>
        <p:txBody>
          <a:bodyPr wrap="none" rtlCol="0">
            <a:spAutoFit/>
          </a:bodyPr>
          <a:lstStyle/>
          <a:p>
            <a:r>
              <a:rPr lang="es-ES_tradnl" dirty="0" smtClean="0"/>
              <a:t>6_1210</a:t>
            </a:r>
            <a:endParaRPr lang="en-US" dirty="0"/>
          </a:p>
        </p:txBody>
      </p:sp>
      <p:sp>
        <p:nvSpPr>
          <p:cNvPr id="6" name="TextBox 5"/>
          <p:cNvSpPr txBox="1"/>
          <p:nvPr/>
        </p:nvSpPr>
        <p:spPr>
          <a:xfrm>
            <a:off x="6142464" y="2273642"/>
            <a:ext cx="1006894" cy="369332"/>
          </a:xfrm>
          <a:prstGeom prst="rect">
            <a:avLst/>
          </a:prstGeom>
          <a:noFill/>
        </p:spPr>
        <p:txBody>
          <a:bodyPr wrap="none" rtlCol="0">
            <a:spAutoFit/>
          </a:bodyPr>
          <a:lstStyle/>
          <a:p>
            <a:r>
              <a:rPr lang="en-US" dirty="0" smtClean="0"/>
              <a:t>VFP_277</a:t>
            </a:r>
            <a:endParaRPr lang="en-US" dirty="0"/>
          </a:p>
        </p:txBody>
      </p:sp>
      <p:cxnSp>
        <p:nvCxnSpPr>
          <p:cNvPr id="10" name="Straight Arrow Connector 9"/>
          <p:cNvCxnSpPr>
            <a:stCxn id="4" idx="2"/>
          </p:cNvCxnSpPr>
          <p:nvPr/>
        </p:nvCxnSpPr>
        <p:spPr>
          <a:xfrm>
            <a:off x="6008412" y="4883666"/>
            <a:ext cx="908249" cy="5764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5BBE999C-EBD2-FC47-BC46-140DF74E51F4}" type="slidenum">
              <a:rPr lang="en-US" smtClean="0"/>
              <a:t>29</a:t>
            </a:fld>
            <a:endParaRPr lang="en-US"/>
          </a:p>
        </p:txBody>
      </p:sp>
    </p:spTree>
    <p:extLst>
      <p:ext uri="{BB962C8B-B14F-4D97-AF65-F5344CB8AC3E}">
        <p14:creationId xmlns:p14="http://schemas.microsoft.com/office/powerpoint/2010/main" val="15343787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GOAL FOR INCORPORATING THE GERSTEIN LAB</a:t>
            </a:r>
            <a:endParaRPr lang="en-US" b="1" dirty="0"/>
          </a:p>
        </p:txBody>
      </p:sp>
      <p:sp>
        <p:nvSpPr>
          <p:cNvPr id="3" name="TextBox 2"/>
          <p:cNvSpPr txBox="1"/>
          <p:nvPr/>
        </p:nvSpPr>
        <p:spPr>
          <a:xfrm>
            <a:off x="646929" y="2047020"/>
            <a:ext cx="6288503" cy="2031325"/>
          </a:xfrm>
          <a:prstGeom prst="rect">
            <a:avLst/>
          </a:prstGeom>
          <a:noFill/>
        </p:spPr>
        <p:txBody>
          <a:bodyPr wrap="square" rtlCol="0">
            <a:spAutoFit/>
          </a:bodyPr>
          <a:lstStyle/>
          <a:p>
            <a:pPr marL="285750" indent="-285750">
              <a:buFont typeface="Arial"/>
              <a:buChar char="•"/>
            </a:pPr>
            <a:r>
              <a:rPr lang="en-US" dirty="0" smtClean="0"/>
              <a:t>Learn microbiome research in Weinstock Group</a:t>
            </a:r>
          </a:p>
          <a:p>
            <a:pPr marL="285750" indent="-285750">
              <a:buFont typeface="Arial"/>
              <a:buChar char="•"/>
            </a:pPr>
            <a:endParaRPr lang="en-US" dirty="0"/>
          </a:p>
          <a:p>
            <a:pPr marL="285750" indent="-285750">
              <a:buFont typeface="Arial"/>
              <a:buChar char="•"/>
            </a:pPr>
            <a:r>
              <a:rPr lang="en-US" dirty="0" smtClean="0"/>
              <a:t>Identify an area of shared interest</a:t>
            </a:r>
          </a:p>
          <a:p>
            <a:endParaRPr lang="en-US" dirty="0"/>
          </a:p>
          <a:p>
            <a:pPr marL="285750" indent="-285750">
              <a:buFont typeface="Arial"/>
              <a:buChar char="•"/>
            </a:pPr>
            <a:r>
              <a:rPr lang="en-US" dirty="0" smtClean="0"/>
              <a:t>Identify / develop new techniques for microbiome research and the </a:t>
            </a:r>
            <a:r>
              <a:rPr lang="en-US" dirty="0" smtClean="0"/>
              <a:t>integration of </a:t>
            </a:r>
            <a:r>
              <a:rPr lang="en-US" dirty="0" smtClean="0"/>
              <a:t>host and microbe data</a:t>
            </a:r>
          </a:p>
          <a:p>
            <a:pPr marL="285750" indent="-285750">
              <a:buFont typeface="Arial"/>
              <a:buChar char="•"/>
            </a:pPr>
            <a:endParaRPr lang="en-US" dirty="0"/>
          </a:p>
        </p:txBody>
      </p:sp>
      <p:sp>
        <p:nvSpPr>
          <p:cNvPr id="4" name="Slide Number Placeholder 3"/>
          <p:cNvSpPr>
            <a:spLocks noGrp="1"/>
          </p:cNvSpPr>
          <p:nvPr>
            <p:ph type="sldNum" sz="quarter" idx="12"/>
          </p:nvPr>
        </p:nvSpPr>
        <p:spPr/>
        <p:txBody>
          <a:bodyPr/>
          <a:lstStyle/>
          <a:p>
            <a:fld id="{5BBE999C-EBD2-FC47-BC46-140DF74E51F4}" type="slidenum">
              <a:rPr lang="en-US" smtClean="0"/>
              <a:t>3</a:t>
            </a:fld>
            <a:endParaRPr lang="en-US"/>
          </a:p>
        </p:txBody>
      </p:sp>
    </p:spTree>
    <p:extLst>
      <p:ext uri="{BB962C8B-B14F-4D97-AF65-F5344CB8AC3E}">
        <p14:creationId xmlns:p14="http://schemas.microsoft.com/office/powerpoint/2010/main" val="86176966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78802566"/>
              </p:ext>
            </p:extLst>
          </p:nvPr>
        </p:nvGraphicFramePr>
        <p:xfrm>
          <a:off x="355600" y="342900"/>
          <a:ext cx="8242300" cy="6350000"/>
        </p:xfrm>
        <a:graphic>
          <a:graphicData uri="http://schemas.openxmlformats.org/drawingml/2006/table">
            <a:tbl>
              <a:tblPr firstRow="1" bandRow="1">
                <a:tableStyleId>{D7AC3CCA-C797-4891-BE02-D94E43425B78}</a:tableStyleId>
              </a:tblPr>
              <a:tblGrid>
                <a:gridCol w="2060575"/>
                <a:gridCol w="2060575"/>
                <a:gridCol w="2060575"/>
                <a:gridCol w="2060575"/>
              </a:tblGrid>
              <a:tr h="158750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158750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158750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1587500">
                <a:tc>
                  <a:txBody>
                    <a:bodyPr/>
                    <a:lstStyle/>
                    <a:p>
                      <a:endParaRPr lang="en-US" dirty="0"/>
                    </a:p>
                  </a:txBody>
                  <a:tcPr/>
                </a:tc>
                <a:tc>
                  <a:txBody>
                    <a:bodyPr/>
                    <a:lstStyle/>
                    <a:p>
                      <a:endParaRPr lang="en-US" dirty="0"/>
                    </a:p>
                  </a:txBody>
                  <a:tcPr/>
                </a:tc>
                <a:tc gridSpan="2">
                  <a:txBody>
                    <a:bodyPr/>
                    <a:lstStyle/>
                    <a:p>
                      <a:endParaRPr lang="en-US" dirty="0"/>
                    </a:p>
                  </a:txBody>
                  <a:tcPr/>
                </a:tc>
                <a:tc hMerge="1">
                  <a:txBody>
                    <a:bodyPr/>
                    <a:lstStyle/>
                    <a:p>
                      <a:endParaRPr lang="en-US" dirty="0"/>
                    </a:p>
                  </a:txBody>
                  <a:tcPr/>
                </a:tc>
              </a:tr>
            </a:tbl>
          </a:graphicData>
        </a:graphic>
      </p:graphicFrame>
      <p:sp>
        <p:nvSpPr>
          <p:cNvPr id="6" name="Isosceles Triangle 5"/>
          <p:cNvSpPr/>
          <p:nvPr/>
        </p:nvSpPr>
        <p:spPr>
          <a:xfrm>
            <a:off x="4508500" y="488950"/>
            <a:ext cx="863600" cy="514350"/>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BALB/</a:t>
            </a:r>
            <a:r>
              <a:rPr lang="en-US" sz="1000" dirty="0" err="1" smtClean="0"/>
              <a:t>cJ</a:t>
            </a:r>
            <a:endParaRPr lang="en-US" sz="1000" dirty="0"/>
          </a:p>
        </p:txBody>
      </p:sp>
      <p:sp>
        <p:nvSpPr>
          <p:cNvPr id="7" name="Oval 6"/>
          <p:cNvSpPr/>
          <p:nvPr/>
        </p:nvSpPr>
        <p:spPr>
          <a:xfrm>
            <a:off x="517686" y="1194832"/>
            <a:ext cx="558800" cy="482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A/J</a:t>
            </a:r>
            <a:endParaRPr lang="en-US" sz="1000" dirty="0"/>
          </a:p>
        </p:txBody>
      </p:sp>
      <p:sp>
        <p:nvSpPr>
          <p:cNvPr id="8" name="TextBox 7"/>
          <p:cNvSpPr txBox="1"/>
          <p:nvPr/>
        </p:nvSpPr>
        <p:spPr>
          <a:xfrm>
            <a:off x="990850" y="342900"/>
            <a:ext cx="736099" cy="369332"/>
          </a:xfrm>
          <a:prstGeom prst="rect">
            <a:avLst/>
          </a:prstGeom>
          <a:noFill/>
        </p:spPr>
        <p:txBody>
          <a:bodyPr wrap="none" rtlCol="0">
            <a:spAutoFit/>
          </a:bodyPr>
          <a:lstStyle/>
          <a:p>
            <a:r>
              <a:rPr lang="en-US" dirty="0" smtClean="0"/>
              <a:t>MP14</a:t>
            </a:r>
            <a:endParaRPr lang="en-US" dirty="0"/>
          </a:p>
        </p:txBody>
      </p:sp>
      <p:sp>
        <p:nvSpPr>
          <p:cNvPr id="10" name="TextBox 9"/>
          <p:cNvSpPr txBox="1"/>
          <p:nvPr/>
        </p:nvSpPr>
        <p:spPr>
          <a:xfrm>
            <a:off x="3124450" y="342900"/>
            <a:ext cx="735260" cy="369332"/>
          </a:xfrm>
          <a:prstGeom prst="rect">
            <a:avLst/>
          </a:prstGeom>
          <a:noFill/>
        </p:spPr>
        <p:txBody>
          <a:bodyPr wrap="none" rtlCol="0">
            <a:spAutoFit/>
          </a:bodyPr>
          <a:lstStyle/>
          <a:p>
            <a:r>
              <a:rPr lang="en-US" dirty="0" smtClean="0"/>
              <a:t>MP15</a:t>
            </a:r>
            <a:endParaRPr lang="en-US" dirty="0"/>
          </a:p>
        </p:txBody>
      </p:sp>
      <p:sp>
        <p:nvSpPr>
          <p:cNvPr id="11" name="TextBox 10"/>
          <p:cNvSpPr txBox="1"/>
          <p:nvPr/>
        </p:nvSpPr>
        <p:spPr>
          <a:xfrm>
            <a:off x="5207250" y="356632"/>
            <a:ext cx="735260" cy="369332"/>
          </a:xfrm>
          <a:prstGeom prst="rect">
            <a:avLst/>
          </a:prstGeom>
          <a:noFill/>
        </p:spPr>
        <p:txBody>
          <a:bodyPr wrap="none" rtlCol="0">
            <a:spAutoFit/>
          </a:bodyPr>
          <a:lstStyle/>
          <a:p>
            <a:r>
              <a:rPr lang="en-US" dirty="0" smtClean="0"/>
              <a:t>MP13</a:t>
            </a:r>
            <a:endParaRPr lang="en-US" dirty="0"/>
          </a:p>
        </p:txBody>
      </p:sp>
      <p:sp>
        <p:nvSpPr>
          <p:cNvPr id="12" name="TextBox 11"/>
          <p:cNvSpPr txBox="1"/>
          <p:nvPr/>
        </p:nvSpPr>
        <p:spPr>
          <a:xfrm>
            <a:off x="889501" y="2007632"/>
            <a:ext cx="555035" cy="369332"/>
          </a:xfrm>
          <a:prstGeom prst="rect">
            <a:avLst/>
          </a:prstGeom>
          <a:noFill/>
        </p:spPr>
        <p:txBody>
          <a:bodyPr wrap="none" rtlCol="0">
            <a:spAutoFit/>
          </a:bodyPr>
          <a:lstStyle/>
          <a:p>
            <a:r>
              <a:rPr lang="en-US" dirty="0" smtClean="0"/>
              <a:t>AX9</a:t>
            </a:r>
            <a:endParaRPr lang="en-US" dirty="0"/>
          </a:p>
        </p:txBody>
      </p:sp>
      <p:sp>
        <p:nvSpPr>
          <p:cNvPr id="13" name="TextBox 12"/>
          <p:cNvSpPr txBox="1"/>
          <p:nvPr/>
        </p:nvSpPr>
        <p:spPr>
          <a:xfrm>
            <a:off x="3123611" y="2021364"/>
            <a:ext cx="555035" cy="369332"/>
          </a:xfrm>
          <a:prstGeom prst="rect">
            <a:avLst/>
          </a:prstGeom>
          <a:noFill/>
        </p:spPr>
        <p:txBody>
          <a:bodyPr wrap="none" rtlCol="0">
            <a:spAutoFit/>
          </a:bodyPr>
          <a:lstStyle/>
          <a:p>
            <a:r>
              <a:rPr lang="en-US" dirty="0" smtClean="0"/>
              <a:t>AX1</a:t>
            </a:r>
            <a:endParaRPr lang="en-US" dirty="0"/>
          </a:p>
        </p:txBody>
      </p:sp>
      <p:sp>
        <p:nvSpPr>
          <p:cNvPr id="14" name="TextBox 13"/>
          <p:cNvSpPr txBox="1"/>
          <p:nvPr/>
        </p:nvSpPr>
        <p:spPr>
          <a:xfrm>
            <a:off x="5092950" y="2007632"/>
            <a:ext cx="672029" cy="369332"/>
          </a:xfrm>
          <a:prstGeom prst="rect">
            <a:avLst/>
          </a:prstGeom>
          <a:noFill/>
        </p:spPr>
        <p:txBody>
          <a:bodyPr wrap="none" rtlCol="0">
            <a:spAutoFit/>
          </a:bodyPr>
          <a:lstStyle/>
          <a:p>
            <a:r>
              <a:rPr lang="en-US" dirty="0" smtClean="0"/>
              <a:t>AX28</a:t>
            </a:r>
            <a:endParaRPr lang="en-US" dirty="0"/>
          </a:p>
        </p:txBody>
      </p:sp>
      <p:sp>
        <p:nvSpPr>
          <p:cNvPr id="15" name="TextBox 14"/>
          <p:cNvSpPr txBox="1"/>
          <p:nvPr/>
        </p:nvSpPr>
        <p:spPr>
          <a:xfrm>
            <a:off x="7251950" y="2021364"/>
            <a:ext cx="556563" cy="369332"/>
          </a:xfrm>
          <a:prstGeom prst="rect">
            <a:avLst/>
          </a:prstGeom>
          <a:noFill/>
        </p:spPr>
        <p:txBody>
          <a:bodyPr wrap="none" rtlCol="0">
            <a:spAutoFit/>
          </a:bodyPr>
          <a:lstStyle/>
          <a:p>
            <a:r>
              <a:rPr lang="en-US" dirty="0" smtClean="0"/>
              <a:t>AX4</a:t>
            </a:r>
            <a:endParaRPr lang="en-US" dirty="0"/>
          </a:p>
        </p:txBody>
      </p:sp>
      <p:sp>
        <p:nvSpPr>
          <p:cNvPr id="16" name="TextBox 15"/>
          <p:cNvSpPr txBox="1"/>
          <p:nvPr/>
        </p:nvSpPr>
        <p:spPr>
          <a:xfrm>
            <a:off x="990850" y="3619500"/>
            <a:ext cx="672029" cy="369332"/>
          </a:xfrm>
          <a:prstGeom prst="rect">
            <a:avLst/>
          </a:prstGeom>
          <a:noFill/>
        </p:spPr>
        <p:txBody>
          <a:bodyPr wrap="none" rtlCol="0">
            <a:spAutoFit/>
          </a:bodyPr>
          <a:lstStyle/>
          <a:p>
            <a:r>
              <a:rPr lang="en-US" dirty="0" smtClean="0"/>
              <a:t>AX27</a:t>
            </a:r>
            <a:endParaRPr lang="en-US" dirty="0"/>
          </a:p>
        </p:txBody>
      </p:sp>
      <p:sp>
        <p:nvSpPr>
          <p:cNvPr id="17" name="TextBox 16"/>
          <p:cNvSpPr txBox="1"/>
          <p:nvPr/>
        </p:nvSpPr>
        <p:spPr>
          <a:xfrm>
            <a:off x="3110090" y="3619500"/>
            <a:ext cx="672029" cy="369332"/>
          </a:xfrm>
          <a:prstGeom prst="rect">
            <a:avLst/>
          </a:prstGeom>
          <a:noFill/>
        </p:spPr>
        <p:txBody>
          <a:bodyPr wrap="none" rtlCol="0">
            <a:spAutoFit/>
          </a:bodyPr>
          <a:lstStyle/>
          <a:p>
            <a:r>
              <a:rPr lang="en-US" dirty="0" smtClean="0"/>
              <a:t>AX30</a:t>
            </a:r>
            <a:endParaRPr lang="en-US" dirty="0"/>
          </a:p>
        </p:txBody>
      </p:sp>
      <p:sp>
        <p:nvSpPr>
          <p:cNvPr id="18" name="TextBox 17"/>
          <p:cNvSpPr txBox="1"/>
          <p:nvPr/>
        </p:nvSpPr>
        <p:spPr>
          <a:xfrm>
            <a:off x="1076486" y="5245100"/>
            <a:ext cx="652643" cy="369332"/>
          </a:xfrm>
          <a:prstGeom prst="rect">
            <a:avLst/>
          </a:prstGeom>
          <a:noFill/>
        </p:spPr>
        <p:txBody>
          <a:bodyPr wrap="none" rtlCol="0">
            <a:spAutoFit/>
          </a:bodyPr>
          <a:lstStyle/>
          <a:p>
            <a:r>
              <a:rPr lang="en-US" dirty="0" smtClean="0"/>
              <a:t>1210</a:t>
            </a:r>
            <a:endParaRPr lang="en-US" dirty="0"/>
          </a:p>
        </p:txBody>
      </p:sp>
      <p:sp>
        <p:nvSpPr>
          <p:cNvPr id="19" name="TextBox 18"/>
          <p:cNvSpPr txBox="1"/>
          <p:nvPr/>
        </p:nvSpPr>
        <p:spPr>
          <a:xfrm>
            <a:off x="3046020" y="5245100"/>
            <a:ext cx="652643" cy="369332"/>
          </a:xfrm>
          <a:prstGeom prst="rect">
            <a:avLst/>
          </a:prstGeom>
          <a:noFill/>
        </p:spPr>
        <p:txBody>
          <a:bodyPr wrap="none" rtlCol="0">
            <a:spAutoFit/>
          </a:bodyPr>
          <a:lstStyle/>
          <a:p>
            <a:r>
              <a:rPr lang="en-US" dirty="0" smtClean="0"/>
              <a:t>1230</a:t>
            </a:r>
            <a:endParaRPr lang="en-US" dirty="0"/>
          </a:p>
        </p:txBody>
      </p:sp>
      <p:sp>
        <p:nvSpPr>
          <p:cNvPr id="20" name="TextBox 19"/>
          <p:cNvSpPr txBox="1"/>
          <p:nvPr/>
        </p:nvSpPr>
        <p:spPr>
          <a:xfrm>
            <a:off x="5949418" y="5220732"/>
            <a:ext cx="975673" cy="369332"/>
          </a:xfrm>
          <a:prstGeom prst="rect">
            <a:avLst/>
          </a:prstGeom>
          <a:noFill/>
        </p:spPr>
        <p:txBody>
          <a:bodyPr wrap="none" rtlCol="0">
            <a:spAutoFit/>
          </a:bodyPr>
          <a:lstStyle/>
          <a:p>
            <a:r>
              <a:rPr lang="en-US" dirty="0" smtClean="0"/>
              <a:t>MGL277</a:t>
            </a:r>
            <a:endParaRPr lang="en-US" dirty="0"/>
          </a:p>
        </p:txBody>
      </p:sp>
      <p:sp>
        <p:nvSpPr>
          <p:cNvPr id="21" name="Oval 20"/>
          <p:cNvSpPr/>
          <p:nvPr/>
        </p:nvSpPr>
        <p:spPr>
          <a:xfrm>
            <a:off x="2487220" y="712232"/>
            <a:ext cx="558800" cy="482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A/J</a:t>
            </a:r>
            <a:endParaRPr lang="en-US" sz="1000" dirty="0"/>
          </a:p>
        </p:txBody>
      </p:sp>
      <p:sp>
        <p:nvSpPr>
          <p:cNvPr id="22" name="Oval 21"/>
          <p:cNvSpPr/>
          <p:nvPr/>
        </p:nvSpPr>
        <p:spPr>
          <a:xfrm>
            <a:off x="3698663" y="762000"/>
            <a:ext cx="558800" cy="482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A/J</a:t>
            </a:r>
            <a:endParaRPr lang="en-US" sz="1000" dirty="0"/>
          </a:p>
        </p:txBody>
      </p:sp>
      <p:sp>
        <p:nvSpPr>
          <p:cNvPr id="23" name="Oval 22"/>
          <p:cNvSpPr/>
          <p:nvPr/>
        </p:nvSpPr>
        <p:spPr>
          <a:xfrm>
            <a:off x="3793409" y="1333500"/>
            <a:ext cx="558800" cy="482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A/J</a:t>
            </a:r>
            <a:endParaRPr lang="en-US" sz="1000" dirty="0"/>
          </a:p>
        </p:txBody>
      </p:sp>
      <p:sp>
        <p:nvSpPr>
          <p:cNvPr id="24" name="Oval 23"/>
          <p:cNvSpPr/>
          <p:nvPr/>
        </p:nvSpPr>
        <p:spPr>
          <a:xfrm>
            <a:off x="2487220" y="1397000"/>
            <a:ext cx="558800" cy="482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A/J</a:t>
            </a:r>
            <a:endParaRPr lang="en-US" sz="1000" dirty="0"/>
          </a:p>
        </p:txBody>
      </p:sp>
      <p:sp>
        <p:nvSpPr>
          <p:cNvPr id="25" name="Isosceles Triangle 24"/>
          <p:cNvSpPr/>
          <p:nvPr/>
        </p:nvSpPr>
        <p:spPr>
          <a:xfrm>
            <a:off x="1358900" y="648732"/>
            <a:ext cx="952500" cy="546100"/>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BALV/</a:t>
            </a:r>
            <a:r>
              <a:rPr lang="en-US" sz="1000" dirty="0" err="1" smtClean="0"/>
              <a:t>cJ</a:t>
            </a:r>
            <a:endParaRPr lang="en-US" sz="1000" dirty="0"/>
          </a:p>
        </p:txBody>
      </p:sp>
      <p:sp>
        <p:nvSpPr>
          <p:cNvPr id="26" name="Isosceles Triangle 25"/>
          <p:cNvSpPr/>
          <p:nvPr/>
        </p:nvSpPr>
        <p:spPr>
          <a:xfrm>
            <a:off x="2840909" y="850900"/>
            <a:ext cx="952500" cy="546100"/>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BALB/</a:t>
            </a:r>
            <a:r>
              <a:rPr lang="en-US" sz="1000" dirty="0" err="1" smtClean="0"/>
              <a:t>cJ</a:t>
            </a:r>
            <a:endParaRPr lang="en-US" sz="1000" dirty="0"/>
          </a:p>
        </p:txBody>
      </p:sp>
      <p:sp>
        <p:nvSpPr>
          <p:cNvPr id="27" name="Isosceles Triangle 26"/>
          <p:cNvSpPr/>
          <p:nvPr/>
        </p:nvSpPr>
        <p:spPr>
          <a:xfrm>
            <a:off x="447836" y="2390696"/>
            <a:ext cx="952500" cy="546100"/>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BALB/</a:t>
            </a:r>
            <a:r>
              <a:rPr lang="en-US" sz="1000" dirty="0" err="1" smtClean="0"/>
              <a:t>cJ</a:t>
            </a:r>
            <a:endParaRPr lang="en-US" sz="1000" dirty="0"/>
          </a:p>
        </p:txBody>
      </p:sp>
      <p:sp>
        <p:nvSpPr>
          <p:cNvPr id="28" name="Isosceles Triangle 27"/>
          <p:cNvSpPr/>
          <p:nvPr/>
        </p:nvSpPr>
        <p:spPr>
          <a:xfrm>
            <a:off x="710379" y="2803446"/>
            <a:ext cx="952500" cy="546100"/>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BALB/</a:t>
            </a:r>
            <a:r>
              <a:rPr lang="en-US" sz="1000" dirty="0" err="1" smtClean="0"/>
              <a:t>cJ</a:t>
            </a:r>
            <a:endParaRPr lang="en-US" sz="1000" dirty="0"/>
          </a:p>
        </p:txBody>
      </p:sp>
      <p:sp>
        <p:nvSpPr>
          <p:cNvPr id="29" name="Cross 28"/>
          <p:cNvSpPr/>
          <p:nvPr/>
        </p:nvSpPr>
        <p:spPr>
          <a:xfrm>
            <a:off x="6578850" y="1194832"/>
            <a:ext cx="673100" cy="622300"/>
          </a:xfrm>
          <a:prstGeom prst="plus">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C57BL/6J</a:t>
            </a:r>
            <a:endParaRPr lang="en-US" sz="1000" dirty="0"/>
          </a:p>
        </p:txBody>
      </p:sp>
      <p:sp>
        <p:nvSpPr>
          <p:cNvPr id="30" name="Cross 29"/>
          <p:cNvSpPr/>
          <p:nvPr/>
        </p:nvSpPr>
        <p:spPr>
          <a:xfrm>
            <a:off x="2504359" y="2301796"/>
            <a:ext cx="673100" cy="622300"/>
          </a:xfrm>
          <a:prstGeom prst="plus">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C57BL/6J</a:t>
            </a:r>
            <a:endParaRPr lang="en-US" sz="1000" dirty="0"/>
          </a:p>
        </p:txBody>
      </p:sp>
      <p:sp>
        <p:nvSpPr>
          <p:cNvPr id="32" name="TextBox 31"/>
          <p:cNvSpPr txBox="1"/>
          <p:nvPr/>
        </p:nvSpPr>
        <p:spPr>
          <a:xfrm>
            <a:off x="7251950" y="405368"/>
            <a:ext cx="735260" cy="369332"/>
          </a:xfrm>
          <a:prstGeom prst="rect">
            <a:avLst/>
          </a:prstGeom>
          <a:noFill/>
        </p:spPr>
        <p:txBody>
          <a:bodyPr wrap="none" rtlCol="0">
            <a:spAutoFit/>
          </a:bodyPr>
          <a:lstStyle/>
          <a:p>
            <a:r>
              <a:rPr lang="en-US" dirty="0" smtClean="0"/>
              <a:t>MP23</a:t>
            </a:r>
            <a:endParaRPr lang="en-US" dirty="0"/>
          </a:p>
        </p:txBody>
      </p:sp>
      <p:sp>
        <p:nvSpPr>
          <p:cNvPr id="33" name="Cross 32"/>
          <p:cNvSpPr/>
          <p:nvPr/>
        </p:nvSpPr>
        <p:spPr>
          <a:xfrm>
            <a:off x="5428429" y="2695496"/>
            <a:ext cx="673100" cy="622300"/>
          </a:xfrm>
          <a:prstGeom prst="plus">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C57BL/6J</a:t>
            </a:r>
            <a:endParaRPr lang="en-US" sz="1000" dirty="0"/>
          </a:p>
        </p:txBody>
      </p:sp>
      <p:sp>
        <p:nvSpPr>
          <p:cNvPr id="34" name="Cross 33"/>
          <p:cNvSpPr/>
          <p:nvPr/>
        </p:nvSpPr>
        <p:spPr>
          <a:xfrm>
            <a:off x="4534150" y="2454196"/>
            <a:ext cx="673100" cy="622300"/>
          </a:xfrm>
          <a:prstGeom prst="plus">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C57BL/6J</a:t>
            </a:r>
            <a:endParaRPr lang="en-US" sz="1000" dirty="0"/>
          </a:p>
        </p:txBody>
      </p:sp>
      <p:sp>
        <p:nvSpPr>
          <p:cNvPr id="35" name="Cross 34"/>
          <p:cNvSpPr/>
          <p:nvPr/>
        </p:nvSpPr>
        <p:spPr>
          <a:xfrm>
            <a:off x="6915400" y="2469992"/>
            <a:ext cx="673100" cy="622300"/>
          </a:xfrm>
          <a:prstGeom prst="plus">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C57BL/6J</a:t>
            </a:r>
            <a:endParaRPr lang="en-US" sz="1000" dirty="0"/>
          </a:p>
        </p:txBody>
      </p:sp>
      <p:sp>
        <p:nvSpPr>
          <p:cNvPr id="36" name="Can 35"/>
          <p:cNvSpPr/>
          <p:nvPr/>
        </p:nvSpPr>
        <p:spPr>
          <a:xfrm>
            <a:off x="4534150" y="1123950"/>
            <a:ext cx="648521" cy="546100"/>
          </a:xfrm>
          <a:prstGeom prst="can">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CBA/J</a:t>
            </a:r>
            <a:endParaRPr lang="en-US" sz="1000" dirty="0"/>
          </a:p>
        </p:txBody>
      </p:sp>
      <p:sp>
        <p:nvSpPr>
          <p:cNvPr id="37" name="Can 36"/>
          <p:cNvSpPr/>
          <p:nvPr/>
        </p:nvSpPr>
        <p:spPr>
          <a:xfrm>
            <a:off x="5453008" y="712232"/>
            <a:ext cx="648521" cy="546100"/>
          </a:xfrm>
          <a:prstGeom prst="can">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CBA/J</a:t>
            </a:r>
            <a:endParaRPr lang="en-US" sz="1000" dirty="0"/>
          </a:p>
        </p:txBody>
      </p:sp>
      <p:sp>
        <p:nvSpPr>
          <p:cNvPr id="38" name="Can 37"/>
          <p:cNvSpPr/>
          <p:nvPr/>
        </p:nvSpPr>
        <p:spPr>
          <a:xfrm>
            <a:off x="5293989" y="1296432"/>
            <a:ext cx="648521" cy="546100"/>
          </a:xfrm>
          <a:prstGeom prst="can">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CBA/J</a:t>
            </a:r>
            <a:endParaRPr lang="en-US" sz="1000" dirty="0"/>
          </a:p>
        </p:txBody>
      </p:sp>
      <p:sp>
        <p:nvSpPr>
          <p:cNvPr id="39" name="Can 38"/>
          <p:cNvSpPr/>
          <p:nvPr/>
        </p:nvSpPr>
        <p:spPr>
          <a:xfrm>
            <a:off x="1662879" y="2028746"/>
            <a:ext cx="648521" cy="546100"/>
          </a:xfrm>
          <a:prstGeom prst="can">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CBA/J</a:t>
            </a:r>
            <a:endParaRPr lang="en-US" sz="1000" dirty="0"/>
          </a:p>
        </p:txBody>
      </p:sp>
      <p:sp>
        <p:nvSpPr>
          <p:cNvPr id="40" name="Can 39"/>
          <p:cNvSpPr/>
          <p:nvPr/>
        </p:nvSpPr>
        <p:spPr>
          <a:xfrm>
            <a:off x="1662879" y="2755742"/>
            <a:ext cx="648521" cy="546100"/>
          </a:xfrm>
          <a:prstGeom prst="can">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CBA/J</a:t>
            </a:r>
            <a:endParaRPr lang="en-US" sz="1000" dirty="0"/>
          </a:p>
        </p:txBody>
      </p:sp>
      <p:sp>
        <p:nvSpPr>
          <p:cNvPr id="41" name="Cube 40"/>
          <p:cNvSpPr/>
          <p:nvPr/>
        </p:nvSpPr>
        <p:spPr>
          <a:xfrm>
            <a:off x="515791" y="3988832"/>
            <a:ext cx="829854" cy="469900"/>
          </a:xfrm>
          <a:prstGeom prst="cub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t>NOD.Cg</a:t>
            </a:r>
            <a:endParaRPr lang="en-US" sz="1000" dirty="0" smtClean="0"/>
          </a:p>
          <a:p>
            <a:pPr algn="ctr"/>
            <a:endParaRPr lang="en-US" sz="1000" dirty="0"/>
          </a:p>
        </p:txBody>
      </p:sp>
      <p:sp>
        <p:nvSpPr>
          <p:cNvPr id="42" name="Cube 41"/>
          <p:cNvSpPr/>
          <p:nvPr/>
        </p:nvSpPr>
        <p:spPr>
          <a:xfrm>
            <a:off x="1490355" y="3988832"/>
            <a:ext cx="829854" cy="469900"/>
          </a:xfrm>
          <a:prstGeom prst="cub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t>NOD.Cg</a:t>
            </a:r>
            <a:endParaRPr lang="en-US" sz="1000" dirty="0" smtClean="0"/>
          </a:p>
          <a:p>
            <a:pPr algn="ctr"/>
            <a:endParaRPr lang="en-US" sz="1000" dirty="0"/>
          </a:p>
        </p:txBody>
      </p:sp>
      <p:sp>
        <p:nvSpPr>
          <p:cNvPr id="43" name="Cube 42"/>
          <p:cNvSpPr/>
          <p:nvPr/>
        </p:nvSpPr>
        <p:spPr>
          <a:xfrm>
            <a:off x="1490355" y="4528582"/>
            <a:ext cx="829854" cy="469900"/>
          </a:xfrm>
          <a:prstGeom prst="cub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t>NOD.Cg</a:t>
            </a:r>
            <a:endParaRPr lang="en-US" sz="1000" dirty="0" smtClean="0"/>
          </a:p>
          <a:p>
            <a:pPr algn="ctr"/>
            <a:endParaRPr lang="en-US" sz="1000" dirty="0"/>
          </a:p>
        </p:txBody>
      </p:sp>
      <p:sp>
        <p:nvSpPr>
          <p:cNvPr id="44" name="Cube 43"/>
          <p:cNvSpPr/>
          <p:nvPr/>
        </p:nvSpPr>
        <p:spPr>
          <a:xfrm>
            <a:off x="474574" y="4528582"/>
            <a:ext cx="829854" cy="469900"/>
          </a:xfrm>
          <a:prstGeom prst="cub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t>NOD.Cg</a:t>
            </a:r>
            <a:endParaRPr lang="en-US" sz="1000" dirty="0" smtClean="0"/>
          </a:p>
          <a:p>
            <a:pPr algn="ctr"/>
            <a:endParaRPr lang="en-US" sz="1000" dirty="0"/>
          </a:p>
        </p:txBody>
      </p:sp>
      <p:sp>
        <p:nvSpPr>
          <p:cNvPr id="45" name="Cube 44"/>
          <p:cNvSpPr/>
          <p:nvPr/>
        </p:nvSpPr>
        <p:spPr>
          <a:xfrm>
            <a:off x="3522355" y="4040664"/>
            <a:ext cx="829854" cy="469900"/>
          </a:xfrm>
          <a:prstGeom prst="cub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t>NOD.Cg</a:t>
            </a:r>
            <a:endParaRPr lang="en-US" sz="1000" dirty="0" smtClean="0"/>
          </a:p>
          <a:p>
            <a:pPr algn="ctr"/>
            <a:endParaRPr lang="en-US" sz="1000" dirty="0"/>
          </a:p>
        </p:txBody>
      </p:sp>
      <p:sp>
        <p:nvSpPr>
          <p:cNvPr id="46" name="Cloud 45"/>
          <p:cNvSpPr/>
          <p:nvPr/>
        </p:nvSpPr>
        <p:spPr>
          <a:xfrm>
            <a:off x="575955" y="5628164"/>
            <a:ext cx="762000" cy="406400"/>
          </a:xfrm>
          <a:prstGeom prst="clou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CByB6F1</a:t>
            </a:r>
            <a:endParaRPr lang="en-US" sz="1000" dirty="0">
              <a:solidFill>
                <a:schemeClr val="tx1"/>
              </a:solidFill>
            </a:endParaRPr>
          </a:p>
        </p:txBody>
      </p:sp>
      <p:sp>
        <p:nvSpPr>
          <p:cNvPr id="47" name="Cloud 46"/>
          <p:cNvSpPr/>
          <p:nvPr/>
        </p:nvSpPr>
        <p:spPr>
          <a:xfrm>
            <a:off x="1281879" y="5932964"/>
            <a:ext cx="762000" cy="406400"/>
          </a:xfrm>
          <a:prstGeom prst="clou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CByB6F1</a:t>
            </a:r>
            <a:endParaRPr lang="en-US" sz="1000" dirty="0">
              <a:solidFill>
                <a:schemeClr val="tx1"/>
              </a:solidFill>
            </a:endParaRPr>
          </a:p>
        </p:txBody>
      </p:sp>
      <p:sp>
        <p:nvSpPr>
          <p:cNvPr id="48" name="Cloud 47"/>
          <p:cNvSpPr/>
          <p:nvPr/>
        </p:nvSpPr>
        <p:spPr>
          <a:xfrm>
            <a:off x="2496656" y="5780564"/>
            <a:ext cx="762000" cy="406400"/>
          </a:xfrm>
          <a:prstGeom prst="clou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CByB6F1</a:t>
            </a:r>
            <a:endParaRPr lang="en-US" sz="1000" dirty="0">
              <a:solidFill>
                <a:schemeClr val="tx1"/>
              </a:solidFill>
            </a:endParaRPr>
          </a:p>
        </p:txBody>
      </p:sp>
      <p:sp>
        <p:nvSpPr>
          <p:cNvPr id="49" name="Cloud 48"/>
          <p:cNvSpPr/>
          <p:nvPr/>
        </p:nvSpPr>
        <p:spPr>
          <a:xfrm>
            <a:off x="3068406" y="5932964"/>
            <a:ext cx="762000" cy="406400"/>
          </a:xfrm>
          <a:prstGeom prst="clou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CByB6F1</a:t>
            </a:r>
            <a:endParaRPr lang="en-US" sz="1000" dirty="0">
              <a:solidFill>
                <a:schemeClr val="tx1"/>
              </a:solidFill>
            </a:endParaRPr>
          </a:p>
        </p:txBody>
      </p:sp>
      <p:sp>
        <p:nvSpPr>
          <p:cNvPr id="50" name="5-Point Star 49"/>
          <p:cNvSpPr/>
          <p:nvPr/>
        </p:nvSpPr>
        <p:spPr>
          <a:xfrm>
            <a:off x="4461334" y="5411232"/>
            <a:ext cx="1151245" cy="55880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AMP</a:t>
            </a:r>
            <a:endParaRPr lang="en-US" sz="1000" dirty="0"/>
          </a:p>
        </p:txBody>
      </p:sp>
      <p:sp>
        <p:nvSpPr>
          <p:cNvPr id="51" name="5-Point Star 50"/>
          <p:cNvSpPr/>
          <p:nvPr/>
        </p:nvSpPr>
        <p:spPr>
          <a:xfrm>
            <a:off x="4852806" y="5690632"/>
            <a:ext cx="1151245" cy="55880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AMP</a:t>
            </a:r>
            <a:endParaRPr lang="en-US" sz="1000" dirty="0"/>
          </a:p>
        </p:txBody>
      </p:sp>
      <p:sp>
        <p:nvSpPr>
          <p:cNvPr id="52" name="5-Point Star 51"/>
          <p:cNvSpPr/>
          <p:nvPr/>
        </p:nvSpPr>
        <p:spPr>
          <a:xfrm>
            <a:off x="5066729" y="6010196"/>
            <a:ext cx="1151245" cy="558800"/>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AMP</a:t>
            </a:r>
            <a:endParaRPr lang="en-US" sz="1000" dirty="0"/>
          </a:p>
        </p:txBody>
      </p:sp>
      <p:sp>
        <p:nvSpPr>
          <p:cNvPr id="53" name="Pentagon 52"/>
          <p:cNvSpPr/>
          <p:nvPr/>
        </p:nvSpPr>
        <p:spPr>
          <a:xfrm>
            <a:off x="6287000" y="5614432"/>
            <a:ext cx="849560" cy="482600"/>
          </a:xfrm>
          <a:prstGeom prst="homePlate">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VFP_277</a:t>
            </a:r>
            <a:endParaRPr lang="en-US" sz="1000" dirty="0"/>
          </a:p>
        </p:txBody>
      </p:sp>
      <p:sp>
        <p:nvSpPr>
          <p:cNvPr id="54" name="Pentagon 53"/>
          <p:cNvSpPr/>
          <p:nvPr/>
        </p:nvSpPr>
        <p:spPr>
          <a:xfrm>
            <a:off x="6506241" y="5945664"/>
            <a:ext cx="849560" cy="482600"/>
          </a:xfrm>
          <a:prstGeom prst="homePlate">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VFP_277</a:t>
            </a:r>
            <a:endParaRPr lang="en-US" sz="1000" dirty="0"/>
          </a:p>
        </p:txBody>
      </p:sp>
      <p:sp>
        <p:nvSpPr>
          <p:cNvPr id="55" name="Wave 54"/>
          <p:cNvSpPr/>
          <p:nvPr/>
        </p:nvSpPr>
        <p:spPr>
          <a:xfrm>
            <a:off x="7436100" y="5387896"/>
            <a:ext cx="698749" cy="469900"/>
          </a:xfrm>
          <a:prstGeom prst="wave">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VFPWT3</a:t>
            </a:r>
            <a:endParaRPr lang="en-US" sz="1000" dirty="0"/>
          </a:p>
        </p:txBody>
      </p:sp>
      <p:sp>
        <p:nvSpPr>
          <p:cNvPr id="56" name="Wave 55"/>
          <p:cNvSpPr/>
          <p:nvPr/>
        </p:nvSpPr>
        <p:spPr>
          <a:xfrm>
            <a:off x="7637835" y="5710714"/>
            <a:ext cx="698749" cy="469900"/>
          </a:xfrm>
          <a:prstGeom prst="wave">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VFPWT3</a:t>
            </a:r>
            <a:endParaRPr lang="en-US" sz="1000" dirty="0"/>
          </a:p>
        </p:txBody>
      </p:sp>
      <p:pic>
        <p:nvPicPr>
          <p:cNvPr id="58" name="Picture 57"/>
          <p:cNvPicPr>
            <a:picLocks noChangeAspect="1"/>
          </p:cNvPicPr>
          <p:nvPr/>
        </p:nvPicPr>
        <p:blipFill>
          <a:blip r:embed="rId2"/>
          <a:stretch>
            <a:fillRect/>
          </a:stretch>
        </p:blipFill>
        <p:spPr>
          <a:xfrm>
            <a:off x="2840909" y="1333500"/>
            <a:ext cx="152449" cy="259339"/>
          </a:xfrm>
          <a:prstGeom prst="rect">
            <a:avLst/>
          </a:prstGeom>
        </p:spPr>
      </p:pic>
      <p:pic>
        <p:nvPicPr>
          <p:cNvPr id="59" name="Picture 58"/>
          <p:cNvPicPr>
            <a:picLocks noChangeAspect="1"/>
          </p:cNvPicPr>
          <p:nvPr/>
        </p:nvPicPr>
        <p:blipFill>
          <a:blip r:embed="rId3"/>
          <a:stretch>
            <a:fillRect/>
          </a:stretch>
        </p:blipFill>
        <p:spPr>
          <a:xfrm>
            <a:off x="1919941" y="701757"/>
            <a:ext cx="188396" cy="189664"/>
          </a:xfrm>
          <a:prstGeom prst="rect">
            <a:avLst/>
          </a:prstGeom>
        </p:spPr>
      </p:pic>
      <p:pic>
        <p:nvPicPr>
          <p:cNvPr id="60" name="Picture 59"/>
          <p:cNvPicPr>
            <a:picLocks noChangeAspect="1"/>
          </p:cNvPicPr>
          <p:nvPr/>
        </p:nvPicPr>
        <p:blipFill>
          <a:blip r:embed="rId2"/>
          <a:stretch>
            <a:fillRect/>
          </a:stretch>
        </p:blipFill>
        <p:spPr>
          <a:xfrm>
            <a:off x="2840909" y="648732"/>
            <a:ext cx="152449" cy="259339"/>
          </a:xfrm>
          <a:prstGeom prst="rect">
            <a:avLst/>
          </a:prstGeom>
        </p:spPr>
      </p:pic>
      <p:pic>
        <p:nvPicPr>
          <p:cNvPr id="61" name="Picture 60"/>
          <p:cNvPicPr>
            <a:picLocks noChangeAspect="1"/>
          </p:cNvPicPr>
          <p:nvPr/>
        </p:nvPicPr>
        <p:blipFill>
          <a:blip r:embed="rId3"/>
          <a:stretch>
            <a:fillRect/>
          </a:stretch>
        </p:blipFill>
        <p:spPr>
          <a:xfrm>
            <a:off x="888090" y="1149768"/>
            <a:ext cx="188396" cy="189664"/>
          </a:xfrm>
          <a:prstGeom prst="rect">
            <a:avLst/>
          </a:prstGeom>
        </p:spPr>
      </p:pic>
      <p:pic>
        <p:nvPicPr>
          <p:cNvPr id="62" name="Picture 61"/>
          <p:cNvPicPr>
            <a:picLocks noChangeAspect="1"/>
          </p:cNvPicPr>
          <p:nvPr/>
        </p:nvPicPr>
        <p:blipFill>
          <a:blip r:embed="rId3"/>
          <a:stretch>
            <a:fillRect/>
          </a:stretch>
        </p:blipFill>
        <p:spPr>
          <a:xfrm>
            <a:off x="3991372" y="701757"/>
            <a:ext cx="188396" cy="189664"/>
          </a:xfrm>
          <a:prstGeom prst="rect">
            <a:avLst/>
          </a:prstGeom>
        </p:spPr>
      </p:pic>
      <p:pic>
        <p:nvPicPr>
          <p:cNvPr id="63" name="Picture 62"/>
          <p:cNvPicPr>
            <a:picLocks noChangeAspect="1"/>
          </p:cNvPicPr>
          <p:nvPr/>
        </p:nvPicPr>
        <p:blipFill>
          <a:blip r:embed="rId2"/>
          <a:stretch>
            <a:fillRect/>
          </a:stretch>
        </p:blipFill>
        <p:spPr>
          <a:xfrm>
            <a:off x="4103543" y="1275694"/>
            <a:ext cx="152449" cy="259339"/>
          </a:xfrm>
          <a:prstGeom prst="rect">
            <a:avLst/>
          </a:prstGeom>
        </p:spPr>
      </p:pic>
      <p:pic>
        <p:nvPicPr>
          <p:cNvPr id="64" name="Picture 63"/>
          <p:cNvPicPr>
            <a:picLocks noChangeAspect="1"/>
          </p:cNvPicPr>
          <p:nvPr/>
        </p:nvPicPr>
        <p:blipFill>
          <a:blip r:embed="rId2"/>
          <a:stretch>
            <a:fillRect/>
          </a:stretch>
        </p:blipFill>
        <p:spPr>
          <a:xfrm>
            <a:off x="5942510" y="710831"/>
            <a:ext cx="152449" cy="259339"/>
          </a:xfrm>
          <a:prstGeom prst="rect">
            <a:avLst/>
          </a:prstGeom>
        </p:spPr>
      </p:pic>
      <p:pic>
        <p:nvPicPr>
          <p:cNvPr id="65" name="Picture 64"/>
          <p:cNvPicPr>
            <a:picLocks noChangeAspect="1"/>
          </p:cNvPicPr>
          <p:nvPr/>
        </p:nvPicPr>
        <p:blipFill>
          <a:blip r:embed="rId2"/>
          <a:stretch>
            <a:fillRect/>
          </a:stretch>
        </p:blipFill>
        <p:spPr>
          <a:xfrm>
            <a:off x="5764979" y="1285226"/>
            <a:ext cx="152449" cy="259339"/>
          </a:xfrm>
          <a:prstGeom prst="rect">
            <a:avLst/>
          </a:prstGeom>
        </p:spPr>
      </p:pic>
      <p:pic>
        <p:nvPicPr>
          <p:cNvPr id="66" name="Picture 65"/>
          <p:cNvPicPr>
            <a:picLocks noChangeAspect="1"/>
          </p:cNvPicPr>
          <p:nvPr/>
        </p:nvPicPr>
        <p:blipFill>
          <a:blip r:embed="rId2"/>
          <a:stretch>
            <a:fillRect/>
          </a:stretch>
        </p:blipFill>
        <p:spPr>
          <a:xfrm>
            <a:off x="4990504" y="515361"/>
            <a:ext cx="152449" cy="259339"/>
          </a:xfrm>
          <a:prstGeom prst="rect">
            <a:avLst/>
          </a:prstGeom>
        </p:spPr>
      </p:pic>
      <p:pic>
        <p:nvPicPr>
          <p:cNvPr id="67" name="Picture 66"/>
          <p:cNvPicPr>
            <a:picLocks noChangeAspect="1"/>
          </p:cNvPicPr>
          <p:nvPr/>
        </p:nvPicPr>
        <p:blipFill>
          <a:blip r:embed="rId3"/>
          <a:stretch>
            <a:fillRect/>
          </a:stretch>
        </p:blipFill>
        <p:spPr>
          <a:xfrm>
            <a:off x="982288" y="2454196"/>
            <a:ext cx="188396" cy="189664"/>
          </a:xfrm>
          <a:prstGeom prst="rect">
            <a:avLst/>
          </a:prstGeom>
        </p:spPr>
      </p:pic>
      <p:pic>
        <p:nvPicPr>
          <p:cNvPr id="68" name="Picture 67"/>
          <p:cNvPicPr>
            <a:picLocks noChangeAspect="1"/>
          </p:cNvPicPr>
          <p:nvPr/>
        </p:nvPicPr>
        <p:blipFill>
          <a:blip r:embed="rId3"/>
          <a:stretch>
            <a:fillRect/>
          </a:stretch>
        </p:blipFill>
        <p:spPr>
          <a:xfrm>
            <a:off x="7042362" y="1194832"/>
            <a:ext cx="188396" cy="189664"/>
          </a:xfrm>
          <a:prstGeom prst="rect">
            <a:avLst/>
          </a:prstGeom>
        </p:spPr>
      </p:pic>
      <p:pic>
        <p:nvPicPr>
          <p:cNvPr id="69" name="Picture 68"/>
          <p:cNvPicPr>
            <a:picLocks noChangeAspect="1"/>
          </p:cNvPicPr>
          <p:nvPr/>
        </p:nvPicPr>
        <p:blipFill>
          <a:blip r:embed="rId3"/>
          <a:stretch>
            <a:fillRect/>
          </a:stretch>
        </p:blipFill>
        <p:spPr>
          <a:xfrm>
            <a:off x="3348901" y="944701"/>
            <a:ext cx="188396" cy="189664"/>
          </a:xfrm>
          <a:prstGeom prst="rect">
            <a:avLst/>
          </a:prstGeom>
        </p:spPr>
      </p:pic>
      <p:pic>
        <p:nvPicPr>
          <p:cNvPr id="70" name="Picture 69"/>
          <p:cNvPicPr>
            <a:picLocks noChangeAspect="1"/>
          </p:cNvPicPr>
          <p:nvPr/>
        </p:nvPicPr>
        <p:blipFill>
          <a:blip r:embed="rId3"/>
          <a:stretch>
            <a:fillRect/>
          </a:stretch>
        </p:blipFill>
        <p:spPr>
          <a:xfrm>
            <a:off x="4904554" y="1134365"/>
            <a:ext cx="188396" cy="189664"/>
          </a:xfrm>
          <a:prstGeom prst="rect">
            <a:avLst/>
          </a:prstGeom>
        </p:spPr>
      </p:pic>
      <p:pic>
        <p:nvPicPr>
          <p:cNvPr id="71" name="Picture 70"/>
          <p:cNvPicPr>
            <a:picLocks noChangeAspect="1"/>
          </p:cNvPicPr>
          <p:nvPr/>
        </p:nvPicPr>
        <p:blipFill>
          <a:blip r:embed="rId2"/>
          <a:stretch>
            <a:fillRect/>
          </a:stretch>
        </p:blipFill>
        <p:spPr>
          <a:xfrm>
            <a:off x="1040747" y="3988832"/>
            <a:ext cx="152449" cy="259339"/>
          </a:xfrm>
          <a:prstGeom prst="rect">
            <a:avLst/>
          </a:prstGeom>
        </p:spPr>
      </p:pic>
      <p:pic>
        <p:nvPicPr>
          <p:cNvPr id="72" name="Picture 71"/>
          <p:cNvPicPr>
            <a:picLocks noChangeAspect="1"/>
          </p:cNvPicPr>
          <p:nvPr/>
        </p:nvPicPr>
        <p:blipFill>
          <a:blip r:embed="rId2"/>
          <a:stretch>
            <a:fillRect/>
          </a:stretch>
        </p:blipFill>
        <p:spPr>
          <a:xfrm>
            <a:off x="2098768" y="2750692"/>
            <a:ext cx="152449" cy="259339"/>
          </a:xfrm>
          <a:prstGeom prst="rect">
            <a:avLst/>
          </a:prstGeom>
        </p:spPr>
      </p:pic>
      <p:pic>
        <p:nvPicPr>
          <p:cNvPr id="73" name="Picture 72"/>
          <p:cNvPicPr>
            <a:picLocks noChangeAspect="1"/>
          </p:cNvPicPr>
          <p:nvPr/>
        </p:nvPicPr>
        <p:blipFill>
          <a:blip r:embed="rId2"/>
          <a:stretch>
            <a:fillRect/>
          </a:stretch>
        </p:blipFill>
        <p:spPr>
          <a:xfrm>
            <a:off x="1193196" y="2832953"/>
            <a:ext cx="152449" cy="259339"/>
          </a:xfrm>
          <a:prstGeom prst="rect">
            <a:avLst/>
          </a:prstGeom>
        </p:spPr>
      </p:pic>
      <p:pic>
        <p:nvPicPr>
          <p:cNvPr id="74" name="Picture 73"/>
          <p:cNvPicPr>
            <a:picLocks noChangeAspect="1"/>
          </p:cNvPicPr>
          <p:nvPr/>
        </p:nvPicPr>
        <p:blipFill>
          <a:blip r:embed="rId3"/>
          <a:stretch>
            <a:fillRect/>
          </a:stretch>
        </p:blipFill>
        <p:spPr>
          <a:xfrm>
            <a:off x="2098768" y="2028746"/>
            <a:ext cx="188396" cy="189664"/>
          </a:xfrm>
          <a:prstGeom prst="rect">
            <a:avLst/>
          </a:prstGeom>
        </p:spPr>
      </p:pic>
      <p:pic>
        <p:nvPicPr>
          <p:cNvPr id="75" name="Picture 74"/>
          <p:cNvPicPr>
            <a:picLocks noChangeAspect="1"/>
          </p:cNvPicPr>
          <p:nvPr/>
        </p:nvPicPr>
        <p:blipFill>
          <a:blip r:embed="rId3"/>
          <a:stretch>
            <a:fillRect/>
          </a:stretch>
        </p:blipFill>
        <p:spPr>
          <a:xfrm>
            <a:off x="2880010" y="2307880"/>
            <a:ext cx="188396" cy="189664"/>
          </a:xfrm>
          <a:prstGeom prst="rect">
            <a:avLst/>
          </a:prstGeom>
        </p:spPr>
      </p:pic>
      <p:pic>
        <p:nvPicPr>
          <p:cNvPr id="76" name="Picture 75"/>
          <p:cNvPicPr>
            <a:picLocks noChangeAspect="1"/>
          </p:cNvPicPr>
          <p:nvPr/>
        </p:nvPicPr>
        <p:blipFill>
          <a:blip r:embed="rId3"/>
          <a:stretch>
            <a:fillRect/>
          </a:stretch>
        </p:blipFill>
        <p:spPr>
          <a:xfrm>
            <a:off x="5882053" y="2708614"/>
            <a:ext cx="188396" cy="189664"/>
          </a:xfrm>
          <a:prstGeom prst="rect">
            <a:avLst/>
          </a:prstGeom>
        </p:spPr>
      </p:pic>
      <p:pic>
        <p:nvPicPr>
          <p:cNvPr id="77" name="Picture 76"/>
          <p:cNvPicPr>
            <a:picLocks noChangeAspect="1"/>
          </p:cNvPicPr>
          <p:nvPr/>
        </p:nvPicPr>
        <p:blipFill>
          <a:blip r:embed="rId3"/>
          <a:stretch>
            <a:fillRect/>
          </a:stretch>
        </p:blipFill>
        <p:spPr>
          <a:xfrm>
            <a:off x="4904554" y="2480014"/>
            <a:ext cx="188396" cy="189664"/>
          </a:xfrm>
          <a:prstGeom prst="rect">
            <a:avLst/>
          </a:prstGeom>
        </p:spPr>
      </p:pic>
      <p:pic>
        <p:nvPicPr>
          <p:cNvPr id="78" name="Picture 77"/>
          <p:cNvPicPr>
            <a:picLocks noChangeAspect="1"/>
          </p:cNvPicPr>
          <p:nvPr/>
        </p:nvPicPr>
        <p:blipFill>
          <a:blip r:embed="rId3"/>
          <a:stretch>
            <a:fillRect/>
          </a:stretch>
        </p:blipFill>
        <p:spPr>
          <a:xfrm>
            <a:off x="7341902" y="2485281"/>
            <a:ext cx="188396" cy="189664"/>
          </a:xfrm>
          <a:prstGeom prst="rect">
            <a:avLst/>
          </a:prstGeom>
        </p:spPr>
      </p:pic>
      <p:pic>
        <p:nvPicPr>
          <p:cNvPr id="79" name="Picture 78"/>
          <p:cNvPicPr>
            <a:picLocks noChangeAspect="1"/>
          </p:cNvPicPr>
          <p:nvPr/>
        </p:nvPicPr>
        <p:blipFill>
          <a:blip r:embed="rId2"/>
          <a:stretch>
            <a:fillRect/>
          </a:stretch>
        </p:blipFill>
        <p:spPr>
          <a:xfrm>
            <a:off x="1010200" y="4528582"/>
            <a:ext cx="152449" cy="259339"/>
          </a:xfrm>
          <a:prstGeom prst="rect">
            <a:avLst/>
          </a:prstGeom>
        </p:spPr>
      </p:pic>
      <p:pic>
        <p:nvPicPr>
          <p:cNvPr id="80" name="Picture 79"/>
          <p:cNvPicPr>
            <a:picLocks noChangeAspect="1"/>
          </p:cNvPicPr>
          <p:nvPr/>
        </p:nvPicPr>
        <p:blipFill>
          <a:blip r:embed="rId2"/>
          <a:stretch>
            <a:fillRect/>
          </a:stretch>
        </p:blipFill>
        <p:spPr>
          <a:xfrm>
            <a:off x="2032112" y="3988832"/>
            <a:ext cx="152449" cy="259339"/>
          </a:xfrm>
          <a:prstGeom prst="rect">
            <a:avLst/>
          </a:prstGeom>
        </p:spPr>
      </p:pic>
      <p:pic>
        <p:nvPicPr>
          <p:cNvPr id="81" name="Picture 80"/>
          <p:cNvPicPr>
            <a:picLocks noChangeAspect="1"/>
          </p:cNvPicPr>
          <p:nvPr/>
        </p:nvPicPr>
        <p:blipFill>
          <a:blip r:embed="rId3"/>
          <a:stretch>
            <a:fillRect/>
          </a:stretch>
        </p:blipFill>
        <p:spPr>
          <a:xfrm>
            <a:off x="2014139" y="4559516"/>
            <a:ext cx="188396" cy="189664"/>
          </a:xfrm>
          <a:prstGeom prst="rect">
            <a:avLst/>
          </a:prstGeom>
        </p:spPr>
      </p:pic>
      <p:pic>
        <p:nvPicPr>
          <p:cNvPr id="82" name="Picture 81"/>
          <p:cNvPicPr>
            <a:picLocks noChangeAspect="1"/>
          </p:cNvPicPr>
          <p:nvPr/>
        </p:nvPicPr>
        <p:blipFill>
          <a:blip r:embed="rId2"/>
          <a:stretch>
            <a:fillRect/>
          </a:stretch>
        </p:blipFill>
        <p:spPr>
          <a:xfrm>
            <a:off x="4105014" y="4011562"/>
            <a:ext cx="152449" cy="259339"/>
          </a:xfrm>
          <a:prstGeom prst="rect">
            <a:avLst/>
          </a:prstGeom>
        </p:spPr>
      </p:pic>
      <p:pic>
        <p:nvPicPr>
          <p:cNvPr id="83" name="Picture 82"/>
          <p:cNvPicPr>
            <a:picLocks noChangeAspect="1"/>
          </p:cNvPicPr>
          <p:nvPr/>
        </p:nvPicPr>
        <p:blipFill>
          <a:blip r:embed="rId3"/>
          <a:stretch>
            <a:fillRect/>
          </a:stretch>
        </p:blipFill>
        <p:spPr>
          <a:xfrm>
            <a:off x="1112302" y="5618231"/>
            <a:ext cx="188396" cy="189664"/>
          </a:xfrm>
          <a:prstGeom prst="rect">
            <a:avLst/>
          </a:prstGeom>
        </p:spPr>
      </p:pic>
      <p:pic>
        <p:nvPicPr>
          <p:cNvPr id="84" name="Picture 83"/>
          <p:cNvPicPr>
            <a:picLocks noChangeAspect="1"/>
          </p:cNvPicPr>
          <p:nvPr/>
        </p:nvPicPr>
        <p:blipFill>
          <a:blip r:embed="rId3"/>
          <a:stretch>
            <a:fillRect/>
          </a:stretch>
        </p:blipFill>
        <p:spPr>
          <a:xfrm>
            <a:off x="1825743" y="5915364"/>
            <a:ext cx="188396" cy="189664"/>
          </a:xfrm>
          <a:prstGeom prst="rect">
            <a:avLst/>
          </a:prstGeom>
        </p:spPr>
      </p:pic>
      <p:pic>
        <p:nvPicPr>
          <p:cNvPr id="86" name="Picture 85"/>
          <p:cNvPicPr>
            <a:picLocks noChangeAspect="1"/>
          </p:cNvPicPr>
          <p:nvPr/>
        </p:nvPicPr>
        <p:blipFill>
          <a:blip r:embed="rId2"/>
          <a:stretch>
            <a:fillRect/>
          </a:stretch>
        </p:blipFill>
        <p:spPr>
          <a:xfrm>
            <a:off x="3005155" y="5693497"/>
            <a:ext cx="152449" cy="259339"/>
          </a:xfrm>
          <a:prstGeom prst="rect">
            <a:avLst/>
          </a:prstGeom>
        </p:spPr>
      </p:pic>
      <p:pic>
        <p:nvPicPr>
          <p:cNvPr id="87" name="Picture 86"/>
          <p:cNvPicPr>
            <a:picLocks noChangeAspect="1"/>
          </p:cNvPicPr>
          <p:nvPr/>
        </p:nvPicPr>
        <p:blipFill>
          <a:blip r:embed="rId2"/>
          <a:stretch>
            <a:fillRect/>
          </a:stretch>
        </p:blipFill>
        <p:spPr>
          <a:xfrm>
            <a:off x="3602421" y="5915364"/>
            <a:ext cx="152449" cy="259339"/>
          </a:xfrm>
          <a:prstGeom prst="rect">
            <a:avLst/>
          </a:prstGeom>
        </p:spPr>
      </p:pic>
      <p:sp>
        <p:nvSpPr>
          <p:cNvPr id="2" name="Oval 1"/>
          <p:cNvSpPr/>
          <p:nvPr/>
        </p:nvSpPr>
        <p:spPr>
          <a:xfrm>
            <a:off x="1400336" y="1816100"/>
            <a:ext cx="1086884" cy="1803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2487220" y="1842532"/>
            <a:ext cx="2365586" cy="5344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a:off x="1193196" y="2600802"/>
            <a:ext cx="196088" cy="7414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4534150" y="405368"/>
            <a:ext cx="837950" cy="78946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Arrow Connector 88"/>
          <p:cNvCxnSpPr/>
          <p:nvPr/>
        </p:nvCxnSpPr>
        <p:spPr>
          <a:xfrm>
            <a:off x="5219226" y="1075625"/>
            <a:ext cx="152874" cy="1827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H="1">
            <a:off x="3602421" y="907629"/>
            <a:ext cx="945876" cy="33697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726949" y="-12700"/>
            <a:ext cx="5557932" cy="369332"/>
          </a:xfrm>
          <a:prstGeom prst="rect">
            <a:avLst/>
          </a:prstGeom>
          <a:noFill/>
        </p:spPr>
        <p:txBody>
          <a:bodyPr wrap="none" rtlCol="0">
            <a:spAutoFit/>
          </a:bodyPr>
          <a:lstStyle/>
          <a:p>
            <a:r>
              <a:rPr lang="en-US" dirty="0" smtClean="0"/>
              <a:t>Mouse room / strain relationship and potential questions</a:t>
            </a:r>
            <a:endParaRPr lang="en-US" dirty="0"/>
          </a:p>
        </p:txBody>
      </p:sp>
      <p:sp>
        <p:nvSpPr>
          <p:cNvPr id="9" name="Slide Number Placeholder 8"/>
          <p:cNvSpPr>
            <a:spLocks noGrp="1"/>
          </p:cNvSpPr>
          <p:nvPr>
            <p:ph type="sldNum" sz="quarter" idx="12"/>
          </p:nvPr>
        </p:nvSpPr>
        <p:spPr/>
        <p:txBody>
          <a:bodyPr/>
          <a:lstStyle/>
          <a:p>
            <a:fld id="{5BBE999C-EBD2-FC47-BC46-140DF74E51F4}" type="slidenum">
              <a:rPr lang="en-US" smtClean="0"/>
              <a:t>30</a:t>
            </a:fld>
            <a:endParaRPr lang="en-US"/>
          </a:p>
        </p:txBody>
      </p:sp>
    </p:spTree>
    <p:extLst>
      <p:ext uri="{BB962C8B-B14F-4D97-AF65-F5344CB8AC3E}">
        <p14:creationId xmlns:p14="http://schemas.microsoft.com/office/powerpoint/2010/main" val="16078892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6637" y="1427237"/>
            <a:ext cx="8881656" cy="5430763"/>
          </a:xfrm>
          <a:prstGeom prst="rect">
            <a:avLst/>
          </a:prstGeom>
        </p:spPr>
      </p:pic>
      <p:pic>
        <p:nvPicPr>
          <p:cNvPr id="6" name="Picture 5"/>
          <p:cNvPicPr>
            <a:picLocks noChangeAspect="1"/>
          </p:cNvPicPr>
          <p:nvPr/>
        </p:nvPicPr>
        <p:blipFill rotWithShape="1">
          <a:blip r:embed="rId4"/>
          <a:srcRect l="8333" t="3796" r="60112" b="67649"/>
          <a:stretch/>
        </p:blipFill>
        <p:spPr>
          <a:xfrm>
            <a:off x="1" y="3755569"/>
            <a:ext cx="1814286" cy="1003903"/>
          </a:xfrm>
          <a:prstGeom prst="rect">
            <a:avLst/>
          </a:prstGeom>
        </p:spPr>
      </p:pic>
      <p:pic>
        <p:nvPicPr>
          <p:cNvPr id="7" name="Picture 6"/>
          <p:cNvPicPr>
            <a:picLocks noChangeAspect="1"/>
          </p:cNvPicPr>
          <p:nvPr/>
        </p:nvPicPr>
        <p:blipFill rotWithShape="1">
          <a:blip r:embed="rId5"/>
          <a:srcRect l="84788" t="4229" r="2381" b="51856"/>
          <a:stretch/>
        </p:blipFill>
        <p:spPr>
          <a:xfrm>
            <a:off x="8329443" y="1343174"/>
            <a:ext cx="714713" cy="1495740"/>
          </a:xfrm>
          <a:prstGeom prst="rect">
            <a:avLst/>
          </a:prstGeom>
        </p:spPr>
      </p:pic>
      <p:sp>
        <p:nvSpPr>
          <p:cNvPr id="3" name="Title 2"/>
          <p:cNvSpPr>
            <a:spLocks noGrp="1"/>
          </p:cNvSpPr>
          <p:nvPr>
            <p:ph type="title"/>
          </p:nvPr>
        </p:nvSpPr>
        <p:spPr>
          <a:xfrm>
            <a:off x="457200" y="173038"/>
            <a:ext cx="8229600" cy="1143000"/>
          </a:xfrm>
        </p:spPr>
        <p:txBody>
          <a:bodyPr>
            <a:normAutofit/>
          </a:bodyPr>
          <a:lstStyle/>
          <a:p>
            <a:r>
              <a:rPr lang="en-US" sz="2800" b="1" dirty="0" smtClean="0"/>
              <a:t>Spearman correlation shows more similarity of bacterial communities by genotype than room</a:t>
            </a:r>
            <a:endParaRPr lang="en-US" sz="2800" b="1" dirty="0"/>
          </a:p>
        </p:txBody>
      </p:sp>
      <p:sp>
        <p:nvSpPr>
          <p:cNvPr id="5" name="Rectangle 4"/>
          <p:cNvSpPr/>
          <p:nvPr/>
        </p:nvSpPr>
        <p:spPr>
          <a:xfrm>
            <a:off x="7559040" y="6187440"/>
            <a:ext cx="770403" cy="5892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061199" y="6177280"/>
            <a:ext cx="436881" cy="5892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BBE999C-EBD2-FC47-BC46-140DF74E51F4}" type="slidenum">
              <a:rPr lang="en-US" smtClean="0"/>
              <a:t>31</a:t>
            </a:fld>
            <a:endParaRPr lang="en-US"/>
          </a:p>
        </p:txBody>
      </p:sp>
    </p:spTree>
    <p:extLst>
      <p:ext uri="{BB962C8B-B14F-4D97-AF65-F5344CB8AC3E}">
        <p14:creationId xmlns:p14="http://schemas.microsoft.com/office/powerpoint/2010/main" val="36103326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I LIKE THIS PROJECT</a:t>
            </a:r>
          </a:p>
        </p:txBody>
      </p:sp>
      <p:sp>
        <p:nvSpPr>
          <p:cNvPr id="3" name="TextBox 2"/>
          <p:cNvSpPr txBox="1"/>
          <p:nvPr/>
        </p:nvSpPr>
        <p:spPr>
          <a:xfrm>
            <a:off x="786896" y="1449025"/>
            <a:ext cx="7713133" cy="2862323"/>
          </a:xfrm>
          <a:prstGeom prst="rect">
            <a:avLst/>
          </a:prstGeom>
          <a:noFill/>
        </p:spPr>
        <p:txBody>
          <a:bodyPr wrap="square" rtlCol="0">
            <a:spAutoFit/>
          </a:bodyPr>
          <a:lstStyle/>
          <a:p>
            <a:pPr marL="342900" indent="-342900">
              <a:buAutoNum type="arabicPeriod"/>
            </a:pPr>
            <a:r>
              <a:rPr lang="en-US" dirty="0" smtClean="0"/>
              <a:t>Going to proceed with </a:t>
            </a:r>
            <a:r>
              <a:rPr lang="en-US" dirty="0" err="1" smtClean="0"/>
              <a:t>Illumina</a:t>
            </a:r>
            <a:r>
              <a:rPr lang="en-US" dirty="0" smtClean="0"/>
              <a:t> sequencing of the mouse colony</a:t>
            </a:r>
          </a:p>
          <a:p>
            <a:pPr marL="800100" lvl="1" indent="-342900">
              <a:buFont typeface="Arial"/>
              <a:buChar char="•"/>
            </a:pPr>
            <a:r>
              <a:rPr lang="en-US" dirty="0" smtClean="0"/>
              <a:t>LOTS of mice and replicates for well defined orgs</a:t>
            </a:r>
          </a:p>
          <a:p>
            <a:pPr marL="342900" indent="-342900">
              <a:buAutoNum type="arabicPeriod"/>
            </a:pPr>
            <a:endParaRPr lang="en-US" dirty="0"/>
          </a:p>
          <a:p>
            <a:pPr marL="342900" indent="-342900">
              <a:buAutoNum type="arabicPeriod"/>
            </a:pPr>
            <a:r>
              <a:rPr lang="en-US" dirty="0" smtClean="0"/>
              <a:t>Controlled diet, environment</a:t>
            </a:r>
          </a:p>
          <a:p>
            <a:pPr marL="800100" lvl="1" indent="-342900">
              <a:buFont typeface="Arial"/>
              <a:buChar char="•"/>
            </a:pPr>
            <a:r>
              <a:rPr lang="en-US" dirty="0" smtClean="0"/>
              <a:t>Look for changes due to genetics</a:t>
            </a:r>
          </a:p>
          <a:p>
            <a:pPr marL="1257300" lvl="2" indent="-342900">
              <a:buFont typeface="Arial"/>
              <a:buChar char="•"/>
            </a:pPr>
            <a:r>
              <a:rPr lang="en-US" dirty="0" smtClean="0"/>
              <a:t>Presence / absence of taxa</a:t>
            </a:r>
          </a:p>
          <a:p>
            <a:pPr marL="1257300" lvl="2" indent="-342900">
              <a:buFont typeface="Arial"/>
              <a:buChar char="•"/>
            </a:pPr>
            <a:r>
              <a:rPr lang="en-US" dirty="0" smtClean="0"/>
              <a:t>Amount of variability</a:t>
            </a:r>
          </a:p>
          <a:p>
            <a:pPr lvl="2"/>
            <a:endParaRPr lang="en-US" dirty="0" smtClean="0"/>
          </a:p>
          <a:p>
            <a:pPr marL="342900" indent="-342900">
              <a:buFont typeface="+mj-lt"/>
              <a:buAutoNum type="arabicPeriod"/>
            </a:pPr>
            <a:r>
              <a:rPr lang="en-US" dirty="0" smtClean="0"/>
              <a:t>Spatial / colonization component</a:t>
            </a:r>
          </a:p>
          <a:p>
            <a:pPr marL="1257300" lvl="2" indent="-342900">
              <a:buFont typeface="Arial"/>
              <a:buChar char="•"/>
            </a:pPr>
            <a:endParaRPr lang="en-US" dirty="0"/>
          </a:p>
        </p:txBody>
      </p:sp>
      <p:sp>
        <p:nvSpPr>
          <p:cNvPr id="4" name="Slide Number Placeholder 3"/>
          <p:cNvSpPr>
            <a:spLocks noGrp="1"/>
          </p:cNvSpPr>
          <p:nvPr>
            <p:ph type="sldNum" sz="quarter" idx="12"/>
          </p:nvPr>
        </p:nvSpPr>
        <p:spPr/>
        <p:txBody>
          <a:bodyPr/>
          <a:lstStyle/>
          <a:p>
            <a:fld id="{5BBE999C-EBD2-FC47-BC46-140DF74E51F4}" type="slidenum">
              <a:rPr lang="en-US" smtClean="0"/>
              <a:t>32</a:t>
            </a:fld>
            <a:endParaRPr lang="en-US"/>
          </a:p>
        </p:txBody>
      </p:sp>
    </p:spTree>
    <p:extLst>
      <p:ext uri="{BB962C8B-B14F-4D97-AF65-F5344CB8AC3E}">
        <p14:creationId xmlns:p14="http://schemas.microsoft.com/office/powerpoint/2010/main" val="36191247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dirty="0" smtClean="0"/>
              <a:t>General overview of microbiome workflow</a:t>
            </a:r>
          </a:p>
          <a:p>
            <a:r>
              <a:rPr lang="en-US" dirty="0" smtClean="0"/>
              <a:t>Data analysis projects</a:t>
            </a:r>
          </a:p>
          <a:p>
            <a:pPr lvl="1"/>
            <a:r>
              <a:rPr lang="en-US" dirty="0" smtClean="0"/>
              <a:t>Integrated Human Microbiome Project (HMP2)</a:t>
            </a:r>
          </a:p>
          <a:p>
            <a:pPr lvl="1"/>
            <a:r>
              <a:rPr lang="en-US" dirty="0" smtClean="0"/>
              <a:t>JAX mouse study</a:t>
            </a:r>
          </a:p>
          <a:p>
            <a:pPr lvl="1"/>
            <a:r>
              <a:rPr lang="en-US" dirty="0" smtClean="0"/>
              <a:t>The effect of Pneumococcal vaccination on the infant nasopharyngeal microbiome</a:t>
            </a:r>
            <a:endParaRPr lang="en-US" dirty="0"/>
          </a:p>
          <a:p>
            <a:r>
              <a:rPr lang="en-US" dirty="0" smtClean="0"/>
              <a:t>Data production projects</a:t>
            </a:r>
          </a:p>
          <a:p>
            <a:pPr lvl="1"/>
            <a:r>
              <a:rPr lang="en-US" dirty="0" smtClean="0"/>
              <a:t>JAX building sampling</a:t>
            </a:r>
            <a:endParaRPr lang="en-US" dirty="0"/>
          </a:p>
        </p:txBody>
      </p:sp>
      <p:sp>
        <p:nvSpPr>
          <p:cNvPr id="4" name="Slide Number Placeholder 3"/>
          <p:cNvSpPr>
            <a:spLocks noGrp="1"/>
          </p:cNvSpPr>
          <p:nvPr>
            <p:ph type="sldNum" sz="quarter" idx="12"/>
          </p:nvPr>
        </p:nvSpPr>
        <p:spPr/>
        <p:txBody>
          <a:bodyPr/>
          <a:lstStyle/>
          <a:p>
            <a:fld id="{5BBE999C-EBD2-FC47-BC46-140DF74E51F4}" type="slidenum">
              <a:rPr lang="en-US" smtClean="0"/>
              <a:t>33</a:t>
            </a:fld>
            <a:endParaRPr lang="en-US"/>
          </a:p>
        </p:txBody>
      </p:sp>
    </p:spTree>
    <p:extLst>
      <p:ext uri="{BB962C8B-B14F-4D97-AF65-F5344CB8AC3E}">
        <p14:creationId xmlns:p14="http://schemas.microsoft.com/office/powerpoint/2010/main" val="636657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Effect of Pneumococcal Conjugate Vaccines on the Pediatric Nasopharyngeal Microbiome</a:t>
            </a:r>
          </a:p>
        </p:txBody>
      </p:sp>
      <p:grpSp>
        <p:nvGrpSpPr>
          <p:cNvPr id="3" name="Group 2"/>
          <p:cNvGrpSpPr/>
          <p:nvPr/>
        </p:nvGrpSpPr>
        <p:grpSpPr>
          <a:xfrm>
            <a:off x="2150923" y="16139795"/>
            <a:ext cx="4059387" cy="3560141"/>
            <a:chOff x="2150923" y="16139795"/>
            <a:chExt cx="4059387" cy="3560141"/>
          </a:xfrm>
        </p:grpSpPr>
        <p:pic>
          <p:nvPicPr>
            <p:cNvPr id="4" name="Picture 3"/>
            <p:cNvPicPr>
              <a:picLocks noChangeAspect="1"/>
            </p:cNvPicPr>
            <p:nvPr/>
          </p:nvPicPr>
          <p:blipFill>
            <a:blip r:embed="rId2"/>
            <a:stretch>
              <a:fillRect/>
            </a:stretch>
          </p:blipFill>
          <p:spPr>
            <a:xfrm>
              <a:off x="2150923" y="16232155"/>
              <a:ext cx="4059387" cy="1011017"/>
            </a:xfrm>
            <a:prstGeom prst="rect">
              <a:avLst/>
            </a:prstGeom>
            <a:noFill/>
            <a:ln w="12700" cmpd="sng">
              <a:noFill/>
            </a:ln>
          </p:spPr>
        </p:pic>
        <p:pic>
          <p:nvPicPr>
            <p:cNvPr id="5" name="Picture 4"/>
            <p:cNvPicPr>
              <a:picLocks noChangeAspect="1"/>
            </p:cNvPicPr>
            <p:nvPr/>
          </p:nvPicPr>
          <p:blipFill rotWithShape="1">
            <a:blip r:embed="rId3"/>
            <a:srcRect l="3269" t="7228" r="3335" b="7209"/>
            <a:stretch/>
          </p:blipFill>
          <p:spPr>
            <a:xfrm>
              <a:off x="2150923" y="17291920"/>
              <a:ext cx="3880823" cy="2300031"/>
            </a:xfrm>
            <a:prstGeom prst="rect">
              <a:avLst/>
            </a:prstGeom>
          </p:spPr>
        </p:pic>
        <p:sp>
          <p:nvSpPr>
            <p:cNvPr id="6" name="TextBox 5"/>
            <p:cNvSpPr txBox="1"/>
            <p:nvPr/>
          </p:nvSpPr>
          <p:spPr>
            <a:xfrm>
              <a:off x="2248662" y="16139795"/>
              <a:ext cx="300082" cy="307777"/>
            </a:xfrm>
            <a:prstGeom prst="rect">
              <a:avLst/>
            </a:prstGeom>
            <a:noFill/>
          </p:spPr>
          <p:txBody>
            <a:bodyPr wrap="none" rtlCol="0">
              <a:spAutoFit/>
            </a:bodyPr>
            <a:lstStyle/>
            <a:p>
              <a:r>
                <a:rPr lang="en-US" sz="1400" dirty="0" smtClean="0"/>
                <a:t>A</a:t>
              </a:r>
            </a:p>
          </p:txBody>
        </p:sp>
        <p:sp>
          <p:nvSpPr>
            <p:cNvPr id="7" name="TextBox 6"/>
            <p:cNvSpPr txBox="1"/>
            <p:nvPr/>
          </p:nvSpPr>
          <p:spPr>
            <a:xfrm>
              <a:off x="2244329" y="17332712"/>
              <a:ext cx="304415" cy="307777"/>
            </a:xfrm>
            <a:prstGeom prst="rect">
              <a:avLst/>
            </a:prstGeom>
            <a:noFill/>
          </p:spPr>
          <p:txBody>
            <a:bodyPr wrap="none" rtlCol="0">
              <a:spAutoFit/>
            </a:bodyPr>
            <a:lstStyle/>
            <a:p>
              <a:r>
                <a:rPr lang="en-US" sz="1400" dirty="0"/>
                <a:t>B</a:t>
              </a:r>
              <a:endParaRPr lang="en-US" sz="1400" dirty="0" smtClean="0"/>
            </a:p>
          </p:txBody>
        </p:sp>
        <p:sp>
          <p:nvSpPr>
            <p:cNvPr id="8" name="Rectangle 7"/>
            <p:cNvSpPr/>
            <p:nvPr/>
          </p:nvSpPr>
          <p:spPr>
            <a:xfrm>
              <a:off x="2649543" y="16824241"/>
              <a:ext cx="714375" cy="17145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068905" y="18833372"/>
              <a:ext cx="909677" cy="779714"/>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414392" y="19372665"/>
              <a:ext cx="424122" cy="327271"/>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303323" y="16292195"/>
            <a:ext cx="4059387" cy="3560141"/>
            <a:chOff x="2150923" y="16139795"/>
            <a:chExt cx="4059387" cy="3560141"/>
          </a:xfrm>
        </p:grpSpPr>
        <p:pic>
          <p:nvPicPr>
            <p:cNvPr id="12" name="Picture 11"/>
            <p:cNvPicPr>
              <a:picLocks noChangeAspect="1"/>
            </p:cNvPicPr>
            <p:nvPr/>
          </p:nvPicPr>
          <p:blipFill>
            <a:blip r:embed="rId2"/>
            <a:stretch>
              <a:fillRect/>
            </a:stretch>
          </p:blipFill>
          <p:spPr>
            <a:xfrm>
              <a:off x="2150923" y="16232155"/>
              <a:ext cx="4059387" cy="1011017"/>
            </a:xfrm>
            <a:prstGeom prst="rect">
              <a:avLst/>
            </a:prstGeom>
            <a:noFill/>
            <a:ln w="12700" cmpd="sng">
              <a:noFill/>
            </a:ln>
          </p:spPr>
        </p:pic>
        <p:sp>
          <p:nvSpPr>
            <p:cNvPr id="14" name="TextBox 13"/>
            <p:cNvSpPr txBox="1"/>
            <p:nvPr/>
          </p:nvSpPr>
          <p:spPr>
            <a:xfrm>
              <a:off x="2248662" y="16139795"/>
              <a:ext cx="300082" cy="307777"/>
            </a:xfrm>
            <a:prstGeom prst="rect">
              <a:avLst/>
            </a:prstGeom>
            <a:noFill/>
          </p:spPr>
          <p:txBody>
            <a:bodyPr wrap="none" rtlCol="0">
              <a:spAutoFit/>
            </a:bodyPr>
            <a:lstStyle/>
            <a:p>
              <a:r>
                <a:rPr lang="en-US" sz="1400" dirty="0" smtClean="0"/>
                <a:t>A</a:t>
              </a:r>
            </a:p>
          </p:txBody>
        </p:sp>
        <p:sp>
          <p:nvSpPr>
            <p:cNvPr id="15" name="TextBox 14"/>
            <p:cNvSpPr txBox="1"/>
            <p:nvPr/>
          </p:nvSpPr>
          <p:spPr>
            <a:xfrm>
              <a:off x="2244329" y="17332712"/>
              <a:ext cx="304415" cy="307777"/>
            </a:xfrm>
            <a:prstGeom prst="rect">
              <a:avLst/>
            </a:prstGeom>
            <a:noFill/>
          </p:spPr>
          <p:txBody>
            <a:bodyPr wrap="none" rtlCol="0">
              <a:spAutoFit/>
            </a:bodyPr>
            <a:lstStyle/>
            <a:p>
              <a:r>
                <a:rPr lang="en-US" sz="1400" dirty="0"/>
                <a:t>B</a:t>
              </a:r>
              <a:endParaRPr lang="en-US" sz="1400" dirty="0" smtClean="0"/>
            </a:p>
          </p:txBody>
        </p:sp>
        <p:sp>
          <p:nvSpPr>
            <p:cNvPr id="16" name="Rectangle 15"/>
            <p:cNvSpPr/>
            <p:nvPr/>
          </p:nvSpPr>
          <p:spPr>
            <a:xfrm>
              <a:off x="2649543" y="16824241"/>
              <a:ext cx="714375" cy="17145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068905" y="18833372"/>
              <a:ext cx="909677" cy="779714"/>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414392" y="19372665"/>
              <a:ext cx="424122" cy="327271"/>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455723" y="16444595"/>
            <a:ext cx="4059387" cy="3560141"/>
            <a:chOff x="2150923" y="16139795"/>
            <a:chExt cx="4059387" cy="3560141"/>
          </a:xfrm>
        </p:grpSpPr>
        <p:pic>
          <p:nvPicPr>
            <p:cNvPr id="20" name="Picture 19"/>
            <p:cNvPicPr>
              <a:picLocks noChangeAspect="1"/>
            </p:cNvPicPr>
            <p:nvPr/>
          </p:nvPicPr>
          <p:blipFill>
            <a:blip r:embed="rId2"/>
            <a:stretch>
              <a:fillRect/>
            </a:stretch>
          </p:blipFill>
          <p:spPr>
            <a:xfrm>
              <a:off x="2150923" y="16232155"/>
              <a:ext cx="4059387" cy="1011017"/>
            </a:xfrm>
            <a:prstGeom prst="rect">
              <a:avLst/>
            </a:prstGeom>
            <a:noFill/>
            <a:ln w="12700" cmpd="sng">
              <a:noFill/>
            </a:ln>
          </p:spPr>
        </p:pic>
        <p:pic>
          <p:nvPicPr>
            <p:cNvPr id="21" name="Picture 20"/>
            <p:cNvPicPr>
              <a:picLocks noChangeAspect="1"/>
            </p:cNvPicPr>
            <p:nvPr/>
          </p:nvPicPr>
          <p:blipFill rotWithShape="1">
            <a:blip r:embed="rId3"/>
            <a:srcRect l="3269" t="7228" r="3335" b="7209"/>
            <a:stretch/>
          </p:blipFill>
          <p:spPr>
            <a:xfrm>
              <a:off x="2150923" y="17291920"/>
              <a:ext cx="3880823" cy="2300031"/>
            </a:xfrm>
            <a:prstGeom prst="rect">
              <a:avLst/>
            </a:prstGeom>
          </p:spPr>
        </p:pic>
        <p:sp>
          <p:nvSpPr>
            <p:cNvPr id="22" name="TextBox 21"/>
            <p:cNvSpPr txBox="1"/>
            <p:nvPr/>
          </p:nvSpPr>
          <p:spPr>
            <a:xfrm>
              <a:off x="2248662" y="16139795"/>
              <a:ext cx="300082" cy="307777"/>
            </a:xfrm>
            <a:prstGeom prst="rect">
              <a:avLst/>
            </a:prstGeom>
            <a:noFill/>
          </p:spPr>
          <p:txBody>
            <a:bodyPr wrap="none" rtlCol="0">
              <a:spAutoFit/>
            </a:bodyPr>
            <a:lstStyle/>
            <a:p>
              <a:r>
                <a:rPr lang="en-US" sz="1400" dirty="0" smtClean="0"/>
                <a:t>A</a:t>
              </a:r>
            </a:p>
          </p:txBody>
        </p:sp>
        <p:sp>
          <p:nvSpPr>
            <p:cNvPr id="23" name="TextBox 22"/>
            <p:cNvSpPr txBox="1"/>
            <p:nvPr/>
          </p:nvSpPr>
          <p:spPr>
            <a:xfrm>
              <a:off x="2244329" y="17332712"/>
              <a:ext cx="304415" cy="307777"/>
            </a:xfrm>
            <a:prstGeom prst="rect">
              <a:avLst/>
            </a:prstGeom>
            <a:noFill/>
          </p:spPr>
          <p:txBody>
            <a:bodyPr wrap="none" rtlCol="0">
              <a:spAutoFit/>
            </a:bodyPr>
            <a:lstStyle/>
            <a:p>
              <a:r>
                <a:rPr lang="en-US" sz="1400" dirty="0"/>
                <a:t>B</a:t>
              </a:r>
              <a:endParaRPr lang="en-US" sz="1400" dirty="0" smtClean="0"/>
            </a:p>
          </p:txBody>
        </p:sp>
        <p:sp>
          <p:nvSpPr>
            <p:cNvPr id="24" name="Rectangle 23"/>
            <p:cNvSpPr/>
            <p:nvPr/>
          </p:nvSpPr>
          <p:spPr>
            <a:xfrm>
              <a:off x="2649543" y="16824241"/>
              <a:ext cx="714375" cy="17145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068905" y="18833372"/>
              <a:ext cx="909677" cy="779714"/>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414392" y="19372665"/>
              <a:ext cx="424122" cy="327271"/>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8" name="Picture 27" descr="gateIntro.png"/>
          <p:cNvPicPr>
            <a:picLocks noChangeAspect="1"/>
          </p:cNvPicPr>
          <p:nvPr/>
        </p:nvPicPr>
        <p:blipFill rotWithShape="1">
          <a:blip r:embed="rId4">
            <a:extLst>
              <a:ext uri="{28A0092B-C50C-407E-A947-70E740481C1C}">
                <a14:useLocalDpi xmlns:a14="http://schemas.microsoft.com/office/drawing/2010/main" val="0"/>
              </a:ext>
            </a:extLst>
          </a:blip>
          <a:srcRect b="66710"/>
          <a:stretch/>
        </p:blipFill>
        <p:spPr>
          <a:xfrm>
            <a:off x="3357391" y="5094959"/>
            <a:ext cx="5750294" cy="1763041"/>
          </a:xfrm>
          <a:prstGeom prst="rect">
            <a:avLst/>
          </a:prstGeom>
        </p:spPr>
      </p:pic>
      <p:sp>
        <p:nvSpPr>
          <p:cNvPr id="30" name="TextBox 29"/>
          <p:cNvSpPr txBox="1"/>
          <p:nvPr/>
        </p:nvSpPr>
        <p:spPr>
          <a:xfrm>
            <a:off x="170652" y="1570181"/>
            <a:ext cx="4265341" cy="5078314"/>
          </a:xfrm>
          <a:prstGeom prst="rect">
            <a:avLst/>
          </a:prstGeom>
          <a:noFill/>
        </p:spPr>
        <p:txBody>
          <a:bodyPr wrap="square" rtlCol="0">
            <a:spAutoFit/>
          </a:bodyPr>
          <a:lstStyle/>
          <a:p>
            <a:pPr marL="285750" indent="-285750">
              <a:buFont typeface="Arial"/>
              <a:buChar char="•"/>
            </a:pPr>
            <a:r>
              <a:rPr lang="en-US" dirty="0"/>
              <a:t>Colonization of the </a:t>
            </a:r>
            <a:r>
              <a:rPr lang="en-US" dirty="0" err="1"/>
              <a:t>nasopharynx</a:t>
            </a:r>
            <a:r>
              <a:rPr lang="en-US" dirty="0"/>
              <a:t> by pathogens including </a:t>
            </a:r>
            <a:r>
              <a:rPr lang="en-US" i="1" dirty="0"/>
              <a:t>Streptococcus </a:t>
            </a:r>
            <a:r>
              <a:rPr lang="en-US" i="1" dirty="0" err="1"/>
              <a:t>pneumoniae</a:t>
            </a:r>
            <a:r>
              <a:rPr lang="en-US" i="1" dirty="0"/>
              <a:t> </a:t>
            </a:r>
            <a:r>
              <a:rPr lang="en-US" dirty="0"/>
              <a:t>can lead to diseases such as pneumonia and meningitis that are a leading cause of vaccine-preventable infant deaths in the developing </a:t>
            </a:r>
            <a:r>
              <a:rPr lang="en-US" dirty="0" smtClean="0"/>
              <a:t>world</a:t>
            </a:r>
          </a:p>
          <a:p>
            <a:pPr marL="285750" indent="-285750">
              <a:buFont typeface="Arial"/>
              <a:buChar char="•"/>
            </a:pPr>
            <a:endParaRPr lang="en-US" dirty="0" smtClean="0"/>
          </a:p>
          <a:p>
            <a:pPr marL="285750" indent="-285750">
              <a:buFont typeface="Arial"/>
              <a:buChar char="•"/>
            </a:pPr>
            <a:r>
              <a:rPr lang="en-US" dirty="0"/>
              <a:t>colonization efficiency </a:t>
            </a:r>
            <a:r>
              <a:rPr lang="en-US" dirty="0" smtClean="0"/>
              <a:t>affected </a:t>
            </a:r>
            <a:r>
              <a:rPr lang="en-US" dirty="0"/>
              <a:t>by the existing microbial </a:t>
            </a:r>
            <a:r>
              <a:rPr lang="en-US" dirty="0" smtClean="0"/>
              <a:t>ecosystem</a:t>
            </a:r>
          </a:p>
          <a:p>
            <a:pPr marL="285750" indent="-285750">
              <a:buFont typeface="Arial"/>
              <a:buChar char="•"/>
            </a:pPr>
            <a:endParaRPr lang="en-US" dirty="0" smtClean="0"/>
          </a:p>
          <a:p>
            <a:pPr marL="285750" indent="-285750">
              <a:buFont typeface="Arial"/>
              <a:buChar char="•"/>
            </a:pPr>
            <a:r>
              <a:rPr lang="en-US" dirty="0"/>
              <a:t>the identification of high-risk </a:t>
            </a:r>
            <a:r>
              <a:rPr lang="en-US" dirty="0" smtClean="0"/>
              <a:t>phenotypes</a:t>
            </a:r>
          </a:p>
          <a:p>
            <a:pPr marL="285750" indent="-285750">
              <a:buFont typeface="Arial"/>
              <a:buChar char="•"/>
            </a:pPr>
            <a:endParaRPr lang="en-US" dirty="0" smtClean="0"/>
          </a:p>
          <a:p>
            <a:pPr marL="285750" indent="-285750">
              <a:buFont typeface="Arial"/>
              <a:buChar char="•"/>
            </a:pPr>
            <a:r>
              <a:rPr lang="en-US" dirty="0" smtClean="0"/>
              <a:t>aid </a:t>
            </a:r>
            <a:r>
              <a:rPr lang="en-US" dirty="0"/>
              <a:t>in the development of region-specific </a:t>
            </a:r>
            <a:r>
              <a:rPr lang="en-US" dirty="0" smtClean="0"/>
              <a:t>vaccines</a:t>
            </a:r>
          </a:p>
          <a:p>
            <a:pPr marL="285750" indent="-285750">
              <a:buFont typeface="Arial"/>
              <a:buChar char="•"/>
            </a:pPr>
            <a:endParaRPr lang="en-US" dirty="0" smtClean="0"/>
          </a:p>
          <a:p>
            <a:pPr marL="285750" indent="-285750">
              <a:buFont typeface="Arial"/>
              <a:buChar char="•"/>
            </a:pPr>
            <a:r>
              <a:rPr lang="en-US" dirty="0"/>
              <a:t>to understand the consequences of vaccination with different valences</a:t>
            </a:r>
          </a:p>
        </p:txBody>
      </p:sp>
      <p:pic>
        <p:nvPicPr>
          <p:cNvPr id="31" name="Picture 30"/>
          <p:cNvPicPr>
            <a:picLocks noChangeAspect="1"/>
          </p:cNvPicPr>
          <p:nvPr/>
        </p:nvPicPr>
        <p:blipFill>
          <a:blip r:embed="rId5"/>
          <a:stretch>
            <a:fillRect/>
          </a:stretch>
        </p:blipFill>
        <p:spPr>
          <a:xfrm>
            <a:off x="5197776" y="1812636"/>
            <a:ext cx="2277540" cy="1697182"/>
          </a:xfrm>
          <a:prstGeom prst="rect">
            <a:avLst/>
          </a:prstGeom>
        </p:spPr>
      </p:pic>
      <p:pic>
        <p:nvPicPr>
          <p:cNvPr id="32" name="Picture 31"/>
          <p:cNvPicPr>
            <a:picLocks noChangeAspect="1"/>
          </p:cNvPicPr>
          <p:nvPr/>
        </p:nvPicPr>
        <p:blipFill>
          <a:blip r:embed="rId6"/>
          <a:stretch>
            <a:fillRect/>
          </a:stretch>
        </p:blipFill>
        <p:spPr>
          <a:xfrm>
            <a:off x="5373705" y="3573879"/>
            <a:ext cx="3129103" cy="1760121"/>
          </a:xfrm>
          <a:prstGeom prst="rect">
            <a:avLst/>
          </a:prstGeom>
        </p:spPr>
      </p:pic>
      <p:sp>
        <p:nvSpPr>
          <p:cNvPr id="13" name="Slide Number Placeholder 12"/>
          <p:cNvSpPr>
            <a:spLocks noGrp="1"/>
          </p:cNvSpPr>
          <p:nvPr>
            <p:ph type="sldNum" sz="quarter" idx="12"/>
          </p:nvPr>
        </p:nvSpPr>
        <p:spPr/>
        <p:txBody>
          <a:bodyPr/>
          <a:lstStyle/>
          <a:p>
            <a:fld id="{5BBE999C-EBD2-FC47-BC46-140DF74E51F4}" type="slidenum">
              <a:rPr lang="en-US" smtClean="0"/>
              <a:t>34</a:t>
            </a:fld>
            <a:endParaRPr lang="en-US"/>
          </a:p>
        </p:txBody>
      </p:sp>
    </p:spTree>
    <p:extLst>
      <p:ext uri="{BB962C8B-B14F-4D97-AF65-F5344CB8AC3E}">
        <p14:creationId xmlns:p14="http://schemas.microsoft.com/office/powerpoint/2010/main" val="11118318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SUMMARY OF SAMPLE COLLECTION</a:t>
            </a:r>
            <a:endParaRPr lang="en-US" b="1" dirty="0"/>
          </a:p>
        </p:txBody>
      </p:sp>
      <p:pic>
        <p:nvPicPr>
          <p:cNvPr id="3" name="Picture 2" descr="gateIntro.png"/>
          <p:cNvPicPr>
            <a:picLocks noChangeAspect="1"/>
          </p:cNvPicPr>
          <p:nvPr/>
        </p:nvPicPr>
        <p:blipFill rotWithShape="1">
          <a:blip r:embed="rId2">
            <a:extLst>
              <a:ext uri="{28A0092B-C50C-407E-A947-70E740481C1C}">
                <a14:useLocalDpi xmlns:a14="http://schemas.microsoft.com/office/drawing/2010/main" val="0"/>
              </a:ext>
            </a:extLst>
          </a:blip>
          <a:srcRect t="33576"/>
          <a:stretch/>
        </p:blipFill>
        <p:spPr>
          <a:xfrm>
            <a:off x="883585" y="2239817"/>
            <a:ext cx="7096059" cy="4341091"/>
          </a:xfrm>
          <a:prstGeom prst="rect">
            <a:avLst/>
          </a:prstGeom>
        </p:spPr>
      </p:pic>
      <p:sp>
        <p:nvSpPr>
          <p:cNvPr id="4" name="Slide Number Placeholder 3"/>
          <p:cNvSpPr>
            <a:spLocks noGrp="1"/>
          </p:cNvSpPr>
          <p:nvPr>
            <p:ph type="sldNum" sz="quarter" idx="12"/>
          </p:nvPr>
        </p:nvSpPr>
        <p:spPr/>
        <p:txBody>
          <a:bodyPr/>
          <a:lstStyle/>
          <a:p>
            <a:fld id="{5BBE999C-EBD2-FC47-BC46-140DF74E51F4}" type="slidenum">
              <a:rPr lang="en-US" smtClean="0"/>
              <a:t>35</a:t>
            </a:fld>
            <a:endParaRPr lang="en-US"/>
          </a:p>
        </p:txBody>
      </p:sp>
    </p:spTree>
    <p:extLst>
      <p:ext uri="{BB962C8B-B14F-4D97-AF65-F5344CB8AC3E}">
        <p14:creationId xmlns:p14="http://schemas.microsoft.com/office/powerpoint/2010/main" val="3758498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935" y="491745"/>
            <a:ext cx="8229600" cy="1143000"/>
          </a:xfrm>
        </p:spPr>
        <p:txBody>
          <a:bodyPr>
            <a:normAutofit/>
          </a:bodyPr>
          <a:lstStyle/>
          <a:p>
            <a:r>
              <a:rPr lang="en-US" sz="2800" b="1" dirty="0" smtClean="0"/>
              <a:t>Baby and mother NPS are not consistently similar</a:t>
            </a:r>
            <a:endParaRPr lang="en-US" sz="2800" b="1" dirty="0"/>
          </a:p>
        </p:txBody>
      </p:sp>
      <p:pic>
        <p:nvPicPr>
          <p:cNvPr id="4" name="Picture 3"/>
          <p:cNvPicPr>
            <a:picLocks noChangeAspect="1"/>
          </p:cNvPicPr>
          <p:nvPr/>
        </p:nvPicPr>
        <p:blipFill>
          <a:blip r:embed="rId2"/>
          <a:stretch>
            <a:fillRect/>
          </a:stretch>
        </p:blipFill>
        <p:spPr>
          <a:xfrm>
            <a:off x="457200" y="1526352"/>
            <a:ext cx="7782560" cy="5331648"/>
          </a:xfrm>
          <a:prstGeom prst="rect">
            <a:avLst/>
          </a:prstGeom>
        </p:spPr>
      </p:pic>
      <p:pic>
        <p:nvPicPr>
          <p:cNvPr id="6" name="Picture 5"/>
          <p:cNvPicPr>
            <a:picLocks noChangeAspect="1"/>
          </p:cNvPicPr>
          <p:nvPr/>
        </p:nvPicPr>
        <p:blipFill rotWithShape="1">
          <a:blip r:embed="rId3"/>
          <a:srcRect l="80333" t="43669" r="5000" b="47411"/>
          <a:stretch/>
        </p:blipFill>
        <p:spPr>
          <a:xfrm>
            <a:off x="7470775" y="2493793"/>
            <a:ext cx="1168400" cy="486833"/>
          </a:xfrm>
          <a:prstGeom prst="rect">
            <a:avLst/>
          </a:prstGeom>
        </p:spPr>
      </p:pic>
      <p:pic>
        <p:nvPicPr>
          <p:cNvPr id="7" name="Picture 6"/>
          <p:cNvPicPr>
            <a:picLocks noChangeAspect="1"/>
          </p:cNvPicPr>
          <p:nvPr/>
        </p:nvPicPr>
        <p:blipFill rotWithShape="1">
          <a:blip r:embed="rId2"/>
          <a:srcRect l="29693" t="25990" r="11880" b="71117"/>
          <a:stretch/>
        </p:blipFill>
        <p:spPr>
          <a:xfrm rot="16200000">
            <a:off x="1336697" y="4481032"/>
            <a:ext cx="2825336" cy="95864"/>
          </a:xfrm>
          <a:prstGeom prst="rect">
            <a:avLst/>
          </a:prstGeom>
        </p:spPr>
      </p:pic>
      <p:sp>
        <p:nvSpPr>
          <p:cNvPr id="9" name="Rectangle 8"/>
          <p:cNvSpPr/>
          <p:nvPr/>
        </p:nvSpPr>
        <p:spPr>
          <a:xfrm>
            <a:off x="2225040" y="4419600"/>
            <a:ext cx="6014720" cy="22352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757680" y="4023360"/>
            <a:ext cx="6471920" cy="22352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fld id="{5BBE999C-EBD2-FC47-BC46-140DF74E51F4}" type="slidenum">
              <a:rPr lang="en-US" smtClean="0"/>
              <a:t>36</a:t>
            </a:fld>
            <a:endParaRPr lang="en-US"/>
          </a:p>
        </p:txBody>
      </p:sp>
    </p:spTree>
    <p:extLst>
      <p:ext uri="{BB962C8B-B14F-4D97-AF65-F5344CB8AC3E}">
        <p14:creationId xmlns:p14="http://schemas.microsoft.com/office/powerpoint/2010/main" val="4230323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AMOUNT OF STREP PNEUMO</a:t>
            </a:r>
            <a:endParaRPr lang="en-US" b="1" dirty="0"/>
          </a:p>
        </p:txBody>
      </p:sp>
      <p:pic>
        <p:nvPicPr>
          <p:cNvPr id="3" name="Picture 2"/>
          <p:cNvPicPr>
            <a:picLocks noChangeAspect="1"/>
          </p:cNvPicPr>
          <p:nvPr/>
        </p:nvPicPr>
        <p:blipFill>
          <a:blip r:embed="rId2"/>
          <a:stretch>
            <a:fillRect/>
          </a:stretch>
        </p:blipFill>
        <p:spPr>
          <a:xfrm>
            <a:off x="1076673" y="1645920"/>
            <a:ext cx="6787167" cy="4075491"/>
          </a:xfrm>
          <a:prstGeom prst="rect">
            <a:avLst/>
          </a:prstGeom>
        </p:spPr>
      </p:pic>
      <p:sp>
        <p:nvSpPr>
          <p:cNvPr id="4" name="Slide Number Placeholder 3"/>
          <p:cNvSpPr>
            <a:spLocks noGrp="1"/>
          </p:cNvSpPr>
          <p:nvPr>
            <p:ph type="sldNum" sz="quarter" idx="12"/>
          </p:nvPr>
        </p:nvSpPr>
        <p:spPr/>
        <p:txBody>
          <a:bodyPr/>
          <a:lstStyle/>
          <a:p>
            <a:fld id="{5BBE999C-EBD2-FC47-BC46-140DF74E51F4}" type="slidenum">
              <a:rPr lang="en-US" smtClean="0"/>
              <a:t>37</a:t>
            </a:fld>
            <a:endParaRPr lang="en-US"/>
          </a:p>
        </p:txBody>
      </p:sp>
    </p:spTree>
    <p:extLst>
      <p:ext uri="{BB962C8B-B14F-4D97-AF65-F5344CB8AC3E}">
        <p14:creationId xmlns:p14="http://schemas.microsoft.com/office/powerpoint/2010/main" val="28742136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I LIKE THIS PROJECT</a:t>
            </a:r>
            <a:endParaRPr lang="en-US" b="1" dirty="0"/>
          </a:p>
        </p:txBody>
      </p:sp>
      <p:sp>
        <p:nvSpPr>
          <p:cNvPr id="3" name="TextBox 2"/>
          <p:cNvSpPr txBox="1"/>
          <p:nvPr/>
        </p:nvSpPr>
        <p:spPr>
          <a:xfrm>
            <a:off x="995680" y="1899920"/>
            <a:ext cx="5130800" cy="2031325"/>
          </a:xfrm>
          <a:prstGeom prst="rect">
            <a:avLst/>
          </a:prstGeom>
          <a:noFill/>
        </p:spPr>
        <p:txBody>
          <a:bodyPr wrap="square" rtlCol="0">
            <a:spAutoFit/>
          </a:bodyPr>
          <a:lstStyle/>
          <a:p>
            <a:pPr marL="285750" indent="-285750">
              <a:buFont typeface="Arial"/>
              <a:buChar char="•"/>
            </a:pPr>
            <a:r>
              <a:rPr lang="en-US" dirty="0" smtClean="0"/>
              <a:t>Strain-level information is important</a:t>
            </a:r>
          </a:p>
          <a:p>
            <a:pPr marL="285750" indent="-285750">
              <a:buFont typeface="Arial"/>
              <a:buChar char="•"/>
            </a:pPr>
            <a:endParaRPr lang="en-US" dirty="0" smtClean="0"/>
          </a:p>
          <a:p>
            <a:pPr marL="285750" indent="-285750">
              <a:buFont typeface="Arial"/>
              <a:buChar char="•"/>
            </a:pPr>
            <a:r>
              <a:rPr lang="en-US" dirty="0" smtClean="0"/>
              <a:t>Clear hypothesis for perturbation effect</a:t>
            </a:r>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a:p>
        </p:txBody>
      </p:sp>
      <p:sp>
        <p:nvSpPr>
          <p:cNvPr id="4" name="Slide Number Placeholder 3"/>
          <p:cNvSpPr>
            <a:spLocks noGrp="1"/>
          </p:cNvSpPr>
          <p:nvPr>
            <p:ph type="sldNum" sz="quarter" idx="12"/>
          </p:nvPr>
        </p:nvSpPr>
        <p:spPr/>
        <p:txBody>
          <a:bodyPr/>
          <a:lstStyle/>
          <a:p>
            <a:fld id="{5BBE999C-EBD2-FC47-BC46-140DF74E51F4}" type="slidenum">
              <a:rPr lang="en-US" smtClean="0"/>
              <a:t>38</a:t>
            </a:fld>
            <a:endParaRPr lang="en-US"/>
          </a:p>
        </p:txBody>
      </p:sp>
    </p:spTree>
    <p:extLst>
      <p:ext uri="{BB962C8B-B14F-4D97-AF65-F5344CB8AC3E}">
        <p14:creationId xmlns:p14="http://schemas.microsoft.com/office/powerpoint/2010/main" val="140326799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dirty="0" smtClean="0"/>
              <a:t>General overview of microbiome workflow</a:t>
            </a:r>
          </a:p>
          <a:p>
            <a:r>
              <a:rPr lang="en-US" dirty="0" smtClean="0"/>
              <a:t>Data analysis projects</a:t>
            </a:r>
          </a:p>
          <a:p>
            <a:pPr lvl="1"/>
            <a:r>
              <a:rPr lang="en-US" dirty="0" smtClean="0"/>
              <a:t>Integrated Human Microbiome Project (HMP2)</a:t>
            </a:r>
          </a:p>
          <a:p>
            <a:pPr lvl="1"/>
            <a:r>
              <a:rPr lang="en-US" dirty="0" smtClean="0"/>
              <a:t>JAX mouse study</a:t>
            </a:r>
          </a:p>
          <a:p>
            <a:pPr lvl="1"/>
            <a:r>
              <a:rPr lang="en-US" dirty="0" smtClean="0"/>
              <a:t>The effect of Pneumococcal vaccination on the infant nasopharyngeal microbiome</a:t>
            </a:r>
            <a:endParaRPr lang="en-US" dirty="0"/>
          </a:p>
          <a:p>
            <a:r>
              <a:rPr lang="en-US" dirty="0" smtClean="0"/>
              <a:t>Data production projects</a:t>
            </a:r>
          </a:p>
          <a:p>
            <a:pPr lvl="1"/>
            <a:r>
              <a:rPr lang="en-US" dirty="0" smtClean="0"/>
              <a:t>JAX building sampling</a:t>
            </a:r>
            <a:endParaRPr lang="en-US" dirty="0"/>
          </a:p>
        </p:txBody>
      </p:sp>
      <p:sp>
        <p:nvSpPr>
          <p:cNvPr id="4" name="Slide Number Placeholder 3"/>
          <p:cNvSpPr>
            <a:spLocks noGrp="1"/>
          </p:cNvSpPr>
          <p:nvPr>
            <p:ph type="sldNum" sz="quarter" idx="12"/>
          </p:nvPr>
        </p:nvSpPr>
        <p:spPr/>
        <p:txBody>
          <a:bodyPr/>
          <a:lstStyle/>
          <a:p>
            <a:fld id="{5BBE999C-EBD2-FC47-BC46-140DF74E51F4}" type="slidenum">
              <a:rPr lang="en-US" smtClean="0"/>
              <a:t>39</a:t>
            </a:fld>
            <a:endParaRPr lang="en-US"/>
          </a:p>
        </p:txBody>
      </p:sp>
    </p:spTree>
    <p:extLst>
      <p:ext uri="{BB962C8B-B14F-4D97-AF65-F5344CB8AC3E}">
        <p14:creationId xmlns:p14="http://schemas.microsoft.com/office/powerpoint/2010/main" val="15957356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dirty="0" smtClean="0"/>
              <a:t>General overview of microbiome workflow</a:t>
            </a:r>
          </a:p>
          <a:p>
            <a:r>
              <a:rPr lang="en-US" dirty="0" smtClean="0"/>
              <a:t>Data analysis projects</a:t>
            </a:r>
          </a:p>
          <a:p>
            <a:pPr lvl="1"/>
            <a:r>
              <a:rPr lang="en-US" dirty="0" smtClean="0"/>
              <a:t>Integrated Human Microbiome Project (HMP2)</a:t>
            </a:r>
          </a:p>
          <a:p>
            <a:pPr lvl="1"/>
            <a:r>
              <a:rPr lang="en-US" dirty="0" smtClean="0"/>
              <a:t>JAX mouse study</a:t>
            </a:r>
          </a:p>
          <a:p>
            <a:pPr lvl="1"/>
            <a:r>
              <a:rPr lang="en-US" dirty="0" smtClean="0"/>
              <a:t>The effect of Pneumococcal vaccination on the infant nasopharyngeal microbiome</a:t>
            </a:r>
            <a:endParaRPr lang="en-US" dirty="0"/>
          </a:p>
          <a:p>
            <a:r>
              <a:rPr lang="en-US" dirty="0" smtClean="0"/>
              <a:t>Data production projects</a:t>
            </a:r>
          </a:p>
          <a:p>
            <a:pPr lvl="1"/>
            <a:r>
              <a:rPr lang="en-US" dirty="0" smtClean="0"/>
              <a:t>JAX building sampling</a:t>
            </a:r>
            <a:endParaRPr lang="en-US" dirty="0"/>
          </a:p>
        </p:txBody>
      </p:sp>
      <p:sp>
        <p:nvSpPr>
          <p:cNvPr id="4" name="Slide Number Placeholder 3"/>
          <p:cNvSpPr>
            <a:spLocks noGrp="1"/>
          </p:cNvSpPr>
          <p:nvPr>
            <p:ph type="sldNum" sz="quarter" idx="12"/>
          </p:nvPr>
        </p:nvSpPr>
        <p:spPr/>
        <p:txBody>
          <a:bodyPr/>
          <a:lstStyle/>
          <a:p>
            <a:fld id="{5BBE999C-EBD2-FC47-BC46-140DF74E51F4}" type="slidenum">
              <a:rPr lang="en-US" smtClean="0"/>
              <a:t>4</a:t>
            </a:fld>
            <a:endParaRPr lang="en-US"/>
          </a:p>
        </p:txBody>
      </p:sp>
    </p:spTree>
    <p:extLst>
      <p:ext uri="{BB962C8B-B14F-4D97-AF65-F5344CB8AC3E}">
        <p14:creationId xmlns:p14="http://schemas.microsoft.com/office/powerpoint/2010/main" val="15957356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JAX BUILDING SAMPLING</a:t>
            </a:r>
            <a:endParaRPr lang="en-US" b="1" dirty="0"/>
          </a:p>
        </p:txBody>
      </p:sp>
      <p:pic>
        <p:nvPicPr>
          <p:cNvPr id="6" name="Picture 5" descr="Slide1.jpg"/>
          <p:cNvPicPr>
            <a:picLocks noChangeAspect="1"/>
          </p:cNvPicPr>
          <p:nvPr/>
        </p:nvPicPr>
        <p:blipFill rotWithShape="1">
          <a:blip r:embed="rId2">
            <a:extLst>
              <a:ext uri="{28A0092B-C50C-407E-A947-70E740481C1C}">
                <a14:useLocalDpi xmlns:a14="http://schemas.microsoft.com/office/drawing/2010/main" val="0"/>
              </a:ext>
            </a:extLst>
          </a:blip>
          <a:srcRect l="5000" t="8074" b="6567"/>
          <a:stretch/>
        </p:blipFill>
        <p:spPr>
          <a:xfrm>
            <a:off x="272005" y="1616085"/>
            <a:ext cx="8686800" cy="5051736"/>
          </a:xfrm>
          <a:prstGeom prst="rect">
            <a:avLst/>
          </a:prstGeom>
        </p:spPr>
      </p:pic>
      <p:sp>
        <p:nvSpPr>
          <p:cNvPr id="7" name="Rectangle 6"/>
          <p:cNvSpPr/>
          <p:nvPr/>
        </p:nvSpPr>
        <p:spPr>
          <a:xfrm>
            <a:off x="1481559" y="1243602"/>
            <a:ext cx="3307053" cy="72763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7200" y="1826264"/>
            <a:ext cx="3489895" cy="1200329"/>
          </a:xfrm>
          <a:prstGeom prst="rect">
            <a:avLst/>
          </a:prstGeom>
          <a:noFill/>
        </p:spPr>
        <p:txBody>
          <a:bodyPr wrap="square" rtlCol="0">
            <a:spAutoFit/>
          </a:bodyPr>
          <a:lstStyle/>
          <a:p>
            <a:r>
              <a:rPr lang="en-US" dirty="0" smtClean="0"/>
              <a:t>20 weeks</a:t>
            </a:r>
          </a:p>
          <a:p>
            <a:r>
              <a:rPr lang="en-US" dirty="0"/>
              <a:t>	</a:t>
            </a:r>
            <a:r>
              <a:rPr lang="en-US" dirty="0" smtClean="0"/>
              <a:t>(~ 160 samples/</a:t>
            </a:r>
            <a:r>
              <a:rPr lang="en-US" dirty="0" err="1" smtClean="0"/>
              <a:t>wk</a:t>
            </a:r>
            <a:r>
              <a:rPr lang="en-US" dirty="0" smtClean="0"/>
              <a:t>, ~3 </a:t>
            </a:r>
            <a:r>
              <a:rPr lang="en-US" dirty="0" err="1" smtClean="0"/>
              <a:t>hrs</a:t>
            </a:r>
            <a:r>
              <a:rPr lang="en-US" dirty="0" smtClean="0"/>
              <a:t> collecting time/ </a:t>
            </a:r>
            <a:r>
              <a:rPr lang="en-US" dirty="0" err="1" smtClean="0"/>
              <a:t>wk</a:t>
            </a:r>
            <a:r>
              <a:rPr lang="en-US" dirty="0" smtClean="0"/>
              <a:t> , 3 </a:t>
            </a:r>
            <a:r>
              <a:rPr lang="en-US" dirty="0" err="1" smtClean="0"/>
              <a:t>indiv</a:t>
            </a:r>
            <a:r>
              <a:rPr lang="en-US" dirty="0" smtClean="0"/>
              <a:t> = 7.5 person days of work)</a:t>
            </a:r>
            <a:endParaRPr lang="en-US" dirty="0"/>
          </a:p>
        </p:txBody>
      </p:sp>
      <p:sp>
        <p:nvSpPr>
          <p:cNvPr id="2" name="Slide Number Placeholder 1"/>
          <p:cNvSpPr>
            <a:spLocks noGrp="1"/>
          </p:cNvSpPr>
          <p:nvPr>
            <p:ph type="sldNum" sz="quarter" idx="12"/>
          </p:nvPr>
        </p:nvSpPr>
        <p:spPr/>
        <p:txBody>
          <a:bodyPr/>
          <a:lstStyle/>
          <a:p>
            <a:fld id="{5BBE999C-EBD2-FC47-BC46-140DF74E51F4}" type="slidenum">
              <a:rPr lang="en-US" smtClean="0"/>
              <a:t>40</a:t>
            </a:fld>
            <a:endParaRPr lang="en-US"/>
          </a:p>
        </p:txBody>
      </p:sp>
    </p:spTree>
    <p:extLst>
      <p:ext uri="{BB962C8B-B14F-4D97-AF65-F5344CB8AC3E}">
        <p14:creationId xmlns:p14="http://schemas.microsoft.com/office/powerpoint/2010/main" val="86529636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32032" y="4644786"/>
            <a:ext cx="1716748" cy="369332"/>
          </a:xfrm>
          <a:prstGeom prst="rect">
            <a:avLst/>
          </a:prstGeom>
          <a:noFill/>
        </p:spPr>
        <p:txBody>
          <a:bodyPr wrap="none" rtlCol="0">
            <a:spAutoFit/>
          </a:bodyPr>
          <a:lstStyle/>
          <a:p>
            <a:r>
              <a:rPr lang="en-US" dirty="0" err="1" smtClean="0"/>
              <a:t>MpBio</a:t>
            </a:r>
            <a:r>
              <a:rPr lang="en-US" dirty="0" smtClean="0"/>
              <a:t> Fast DNA</a:t>
            </a:r>
            <a:endParaRPr lang="en-US" dirty="0"/>
          </a:p>
        </p:txBody>
      </p:sp>
      <p:sp>
        <p:nvSpPr>
          <p:cNvPr id="5" name="TextBox 4"/>
          <p:cNvSpPr txBox="1"/>
          <p:nvPr/>
        </p:nvSpPr>
        <p:spPr>
          <a:xfrm>
            <a:off x="6768116" y="4644786"/>
            <a:ext cx="1189937" cy="369332"/>
          </a:xfrm>
          <a:prstGeom prst="rect">
            <a:avLst/>
          </a:prstGeom>
          <a:noFill/>
        </p:spPr>
        <p:txBody>
          <a:bodyPr wrap="none" rtlCol="0">
            <a:spAutoFit/>
          </a:bodyPr>
          <a:lstStyle/>
          <a:p>
            <a:r>
              <a:rPr lang="en-US" dirty="0" err="1" smtClean="0"/>
              <a:t>MoBio</a:t>
            </a:r>
            <a:r>
              <a:rPr lang="en-US" dirty="0" smtClean="0"/>
              <a:t> Soil</a:t>
            </a:r>
            <a:endParaRPr lang="en-US" dirty="0"/>
          </a:p>
        </p:txBody>
      </p:sp>
      <p:sp>
        <p:nvSpPr>
          <p:cNvPr id="7" name="TextBox 6"/>
          <p:cNvSpPr txBox="1"/>
          <p:nvPr/>
        </p:nvSpPr>
        <p:spPr>
          <a:xfrm>
            <a:off x="1421592" y="4676985"/>
            <a:ext cx="1533255" cy="369332"/>
          </a:xfrm>
          <a:prstGeom prst="rect">
            <a:avLst/>
          </a:prstGeom>
          <a:noFill/>
        </p:spPr>
        <p:txBody>
          <a:bodyPr wrap="none" rtlCol="0">
            <a:spAutoFit/>
          </a:bodyPr>
          <a:lstStyle/>
          <a:p>
            <a:r>
              <a:rPr lang="en-US" dirty="0" smtClean="0"/>
              <a:t>Extract N Amp</a:t>
            </a:r>
            <a:endParaRPr lang="en-US" dirty="0"/>
          </a:p>
        </p:txBody>
      </p:sp>
      <p:sp>
        <p:nvSpPr>
          <p:cNvPr id="8" name="TextBox 7"/>
          <p:cNvSpPr txBox="1"/>
          <p:nvPr/>
        </p:nvSpPr>
        <p:spPr>
          <a:xfrm>
            <a:off x="5043807" y="3510301"/>
            <a:ext cx="1006781" cy="646331"/>
          </a:xfrm>
          <a:prstGeom prst="rect">
            <a:avLst/>
          </a:prstGeom>
          <a:noFill/>
        </p:spPr>
        <p:txBody>
          <a:bodyPr wrap="none" rtlCol="0">
            <a:spAutoFit/>
          </a:bodyPr>
          <a:lstStyle/>
          <a:p>
            <a:r>
              <a:rPr lang="en-US" dirty="0" err="1" smtClean="0"/>
              <a:t>FastPrep</a:t>
            </a:r>
            <a:endParaRPr lang="en-US" dirty="0" smtClean="0"/>
          </a:p>
          <a:p>
            <a:r>
              <a:rPr lang="en-US" dirty="0" smtClean="0"/>
              <a:t>Matrix E</a:t>
            </a:r>
            <a:endParaRPr lang="en-US" dirty="0"/>
          </a:p>
        </p:txBody>
      </p:sp>
      <p:sp>
        <p:nvSpPr>
          <p:cNvPr id="9" name="TextBox 8"/>
          <p:cNvSpPr txBox="1"/>
          <p:nvPr/>
        </p:nvSpPr>
        <p:spPr>
          <a:xfrm>
            <a:off x="6617036" y="3488490"/>
            <a:ext cx="1004752" cy="646331"/>
          </a:xfrm>
          <a:prstGeom prst="rect">
            <a:avLst/>
          </a:prstGeom>
          <a:noFill/>
        </p:spPr>
        <p:txBody>
          <a:bodyPr wrap="none" rtlCol="0">
            <a:spAutoFit/>
          </a:bodyPr>
          <a:lstStyle/>
          <a:p>
            <a:r>
              <a:rPr lang="en-US" dirty="0" err="1" smtClean="0"/>
              <a:t>FastPrep</a:t>
            </a:r>
            <a:endParaRPr lang="en-US" dirty="0" smtClean="0"/>
          </a:p>
          <a:p>
            <a:r>
              <a:rPr lang="en-US" dirty="0" smtClean="0"/>
              <a:t>Matrix A</a:t>
            </a:r>
          </a:p>
        </p:txBody>
      </p:sp>
      <p:cxnSp>
        <p:nvCxnSpPr>
          <p:cNvPr id="11" name="Straight Arrow Connector 10"/>
          <p:cNvCxnSpPr>
            <a:stCxn id="8" idx="2"/>
          </p:cNvCxnSpPr>
          <p:nvPr/>
        </p:nvCxnSpPr>
        <p:spPr>
          <a:xfrm>
            <a:off x="5547198" y="4156632"/>
            <a:ext cx="6491" cy="5674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2"/>
          </p:cNvCxnSpPr>
          <p:nvPr/>
        </p:nvCxnSpPr>
        <p:spPr>
          <a:xfrm>
            <a:off x="5547198" y="4156632"/>
            <a:ext cx="1183565" cy="5203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7088898" y="4109545"/>
            <a:ext cx="6491" cy="5674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5911824" y="4134821"/>
            <a:ext cx="1183565" cy="5203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itle 16"/>
          <p:cNvSpPr>
            <a:spLocks noGrp="1"/>
          </p:cNvSpPr>
          <p:nvPr>
            <p:ph type="title"/>
          </p:nvPr>
        </p:nvSpPr>
        <p:spPr/>
        <p:txBody>
          <a:bodyPr>
            <a:normAutofit/>
          </a:bodyPr>
          <a:lstStyle/>
          <a:p>
            <a:r>
              <a:rPr lang="en-US" sz="2400" b="1" dirty="0" smtClean="0"/>
              <a:t>CURRENT PHASE OF PROTOCOL DEVELOPMENT</a:t>
            </a:r>
            <a:br>
              <a:rPr lang="en-US" sz="2400" b="1" dirty="0" smtClean="0"/>
            </a:br>
            <a:r>
              <a:rPr lang="en-US" sz="2400" dirty="0" smtClean="0"/>
              <a:t>EXPERIMENT 4: Comparing two kits, matrix types</a:t>
            </a:r>
            <a:endParaRPr lang="en-US" sz="2400" dirty="0"/>
          </a:p>
        </p:txBody>
      </p:sp>
      <p:sp>
        <p:nvSpPr>
          <p:cNvPr id="18" name="TextBox 17"/>
          <p:cNvSpPr txBox="1"/>
          <p:nvPr/>
        </p:nvSpPr>
        <p:spPr>
          <a:xfrm>
            <a:off x="1901776" y="5699361"/>
            <a:ext cx="556563" cy="369332"/>
          </a:xfrm>
          <a:prstGeom prst="rect">
            <a:avLst/>
          </a:prstGeom>
          <a:noFill/>
        </p:spPr>
        <p:txBody>
          <a:bodyPr wrap="none" rtlCol="0">
            <a:spAutoFit/>
          </a:bodyPr>
          <a:lstStyle/>
          <a:p>
            <a:r>
              <a:rPr lang="en-US" dirty="0" smtClean="0"/>
              <a:t>PCR</a:t>
            </a:r>
            <a:endParaRPr lang="en-US" dirty="0"/>
          </a:p>
        </p:txBody>
      </p:sp>
      <p:sp>
        <p:nvSpPr>
          <p:cNvPr id="19" name="TextBox 18"/>
          <p:cNvSpPr txBox="1"/>
          <p:nvPr/>
        </p:nvSpPr>
        <p:spPr>
          <a:xfrm>
            <a:off x="5194317" y="5699361"/>
            <a:ext cx="556563" cy="369332"/>
          </a:xfrm>
          <a:prstGeom prst="rect">
            <a:avLst/>
          </a:prstGeom>
          <a:noFill/>
        </p:spPr>
        <p:txBody>
          <a:bodyPr wrap="none" rtlCol="0">
            <a:spAutoFit/>
          </a:bodyPr>
          <a:lstStyle/>
          <a:p>
            <a:r>
              <a:rPr lang="en-US" dirty="0" smtClean="0"/>
              <a:t>PCR</a:t>
            </a:r>
            <a:endParaRPr lang="en-US" dirty="0"/>
          </a:p>
        </p:txBody>
      </p:sp>
      <p:sp>
        <p:nvSpPr>
          <p:cNvPr id="20" name="TextBox 19"/>
          <p:cNvSpPr txBox="1"/>
          <p:nvPr/>
        </p:nvSpPr>
        <p:spPr>
          <a:xfrm>
            <a:off x="7412764" y="5699361"/>
            <a:ext cx="556563" cy="369332"/>
          </a:xfrm>
          <a:prstGeom prst="rect">
            <a:avLst/>
          </a:prstGeom>
          <a:noFill/>
        </p:spPr>
        <p:txBody>
          <a:bodyPr wrap="none" rtlCol="0">
            <a:spAutoFit/>
          </a:bodyPr>
          <a:lstStyle/>
          <a:p>
            <a:r>
              <a:rPr lang="en-US" dirty="0" smtClean="0"/>
              <a:t>PCR</a:t>
            </a:r>
            <a:endParaRPr lang="en-US" dirty="0"/>
          </a:p>
        </p:txBody>
      </p:sp>
      <p:sp>
        <p:nvSpPr>
          <p:cNvPr id="21" name="TextBox 20"/>
          <p:cNvSpPr txBox="1"/>
          <p:nvPr/>
        </p:nvSpPr>
        <p:spPr>
          <a:xfrm>
            <a:off x="3311161" y="1906980"/>
            <a:ext cx="2005677" cy="646331"/>
          </a:xfrm>
          <a:prstGeom prst="rect">
            <a:avLst/>
          </a:prstGeom>
          <a:noFill/>
        </p:spPr>
        <p:txBody>
          <a:bodyPr wrap="none" rtlCol="0">
            <a:spAutoFit/>
          </a:bodyPr>
          <a:lstStyle/>
          <a:p>
            <a:pPr marL="342900" indent="-342900">
              <a:buAutoNum type="arabicPeriod"/>
            </a:pPr>
            <a:r>
              <a:rPr lang="en-US" dirty="0" smtClean="0"/>
              <a:t>Dusty Shelf</a:t>
            </a:r>
          </a:p>
          <a:p>
            <a:pPr marL="342900" indent="-342900">
              <a:buAutoNum type="arabicPeriod"/>
            </a:pPr>
            <a:r>
              <a:rPr lang="en-US" dirty="0" smtClean="0"/>
              <a:t>Clean-</a:t>
            </a:r>
            <a:r>
              <a:rPr lang="en-US" dirty="0" err="1" smtClean="0"/>
              <a:t>ish</a:t>
            </a:r>
            <a:r>
              <a:rPr lang="en-US" dirty="0" smtClean="0"/>
              <a:t> Bench</a:t>
            </a:r>
            <a:endParaRPr lang="en-US" dirty="0"/>
          </a:p>
        </p:txBody>
      </p:sp>
      <p:sp>
        <p:nvSpPr>
          <p:cNvPr id="22" name="TextBox 21"/>
          <p:cNvSpPr txBox="1"/>
          <p:nvPr/>
        </p:nvSpPr>
        <p:spPr>
          <a:xfrm>
            <a:off x="5437787" y="2059847"/>
            <a:ext cx="401635" cy="369332"/>
          </a:xfrm>
          <a:prstGeom prst="rect">
            <a:avLst/>
          </a:prstGeom>
          <a:noFill/>
        </p:spPr>
        <p:txBody>
          <a:bodyPr wrap="none" rtlCol="0">
            <a:spAutoFit/>
          </a:bodyPr>
          <a:lstStyle/>
          <a:p>
            <a:r>
              <a:rPr lang="en-US" dirty="0" smtClean="0"/>
              <a:t>x3</a:t>
            </a:r>
            <a:endParaRPr lang="en-US" dirty="0"/>
          </a:p>
        </p:txBody>
      </p:sp>
      <p:sp>
        <p:nvSpPr>
          <p:cNvPr id="23" name="Rectangle 22"/>
          <p:cNvSpPr/>
          <p:nvPr/>
        </p:nvSpPr>
        <p:spPr>
          <a:xfrm>
            <a:off x="606546" y="1680431"/>
            <a:ext cx="8175737" cy="138376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705489" y="1774900"/>
            <a:ext cx="1056712" cy="369332"/>
          </a:xfrm>
          <a:prstGeom prst="rect">
            <a:avLst/>
          </a:prstGeom>
          <a:noFill/>
        </p:spPr>
        <p:txBody>
          <a:bodyPr wrap="none" rtlCol="0">
            <a:spAutoFit/>
          </a:bodyPr>
          <a:lstStyle/>
          <a:p>
            <a:r>
              <a:rPr lang="en-US" dirty="0" smtClean="0"/>
              <a:t>SAMPLES</a:t>
            </a:r>
            <a:endParaRPr lang="en-US" dirty="0"/>
          </a:p>
        </p:txBody>
      </p:sp>
      <p:sp>
        <p:nvSpPr>
          <p:cNvPr id="25" name="Rectangle 24"/>
          <p:cNvSpPr/>
          <p:nvPr/>
        </p:nvSpPr>
        <p:spPr>
          <a:xfrm>
            <a:off x="606546" y="3171214"/>
            <a:ext cx="8175737" cy="331793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H="1">
            <a:off x="7621788" y="5014118"/>
            <a:ext cx="6491" cy="5674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2123564" y="5078533"/>
            <a:ext cx="6491" cy="5674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5479287" y="5078533"/>
            <a:ext cx="6491" cy="5674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05489" y="3214716"/>
            <a:ext cx="1382785" cy="369332"/>
          </a:xfrm>
          <a:prstGeom prst="rect">
            <a:avLst/>
          </a:prstGeom>
          <a:noFill/>
        </p:spPr>
        <p:txBody>
          <a:bodyPr wrap="none" rtlCol="0">
            <a:spAutoFit/>
          </a:bodyPr>
          <a:lstStyle/>
          <a:p>
            <a:r>
              <a:rPr lang="en-US" dirty="0" smtClean="0"/>
              <a:t>PROCESSING</a:t>
            </a:r>
            <a:endParaRPr lang="en-US" dirty="0"/>
          </a:p>
        </p:txBody>
      </p:sp>
      <p:sp>
        <p:nvSpPr>
          <p:cNvPr id="30" name="TextBox 29"/>
          <p:cNvSpPr txBox="1"/>
          <p:nvPr/>
        </p:nvSpPr>
        <p:spPr>
          <a:xfrm>
            <a:off x="5194442" y="2640029"/>
            <a:ext cx="1146468" cy="369332"/>
          </a:xfrm>
          <a:prstGeom prst="rect">
            <a:avLst/>
          </a:prstGeom>
          <a:noFill/>
        </p:spPr>
        <p:txBody>
          <a:bodyPr wrap="none" rtlCol="0">
            <a:spAutoFit/>
          </a:bodyPr>
          <a:lstStyle/>
          <a:p>
            <a:r>
              <a:rPr lang="en-US" dirty="0" smtClean="0"/>
              <a:t>+ 1 PC, NC</a:t>
            </a:r>
            <a:endParaRPr lang="en-US" dirty="0"/>
          </a:p>
        </p:txBody>
      </p:sp>
      <p:sp>
        <p:nvSpPr>
          <p:cNvPr id="31" name="Right Bracket 30"/>
          <p:cNvSpPr/>
          <p:nvPr/>
        </p:nvSpPr>
        <p:spPr>
          <a:xfrm>
            <a:off x="5177374" y="1778366"/>
            <a:ext cx="228807" cy="92333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p:cNvSpPr txBox="1"/>
          <p:nvPr/>
        </p:nvSpPr>
        <p:spPr>
          <a:xfrm>
            <a:off x="3311161" y="3488490"/>
            <a:ext cx="1384814" cy="923330"/>
          </a:xfrm>
          <a:prstGeom prst="rect">
            <a:avLst/>
          </a:prstGeom>
          <a:noFill/>
        </p:spPr>
        <p:txBody>
          <a:bodyPr wrap="none" rtlCol="0">
            <a:spAutoFit/>
          </a:bodyPr>
          <a:lstStyle/>
          <a:p>
            <a:pPr algn="ctr"/>
            <a:r>
              <a:rPr lang="en-US" dirty="0" err="1" smtClean="0"/>
              <a:t>FastPrep</a:t>
            </a:r>
            <a:endParaRPr lang="en-US" dirty="0" smtClean="0"/>
          </a:p>
          <a:p>
            <a:pPr algn="ctr"/>
            <a:r>
              <a:rPr lang="en-US" dirty="0" smtClean="0"/>
              <a:t>Matrix Y</a:t>
            </a:r>
          </a:p>
          <a:p>
            <a:pPr algn="ctr"/>
            <a:r>
              <a:rPr lang="en-US" dirty="0" smtClean="0"/>
              <a:t>(as previous)</a:t>
            </a:r>
            <a:endParaRPr lang="en-US" dirty="0"/>
          </a:p>
        </p:txBody>
      </p:sp>
      <p:cxnSp>
        <p:nvCxnSpPr>
          <p:cNvPr id="33" name="Straight Arrow Connector 32"/>
          <p:cNvCxnSpPr/>
          <p:nvPr/>
        </p:nvCxnSpPr>
        <p:spPr>
          <a:xfrm>
            <a:off x="4104192" y="4447729"/>
            <a:ext cx="427840" cy="2763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4" name="Picture 33"/>
          <p:cNvPicPr>
            <a:picLocks noChangeAspect="1"/>
          </p:cNvPicPr>
          <p:nvPr/>
        </p:nvPicPr>
        <p:blipFill>
          <a:blip r:embed="rId2"/>
          <a:stretch>
            <a:fillRect/>
          </a:stretch>
        </p:blipFill>
        <p:spPr>
          <a:xfrm>
            <a:off x="2254250" y="3171214"/>
            <a:ext cx="993946" cy="1407159"/>
          </a:xfrm>
          <a:prstGeom prst="rect">
            <a:avLst/>
          </a:prstGeom>
        </p:spPr>
      </p:pic>
      <p:sp>
        <p:nvSpPr>
          <p:cNvPr id="2" name="Slide Number Placeholder 1"/>
          <p:cNvSpPr>
            <a:spLocks noGrp="1"/>
          </p:cNvSpPr>
          <p:nvPr>
            <p:ph type="sldNum" sz="quarter" idx="12"/>
          </p:nvPr>
        </p:nvSpPr>
        <p:spPr/>
        <p:txBody>
          <a:bodyPr/>
          <a:lstStyle/>
          <a:p>
            <a:fld id="{5BBE999C-EBD2-FC47-BC46-140DF74E51F4}" type="slidenum">
              <a:rPr lang="en-US" smtClean="0"/>
              <a:t>41</a:t>
            </a:fld>
            <a:endParaRPr lang="en-US"/>
          </a:p>
        </p:txBody>
      </p:sp>
    </p:spTree>
    <p:extLst>
      <p:ext uri="{BB962C8B-B14F-4D97-AF65-F5344CB8AC3E}">
        <p14:creationId xmlns:p14="http://schemas.microsoft.com/office/powerpoint/2010/main" val="429130533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491"/>
            <a:ext cx="8229600" cy="1143000"/>
          </a:xfrm>
        </p:spPr>
        <p:txBody>
          <a:bodyPr>
            <a:normAutofit/>
          </a:bodyPr>
          <a:lstStyle/>
          <a:p>
            <a:r>
              <a:rPr lang="en-US" sz="2800" b="1" dirty="0" smtClean="0"/>
              <a:t>EXAMPLE OF RESULTS FROM PREVIOUS EXPERIMENTS</a:t>
            </a:r>
            <a:br>
              <a:rPr lang="en-US" sz="2800" b="1" dirty="0" smtClean="0"/>
            </a:br>
            <a:r>
              <a:rPr lang="en-US" sz="2800" dirty="0" smtClean="0"/>
              <a:t>PCR amplification of 16S and ITS after kits</a:t>
            </a:r>
            <a:endParaRPr lang="en-US" sz="2800" dirty="0"/>
          </a:p>
        </p:txBody>
      </p:sp>
      <p:pic>
        <p:nvPicPr>
          <p:cNvPr id="3" name="Picture 2" descr="2015_0311_njx1_protocoltest_v3_1.png"/>
          <p:cNvPicPr>
            <a:picLocks noChangeAspect="1"/>
          </p:cNvPicPr>
          <p:nvPr/>
        </p:nvPicPr>
        <p:blipFill rotWithShape="1">
          <a:blip r:embed="rId2">
            <a:extLst>
              <a:ext uri="{28A0092B-C50C-407E-A947-70E740481C1C}">
                <a14:useLocalDpi xmlns:a14="http://schemas.microsoft.com/office/drawing/2010/main" val="0"/>
              </a:ext>
            </a:extLst>
          </a:blip>
          <a:srcRect t="9900" b="23641"/>
          <a:stretch/>
        </p:blipFill>
        <p:spPr>
          <a:xfrm>
            <a:off x="4969683" y="2105574"/>
            <a:ext cx="3626843" cy="1687248"/>
          </a:xfrm>
          <a:prstGeom prst="rect">
            <a:avLst/>
          </a:prstGeom>
        </p:spPr>
      </p:pic>
      <p:pic>
        <p:nvPicPr>
          <p:cNvPr id="5" name="Picture 4" descr="2015_0311_njx1_protocoltest_v3_2.png"/>
          <p:cNvPicPr>
            <a:picLocks noChangeAspect="1"/>
          </p:cNvPicPr>
          <p:nvPr/>
        </p:nvPicPr>
        <p:blipFill rotWithShape="1">
          <a:blip r:embed="rId3">
            <a:extLst>
              <a:ext uri="{28A0092B-C50C-407E-A947-70E740481C1C}">
                <a14:useLocalDpi xmlns:a14="http://schemas.microsoft.com/office/drawing/2010/main" val="0"/>
              </a:ext>
            </a:extLst>
          </a:blip>
          <a:srcRect t="64405" r="15815"/>
          <a:stretch/>
        </p:blipFill>
        <p:spPr>
          <a:xfrm>
            <a:off x="634096" y="2037892"/>
            <a:ext cx="3412179" cy="1872893"/>
          </a:xfrm>
          <a:prstGeom prst="rect">
            <a:avLst/>
          </a:prstGeom>
        </p:spPr>
      </p:pic>
      <p:sp>
        <p:nvSpPr>
          <p:cNvPr id="7" name="TextBox 6"/>
          <p:cNvSpPr txBox="1"/>
          <p:nvPr/>
        </p:nvSpPr>
        <p:spPr>
          <a:xfrm>
            <a:off x="6415946" y="1406157"/>
            <a:ext cx="369137" cy="276999"/>
          </a:xfrm>
          <a:prstGeom prst="rect">
            <a:avLst/>
          </a:prstGeom>
          <a:noFill/>
        </p:spPr>
        <p:txBody>
          <a:bodyPr wrap="none" rtlCol="0">
            <a:spAutoFit/>
          </a:bodyPr>
          <a:lstStyle/>
          <a:p>
            <a:r>
              <a:rPr lang="en-US" sz="1200" dirty="0" smtClean="0"/>
              <a:t>ITS</a:t>
            </a:r>
            <a:endParaRPr lang="en-US" sz="1200" dirty="0"/>
          </a:p>
        </p:txBody>
      </p:sp>
      <p:sp>
        <p:nvSpPr>
          <p:cNvPr id="8" name="TextBox 7"/>
          <p:cNvSpPr txBox="1"/>
          <p:nvPr/>
        </p:nvSpPr>
        <p:spPr>
          <a:xfrm>
            <a:off x="6624553" y="1782270"/>
            <a:ext cx="776399" cy="276999"/>
          </a:xfrm>
          <a:prstGeom prst="rect">
            <a:avLst/>
          </a:prstGeom>
          <a:noFill/>
        </p:spPr>
        <p:txBody>
          <a:bodyPr wrap="none" rtlCol="0">
            <a:spAutoFit/>
          </a:bodyPr>
          <a:lstStyle/>
          <a:p>
            <a:r>
              <a:rPr lang="en-US" sz="1200" dirty="0" smtClean="0"/>
              <a:t>No bands</a:t>
            </a:r>
          </a:p>
        </p:txBody>
      </p:sp>
      <p:sp>
        <p:nvSpPr>
          <p:cNvPr id="9" name="TextBox 8"/>
          <p:cNvSpPr txBox="1"/>
          <p:nvPr/>
        </p:nvSpPr>
        <p:spPr>
          <a:xfrm>
            <a:off x="1049102" y="1640071"/>
            <a:ext cx="1391126" cy="276999"/>
          </a:xfrm>
          <a:prstGeom prst="rect">
            <a:avLst/>
          </a:prstGeom>
          <a:noFill/>
        </p:spPr>
        <p:txBody>
          <a:bodyPr wrap="none" rtlCol="0">
            <a:spAutoFit/>
          </a:bodyPr>
          <a:lstStyle/>
          <a:p>
            <a:r>
              <a:rPr lang="en-US" sz="1200" dirty="0" smtClean="0"/>
              <a:t>Bead beating 5 min</a:t>
            </a:r>
            <a:endParaRPr lang="en-US" sz="1200" dirty="0"/>
          </a:p>
        </p:txBody>
      </p:sp>
      <p:sp>
        <p:nvSpPr>
          <p:cNvPr id="11" name="TextBox 10"/>
          <p:cNvSpPr txBox="1"/>
          <p:nvPr/>
        </p:nvSpPr>
        <p:spPr>
          <a:xfrm>
            <a:off x="2814416" y="1611867"/>
            <a:ext cx="614546" cy="276999"/>
          </a:xfrm>
          <a:prstGeom prst="rect">
            <a:avLst/>
          </a:prstGeom>
          <a:noFill/>
        </p:spPr>
        <p:txBody>
          <a:bodyPr wrap="none" rtlCol="0">
            <a:spAutoFit/>
          </a:bodyPr>
          <a:lstStyle/>
          <a:p>
            <a:r>
              <a:rPr lang="en-US" sz="1200" dirty="0" smtClean="0"/>
              <a:t>20 min</a:t>
            </a:r>
            <a:endParaRPr lang="en-US" sz="1200" dirty="0"/>
          </a:p>
        </p:txBody>
      </p:sp>
      <p:sp>
        <p:nvSpPr>
          <p:cNvPr id="12" name="TextBox 11"/>
          <p:cNvSpPr txBox="1"/>
          <p:nvPr/>
        </p:nvSpPr>
        <p:spPr>
          <a:xfrm>
            <a:off x="2029224" y="1821656"/>
            <a:ext cx="366056" cy="276999"/>
          </a:xfrm>
          <a:prstGeom prst="rect">
            <a:avLst/>
          </a:prstGeom>
          <a:noFill/>
        </p:spPr>
        <p:txBody>
          <a:bodyPr wrap="none" rtlCol="0">
            <a:spAutoFit/>
          </a:bodyPr>
          <a:lstStyle/>
          <a:p>
            <a:r>
              <a:rPr lang="en-US" sz="1200" dirty="0" smtClean="0"/>
              <a:t>NC</a:t>
            </a:r>
            <a:endParaRPr lang="en-US" sz="1200" dirty="0"/>
          </a:p>
        </p:txBody>
      </p:sp>
      <p:sp>
        <p:nvSpPr>
          <p:cNvPr id="14" name="TextBox 13"/>
          <p:cNvSpPr txBox="1"/>
          <p:nvPr/>
        </p:nvSpPr>
        <p:spPr>
          <a:xfrm>
            <a:off x="990565" y="1828575"/>
            <a:ext cx="262662" cy="276999"/>
          </a:xfrm>
          <a:prstGeom prst="rect">
            <a:avLst/>
          </a:prstGeom>
          <a:noFill/>
        </p:spPr>
        <p:txBody>
          <a:bodyPr wrap="none" rtlCol="0">
            <a:spAutoFit/>
          </a:bodyPr>
          <a:lstStyle/>
          <a:p>
            <a:r>
              <a:rPr lang="en-US" sz="1200" dirty="0" smtClean="0"/>
              <a:t>1</a:t>
            </a:r>
            <a:endParaRPr lang="en-US" sz="1200" dirty="0"/>
          </a:p>
        </p:txBody>
      </p:sp>
      <p:sp>
        <p:nvSpPr>
          <p:cNvPr id="15" name="TextBox 14"/>
          <p:cNvSpPr txBox="1"/>
          <p:nvPr/>
        </p:nvSpPr>
        <p:spPr>
          <a:xfrm>
            <a:off x="1375888" y="1821276"/>
            <a:ext cx="262662" cy="276999"/>
          </a:xfrm>
          <a:prstGeom prst="rect">
            <a:avLst/>
          </a:prstGeom>
          <a:noFill/>
        </p:spPr>
        <p:txBody>
          <a:bodyPr wrap="none" rtlCol="0">
            <a:spAutoFit/>
          </a:bodyPr>
          <a:lstStyle/>
          <a:p>
            <a:r>
              <a:rPr lang="en-US" sz="1200" dirty="0"/>
              <a:t>2</a:t>
            </a:r>
          </a:p>
        </p:txBody>
      </p:sp>
      <p:sp>
        <p:nvSpPr>
          <p:cNvPr id="16" name="TextBox 15"/>
          <p:cNvSpPr txBox="1"/>
          <p:nvPr/>
        </p:nvSpPr>
        <p:spPr>
          <a:xfrm>
            <a:off x="1744665" y="1820578"/>
            <a:ext cx="262662" cy="276999"/>
          </a:xfrm>
          <a:prstGeom prst="rect">
            <a:avLst/>
          </a:prstGeom>
          <a:noFill/>
        </p:spPr>
        <p:txBody>
          <a:bodyPr wrap="none" rtlCol="0">
            <a:spAutoFit/>
          </a:bodyPr>
          <a:lstStyle/>
          <a:p>
            <a:r>
              <a:rPr lang="en-US" sz="1200" dirty="0" smtClean="0"/>
              <a:t>3</a:t>
            </a:r>
            <a:endParaRPr lang="en-US" sz="1200" dirty="0"/>
          </a:p>
        </p:txBody>
      </p:sp>
      <p:sp>
        <p:nvSpPr>
          <p:cNvPr id="17" name="TextBox 16"/>
          <p:cNvSpPr txBox="1"/>
          <p:nvPr/>
        </p:nvSpPr>
        <p:spPr>
          <a:xfrm>
            <a:off x="3522438" y="1813064"/>
            <a:ext cx="366056" cy="276999"/>
          </a:xfrm>
          <a:prstGeom prst="rect">
            <a:avLst/>
          </a:prstGeom>
          <a:noFill/>
        </p:spPr>
        <p:txBody>
          <a:bodyPr wrap="none" rtlCol="0">
            <a:spAutoFit/>
          </a:bodyPr>
          <a:lstStyle/>
          <a:p>
            <a:r>
              <a:rPr lang="en-US" sz="1200" dirty="0" smtClean="0"/>
              <a:t>NC</a:t>
            </a:r>
            <a:endParaRPr lang="en-US" sz="1200" dirty="0"/>
          </a:p>
        </p:txBody>
      </p:sp>
      <p:sp>
        <p:nvSpPr>
          <p:cNvPr id="18" name="TextBox 17"/>
          <p:cNvSpPr txBox="1"/>
          <p:nvPr/>
        </p:nvSpPr>
        <p:spPr>
          <a:xfrm>
            <a:off x="2483779" y="1819983"/>
            <a:ext cx="262662" cy="276999"/>
          </a:xfrm>
          <a:prstGeom prst="rect">
            <a:avLst/>
          </a:prstGeom>
          <a:noFill/>
        </p:spPr>
        <p:txBody>
          <a:bodyPr wrap="none" rtlCol="0">
            <a:spAutoFit/>
          </a:bodyPr>
          <a:lstStyle/>
          <a:p>
            <a:r>
              <a:rPr lang="en-US" sz="1200" dirty="0" smtClean="0"/>
              <a:t>1</a:t>
            </a:r>
            <a:endParaRPr lang="en-US" sz="1200" dirty="0"/>
          </a:p>
        </p:txBody>
      </p:sp>
      <p:sp>
        <p:nvSpPr>
          <p:cNvPr id="19" name="TextBox 18"/>
          <p:cNvSpPr txBox="1"/>
          <p:nvPr/>
        </p:nvSpPr>
        <p:spPr>
          <a:xfrm>
            <a:off x="2869102" y="1812684"/>
            <a:ext cx="262662" cy="276999"/>
          </a:xfrm>
          <a:prstGeom prst="rect">
            <a:avLst/>
          </a:prstGeom>
          <a:noFill/>
        </p:spPr>
        <p:txBody>
          <a:bodyPr wrap="none" rtlCol="0">
            <a:spAutoFit/>
          </a:bodyPr>
          <a:lstStyle/>
          <a:p>
            <a:r>
              <a:rPr lang="en-US" sz="1200" dirty="0"/>
              <a:t>2</a:t>
            </a:r>
          </a:p>
        </p:txBody>
      </p:sp>
      <p:sp>
        <p:nvSpPr>
          <p:cNvPr id="20" name="TextBox 19"/>
          <p:cNvSpPr txBox="1"/>
          <p:nvPr/>
        </p:nvSpPr>
        <p:spPr>
          <a:xfrm>
            <a:off x="3237879" y="1811986"/>
            <a:ext cx="262662" cy="276999"/>
          </a:xfrm>
          <a:prstGeom prst="rect">
            <a:avLst/>
          </a:prstGeom>
          <a:noFill/>
        </p:spPr>
        <p:txBody>
          <a:bodyPr wrap="none" rtlCol="0">
            <a:spAutoFit/>
          </a:bodyPr>
          <a:lstStyle/>
          <a:p>
            <a:r>
              <a:rPr lang="en-US" sz="1200" dirty="0" smtClean="0"/>
              <a:t>3</a:t>
            </a:r>
            <a:endParaRPr lang="en-US" sz="1200" dirty="0"/>
          </a:p>
        </p:txBody>
      </p:sp>
      <p:pic>
        <p:nvPicPr>
          <p:cNvPr id="35" name="Picture 34" descr="2015_0311_njx1_protocoltest_v3.png"/>
          <p:cNvPicPr>
            <a:picLocks noChangeAspect="1"/>
          </p:cNvPicPr>
          <p:nvPr/>
        </p:nvPicPr>
        <p:blipFill rotWithShape="1">
          <a:blip r:embed="rId4">
            <a:extLst>
              <a:ext uri="{28A0092B-C50C-407E-A947-70E740481C1C}">
                <a14:useLocalDpi xmlns:a14="http://schemas.microsoft.com/office/drawing/2010/main" val="0"/>
              </a:ext>
            </a:extLst>
          </a:blip>
          <a:srcRect b="65791"/>
          <a:stretch/>
        </p:blipFill>
        <p:spPr>
          <a:xfrm>
            <a:off x="5050009" y="5029613"/>
            <a:ext cx="3765366" cy="1591475"/>
          </a:xfrm>
          <a:prstGeom prst="rect">
            <a:avLst/>
          </a:prstGeom>
        </p:spPr>
      </p:pic>
      <p:pic>
        <p:nvPicPr>
          <p:cNvPr id="36" name="Picture 35" descr="2015_0311_njx1_protocoltest_v3.png"/>
          <p:cNvPicPr>
            <a:picLocks noChangeAspect="1"/>
          </p:cNvPicPr>
          <p:nvPr/>
        </p:nvPicPr>
        <p:blipFill rotWithShape="1">
          <a:blip r:embed="rId4">
            <a:extLst>
              <a:ext uri="{28A0092B-C50C-407E-A947-70E740481C1C}">
                <a14:useLocalDpi xmlns:a14="http://schemas.microsoft.com/office/drawing/2010/main" val="0"/>
              </a:ext>
            </a:extLst>
          </a:blip>
          <a:srcRect t="65076"/>
          <a:stretch/>
        </p:blipFill>
        <p:spPr>
          <a:xfrm>
            <a:off x="559388" y="5029613"/>
            <a:ext cx="3765365" cy="1624710"/>
          </a:xfrm>
          <a:prstGeom prst="rect">
            <a:avLst/>
          </a:prstGeom>
        </p:spPr>
      </p:pic>
      <p:sp>
        <p:nvSpPr>
          <p:cNvPr id="37" name="TextBox 36"/>
          <p:cNvSpPr txBox="1"/>
          <p:nvPr/>
        </p:nvSpPr>
        <p:spPr>
          <a:xfrm>
            <a:off x="6727823" y="3565270"/>
            <a:ext cx="369137" cy="276999"/>
          </a:xfrm>
          <a:prstGeom prst="rect">
            <a:avLst/>
          </a:prstGeom>
          <a:noFill/>
        </p:spPr>
        <p:txBody>
          <a:bodyPr wrap="none" rtlCol="0">
            <a:spAutoFit/>
          </a:bodyPr>
          <a:lstStyle/>
          <a:p>
            <a:pPr algn="r"/>
            <a:r>
              <a:rPr lang="en-US" sz="1200" dirty="0" smtClean="0"/>
              <a:t>ITS</a:t>
            </a:r>
            <a:endParaRPr lang="en-US" sz="1200" dirty="0"/>
          </a:p>
        </p:txBody>
      </p:sp>
      <p:sp>
        <p:nvSpPr>
          <p:cNvPr id="38" name="TextBox 37"/>
          <p:cNvSpPr txBox="1"/>
          <p:nvPr/>
        </p:nvSpPr>
        <p:spPr>
          <a:xfrm>
            <a:off x="2083509" y="3565270"/>
            <a:ext cx="411366" cy="276999"/>
          </a:xfrm>
          <a:prstGeom prst="rect">
            <a:avLst/>
          </a:prstGeom>
          <a:noFill/>
        </p:spPr>
        <p:txBody>
          <a:bodyPr wrap="none" rtlCol="0">
            <a:spAutoFit/>
          </a:bodyPr>
          <a:lstStyle/>
          <a:p>
            <a:pPr algn="r"/>
            <a:r>
              <a:rPr lang="en-US" sz="1200" dirty="0" smtClean="0"/>
              <a:t>16S</a:t>
            </a:r>
            <a:endParaRPr lang="en-US" sz="1200" dirty="0"/>
          </a:p>
        </p:txBody>
      </p:sp>
      <p:sp>
        <p:nvSpPr>
          <p:cNvPr id="39" name="TextBox 38"/>
          <p:cNvSpPr txBox="1"/>
          <p:nvPr/>
        </p:nvSpPr>
        <p:spPr>
          <a:xfrm>
            <a:off x="1774234" y="4798780"/>
            <a:ext cx="366056" cy="276999"/>
          </a:xfrm>
          <a:prstGeom prst="rect">
            <a:avLst/>
          </a:prstGeom>
          <a:noFill/>
        </p:spPr>
        <p:txBody>
          <a:bodyPr wrap="none" rtlCol="0">
            <a:spAutoFit/>
          </a:bodyPr>
          <a:lstStyle/>
          <a:p>
            <a:pPr algn="r"/>
            <a:r>
              <a:rPr lang="en-US" sz="1200" dirty="0" smtClean="0"/>
              <a:t>NC</a:t>
            </a:r>
            <a:endParaRPr lang="en-US" sz="1200" dirty="0"/>
          </a:p>
        </p:txBody>
      </p:sp>
      <p:sp>
        <p:nvSpPr>
          <p:cNvPr id="40" name="TextBox 39"/>
          <p:cNvSpPr txBox="1"/>
          <p:nvPr/>
        </p:nvSpPr>
        <p:spPr>
          <a:xfrm rot="18546967">
            <a:off x="3412990" y="4754613"/>
            <a:ext cx="458103" cy="276999"/>
          </a:xfrm>
          <a:prstGeom prst="rect">
            <a:avLst/>
          </a:prstGeom>
          <a:noFill/>
        </p:spPr>
        <p:txBody>
          <a:bodyPr wrap="none" rtlCol="0">
            <a:spAutoFit/>
          </a:bodyPr>
          <a:lstStyle/>
          <a:p>
            <a:pPr algn="r"/>
            <a:r>
              <a:rPr lang="en-US" sz="1200" dirty="0" smtClean="0"/>
              <a:t>dust</a:t>
            </a:r>
            <a:endParaRPr lang="en-US" sz="1200" dirty="0"/>
          </a:p>
        </p:txBody>
      </p:sp>
      <p:sp>
        <p:nvSpPr>
          <p:cNvPr id="41" name="TextBox 40"/>
          <p:cNvSpPr txBox="1"/>
          <p:nvPr/>
        </p:nvSpPr>
        <p:spPr>
          <a:xfrm>
            <a:off x="3703562" y="4781478"/>
            <a:ext cx="441146" cy="276999"/>
          </a:xfrm>
          <a:prstGeom prst="rect">
            <a:avLst/>
          </a:prstGeom>
          <a:noFill/>
        </p:spPr>
        <p:txBody>
          <a:bodyPr wrap="none" rtlCol="0">
            <a:spAutoFit/>
          </a:bodyPr>
          <a:lstStyle/>
          <a:p>
            <a:pPr algn="r"/>
            <a:r>
              <a:rPr lang="en-US" sz="1200" dirty="0" smtClean="0"/>
              <a:t>NTC</a:t>
            </a:r>
            <a:endParaRPr lang="en-US" sz="1200" dirty="0"/>
          </a:p>
        </p:txBody>
      </p:sp>
      <p:sp>
        <p:nvSpPr>
          <p:cNvPr id="42" name="TextBox 41"/>
          <p:cNvSpPr txBox="1"/>
          <p:nvPr/>
        </p:nvSpPr>
        <p:spPr>
          <a:xfrm>
            <a:off x="1017403" y="4443881"/>
            <a:ext cx="657151" cy="276999"/>
          </a:xfrm>
          <a:prstGeom prst="rect">
            <a:avLst/>
          </a:prstGeom>
          <a:noFill/>
        </p:spPr>
        <p:txBody>
          <a:bodyPr wrap="none" rtlCol="0">
            <a:spAutoFit/>
          </a:bodyPr>
          <a:lstStyle/>
          <a:p>
            <a:pPr algn="r"/>
            <a:r>
              <a:rPr lang="en-US" sz="1200" dirty="0" smtClean="0"/>
              <a:t>No spin</a:t>
            </a:r>
            <a:endParaRPr lang="en-US" sz="1200" dirty="0"/>
          </a:p>
        </p:txBody>
      </p:sp>
      <p:sp>
        <p:nvSpPr>
          <p:cNvPr id="43" name="TextBox 42"/>
          <p:cNvSpPr txBox="1"/>
          <p:nvPr/>
        </p:nvSpPr>
        <p:spPr>
          <a:xfrm>
            <a:off x="2532346" y="4421093"/>
            <a:ext cx="754383" cy="276999"/>
          </a:xfrm>
          <a:prstGeom prst="rect">
            <a:avLst/>
          </a:prstGeom>
          <a:noFill/>
        </p:spPr>
        <p:txBody>
          <a:bodyPr wrap="none" rtlCol="0">
            <a:spAutoFit/>
          </a:bodyPr>
          <a:lstStyle/>
          <a:p>
            <a:pPr algn="r"/>
            <a:r>
              <a:rPr lang="en-US" sz="1200" dirty="0" smtClean="0"/>
              <a:t>with spin</a:t>
            </a:r>
            <a:endParaRPr lang="en-US" sz="1200" dirty="0"/>
          </a:p>
        </p:txBody>
      </p:sp>
      <p:sp>
        <p:nvSpPr>
          <p:cNvPr id="44" name="TextBox 43"/>
          <p:cNvSpPr txBox="1"/>
          <p:nvPr/>
        </p:nvSpPr>
        <p:spPr>
          <a:xfrm>
            <a:off x="829797" y="4815368"/>
            <a:ext cx="262662" cy="276999"/>
          </a:xfrm>
          <a:prstGeom prst="rect">
            <a:avLst/>
          </a:prstGeom>
          <a:noFill/>
        </p:spPr>
        <p:txBody>
          <a:bodyPr wrap="none" rtlCol="0">
            <a:spAutoFit/>
          </a:bodyPr>
          <a:lstStyle/>
          <a:p>
            <a:pPr algn="r"/>
            <a:r>
              <a:rPr lang="en-US" sz="1200" dirty="0" smtClean="0"/>
              <a:t>1</a:t>
            </a:r>
            <a:endParaRPr lang="en-US" sz="1200" dirty="0"/>
          </a:p>
        </p:txBody>
      </p:sp>
      <p:sp>
        <p:nvSpPr>
          <p:cNvPr id="45" name="TextBox 44"/>
          <p:cNvSpPr txBox="1"/>
          <p:nvPr/>
        </p:nvSpPr>
        <p:spPr>
          <a:xfrm>
            <a:off x="1169802" y="4814074"/>
            <a:ext cx="262662" cy="276999"/>
          </a:xfrm>
          <a:prstGeom prst="rect">
            <a:avLst/>
          </a:prstGeom>
          <a:noFill/>
        </p:spPr>
        <p:txBody>
          <a:bodyPr wrap="none" rtlCol="0">
            <a:spAutoFit/>
          </a:bodyPr>
          <a:lstStyle/>
          <a:p>
            <a:pPr algn="r"/>
            <a:r>
              <a:rPr lang="en-US" sz="1200" dirty="0"/>
              <a:t>2</a:t>
            </a:r>
          </a:p>
        </p:txBody>
      </p:sp>
      <p:sp>
        <p:nvSpPr>
          <p:cNvPr id="46" name="TextBox 45"/>
          <p:cNvSpPr txBox="1"/>
          <p:nvPr/>
        </p:nvSpPr>
        <p:spPr>
          <a:xfrm>
            <a:off x="1475492" y="4813212"/>
            <a:ext cx="262662" cy="276999"/>
          </a:xfrm>
          <a:prstGeom prst="rect">
            <a:avLst/>
          </a:prstGeom>
          <a:noFill/>
        </p:spPr>
        <p:txBody>
          <a:bodyPr wrap="none" rtlCol="0">
            <a:spAutoFit/>
          </a:bodyPr>
          <a:lstStyle/>
          <a:p>
            <a:pPr algn="r"/>
            <a:r>
              <a:rPr lang="en-US" sz="1200" dirty="0"/>
              <a:t>3</a:t>
            </a:r>
          </a:p>
        </p:txBody>
      </p:sp>
      <p:sp>
        <p:nvSpPr>
          <p:cNvPr id="47" name="TextBox 46"/>
          <p:cNvSpPr txBox="1"/>
          <p:nvPr/>
        </p:nvSpPr>
        <p:spPr>
          <a:xfrm>
            <a:off x="3096485" y="4793212"/>
            <a:ext cx="366056" cy="276999"/>
          </a:xfrm>
          <a:prstGeom prst="rect">
            <a:avLst/>
          </a:prstGeom>
          <a:noFill/>
        </p:spPr>
        <p:txBody>
          <a:bodyPr wrap="none" rtlCol="0">
            <a:spAutoFit/>
          </a:bodyPr>
          <a:lstStyle/>
          <a:p>
            <a:pPr algn="r"/>
            <a:r>
              <a:rPr lang="en-US" sz="1200" dirty="0" smtClean="0"/>
              <a:t>NC</a:t>
            </a:r>
            <a:endParaRPr lang="en-US" sz="1200" dirty="0"/>
          </a:p>
        </p:txBody>
      </p:sp>
      <p:sp>
        <p:nvSpPr>
          <p:cNvPr id="48" name="TextBox 47"/>
          <p:cNvSpPr txBox="1"/>
          <p:nvPr/>
        </p:nvSpPr>
        <p:spPr>
          <a:xfrm>
            <a:off x="2152048" y="4809800"/>
            <a:ext cx="262662" cy="276999"/>
          </a:xfrm>
          <a:prstGeom prst="rect">
            <a:avLst/>
          </a:prstGeom>
          <a:noFill/>
        </p:spPr>
        <p:txBody>
          <a:bodyPr wrap="none" rtlCol="0">
            <a:spAutoFit/>
          </a:bodyPr>
          <a:lstStyle/>
          <a:p>
            <a:pPr algn="r"/>
            <a:r>
              <a:rPr lang="en-US" sz="1200" dirty="0" smtClean="0"/>
              <a:t>1</a:t>
            </a:r>
            <a:endParaRPr lang="en-US" sz="1200" dirty="0"/>
          </a:p>
        </p:txBody>
      </p:sp>
      <p:sp>
        <p:nvSpPr>
          <p:cNvPr id="49" name="TextBox 48"/>
          <p:cNvSpPr txBox="1"/>
          <p:nvPr/>
        </p:nvSpPr>
        <p:spPr>
          <a:xfrm>
            <a:off x="2492053" y="4808506"/>
            <a:ext cx="262662" cy="276999"/>
          </a:xfrm>
          <a:prstGeom prst="rect">
            <a:avLst/>
          </a:prstGeom>
          <a:noFill/>
        </p:spPr>
        <p:txBody>
          <a:bodyPr wrap="none" rtlCol="0">
            <a:spAutoFit/>
          </a:bodyPr>
          <a:lstStyle/>
          <a:p>
            <a:pPr algn="r"/>
            <a:r>
              <a:rPr lang="en-US" sz="1200" dirty="0"/>
              <a:t>2</a:t>
            </a:r>
          </a:p>
        </p:txBody>
      </p:sp>
      <p:sp>
        <p:nvSpPr>
          <p:cNvPr id="50" name="TextBox 49"/>
          <p:cNvSpPr txBox="1"/>
          <p:nvPr/>
        </p:nvSpPr>
        <p:spPr>
          <a:xfrm>
            <a:off x="2797743" y="4807644"/>
            <a:ext cx="262662" cy="276999"/>
          </a:xfrm>
          <a:prstGeom prst="rect">
            <a:avLst/>
          </a:prstGeom>
          <a:noFill/>
        </p:spPr>
        <p:txBody>
          <a:bodyPr wrap="none" rtlCol="0">
            <a:spAutoFit/>
          </a:bodyPr>
          <a:lstStyle/>
          <a:p>
            <a:pPr algn="r"/>
            <a:r>
              <a:rPr lang="en-US" sz="1200" dirty="0"/>
              <a:t>3</a:t>
            </a:r>
          </a:p>
        </p:txBody>
      </p:sp>
      <p:sp>
        <p:nvSpPr>
          <p:cNvPr id="51" name="TextBox 50"/>
          <p:cNvSpPr txBox="1"/>
          <p:nvPr/>
        </p:nvSpPr>
        <p:spPr>
          <a:xfrm>
            <a:off x="6163897" y="4778772"/>
            <a:ext cx="366056" cy="276999"/>
          </a:xfrm>
          <a:prstGeom prst="rect">
            <a:avLst/>
          </a:prstGeom>
          <a:noFill/>
        </p:spPr>
        <p:txBody>
          <a:bodyPr wrap="none" rtlCol="0">
            <a:spAutoFit/>
          </a:bodyPr>
          <a:lstStyle/>
          <a:p>
            <a:pPr algn="r"/>
            <a:r>
              <a:rPr lang="en-US" sz="1200" dirty="0" smtClean="0"/>
              <a:t>NC</a:t>
            </a:r>
            <a:endParaRPr lang="en-US" sz="1200" dirty="0"/>
          </a:p>
        </p:txBody>
      </p:sp>
      <p:sp>
        <p:nvSpPr>
          <p:cNvPr id="52" name="TextBox 51"/>
          <p:cNvSpPr txBox="1"/>
          <p:nvPr/>
        </p:nvSpPr>
        <p:spPr>
          <a:xfrm rot="18546967">
            <a:off x="7802653" y="4734605"/>
            <a:ext cx="458103" cy="276999"/>
          </a:xfrm>
          <a:prstGeom prst="rect">
            <a:avLst/>
          </a:prstGeom>
          <a:noFill/>
        </p:spPr>
        <p:txBody>
          <a:bodyPr wrap="none" rtlCol="0">
            <a:spAutoFit/>
          </a:bodyPr>
          <a:lstStyle/>
          <a:p>
            <a:pPr algn="r"/>
            <a:r>
              <a:rPr lang="en-US" sz="1200" dirty="0" smtClean="0"/>
              <a:t>dust</a:t>
            </a:r>
            <a:endParaRPr lang="en-US" sz="1200" dirty="0"/>
          </a:p>
        </p:txBody>
      </p:sp>
      <p:sp>
        <p:nvSpPr>
          <p:cNvPr id="53" name="TextBox 52"/>
          <p:cNvSpPr txBox="1"/>
          <p:nvPr/>
        </p:nvSpPr>
        <p:spPr>
          <a:xfrm>
            <a:off x="8093225" y="4761470"/>
            <a:ext cx="441146" cy="276999"/>
          </a:xfrm>
          <a:prstGeom prst="rect">
            <a:avLst/>
          </a:prstGeom>
          <a:noFill/>
        </p:spPr>
        <p:txBody>
          <a:bodyPr wrap="none" rtlCol="0">
            <a:spAutoFit/>
          </a:bodyPr>
          <a:lstStyle/>
          <a:p>
            <a:pPr algn="r"/>
            <a:r>
              <a:rPr lang="en-US" sz="1200" dirty="0" smtClean="0"/>
              <a:t>NTC</a:t>
            </a:r>
            <a:endParaRPr lang="en-US" sz="1200" dirty="0"/>
          </a:p>
        </p:txBody>
      </p:sp>
      <p:sp>
        <p:nvSpPr>
          <p:cNvPr id="54" name="TextBox 53"/>
          <p:cNvSpPr txBox="1"/>
          <p:nvPr/>
        </p:nvSpPr>
        <p:spPr>
          <a:xfrm>
            <a:off x="5407066" y="4423873"/>
            <a:ext cx="657151" cy="276999"/>
          </a:xfrm>
          <a:prstGeom prst="rect">
            <a:avLst/>
          </a:prstGeom>
          <a:noFill/>
        </p:spPr>
        <p:txBody>
          <a:bodyPr wrap="none" rtlCol="0">
            <a:spAutoFit/>
          </a:bodyPr>
          <a:lstStyle/>
          <a:p>
            <a:pPr algn="r"/>
            <a:r>
              <a:rPr lang="en-US" sz="1200" dirty="0" smtClean="0"/>
              <a:t>No spin</a:t>
            </a:r>
            <a:endParaRPr lang="en-US" sz="1200" dirty="0"/>
          </a:p>
        </p:txBody>
      </p:sp>
      <p:sp>
        <p:nvSpPr>
          <p:cNvPr id="55" name="TextBox 54"/>
          <p:cNvSpPr txBox="1"/>
          <p:nvPr/>
        </p:nvSpPr>
        <p:spPr>
          <a:xfrm>
            <a:off x="6922009" y="4401085"/>
            <a:ext cx="754383" cy="276999"/>
          </a:xfrm>
          <a:prstGeom prst="rect">
            <a:avLst/>
          </a:prstGeom>
          <a:noFill/>
        </p:spPr>
        <p:txBody>
          <a:bodyPr wrap="none" rtlCol="0">
            <a:spAutoFit/>
          </a:bodyPr>
          <a:lstStyle/>
          <a:p>
            <a:pPr algn="r"/>
            <a:r>
              <a:rPr lang="en-US" sz="1200" dirty="0" smtClean="0"/>
              <a:t>with spin</a:t>
            </a:r>
            <a:endParaRPr lang="en-US" sz="1200" dirty="0"/>
          </a:p>
        </p:txBody>
      </p:sp>
      <p:sp>
        <p:nvSpPr>
          <p:cNvPr id="56" name="TextBox 55"/>
          <p:cNvSpPr txBox="1"/>
          <p:nvPr/>
        </p:nvSpPr>
        <p:spPr>
          <a:xfrm>
            <a:off x="5219460" y="4795360"/>
            <a:ext cx="262662" cy="276999"/>
          </a:xfrm>
          <a:prstGeom prst="rect">
            <a:avLst/>
          </a:prstGeom>
          <a:noFill/>
        </p:spPr>
        <p:txBody>
          <a:bodyPr wrap="none" rtlCol="0">
            <a:spAutoFit/>
          </a:bodyPr>
          <a:lstStyle/>
          <a:p>
            <a:pPr algn="r"/>
            <a:r>
              <a:rPr lang="en-US" sz="1200" dirty="0" smtClean="0"/>
              <a:t>1</a:t>
            </a:r>
            <a:endParaRPr lang="en-US" sz="1200" dirty="0"/>
          </a:p>
        </p:txBody>
      </p:sp>
      <p:sp>
        <p:nvSpPr>
          <p:cNvPr id="57" name="TextBox 56"/>
          <p:cNvSpPr txBox="1"/>
          <p:nvPr/>
        </p:nvSpPr>
        <p:spPr>
          <a:xfrm>
            <a:off x="5559465" y="4794066"/>
            <a:ext cx="262662" cy="276999"/>
          </a:xfrm>
          <a:prstGeom prst="rect">
            <a:avLst/>
          </a:prstGeom>
          <a:noFill/>
        </p:spPr>
        <p:txBody>
          <a:bodyPr wrap="none" rtlCol="0">
            <a:spAutoFit/>
          </a:bodyPr>
          <a:lstStyle/>
          <a:p>
            <a:pPr algn="r"/>
            <a:r>
              <a:rPr lang="en-US" sz="1200" dirty="0"/>
              <a:t>2</a:t>
            </a:r>
          </a:p>
        </p:txBody>
      </p:sp>
      <p:sp>
        <p:nvSpPr>
          <p:cNvPr id="58" name="TextBox 57"/>
          <p:cNvSpPr txBox="1"/>
          <p:nvPr/>
        </p:nvSpPr>
        <p:spPr>
          <a:xfrm>
            <a:off x="5865155" y="4793204"/>
            <a:ext cx="262662" cy="276999"/>
          </a:xfrm>
          <a:prstGeom prst="rect">
            <a:avLst/>
          </a:prstGeom>
          <a:noFill/>
        </p:spPr>
        <p:txBody>
          <a:bodyPr wrap="none" rtlCol="0">
            <a:spAutoFit/>
          </a:bodyPr>
          <a:lstStyle/>
          <a:p>
            <a:pPr algn="r"/>
            <a:r>
              <a:rPr lang="en-US" sz="1200" dirty="0"/>
              <a:t>3</a:t>
            </a:r>
          </a:p>
        </p:txBody>
      </p:sp>
      <p:sp>
        <p:nvSpPr>
          <p:cNvPr id="59" name="TextBox 58"/>
          <p:cNvSpPr txBox="1"/>
          <p:nvPr/>
        </p:nvSpPr>
        <p:spPr>
          <a:xfrm>
            <a:off x="7486148" y="4773204"/>
            <a:ext cx="366056" cy="276999"/>
          </a:xfrm>
          <a:prstGeom prst="rect">
            <a:avLst/>
          </a:prstGeom>
          <a:noFill/>
        </p:spPr>
        <p:txBody>
          <a:bodyPr wrap="none" rtlCol="0">
            <a:spAutoFit/>
          </a:bodyPr>
          <a:lstStyle/>
          <a:p>
            <a:pPr algn="r"/>
            <a:r>
              <a:rPr lang="en-US" sz="1200" dirty="0" smtClean="0"/>
              <a:t>NC</a:t>
            </a:r>
            <a:endParaRPr lang="en-US" sz="1200" dirty="0"/>
          </a:p>
        </p:txBody>
      </p:sp>
      <p:sp>
        <p:nvSpPr>
          <p:cNvPr id="60" name="TextBox 59"/>
          <p:cNvSpPr txBox="1"/>
          <p:nvPr/>
        </p:nvSpPr>
        <p:spPr>
          <a:xfrm>
            <a:off x="6541711" y="4789792"/>
            <a:ext cx="262662" cy="276999"/>
          </a:xfrm>
          <a:prstGeom prst="rect">
            <a:avLst/>
          </a:prstGeom>
          <a:noFill/>
        </p:spPr>
        <p:txBody>
          <a:bodyPr wrap="none" rtlCol="0">
            <a:spAutoFit/>
          </a:bodyPr>
          <a:lstStyle/>
          <a:p>
            <a:pPr algn="r"/>
            <a:r>
              <a:rPr lang="en-US" sz="1200" dirty="0" smtClean="0"/>
              <a:t>1</a:t>
            </a:r>
            <a:endParaRPr lang="en-US" sz="1200" dirty="0"/>
          </a:p>
        </p:txBody>
      </p:sp>
      <p:sp>
        <p:nvSpPr>
          <p:cNvPr id="61" name="TextBox 60"/>
          <p:cNvSpPr txBox="1"/>
          <p:nvPr/>
        </p:nvSpPr>
        <p:spPr>
          <a:xfrm>
            <a:off x="6881716" y="4788498"/>
            <a:ext cx="262662" cy="276999"/>
          </a:xfrm>
          <a:prstGeom prst="rect">
            <a:avLst/>
          </a:prstGeom>
          <a:noFill/>
        </p:spPr>
        <p:txBody>
          <a:bodyPr wrap="none" rtlCol="0">
            <a:spAutoFit/>
          </a:bodyPr>
          <a:lstStyle/>
          <a:p>
            <a:pPr algn="r"/>
            <a:r>
              <a:rPr lang="en-US" sz="1200" dirty="0"/>
              <a:t>2</a:t>
            </a:r>
          </a:p>
        </p:txBody>
      </p:sp>
      <p:sp>
        <p:nvSpPr>
          <p:cNvPr id="62" name="TextBox 61"/>
          <p:cNvSpPr txBox="1"/>
          <p:nvPr/>
        </p:nvSpPr>
        <p:spPr>
          <a:xfrm>
            <a:off x="7187406" y="4787636"/>
            <a:ext cx="262662" cy="276999"/>
          </a:xfrm>
          <a:prstGeom prst="rect">
            <a:avLst/>
          </a:prstGeom>
          <a:noFill/>
        </p:spPr>
        <p:txBody>
          <a:bodyPr wrap="none" rtlCol="0">
            <a:spAutoFit/>
          </a:bodyPr>
          <a:lstStyle/>
          <a:p>
            <a:pPr algn="r"/>
            <a:r>
              <a:rPr lang="en-US" sz="1200" dirty="0"/>
              <a:t>3</a:t>
            </a:r>
          </a:p>
        </p:txBody>
      </p:sp>
      <p:sp>
        <p:nvSpPr>
          <p:cNvPr id="63" name="TextBox 62"/>
          <p:cNvSpPr txBox="1"/>
          <p:nvPr/>
        </p:nvSpPr>
        <p:spPr>
          <a:xfrm>
            <a:off x="140734" y="6045880"/>
            <a:ext cx="418654" cy="276999"/>
          </a:xfrm>
          <a:prstGeom prst="rect">
            <a:avLst/>
          </a:prstGeom>
          <a:noFill/>
        </p:spPr>
        <p:txBody>
          <a:bodyPr wrap="none" rtlCol="0">
            <a:spAutoFit/>
          </a:bodyPr>
          <a:lstStyle/>
          <a:p>
            <a:r>
              <a:rPr lang="en-US" sz="1200" dirty="0" smtClean="0"/>
              <a:t>600</a:t>
            </a:r>
            <a:endParaRPr lang="en-US" sz="1200" dirty="0"/>
          </a:p>
        </p:txBody>
      </p:sp>
      <p:sp>
        <p:nvSpPr>
          <p:cNvPr id="64" name="TextBox 63"/>
          <p:cNvSpPr txBox="1"/>
          <p:nvPr/>
        </p:nvSpPr>
        <p:spPr>
          <a:xfrm>
            <a:off x="106572" y="5605437"/>
            <a:ext cx="496650" cy="276999"/>
          </a:xfrm>
          <a:prstGeom prst="rect">
            <a:avLst/>
          </a:prstGeom>
          <a:noFill/>
        </p:spPr>
        <p:txBody>
          <a:bodyPr wrap="none" rtlCol="0">
            <a:spAutoFit/>
          </a:bodyPr>
          <a:lstStyle/>
          <a:p>
            <a:r>
              <a:rPr lang="en-US" sz="1200" dirty="0" smtClean="0"/>
              <a:t>3000</a:t>
            </a:r>
            <a:endParaRPr lang="en-US" sz="1200" dirty="0"/>
          </a:p>
        </p:txBody>
      </p:sp>
      <p:sp>
        <p:nvSpPr>
          <p:cNvPr id="65" name="TextBox 64"/>
          <p:cNvSpPr txBox="1"/>
          <p:nvPr/>
        </p:nvSpPr>
        <p:spPr>
          <a:xfrm>
            <a:off x="140734" y="4820708"/>
            <a:ext cx="346369" cy="276999"/>
          </a:xfrm>
          <a:prstGeom prst="rect">
            <a:avLst/>
          </a:prstGeom>
          <a:noFill/>
        </p:spPr>
        <p:txBody>
          <a:bodyPr wrap="none" rtlCol="0">
            <a:spAutoFit/>
          </a:bodyPr>
          <a:lstStyle/>
          <a:p>
            <a:r>
              <a:rPr lang="en-US" sz="1200" dirty="0" err="1" smtClean="0"/>
              <a:t>bp</a:t>
            </a:r>
            <a:endParaRPr lang="en-US" sz="1200" dirty="0"/>
          </a:p>
        </p:txBody>
      </p:sp>
      <p:sp>
        <p:nvSpPr>
          <p:cNvPr id="10" name="TextBox 9"/>
          <p:cNvSpPr txBox="1"/>
          <p:nvPr/>
        </p:nvSpPr>
        <p:spPr>
          <a:xfrm>
            <a:off x="297030" y="2217377"/>
            <a:ext cx="524715" cy="369332"/>
          </a:xfrm>
          <a:prstGeom prst="rect">
            <a:avLst/>
          </a:prstGeom>
          <a:solidFill>
            <a:schemeClr val="bg1"/>
          </a:solidFill>
          <a:ln>
            <a:solidFill>
              <a:srgbClr val="4F81BD"/>
            </a:solidFill>
          </a:ln>
        </p:spPr>
        <p:txBody>
          <a:bodyPr wrap="none" rtlCol="0">
            <a:spAutoFit/>
          </a:bodyPr>
          <a:lstStyle/>
          <a:p>
            <a:r>
              <a:rPr lang="en-US" dirty="0" smtClean="0"/>
              <a:t>16S</a:t>
            </a:r>
            <a:endParaRPr lang="en-US" dirty="0"/>
          </a:p>
        </p:txBody>
      </p:sp>
      <p:sp>
        <p:nvSpPr>
          <p:cNvPr id="66" name="TextBox 65"/>
          <p:cNvSpPr txBox="1"/>
          <p:nvPr/>
        </p:nvSpPr>
        <p:spPr>
          <a:xfrm>
            <a:off x="4707325" y="2185111"/>
            <a:ext cx="461372" cy="369332"/>
          </a:xfrm>
          <a:prstGeom prst="rect">
            <a:avLst/>
          </a:prstGeom>
          <a:solidFill>
            <a:schemeClr val="bg1"/>
          </a:solidFill>
          <a:ln>
            <a:solidFill>
              <a:srgbClr val="4F81BD"/>
            </a:solidFill>
          </a:ln>
        </p:spPr>
        <p:txBody>
          <a:bodyPr wrap="none" rtlCol="0">
            <a:spAutoFit/>
          </a:bodyPr>
          <a:lstStyle/>
          <a:p>
            <a:r>
              <a:rPr lang="en-US" dirty="0" smtClean="0"/>
              <a:t>ITS</a:t>
            </a:r>
            <a:endParaRPr lang="en-US" dirty="0"/>
          </a:p>
        </p:txBody>
      </p:sp>
      <p:sp>
        <p:nvSpPr>
          <p:cNvPr id="67" name="TextBox 66"/>
          <p:cNvSpPr txBox="1"/>
          <p:nvPr/>
        </p:nvSpPr>
        <p:spPr>
          <a:xfrm>
            <a:off x="297030" y="5061879"/>
            <a:ext cx="524715" cy="369332"/>
          </a:xfrm>
          <a:prstGeom prst="rect">
            <a:avLst/>
          </a:prstGeom>
          <a:solidFill>
            <a:schemeClr val="bg1"/>
          </a:solidFill>
          <a:ln>
            <a:solidFill>
              <a:srgbClr val="4F81BD"/>
            </a:solidFill>
          </a:ln>
        </p:spPr>
        <p:txBody>
          <a:bodyPr wrap="none" rtlCol="0">
            <a:spAutoFit/>
          </a:bodyPr>
          <a:lstStyle/>
          <a:p>
            <a:r>
              <a:rPr lang="en-US" dirty="0" smtClean="0"/>
              <a:t>16S</a:t>
            </a:r>
            <a:endParaRPr lang="en-US" dirty="0"/>
          </a:p>
        </p:txBody>
      </p:sp>
      <p:sp>
        <p:nvSpPr>
          <p:cNvPr id="68" name="TextBox 67"/>
          <p:cNvSpPr txBox="1"/>
          <p:nvPr/>
        </p:nvSpPr>
        <p:spPr>
          <a:xfrm>
            <a:off x="4707325" y="5029613"/>
            <a:ext cx="461372" cy="369332"/>
          </a:xfrm>
          <a:prstGeom prst="rect">
            <a:avLst/>
          </a:prstGeom>
          <a:solidFill>
            <a:schemeClr val="bg1"/>
          </a:solidFill>
          <a:ln>
            <a:solidFill>
              <a:srgbClr val="4F81BD"/>
            </a:solidFill>
          </a:ln>
        </p:spPr>
        <p:txBody>
          <a:bodyPr wrap="none" rtlCol="0">
            <a:spAutoFit/>
          </a:bodyPr>
          <a:lstStyle/>
          <a:p>
            <a:r>
              <a:rPr lang="en-US" dirty="0" smtClean="0"/>
              <a:t>ITS</a:t>
            </a:r>
            <a:endParaRPr lang="en-US" dirty="0"/>
          </a:p>
        </p:txBody>
      </p:sp>
      <p:sp>
        <p:nvSpPr>
          <p:cNvPr id="4" name="Slide Number Placeholder 3"/>
          <p:cNvSpPr>
            <a:spLocks noGrp="1"/>
          </p:cNvSpPr>
          <p:nvPr>
            <p:ph type="sldNum" sz="quarter" idx="12"/>
          </p:nvPr>
        </p:nvSpPr>
        <p:spPr/>
        <p:txBody>
          <a:bodyPr/>
          <a:lstStyle/>
          <a:p>
            <a:fld id="{5BBE999C-EBD2-FC47-BC46-140DF74E51F4}" type="slidenum">
              <a:rPr lang="en-US" smtClean="0"/>
              <a:t>42</a:t>
            </a:fld>
            <a:endParaRPr lang="en-US"/>
          </a:p>
        </p:txBody>
      </p:sp>
    </p:spTree>
    <p:extLst>
      <p:ext uri="{BB962C8B-B14F-4D97-AF65-F5344CB8AC3E}">
        <p14:creationId xmlns:p14="http://schemas.microsoft.com/office/powerpoint/2010/main" val="15455862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364"/>
            <a:ext cx="8229600" cy="1143000"/>
          </a:xfrm>
        </p:spPr>
        <p:txBody>
          <a:bodyPr>
            <a:normAutofit/>
          </a:bodyPr>
          <a:lstStyle/>
          <a:p>
            <a:r>
              <a:rPr lang="en-US" sz="2800" b="1" dirty="0" smtClean="0"/>
              <a:t>CONCLUSIONS</a:t>
            </a:r>
            <a:endParaRPr lang="en-US" sz="2800" b="1" dirty="0"/>
          </a:p>
        </p:txBody>
      </p:sp>
      <p:sp>
        <p:nvSpPr>
          <p:cNvPr id="3" name="TextBox 2"/>
          <p:cNvSpPr txBox="1"/>
          <p:nvPr/>
        </p:nvSpPr>
        <p:spPr>
          <a:xfrm>
            <a:off x="751840" y="879158"/>
            <a:ext cx="7934960" cy="5909311"/>
          </a:xfrm>
          <a:prstGeom prst="rect">
            <a:avLst/>
          </a:prstGeom>
          <a:noFill/>
        </p:spPr>
        <p:txBody>
          <a:bodyPr wrap="square" rtlCol="0">
            <a:spAutoFit/>
          </a:bodyPr>
          <a:lstStyle/>
          <a:p>
            <a:pPr marL="285750" indent="-285750">
              <a:buFont typeface="Arial"/>
              <a:buChar char="•"/>
            </a:pPr>
            <a:r>
              <a:rPr lang="en-US" dirty="0" smtClean="0"/>
              <a:t>Integrative Human Microbiome Project: Diabetes</a:t>
            </a:r>
          </a:p>
          <a:p>
            <a:pPr marL="742950" lvl="1" indent="-285750">
              <a:buFont typeface="Arial"/>
              <a:buChar char="•"/>
            </a:pPr>
            <a:r>
              <a:rPr lang="en-US" dirty="0" smtClean="0"/>
              <a:t>Potential signals from preliminary samples</a:t>
            </a:r>
          </a:p>
          <a:p>
            <a:pPr marL="1200150" lvl="2" indent="-285750">
              <a:buFont typeface="Arial"/>
              <a:buChar char="•"/>
            </a:pPr>
            <a:r>
              <a:rPr lang="en-US" dirty="0" smtClean="0"/>
              <a:t>Human </a:t>
            </a:r>
            <a:r>
              <a:rPr lang="en-US" dirty="0" err="1" smtClean="0"/>
              <a:t>transcriptome</a:t>
            </a:r>
            <a:r>
              <a:rPr lang="en-US" dirty="0" smtClean="0"/>
              <a:t> experiments suggest response to microbes</a:t>
            </a:r>
          </a:p>
          <a:p>
            <a:pPr marL="1200150" lvl="2" indent="-285750">
              <a:buFont typeface="Arial"/>
              <a:buChar char="•"/>
            </a:pPr>
            <a:r>
              <a:rPr lang="en-US" dirty="0" smtClean="0"/>
              <a:t>Stool samples suggest different effects in insulin sensitive / resistant individuals</a:t>
            </a:r>
          </a:p>
          <a:p>
            <a:pPr marL="742950" lvl="1" indent="-285750">
              <a:buFont typeface="Arial"/>
              <a:buChar char="•"/>
            </a:pPr>
            <a:r>
              <a:rPr lang="en-US" dirty="0" smtClean="0"/>
              <a:t>Effect of viruses?</a:t>
            </a:r>
          </a:p>
          <a:p>
            <a:pPr marL="742950" lvl="1" indent="-285750">
              <a:buFont typeface="Arial"/>
              <a:buChar char="•"/>
            </a:pPr>
            <a:endParaRPr lang="en-US" dirty="0"/>
          </a:p>
          <a:p>
            <a:pPr marL="285750" indent="-285750">
              <a:buFont typeface="Arial"/>
              <a:buChar char="•"/>
            </a:pPr>
            <a:r>
              <a:rPr lang="en-US" dirty="0" smtClean="0"/>
              <a:t>JAX Mouse Microbiome</a:t>
            </a:r>
          </a:p>
          <a:p>
            <a:pPr marL="742950" lvl="1" indent="-285750">
              <a:buFont typeface="Arial"/>
              <a:buChar char="•"/>
            </a:pPr>
            <a:r>
              <a:rPr lang="en-US" dirty="0" smtClean="0"/>
              <a:t>More depth and quality from </a:t>
            </a:r>
            <a:r>
              <a:rPr lang="en-US" dirty="0" err="1" smtClean="0"/>
              <a:t>Illumina</a:t>
            </a:r>
            <a:endParaRPr lang="en-US" dirty="0" smtClean="0"/>
          </a:p>
          <a:p>
            <a:pPr marL="1200150" lvl="2" indent="-285750">
              <a:buFont typeface="Arial"/>
              <a:buChar char="•"/>
            </a:pPr>
            <a:r>
              <a:rPr lang="en-US" dirty="0" smtClean="0"/>
              <a:t>Depth necessary for low abundance org detection</a:t>
            </a:r>
          </a:p>
          <a:p>
            <a:pPr marL="742950" lvl="1" indent="-285750">
              <a:buFont typeface="Arial"/>
              <a:buChar char="•"/>
            </a:pPr>
            <a:r>
              <a:rPr lang="en-US" dirty="0" smtClean="0"/>
              <a:t>Beginning to generate lots of data</a:t>
            </a:r>
          </a:p>
          <a:p>
            <a:pPr marL="1200150" lvl="2" indent="-285750">
              <a:buFont typeface="Arial"/>
              <a:buChar char="•"/>
            </a:pPr>
            <a:r>
              <a:rPr lang="en-US" dirty="0" smtClean="0"/>
              <a:t>Thorough phenotype analysis</a:t>
            </a:r>
          </a:p>
          <a:p>
            <a:pPr marL="1200150" lvl="2" indent="-285750">
              <a:buFont typeface="Arial"/>
              <a:buChar char="•"/>
            </a:pPr>
            <a:r>
              <a:rPr lang="en-US" dirty="0" smtClean="0"/>
              <a:t>Known genotype / diet / location</a:t>
            </a:r>
          </a:p>
          <a:p>
            <a:pPr marL="285750" indent="-285750">
              <a:buFont typeface="Arial"/>
              <a:buChar char="•"/>
            </a:pPr>
            <a:endParaRPr lang="en-US" dirty="0" smtClean="0"/>
          </a:p>
          <a:p>
            <a:pPr marL="285750" indent="-285750">
              <a:buFont typeface="Arial"/>
              <a:buChar char="•"/>
            </a:pPr>
            <a:r>
              <a:rPr lang="en-US" dirty="0" smtClean="0"/>
              <a:t>Nasopharyngeal microbiome and vaccination</a:t>
            </a:r>
          </a:p>
          <a:p>
            <a:pPr marL="742950" lvl="1" indent="-285750">
              <a:buFont typeface="Arial"/>
              <a:buChar char="•"/>
            </a:pPr>
            <a:r>
              <a:rPr lang="en-US" dirty="0" smtClean="0"/>
              <a:t>Fully enrolled, samples being collected</a:t>
            </a:r>
          </a:p>
          <a:p>
            <a:pPr marL="1200150" lvl="2" indent="-285750">
              <a:buFont typeface="Arial"/>
              <a:buChar char="•"/>
            </a:pPr>
            <a:r>
              <a:rPr lang="en-US" dirty="0"/>
              <a:t>S</a:t>
            </a:r>
            <a:r>
              <a:rPr lang="en-US" dirty="0" smtClean="0"/>
              <a:t>equencing will be started Sept 2015</a:t>
            </a:r>
          </a:p>
          <a:p>
            <a:pPr marL="1200150" lvl="2" indent="-285750">
              <a:buFont typeface="Arial"/>
              <a:buChar char="•"/>
            </a:pPr>
            <a:endParaRPr lang="en-US" dirty="0" smtClean="0"/>
          </a:p>
          <a:p>
            <a:pPr marL="285750" indent="-285750">
              <a:buFont typeface="Arial"/>
              <a:buChar char="•"/>
            </a:pPr>
            <a:r>
              <a:rPr lang="en-US" dirty="0" smtClean="0"/>
              <a:t>JAX building sampling</a:t>
            </a:r>
          </a:p>
          <a:p>
            <a:pPr marL="742950" lvl="1" indent="-285750">
              <a:buFont typeface="Arial"/>
              <a:buChar char="•"/>
            </a:pPr>
            <a:r>
              <a:rPr lang="en-US" dirty="0" smtClean="0"/>
              <a:t>Should have final protocol in a few weeks</a:t>
            </a:r>
          </a:p>
          <a:p>
            <a:pPr marL="1200150" lvl="2" indent="-285750">
              <a:buFont typeface="Arial"/>
              <a:buChar char="•"/>
            </a:pPr>
            <a:r>
              <a:rPr lang="en-US" dirty="0" smtClean="0"/>
              <a:t>Next will be pilot runs with real samples</a:t>
            </a:r>
            <a:endParaRPr lang="en-US" dirty="0"/>
          </a:p>
        </p:txBody>
      </p:sp>
      <p:sp>
        <p:nvSpPr>
          <p:cNvPr id="4" name="Slide Number Placeholder 3"/>
          <p:cNvSpPr>
            <a:spLocks noGrp="1"/>
          </p:cNvSpPr>
          <p:nvPr>
            <p:ph type="sldNum" sz="quarter" idx="12"/>
          </p:nvPr>
        </p:nvSpPr>
        <p:spPr/>
        <p:txBody>
          <a:bodyPr/>
          <a:lstStyle/>
          <a:p>
            <a:fld id="{5BBE999C-EBD2-FC47-BC46-140DF74E51F4}" type="slidenum">
              <a:rPr lang="en-US" smtClean="0"/>
              <a:t>43</a:t>
            </a:fld>
            <a:endParaRPr lang="en-US"/>
          </a:p>
        </p:txBody>
      </p:sp>
    </p:spTree>
    <p:extLst>
      <p:ext uri="{BB962C8B-B14F-4D97-AF65-F5344CB8AC3E}">
        <p14:creationId xmlns:p14="http://schemas.microsoft.com/office/powerpoint/2010/main" val="27853286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nt-Up Arrow 6"/>
          <p:cNvSpPr/>
          <p:nvPr/>
        </p:nvSpPr>
        <p:spPr>
          <a:xfrm rot="16200000" flipH="1">
            <a:off x="4044989" y="490681"/>
            <a:ext cx="621883" cy="7489074"/>
          </a:xfrm>
          <a:prstGeom prst="bentUpArrow">
            <a:avLst/>
          </a:prstGeom>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2" name="Title 1"/>
          <p:cNvSpPr>
            <a:spLocks noGrp="1"/>
          </p:cNvSpPr>
          <p:nvPr>
            <p:ph type="title"/>
          </p:nvPr>
        </p:nvSpPr>
        <p:spPr>
          <a:xfrm>
            <a:off x="457200" y="9226"/>
            <a:ext cx="8229600" cy="1143000"/>
          </a:xfrm>
        </p:spPr>
        <p:txBody>
          <a:bodyPr>
            <a:normAutofit fontScale="90000"/>
          </a:bodyPr>
          <a:lstStyle/>
          <a:p>
            <a:r>
              <a:rPr lang="en-US" dirty="0" smtClean="0"/>
              <a:t>Microbiome Workflow – DNA</a:t>
            </a:r>
            <a:br>
              <a:rPr lang="en-US" dirty="0" smtClean="0"/>
            </a:br>
            <a:r>
              <a:rPr lang="en-US" dirty="0" smtClean="0"/>
              <a:t>Stool and Saliva Samples</a:t>
            </a:r>
            <a:endParaRPr lang="en-US" dirty="0"/>
          </a:p>
        </p:txBody>
      </p:sp>
      <p:graphicFrame>
        <p:nvGraphicFramePr>
          <p:cNvPr id="5" name="Diagram 4"/>
          <p:cNvGraphicFramePr/>
          <p:nvPr>
            <p:extLst>
              <p:ext uri="{D42A27DB-BD31-4B8C-83A1-F6EECF244321}">
                <p14:modId xmlns:p14="http://schemas.microsoft.com/office/powerpoint/2010/main" val="3894549463"/>
              </p:ext>
            </p:extLst>
          </p:nvPr>
        </p:nvGraphicFramePr>
        <p:xfrm>
          <a:off x="272889" y="1525505"/>
          <a:ext cx="8830943" cy="267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437610676"/>
              </p:ext>
            </p:extLst>
          </p:nvPr>
        </p:nvGraphicFramePr>
        <p:xfrm>
          <a:off x="709627" y="4356104"/>
          <a:ext cx="8394205" cy="26737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Bent-Up Arrow 29"/>
          <p:cNvSpPr/>
          <p:nvPr/>
        </p:nvSpPr>
        <p:spPr>
          <a:xfrm rot="5400000">
            <a:off x="-210946" y="4894434"/>
            <a:ext cx="1213419" cy="559656"/>
          </a:xfrm>
          <a:custGeom>
            <a:avLst/>
            <a:gdLst>
              <a:gd name="connsiteX0" fmla="*/ 0 w 822960"/>
              <a:gd name="connsiteY0" fmla="*/ 617220 h 822960"/>
              <a:gd name="connsiteX1" fmla="*/ 514350 w 822960"/>
              <a:gd name="connsiteY1" fmla="*/ 617220 h 822960"/>
              <a:gd name="connsiteX2" fmla="*/ 514350 w 822960"/>
              <a:gd name="connsiteY2" fmla="*/ 205740 h 822960"/>
              <a:gd name="connsiteX3" fmla="*/ 411480 w 822960"/>
              <a:gd name="connsiteY3" fmla="*/ 205740 h 822960"/>
              <a:gd name="connsiteX4" fmla="*/ 617220 w 822960"/>
              <a:gd name="connsiteY4" fmla="*/ 0 h 822960"/>
              <a:gd name="connsiteX5" fmla="*/ 822960 w 822960"/>
              <a:gd name="connsiteY5" fmla="*/ 205740 h 822960"/>
              <a:gd name="connsiteX6" fmla="*/ 720090 w 822960"/>
              <a:gd name="connsiteY6" fmla="*/ 205740 h 822960"/>
              <a:gd name="connsiteX7" fmla="*/ 720090 w 822960"/>
              <a:gd name="connsiteY7" fmla="*/ 822960 h 822960"/>
              <a:gd name="connsiteX8" fmla="*/ 0 w 822960"/>
              <a:gd name="connsiteY8" fmla="*/ 822960 h 822960"/>
              <a:gd name="connsiteX9" fmla="*/ 0 w 822960"/>
              <a:gd name="connsiteY9" fmla="*/ 617220 h 822960"/>
              <a:gd name="connsiteX0" fmla="*/ 0 w 822960"/>
              <a:gd name="connsiteY0" fmla="*/ 617220 h 822960"/>
              <a:gd name="connsiteX1" fmla="*/ 514350 w 822960"/>
              <a:gd name="connsiteY1" fmla="*/ 392637 h 822960"/>
              <a:gd name="connsiteX2" fmla="*/ 514350 w 822960"/>
              <a:gd name="connsiteY2" fmla="*/ 205740 h 822960"/>
              <a:gd name="connsiteX3" fmla="*/ 411480 w 822960"/>
              <a:gd name="connsiteY3" fmla="*/ 205740 h 822960"/>
              <a:gd name="connsiteX4" fmla="*/ 617220 w 822960"/>
              <a:gd name="connsiteY4" fmla="*/ 0 h 822960"/>
              <a:gd name="connsiteX5" fmla="*/ 822960 w 822960"/>
              <a:gd name="connsiteY5" fmla="*/ 205740 h 822960"/>
              <a:gd name="connsiteX6" fmla="*/ 720090 w 822960"/>
              <a:gd name="connsiteY6" fmla="*/ 205740 h 822960"/>
              <a:gd name="connsiteX7" fmla="*/ 720090 w 822960"/>
              <a:gd name="connsiteY7" fmla="*/ 822960 h 822960"/>
              <a:gd name="connsiteX8" fmla="*/ 0 w 822960"/>
              <a:gd name="connsiteY8" fmla="*/ 822960 h 822960"/>
              <a:gd name="connsiteX9" fmla="*/ 0 w 822960"/>
              <a:gd name="connsiteY9" fmla="*/ 617220 h 822960"/>
              <a:gd name="connsiteX0" fmla="*/ 0 w 830703"/>
              <a:gd name="connsiteY0" fmla="*/ 384893 h 822960"/>
              <a:gd name="connsiteX1" fmla="*/ 522093 w 830703"/>
              <a:gd name="connsiteY1" fmla="*/ 392637 h 822960"/>
              <a:gd name="connsiteX2" fmla="*/ 522093 w 830703"/>
              <a:gd name="connsiteY2" fmla="*/ 205740 h 822960"/>
              <a:gd name="connsiteX3" fmla="*/ 419223 w 830703"/>
              <a:gd name="connsiteY3" fmla="*/ 205740 h 822960"/>
              <a:gd name="connsiteX4" fmla="*/ 624963 w 830703"/>
              <a:gd name="connsiteY4" fmla="*/ 0 h 822960"/>
              <a:gd name="connsiteX5" fmla="*/ 830703 w 830703"/>
              <a:gd name="connsiteY5" fmla="*/ 205740 h 822960"/>
              <a:gd name="connsiteX6" fmla="*/ 727833 w 830703"/>
              <a:gd name="connsiteY6" fmla="*/ 205740 h 822960"/>
              <a:gd name="connsiteX7" fmla="*/ 727833 w 830703"/>
              <a:gd name="connsiteY7" fmla="*/ 822960 h 822960"/>
              <a:gd name="connsiteX8" fmla="*/ 7743 w 830703"/>
              <a:gd name="connsiteY8" fmla="*/ 822960 h 822960"/>
              <a:gd name="connsiteX9" fmla="*/ 0 w 830703"/>
              <a:gd name="connsiteY9" fmla="*/ 384893 h 822960"/>
              <a:gd name="connsiteX0" fmla="*/ 0 w 830703"/>
              <a:gd name="connsiteY0" fmla="*/ 384893 h 822960"/>
              <a:gd name="connsiteX1" fmla="*/ 522093 w 830703"/>
              <a:gd name="connsiteY1" fmla="*/ 392637 h 822960"/>
              <a:gd name="connsiteX2" fmla="*/ 522093 w 830703"/>
              <a:gd name="connsiteY2" fmla="*/ 205740 h 822960"/>
              <a:gd name="connsiteX3" fmla="*/ 419223 w 830703"/>
              <a:gd name="connsiteY3" fmla="*/ 205740 h 822960"/>
              <a:gd name="connsiteX4" fmla="*/ 624963 w 830703"/>
              <a:gd name="connsiteY4" fmla="*/ 0 h 822960"/>
              <a:gd name="connsiteX5" fmla="*/ 830703 w 830703"/>
              <a:gd name="connsiteY5" fmla="*/ 205740 h 822960"/>
              <a:gd name="connsiteX6" fmla="*/ 727833 w 830703"/>
              <a:gd name="connsiteY6" fmla="*/ 205740 h 822960"/>
              <a:gd name="connsiteX7" fmla="*/ 727836 w 830703"/>
              <a:gd name="connsiteY7" fmla="*/ 559656 h 822960"/>
              <a:gd name="connsiteX8" fmla="*/ 7743 w 830703"/>
              <a:gd name="connsiteY8" fmla="*/ 822960 h 822960"/>
              <a:gd name="connsiteX9" fmla="*/ 0 w 830703"/>
              <a:gd name="connsiteY9" fmla="*/ 384893 h 822960"/>
              <a:gd name="connsiteX0" fmla="*/ 0 w 830703"/>
              <a:gd name="connsiteY0" fmla="*/ 384893 h 559656"/>
              <a:gd name="connsiteX1" fmla="*/ 522093 w 830703"/>
              <a:gd name="connsiteY1" fmla="*/ 392637 h 559656"/>
              <a:gd name="connsiteX2" fmla="*/ 522093 w 830703"/>
              <a:gd name="connsiteY2" fmla="*/ 205740 h 559656"/>
              <a:gd name="connsiteX3" fmla="*/ 419223 w 830703"/>
              <a:gd name="connsiteY3" fmla="*/ 205740 h 559656"/>
              <a:gd name="connsiteX4" fmla="*/ 624963 w 830703"/>
              <a:gd name="connsiteY4" fmla="*/ 0 h 559656"/>
              <a:gd name="connsiteX5" fmla="*/ 830703 w 830703"/>
              <a:gd name="connsiteY5" fmla="*/ 205740 h 559656"/>
              <a:gd name="connsiteX6" fmla="*/ 727833 w 830703"/>
              <a:gd name="connsiteY6" fmla="*/ 205740 h 559656"/>
              <a:gd name="connsiteX7" fmla="*/ 727836 w 830703"/>
              <a:gd name="connsiteY7" fmla="*/ 559656 h 559656"/>
              <a:gd name="connsiteX8" fmla="*/ 2 w 830703"/>
              <a:gd name="connsiteY8" fmla="*/ 559656 h 559656"/>
              <a:gd name="connsiteX9" fmla="*/ 0 w 830703"/>
              <a:gd name="connsiteY9" fmla="*/ 384893 h 559656"/>
              <a:gd name="connsiteX0" fmla="*/ 0 w 1386822"/>
              <a:gd name="connsiteY0" fmla="*/ 384893 h 559656"/>
              <a:gd name="connsiteX1" fmla="*/ 1078212 w 1386822"/>
              <a:gd name="connsiteY1" fmla="*/ 392637 h 559656"/>
              <a:gd name="connsiteX2" fmla="*/ 1078212 w 1386822"/>
              <a:gd name="connsiteY2" fmla="*/ 205740 h 559656"/>
              <a:gd name="connsiteX3" fmla="*/ 975342 w 1386822"/>
              <a:gd name="connsiteY3" fmla="*/ 205740 h 559656"/>
              <a:gd name="connsiteX4" fmla="*/ 1181082 w 1386822"/>
              <a:gd name="connsiteY4" fmla="*/ 0 h 559656"/>
              <a:gd name="connsiteX5" fmla="*/ 1386822 w 1386822"/>
              <a:gd name="connsiteY5" fmla="*/ 205740 h 559656"/>
              <a:gd name="connsiteX6" fmla="*/ 1283952 w 1386822"/>
              <a:gd name="connsiteY6" fmla="*/ 205740 h 559656"/>
              <a:gd name="connsiteX7" fmla="*/ 1283955 w 1386822"/>
              <a:gd name="connsiteY7" fmla="*/ 559656 h 559656"/>
              <a:gd name="connsiteX8" fmla="*/ 556121 w 1386822"/>
              <a:gd name="connsiteY8" fmla="*/ 559656 h 559656"/>
              <a:gd name="connsiteX9" fmla="*/ 0 w 1386822"/>
              <a:gd name="connsiteY9" fmla="*/ 384893 h 559656"/>
              <a:gd name="connsiteX0" fmla="*/ 0 w 1386822"/>
              <a:gd name="connsiteY0" fmla="*/ 384893 h 559656"/>
              <a:gd name="connsiteX1" fmla="*/ 1078212 w 1386822"/>
              <a:gd name="connsiteY1" fmla="*/ 392637 h 559656"/>
              <a:gd name="connsiteX2" fmla="*/ 1078212 w 1386822"/>
              <a:gd name="connsiteY2" fmla="*/ 205740 h 559656"/>
              <a:gd name="connsiteX3" fmla="*/ 975342 w 1386822"/>
              <a:gd name="connsiteY3" fmla="*/ 205740 h 559656"/>
              <a:gd name="connsiteX4" fmla="*/ 1181082 w 1386822"/>
              <a:gd name="connsiteY4" fmla="*/ 0 h 559656"/>
              <a:gd name="connsiteX5" fmla="*/ 1386822 w 1386822"/>
              <a:gd name="connsiteY5" fmla="*/ 205740 h 559656"/>
              <a:gd name="connsiteX6" fmla="*/ 1283952 w 1386822"/>
              <a:gd name="connsiteY6" fmla="*/ 205740 h 559656"/>
              <a:gd name="connsiteX7" fmla="*/ 1283955 w 1386822"/>
              <a:gd name="connsiteY7" fmla="*/ 559656 h 559656"/>
              <a:gd name="connsiteX8" fmla="*/ 5918 w 1386822"/>
              <a:gd name="connsiteY8" fmla="*/ 551912 h 559656"/>
              <a:gd name="connsiteX9" fmla="*/ 0 w 1386822"/>
              <a:gd name="connsiteY9" fmla="*/ 384893 h 5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6822" h="559656">
                <a:moveTo>
                  <a:pt x="0" y="384893"/>
                </a:moveTo>
                <a:lnTo>
                  <a:pt x="1078212" y="392637"/>
                </a:lnTo>
                <a:lnTo>
                  <a:pt x="1078212" y="205740"/>
                </a:lnTo>
                <a:lnTo>
                  <a:pt x="975342" y="205740"/>
                </a:lnTo>
                <a:lnTo>
                  <a:pt x="1181082" y="0"/>
                </a:lnTo>
                <a:lnTo>
                  <a:pt x="1386822" y="205740"/>
                </a:lnTo>
                <a:lnTo>
                  <a:pt x="1283952" y="205740"/>
                </a:lnTo>
                <a:lnTo>
                  <a:pt x="1283955" y="559656"/>
                </a:lnTo>
                <a:lnTo>
                  <a:pt x="5918" y="551912"/>
                </a:lnTo>
                <a:cubicBezTo>
                  <a:pt x="5917" y="493658"/>
                  <a:pt x="1" y="443147"/>
                  <a:pt x="0" y="384893"/>
                </a:cubicBezTo>
                <a:close/>
              </a:path>
            </a:pathLst>
          </a:custGeom>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3" name="Slide Number Placeholder 2"/>
          <p:cNvSpPr>
            <a:spLocks noGrp="1"/>
          </p:cNvSpPr>
          <p:nvPr>
            <p:ph type="sldNum" sz="quarter" idx="12"/>
          </p:nvPr>
        </p:nvSpPr>
        <p:spPr/>
        <p:txBody>
          <a:bodyPr/>
          <a:lstStyle/>
          <a:p>
            <a:fld id="{5BBE999C-EBD2-FC47-BC46-140DF74E51F4}" type="slidenum">
              <a:rPr lang="en-US" smtClean="0"/>
              <a:t>5</a:t>
            </a:fld>
            <a:endParaRPr lang="en-US"/>
          </a:p>
        </p:txBody>
      </p:sp>
    </p:spTree>
    <p:extLst>
      <p:ext uri="{BB962C8B-B14F-4D97-AF65-F5344CB8AC3E}">
        <p14:creationId xmlns:p14="http://schemas.microsoft.com/office/powerpoint/2010/main" val="27047702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nt-Up Arrow 6"/>
          <p:cNvSpPr/>
          <p:nvPr/>
        </p:nvSpPr>
        <p:spPr>
          <a:xfrm rot="16200000" flipH="1">
            <a:off x="4044989" y="490681"/>
            <a:ext cx="621883" cy="7489074"/>
          </a:xfrm>
          <a:prstGeom prst="ben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9226"/>
            <a:ext cx="8229600" cy="1143000"/>
          </a:xfrm>
        </p:spPr>
        <p:txBody>
          <a:bodyPr>
            <a:normAutofit fontScale="90000"/>
          </a:bodyPr>
          <a:lstStyle/>
          <a:p>
            <a:r>
              <a:rPr lang="en-US" dirty="0" smtClean="0"/>
              <a:t>Microbiome Workflow – RNA</a:t>
            </a:r>
            <a:br>
              <a:rPr lang="en-US" dirty="0" smtClean="0"/>
            </a:br>
            <a:r>
              <a:rPr lang="en-US" dirty="0" smtClean="0"/>
              <a:t>Stool and Saliva Samples</a:t>
            </a:r>
            <a:endParaRPr lang="en-US" dirty="0"/>
          </a:p>
        </p:txBody>
      </p:sp>
      <p:graphicFrame>
        <p:nvGraphicFramePr>
          <p:cNvPr id="5" name="Diagram 4"/>
          <p:cNvGraphicFramePr/>
          <p:nvPr>
            <p:extLst>
              <p:ext uri="{D42A27DB-BD31-4B8C-83A1-F6EECF244321}">
                <p14:modId xmlns:p14="http://schemas.microsoft.com/office/powerpoint/2010/main" val="2443274555"/>
              </p:ext>
            </p:extLst>
          </p:nvPr>
        </p:nvGraphicFramePr>
        <p:xfrm>
          <a:off x="272889" y="1525505"/>
          <a:ext cx="8830943" cy="267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492366735"/>
              </p:ext>
            </p:extLst>
          </p:nvPr>
        </p:nvGraphicFramePr>
        <p:xfrm>
          <a:off x="709627" y="4356104"/>
          <a:ext cx="8394205" cy="26737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Bent-Up Arrow 29"/>
          <p:cNvSpPr/>
          <p:nvPr/>
        </p:nvSpPr>
        <p:spPr>
          <a:xfrm rot="5400000">
            <a:off x="-210946" y="4894434"/>
            <a:ext cx="1213419" cy="559656"/>
          </a:xfrm>
          <a:custGeom>
            <a:avLst/>
            <a:gdLst>
              <a:gd name="connsiteX0" fmla="*/ 0 w 822960"/>
              <a:gd name="connsiteY0" fmla="*/ 617220 h 822960"/>
              <a:gd name="connsiteX1" fmla="*/ 514350 w 822960"/>
              <a:gd name="connsiteY1" fmla="*/ 617220 h 822960"/>
              <a:gd name="connsiteX2" fmla="*/ 514350 w 822960"/>
              <a:gd name="connsiteY2" fmla="*/ 205740 h 822960"/>
              <a:gd name="connsiteX3" fmla="*/ 411480 w 822960"/>
              <a:gd name="connsiteY3" fmla="*/ 205740 h 822960"/>
              <a:gd name="connsiteX4" fmla="*/ 617220 w 822960"/>
              <a:gd name="connsiteY4" fmla="*/ 0 h 822960"/>
              <a:gd name="connsiteX5" fmla="*/ 822960 w 822960"/>
              <a:gd name="connsiteY5" fmla="*/ 205740 h 822960"/>
              <a:gd name="connsiteX6" fmla="*/ 720090 w 822960"/>
              <a:gd name="connsiteY6" fmla="*/ 205740 h 822960"/>
              <a:gd name="connsiteX7" fmla="*/ 720090 w 822960"/>
              <a:gd name="connsiteY7" fmla="*/ 822960 h 822960"/>
              <a:gd name="connsiteX8" fmla="*/ 0 w 822960"/>
              <a:gd name="connsiteY8" fmla="*/ 822960 h 822960"/>
              <a:gd name="connsiteX9" fmla="*/ 0 w 822960"/>
              <a:gd name="connsiteY9" fmla="*/ 617220 h 822960"/>
              <a:gd name="connsiteX0" fmla="*/ 0 w 822960"/>
              <a:gd name="connsiteY0" fmla="*/ 617220 h 822960"/>
              <a:gd name="connsiteX1" fmla="*/ 514350 w 822960"/>
              <a:gd name="connsiteY1" fmla="*/ 392637 h 822960"/>
              <a:gd name="connsiteX2" fmla="*/ 514350 w 822960"/>
              <a:gd name="connsiteY2" fmla="*/ 205740 h 822960"/>
              <a:gd name="connsiteX3" fmla="*/ 411480 w 822960"/>
              <a:gd name="connsiteY3" fmla="*/ 205740 h 822960"/>
              <a:gd name="connsiteX4" fmla="*/ 617220 w 822960"/>
              <a:gd name="connsiteY4" fmla="*/ 0 h 822960"/>
              <a:gd name="connsiteX5" fmla="*/ 822960 w 822960"/>
              <a:gd name="connsiteY5" fmla="*/ 205740 h 822960"/>
              <a:gd name="connsiteX6" fmla="*/ 720090 w 822960"/>
              <a:gd name="connsiteY6" fmla="*/ 205740 h 822960"/>
              <a:gd name="connsiteX7" fmla="*/ 720090 w 822960"/>
              <a:gd name="connsiteY7" fmla="*/ 822960 h 822960"/>
              <a:gd name="connsiteX8" fmla="*/ 0 w 822960"/>
              <a:gd name="connsiteY8" fmla="*/ 822960 h 822960"/>
              <a:gd name="connsiteX9" fmla="*/ 0 w 822960"/>
              <a:gd name="connsiteY9" fmla="*/ 617220 h 822960"/>
              <a:gd name="connsiteX0" fmla="*/ 0 w 830703"/>
              <a:gd name="connsiteY0" fmla="*/ 384893 h 822960"/>
              <a:gd name="connsiteX1" fmla="*/ 522093 w 830703"/>
              <a:gd name="connsiteY1" fmla="*/ 392637 h 822960"/>
              <a:gd name="connsiteX2" fmla="*/ 522093 w 830703"/>
              <a:gd name="connsiteY2" fmla="*/ 205740 h 822960"/>
              <a:gd name="connsiteX3" fmla="*/ 419223 w 830703"/>
              <a:gd name="connsiteY3" fmla="*/ 205740 h 822960"/>
              <a:gd name="connsiteX4" fmla="*/ 624963 w 830703"/>
              <a:gd name="connsiteY4" fmla="*/ 0 h 822960"/>
              <a:gd name="connsiteX5" fmla="*/ 830703 w 830703"/>
              <a:gd name="connsiteY5" fmla="*/ 205740 h 822960"/>
              <a:gd name="connsiteX6" fmla="*/ 727833 w 830703"/>
              <a:gd name="connsiteY6" fmla="*/ 205740 h 822960"/>
              <a:gd name="connsiteX7" fmla="*/ 727833 w 830703"/>
              <a:gd name="connsiteY7" fmla="*/ 822960 h 822960"/>
              <a:gd name="connsiteX8" fmla="*/ 7743 w 830703"/>
              <a:gd name="connsiteY8" fmla="*/ 822960 h 822960"/>
              <a:gd name="connsiteX9" fmla="*/ 0 w 830703"/>
              <a:gd name="connsiteY9" fmla="*/ 384893 h 822960"/>
              <a:gd name="connsiteX0" fmla="*/ 0 w 830703"/>
              <a:gd name="connsiteY0" fmla="*/ 384893 h 822960"/>
              <a:gd name="connsiteX1" fmla="*/ 522093 w 830703"/>
              <a:gd name="connsiteY1" fmla="*/ 392637 h 822960"/>
              <a:gd name="connsiteX2" fmla="*/ 522093 w 830703"/>
              <a:gd name="connsiteY2" fmla="*/ 205740 h 822960"/>
              <a:gd name="connsiteX3" fmla="*/ 419223 w 830703"/>
              <a:gd name="connsiteY3" fmla="*/ 205740 h 822960"/>
              <a:gd name="connsiteX4" fmla="*/ 624963 w 830703"/>
              <a:gd name="connsiteY4" fmla="*/ 0 h 822960"/>
              <a:gd name="connsiteX5" fmla="*/ 830703 w 830703"/>
              <a:gd name="connsiteY5" fmla="*/ 205740 h 822960"/>
              <a:gd name="connsiteX6" fmla="*/ 727833 w 830703"/>
              <a:gd name="connsiteY6" fmla="*/ 205740 h 822960"/>
              <a:gd name="connsiteX7" fmla="*/ 727836 w 830703"/>
              <a:gd name="connsiteY7" fmla="*/ 559656 h 822960"/>
              <a:gd name="connsiteX8" fmla="*/ 7743 w 830703"/>
              <a:gd name="connsiteY8" fmla="*/ 822960 h 822960"/>
              <a:gd name="connsiteX9" fmla="*/ 0 w 830703"/>
              <a:gd name="connsiteY9" fmla="*/ 384893 h 822960"/>
              <a:gd name="connsiteX0" fmla="*/ 0 w 830703"/>
              <a:gd name="connsiteY0" fmla="*/ 384893 h 559656"/>
              <a:gd name="connsiteX1" fmla="*/ 522093 w 830703"/>
              <a:gd name="connsiteY1" fmla="*/ 392637 h 559656"/>
              <a:gd name="connsiteX2" fmla="*/ 522093 w 830703"/>
              <a:gd name="connsiteY2" fmla="*/ 205740 h 559656"/>
              <a:gd name="connsiteX3" fmla="*/ 419223 w 830703"/>
              <a:gd name="connsiteY3" fmla="*/ 205740 h 559656"/>
              <a:gd name="connsiteX4" fmla="*/ 624963 w 830703"/>
              <a:gd name="connsiteY4" fmla="*/ 0 h 559656"/>
              <a:gd name="connsiteX5" fmla="*/ 830703 w 830703"/>
              <a:gd name="connsiteY5" fmla="*/ 205740 h 559656"/>
              <a:gd name="connsiteX6" fmla="*/ 727833 w 830703"/>
              <a:gd name="connsiteY6" fmla="*/ 205740 h 559656"/>
              <a:gd name="connsiteX7" fmla="*/ 727836 w 830703"/>
              <a:gd name="connsiteY7" fmla="*/ 559656 h 559656"/>
              <a:gd name="connsiteX8" fmla="*/ 2 w 830703"/>
              <a:gd name="connsiteY8" fmla="*/ 559656 h 559656"/>
              <a:gd name="connsiteX9" fmla="*/ 0 w 830703"/>
              <a:gd name="connsiteY9" fmla="*/ 384893 h 559656"/>
              <a:gd name="connsiteX0" fmla="*/ 0 w 1386822"/>
              <a:gd name="connsiteY0" fmla="*/ 384893 h 559656"/>
              <a:gd name="connsiteX1" fmla="*/ 1078212 w 1386822"/>
              <a:gd name="connsiteY1" fmla="*/ 392637 h 559656"/>
              <a:gd name="connsiteX2" fmla="*/ 1078212 w 1386822"/>
              <a:gd name="connsiteY2" fmla="*/ 205740 h 559656"/>
              <a:gd name="connsiteX3" fmla="*/ 975342 w 1386822"/>
              <a:gd name="connsiteY3" fmla="*/ 205740 h 559656"/>
              <a:gd name="connsiteX4" fmla="*/ 1181082 w 1386822"/>
              <a:gd name="connsiteY4" fmla="*/ 0 h 559656"/>
              <a:gd name="connsiteX5" fmla="*/ 1386822 w 1386822"/>
              <a:gd name="connsiteY5" fmla="*/ 205740 h 559656"/>
              <a:gd name="connsiteX6" fmla="*/ 1283952 w 1386822"/>
              <a:gd name="connsiteY6" fmla="*/ 205740 h 559656"/>
              <a:gd name="connsiteX7" fmla="*/ 1283955 w 1386822"/>
              <a:gd name="connsiteY7" fmla="*/ 559656 h 559656"/>
              <a:gd name="connsiteX8" fmla="*/ 556121 w 1386822"/>
              <a:gd name="connsiteY8" fmla="*/ 559656 h 559656"/>
              <a:gd name="connsiteX9" fmla="*/ 0 w 1386822"/>
              <a:gd name="connsiteY9" fmla="*/ 384893 h 559656"/>
              <a:gd name="connsiteX0" fmla="*/ 0 w 1386822"/>
              <a:gd name="connsiteY0" fmla="*/ 384893 h 559656"/>
              <a:gd name="connsiteX1" fmla="*/ 1078212 w 1386822"/>
              <a:gd name="connsiteY1" fmla="*/ 392637 h 559656"/>
              <a:gd name="connsiteX2" fmla="*/ 1078212 w 1386822"/>
              <a:gd name="connsiteY2" fmla="*/ 205740 h 559656"/>
              <a:gd name="connsiteX3" fmla="*/ 975342 w 1386822"/>
              <a:gd name="connsiteY3" fmla="*/ 205740 h 559656"/>
              <a:gd name="connsiteX4" fmla="*/ 1181082 w 1386822"/>
              <a:gd name="connsiteY4" fmla="*/ 0 h 559656"/>
              <a:gd name="connsiteX5" fmla="*/ 1386822 w 1386822"/>
              <a:gd name="connsiteY5" fmla="*/ 205740 h 559656"/>
              <a:gd name="connsiteX6" fmla="*/ 1283952 w 1386822"/>
              <a:gd name="connsiteY6" fmla="*/ 205740 h 559656"/>
              <a:gd name="connsiteX7" fmla="*/ 1283955 w 1386822"/>
              <a:gd name="connsiteY7" fmla="*/ 559656 h 559656"/>
              <a:gd name="connsiteX8" fmla="*/ 5918 w 1386822"/>
              <a:gd name="connsiteY8" fmla="*/ 551912 h 559656"/>
              <a:gd name="connsiteX9" fmla="*/ 0 w 1386822"/>
              <a:gd name="connsiteY9" fmla="*/ 384893 h 5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6822" h="559656">
                <a:moveTo>
                  <a:pt x="0" y="384893"/>
                </a:moveTo>
                <a:lnTo>
                  <a:pt x="1078212" y="392637"/>
                </a:lnTo>
                <a:lnTo>
                  <a:pt x="1078212" y="205740"/>
                </a:lnTo>
                <a:lnTo>
                  <a:pt x="975342" y="205740"/>
                </a:lnTo>
                <a:lnTo>
                  <a:pt x="1181082" y="0"/>
                </a:lnTo>
                <a:lnTo>
                  <a:pt x="1386822" y="205740"/>
                </a:lnTo>
                <a:lnTo>
                  <a:pt x="1283952" y="205740"/>
                </a:lnTo>
                <a:lnTo>
                  <a:pt x="1283955" y="559656"/>
                </a:lnTo>
                <a:lnTo>
                  <a:pt x="5918" y="551912"/>
                </a:lnTo>
                <a:cubicBezTo>
                  <a:pt x="5917" y="493658"/>
                  <a:pt x="1" y="443147"/>
                  <a:pt x="0" y="384893"/>
                </a:cubicBezTo>
                <a:close/>
              </a:path>
            </a:pathLst>
          </a:cu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lide Number Placeholder 2"/>
          <p:cNvSpPr>
            <a:spLocks noGrp="1"/>
          </p:cNvSpPr>
          <p:nvPr>
            <p:ph type="sldNum" sz="quarter" idx="12"/>
          </p:nvPr>
        </p:nvSpPr>
        <p:spPr/>
        <p:txBody>
          <a:bodyPr/>
          <a:lstStyle/>
          <a:p>
            <a:fld id="{5BBE999C-EBD2-FC47-BC46-140DF74E51F4}" type="slidenum">
              <a:rPr lang="en-US" smtClean="0"/>
              <a:t>6</a:t>
            </a:fld>
            <a:endParaRPr lang="en-US"/>
          </a:p>
        </p:txBody>
      </p:sp>
    </p:spTree>
    <p:extLst>
      <p:ext uri="{BB962C8B-B14F-4D97-AF65-F5344CB8AC3E}">
        <p14:creationId xmlns:p14="http://schemas.microsoft.com/office/powerpoint/2010/main" val="24164154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714" y="0"/>
            <a:ext cx="7885057" cy="1143000"/>
          </a:xfrm>
        </p:spPr>
        <p:txBody>
          <a:bodyPr/>
          <a:lstStyle/>
          <a:p>
            <a:r>
              <a:rPr lang="en-US" dirty="0" err="1" smtClean="0"/>
              <a:t>Microbiome</a:t>
            </a:r>
            <a:r>
              <a:rPr lang="en-US" dirty="0" smtClean="0"/>
              <a:t> Analysis Workflow</a:t>
            </a:r>
            <a:endParaRPr lang="en-US" dirty="0"/>
          </a:p>
        </p:txBody>
      </p:sp>
      <p:sp>
        <p:nvSpPr>
          <p:cNvPr id="65" name="Slide Number Placeholder 64"/>
          <p:cNvSpPr>
            <a:spLocks noGrp="1"/>
          </p:cNvSpPr>
          <p:nvPr>
            <p:ph type="sldNum" sz="quarter" idx="4294967295"/>
          </p:nvPr>
        </p:nvSpPr>
        <p:spPr>
          <a:xfrm>
            <a:off x="7010400" y="6356350"/>
            <a:ext cx="2133600" cy="365125"/>
          </a:xfrm>
          <a:prstGeom prst="rect">
            <a:avLst/>
          </a:prstGeom>
        </p:spPr>
        <p:txBody>
          <a:bodyPr/>
          <a:lstStyle/>
          <a:p>
            <a:fld id="{6EE2721F-7D43-5A44-AE02-C4B7585172BD}" type="slidenum">
              <a:rPr lang="en-US" smtClean="0"/>
              <a:t>7</a:t>
            </a:fld>
            <a:endParaRPr lang="en-US"/>
          </a:p>
        </p:txBody>
      </p:sp>
      <p:sp>
        <p:nvSpPr>
          <p:cNvPr id="3" name="TextBox 2"/>
          <p:cNvSpPr txBox="1"/>
          <p:nvPr/>
        </p:nvSpPr>
        <p:spPr>
          <a:xfrm>
            <a:off x="4079438" y="3552292"/>
            <a:ext cx="1752600" cy="584776"/>
          </a:xfrm>
          <a:prstGeom prst="rect">
            <a:avLst/>
          </a:prstGeom>
          <a:noFill/>
        </p:spPr>
        <p:txBody>
          <a:bodyPr wrap="square" rtlCol="0">
            <a:spAutoFit/>
          </a:bodyPr>
          <a:lstStyle/>
          <a:p>
            <a:r>
              <a:rPr lang="en-US" sz="1600" b="1" dirty="0" smtClean="0"/>
              <a:t>Taxonomic Abundance</a:t>
            </a:r>
            <a:endParaRPr lang="en-US" sz="1600" b="1" dirty="0"/>
          </a:p>
        </p:txBody>
      </p:sp>
      <p:sp>
        <p:nvSpPr>
          <p:cNvPr id="4" name="TextBox 3"/>
          <p:cNvSpPr txBox="1"/>
          <p:nvPr/>
        </p:nvSpPr>
        <p:spPr>
          <a:xfrm>
            <a:off x="4079438" y="4638831"/>
            <a:ext cx="1752600" cy="584776"/>
          </a:xfrm>
          <a:prstGeom prst="rect">
            <a:avLst/>
          </a:prstGeom>
          <a:noFill/>
        </p:spPr>
        <p:txBody>
          <a:bodyPr wrap="square" rtlCol="0">
            <a:spAutoFit/>
          </a:bodyPr>
          <a:lstStyle/>
          <a:p>
            <a:r>
              <a:rPr lang="en-US" sz="1600" b="1" dirty="0" smtClean="0"/>
              <a:t>Functional Prediction</a:t>
            </a:r>
            <a:endParaRPr lang="en-US" sz="1600" b="1" dirty="0"/>
          </a:p>
        </p:txBody>
      </p:sp>
      <p:sp>
        <p:nvSpPr>
          <p:cNvPr id="5" name="TextBox 4"/>
          <p:cNvSpPr txBox="1"/>
          <p:nvPr/>
        </p:nvSpPr>
        <p:spPr>
          <a:xfrm>
            <a:off x="3937198" y="2642124"/>
            <a:ext cx="1752600" cy="338554"/>
          </a:xfrm>
          <a:prstGeom prst="rect">
            <a:avLst/>
          </a:prstGeom>
          <a:noFill/>
        </p:spPr>
        <p:txBody>
          <a:bodyPr wrap="square" rtlCol="0">
            <a:spAutoFit/>
          </a:bodyPr>
          <a:lstStyle/>
          <a:p>
            <a:r>
              <a:rPr lang="en-US" sz="1600" b="1" dirty="0" smtClean="0"/>
              <a:t>Pre-Processing</a:t>
            </a:r>
            <a:endParaRPr lang="en-US" sz="1600" b="1" dirty="0"/>
          </a:p>
        </p:txBody>
      </p:sp>
      <p:sp>
        <p:nvSpPr>
          <p:cNvPr id="6" name="TextBox 5"/>
          <p:cNvSpPr txBox="1"/>
          <p:nvPr/>
        </p:nvSpPr>
        <p:spPr>
          <a:xfrm>
            <a:off x="3876238" y="5646816"/>
            <a:ext cx="1600899" cy="584776"/>
          </a:xfrm>
          <a:prstGeom prst="rect">
            <a:avLst/>
          </a:prstGeom>
          <a:noFill/>
        </p:spPr>
        <p:txBody>
          <a:bodyPr wrap="square" rtlCol="0">
            <a:spAutoFit/>
          </a:bodyPr>
          <a:lstStyle/>
          <a:p>
            <a:pPr algn="ctr"/>
            <a:r>
              <a:rPr lang="en-US" sz="1600" b="1" dirty="0" smtClean="0"/>
              <a:t>Analysis and </a:t>
            </a:r>
          </a:p>
          <a:p>
            <a:pPr algn="ctr"/>
            <a:r>
              <a:rPr lang="en-US" sz="1600" b="1" dirty="0" smtClean="0"/>
              <a:t>Visualization</a:t>
            </a:r>
            <a:endParaRPr lang="en-US" sz="1600" b="1" dirty="0"/>
          </a:p>
        </p:txBody>
      </p:sp>
      <p:sp>
        <p:nvSpPr>
          <p:cNvPr id="7" name="TextBox 6"/>
          <p:cNvSpPr txBox="1"/>
          <p:nvPr/>
        </p:nvSpPr>
        <p:spPr>
          <a:xfrm>
            <a:off x="3683808" y="1709126"/>
            <a:ext cx="2459325" cy="338554"/>
          </a:xfrm>
          <a:prstGeom prst="rect">
            <a:avLst/>
          </a:prstGeom>
          <a:noFill/>
        </p:spPr>
        <p:txBody>
          <a:bodyPr wrap="square" rtlCol="0">
            <a:spAutoFit/>
          </a:bodyPr>
          <a:lstStyle/>
          <a:p>
            <a:r>
              <a:rPr lang="en-US" sz="1600" b="1" dirty="0" err="1" smtClean="0"/>
              <a:t>Illumina</a:t>
            </a:r>
            <a:r>
              <a:rPr lang="en-US" sz="1600" b="1" dirty="0" smtClean="0"/>
              <a:t> Sequencing</a:t>
            </a:r>
            <a:endParaRPr lang="en-US" sz="1600" b="1" dirty="0"/>
          </a:p>
        </p:txBody>
      </p:sp>
      <p:sp>
        <p:nvSpPr>
          <p:cNvPr id="8" name="Rounded Rectangle 7"/>
          <p:cNvSpPr/>
          <p:nvPr/>
        </p:nvSpPr>
        <p:spPr>
          <a:xfrm>
            <a:off x="1335715" y="1572869"/>
            <a:ext cx="1377812" cy="6388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16S</a:t>
            </a:r>
            <a:endParaRPr lang="en-US" sz="2000" b="1" dirty="0"/>
          </a:p>
        </p:txBody>
      </p:sp>
      <p:grpSp>
        <p:nvGrpSpPr>
          <p:cNvPr id="9" name="Group 8"/>
          <p:cNvGrpSpPr/>
          <p:nvPr/>
        </p:nvGrpSpPr>
        <p:grpSpPr>
          <a:xfrm rot="5400000">
            <a:off x="1753367" y="2704645"/>
            <a:ext cx="558986" cy="1010509"/>
            <a:chOff x="3799419" y="4416271"/>
            <a:chExt cx="1085848" cy="1005953"/>
          </a:xfrm>
        </p:grpSpPr>
        <p:cxnSp>
          <p:nvCxnSpPr>
            <p:cNvPr id="10" name="Straight Arrow Connector 9"/>
            <p:cNvCxnSpPr/>
            <p:nvPr/>
          </p:nvCxnSpPr>
          <p:spPr>
            <a:xfrm>
              <a:off x="4447117" y="4416271"/>
              <a:ext cx="4000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47117" y="5422224"/>
              <a:ext cx="4381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7117" y="4416271"/>
              <a:ext cx="0" cy="100595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799419" y="4916151"/>
              <a:ext cx="647698" cy="61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5" name="Rounded Rectangle 14"/>
          <p:cNvSpPr/>
          <p:nvPr/>
        </p:nvSpPr>
        <p:spPr>
          <a:xfrm>
            <a:off x="2070970" y="3569247"/>
            <a:ext cx="1530903" cy="55898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smtClean="0"/>
              <a:t>Direct Read Align</a:t>
            </a:r>
            <a:endParaRPr lang="en-US" sz="1400" b="1" dirty="0"/>
          </a:p>
        </p:txBody>
      </p:sp>
      <p:cxnSp>
        <p:nvCxnSpPr>
          <p:cNvPr id="16" name="Straight Connector 15"/>
          <p:cNvCxnSpPr/>
          <p:nvPr/>
        </p:nvCxnSpPr>
        <p:spPr>
          <a:xfrm rot="5400000">
            <a:off x="1825952" y="2410379"/>
            <a:ext cx="398045" cy="707"/>
          </a:xfrm>
          <a:prstGeom prst="line">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99899" y="2610986"/>
            <a:ext cx="2525989" cy="47913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t>Assemble </a:t>
            </a:r>
            <a:r>
              <a:rPr lang="en-US" sz="1400" b="1" dirty="0"/>
              <a:t>&amp; </a:t>
            </a:r>
            <a:r>
              <a:rPr lang="en-US" sz="1400" b="1" dirty="0" smtClean="0"/>
              <a:t>remove chimeras</a:t>
            </a:r>
            <a:endParaRPr lang="en-US" sz="1400" b="1" dirty="0"/>
          </a:p>
        </p:txBody>
      </p:sp>
      <p:sp>
        <p:nvSpPr>
          <p:cNvPr id="18" name="Rounded Rectangle 17"/>
          <p:cNvSpPr/>
          <p:nvPr/>
        </p:nvSpPr>
        <p:spPr>
          <a:xfrm>
            <a:off x="1007995" y="4638831"/>
            <a:ext cx="995087" cy="55898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b="1" dirty="0" err="1" smtClean="0"/>
              <a:t>PICRUSt</a:t>
            </a:r>
            <a:endParaRPr lang="en-US" b="1" dirty="0"/>
          </a:p>
        </p:txBody>
      </p:sp>
      <p:sp>
        <p:nvSpPr>
          <p:cNvPr id="19" name="Rounded Rectangle 18"/>
          <p:cNvSpPr/>
          <p:nvPr/>
        </p:nvSpPr>
        <p:spPr>
          <a:xfrm>
            <a:off x="2254257" y="4638831"/>
            <a:ext cx="1071631" cy="55898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b="1" dirty="0" err="1" smtClean="0"/>
              <a:t>HUMAnN</a:t>
            </a:r>
            <a:endParaRPr lang="en-US" b="1" dirty="0"/>
          </a:p>
        </p:txBody>
      </p:sp>
      <p:sp>
        <p:nvSpPr>
          <p:cNvPr id="20" name="Rounded Rectangle 19"/>
          <p:cNvSpPr/>
          <p:nvPr/>
        </p:nvSpPr>
        <p:spPr>
          <a:xfrm>
            <a:off x="1470316" y="5624935"/>
            <a:ext cx="1469241" cy="55898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R + </a:t>
            </a:r>
            <a:r>
              <a:rPr lang="en-US" sz="1400" b="1" dirty="0" err="1" smtClean="0"/>
              <a:t>iPath</a:t>
            </a:r>
            <a:endParaRPr lang="en-US" b="1" dirty="0"/>
          </a:p>
        </p:txBody>
      </p:sp>
      <p:cxnSp>
        <p:nvCxnSpPr>
          <p:cNvPr id="21" name="Straight Arrow Connector 20"/>
          <p:cNvCxnSpPr>
            <a:stCxn id="18" idx="3"/>
            <a:endCxn id="19" idx="1"/>
          </p:cNvCxnSpPr>
          <p:nvPr/>
        </p:nvCxnSpPr>
        <p:spPr>
          <a:xfrm>
            <a:off x="2003082" y="4918324"/>
            <a:ext cx="251175" cy="0"/>
          </a:xfrm>
          <a:prstGeom prst="straightConnector1">
            <a:avLst/>
          </a:prstGeom>
          <a:ln w="1270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9" idx="2"/>
          </p:cNvCxnSpPr>
          <p:nvPr/>
        </p:nvCxnSpPr>
        <p:spPr>
          <a:xfrm>
            <a:off x="2790073" y="5197817"/>
            <a:ext cx="0" cy="376001"/>
          </a:xfrm>
          <a:prstGeom prst="straightConnector1">
            <a:avLst/>
          </a:prstGeom>
          <a:ln w="1270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1505538" y="4128233"/>
            <a:ext cx="1698" cy="449719"/>
          </a:xfrm>
          <a:prstGeom prst="straightConnector1">
            <a:avLst/>
          </a:prstGeom>
          <a:ln w="1270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24967" y="3856581"/>
            <a:ext cx="4403" cy="2081869"/>
          </a:xfrm>
          <a:prstGeom prst="line">
            <a:avLst/>
          </a:prstGeom>
          <a:ln w="1270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29370" y="5938450"/>
            <a:ext cx="655859" cy="0"/>
          </a:xfrm>
          <a:prstGeom prst="line">
            <a:avLst/>
          </a:prstGeom>
          <a:ln w="12700" cmpd="sng">
            <a:solidFill>
              <a:srgbClr val="7F7F7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616613" y="3569247"/>
            <a:ext cx="1377812" cy="55898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smtClean="0"/>
              <a:t>OTU</a:t>
            </a:r>
          </a:p>
        </p:txBody>
      </p:sp>
      <p:sp>
        <p:nvSpPr>
          <p:cNvPr id="45" name="Rounded Rectangle 44"/>
          <p:cNvSpPr/>
          <p:nvPr/>
        </p:nvSpPr>
        <p:spPr>
          <a:xfrm>
            <a:off x="6761371" y="1611921"/>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WGS</a:t>
            </a:r>
            <a:endParaRPr lang="en-US" sz="2000" b="1" dirty="0"/>
          </a:p>
        </p:txBody>
      </p:sp>
      <p:grpSp>
        <p:nvGrpSpPr>
          <p:cNvPr id="46" name="Group 45"/>
          <p:cNvGrpSpPr/>
          <p:nvPr/>
        </p:nvGrpSpPr>
        <p:grpSpPr>
          <a:xfrm rot="5400000">
            <a:off x="7226246" y="2681206"/>
            <a:ext cx="533402" cy="1005953"/>
            <a:chOff x="3799415" y="4416271"/>
            <a:chExt cx="1085852" cy="1005953"/>
          </a:xfrm>
        </p:grpSpPr>
        <p:cxnSp>
          <p:nvCxnSpPr>
            <p:cNvPr id="47" name="Straight Arrow Connector 46"/>
            <p:cNvCxnSpPr/>
            <p:nvPr/>
          </p:nvCxnSpPr>
          <p:spPr>
            <a:xfrm>
              <a:off x="4447117" y="4416271"/>
              <a:ext cx="4000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447117" y="5422224"/>
              <a:ext cx="4381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447117" y="4416271"/>
              <a:ext cx="0" cy="100595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799419" y="4916151"/>
              <a:ext cx="647698" cy="619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51" name="Rounded Rectangle 50"/>
          <p:cNvSpPr/>
          <p:nvPr/>
        </p:nvSpPr>
        <p:spPr>
          <a:xfrm>
            <a:off x="6075571" y="2612681"/>
            <a:ext cx="2743200" cy="457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t>Read Q/C, human screen, dusting</a:t>
            </a:r>
            <a:endParaRPr lang="en-US" sz="1400" b="1" dirty="0"/>
          </a:p>
        </p:txBody>
      </p:sp>
      <p:sp>
        <p:nvSpPr>
          <p:cNvPr id="53" name="Rounded Rectangle 52"/>
          <p:cNvSpPr/>
          <p:nvPr/>
        </p:nvSpPr>
        <p:spPr>
          <a:xfrm>
            <a:off x="7792065" y="4704906"/>
            <a:ext cx="1064807" cy="533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b="1" dirty="0" err="1" smtClean="0"/>
              <a:t>HUMAnN</a:t>
            </a:r>
            <a:endParaRPr lang="en-US" b="1" dirty="0"/>
          </a:p>
        </p:txBody>
      </p:sp>
      <p:sp>
        <p:nvSpPr>
          <p:cNvPr id="54" name="Rounded Rectangle 53"/>
          <p:cNvSpPr/>
          <p:nvPr/>
        </p:nvSpPr>
        <p:spPr>
          <a:xfrm>
            <a:off x="7792065" y="5640361"/>
            <a:ext cx="1064282" cy="533400"/>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R + </a:t>
            </a:r>
            <a:r>
              <a:rPr lang="en-US" sz="1400" b="1" dirty="0" err="1" smtClean="0"/>
              <a:t>iPath</a:t>
            </a:r>
            <a:endParaRPr lang="en-US" b="1" dirty="0"/>
          </a:p>
        </p:txBody>
      </p:sp>
      <p:cxnSp>
        <p:nvCxnSpPr>
          <p:cNvPr id="55" name="Straight Arrow Connector 54"/>
          <p:cNvCxnSpPr/>
          <p:nvPr/>
        </p:nvCxnSpPr>
        <p:spPr>
          <a:xfrm>
            <a:off x="8362097" y="3700871"/>
            <a:ext cx="0" cy="990600"/>
          </a:xfrm>
          <a:prstGeom prst="straightConnector1">
            <a:avLst/>
          </a:prstGeom>
          <a:ln w="1270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6" name="Rounded Rectangle 55"/>
          <p:cNvSpPr/>
          <p:nvPr/>
        </p:nvSpPr>
        <p:spPr>
          <a:xfrm>
            <a:off x="7447171" y="3588041"/>
            <a:ext cx="1623087" cy="62344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smtClean="0"/>
              <a:t>RTG </a:t>
            </a:r>
          </a:p>
          <a:p>
            <a:pPr algn="ctr"/>
            <a:r>
              <a:rPr lang="en-US" sz="1400" b="1" dirty="0" err="1" smtClean="0"/>
              <a:t>Mapx</a:t>
            </a:r>
            <a:r>
              <a:rPr lang="en-US" sz="1400" b="1" dirty="0" smtClean="0"/>
              <a:t>-KEGG protein </a:t>
            </a:r>
            <a:r>
              <a:rPr lang="en-US" sz="1400" b="1" dirty="0" err="1" smtClean="0"/>
              <a:t>db</a:t>
            </a:r>
            <a:endParaRPr lang="en-US" sz="1400" b="1" dirty="0" smtClean="0"/>
          </a:p>
        </p:txBody>
      </p:sp>
      <p:sp>
        <p:nvSpPr>
          <p:cNvPr id="57" name="Rounded Rectangle 56"/>
          <p:cNvSpPr/>
          <p:nvPr/>
        </p:nvSpPr>
        <p:spPr>
          <a:xfrm>
            <a:off x="5940324" y="5640361"/>
            <a:ext cx="1430648" cy="533400"/>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RTG &amp; HTML </a:t>
            </a:r>
            <a:endParaRPr lang="en-US" b="1" dirty="0"/>
          </a:p>
        </p:txBody>
      </p:sp>
      <p:cxnSp>
        <p:nvCxnSpPr>
          <p:cNvPr id="58" name="Straight Arrow Connector 57"/>
          <p:cNvCxnSpPr/>
          <p:nvPr/>
        </p:nvCxnSpPr>
        <p:spPr>
          <a:xfrm>
            <a:off x="8361572" y="5243927"/>
            <a:ext cx="0" cy="304800"/>
          </a:xfrm>
          <a:prstGeom prst="straightConnector1">
            <a:avLst/>
          </a:prstGeom>
          <a:ln w="1270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7257610" y="2411082"/>
            <a:ext cx="379826" cy="704"/>
          </a:xfrm>
          <a:prstGeom prst="line">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608971" y="4070641"/>
            <a:ext cx="0" cy="1503177"/>
          </a:xfrm>
          <a:prstGeom prst="straightConnector1">
            <a:avLst/>
          </a:prstGeom>
          <a:ln w="1270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2" name="Rounded Rectangle 51"/>
          <p:cNvSpPr/>
          <p:nvPr/>
        </p:nvSpPr>
        <p:spPr>
          <a:xfrm>
            <a:off x="5832038" y="3588040"/>
            <a:ext cx="1454975" cy="6234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smtClean="0"/>
              <a:t>RTG Map &amp; Species GOLD </a:t>
            </a:r>
            <a:r>
              <a:rPr lang="en-US" sz="1400" b="1" dirty="0" err="1" smtClean="0"/>
              <a:t>db</a:t>
            </a:r>
            <a:endParaRPr lang="en-US" b="1" dirty="0"/>
          </a:p>
        </p:txBody>
      </p:sp>
    </p:spTree>
    <p:extLst>
      <p:ext uri="{BB962C8B-B14F-4D97-AF65-F5344CB8AC3E}">
        <p14:creationId xmlns:p14="http://schemas.microsoft.com/office/powerpoint/2010/main" val="27259426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OTU GENERATION WORKFLOW</a:t>
            </a:r>
            <a:endParaRPr lang="en-US" b="1" dirty="0"/>
          </a:p>
        </p:txBody>
      </p:sp>
      <p:pic>
        <p:nvPicPr>
          <p:cNvPr id="6" name="Picture 5" descr="otu_flowchart (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241" y="1973221"/>
            <a:ext cx="6603944" cy="3534221"/>
          </a:xfrm>
          <a:prstGeom prst="rect">
            <a:avLst/>
          </a:prstGeom>
        </p:spPr>
      </p:pic>
      <p:sp>
        <p:nvSpPr>
          <p:cNvPr id="3" name="Slide Number Placeholder 2"/>
          <p:cNvSpPr>
            <a:spLocks noGrp="1"/>
          </p:cNvSpPr>
          <p:nvPr>
            <p:ph type="sldNum" sz="quarter" idx="12"/>
          </p:nvPr>
        </p:nvSpPr>
        <p:spPr/>
        <p:txBody>
          <a:bodyPr/>
          <a:lstStyle/>
          <a:p>
            <a:fld id="{5BBE999C-EBD2-FC47-BC46-140DF74E51F4}" type="slidenum">
              <a:rPr lang="en-US" smtClean="0"/>
              <a:t>8</a:t>
            </a:fld>
            <a:endParaRPr lang="en-US"/>
          </a:p>
        </p:txBody>
      </p:sp>
    </p:spTree>
    <p:extLst>
      <p:ext uri="{BB962C8B-B14F-4D97-AF65-F5344CB8AC3E}">
        <p14:creationId xmlns:p14="http://schemas.microsoft.com/office/powerpoint/2010/main" val="4614091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PREFERRED METHOD FOR OTU GENERATION</a:t>
            </a:r>
            <a:endParaRPr lang="en-US" b="1" dirty="0"/>
          </a:p>
        </p:txBody>
      </p:sp>
      <p:pic>
        <p:nvPicPr>
          <p:cNvPr id="4" name="Picture 3" descr="ideal_otu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688" y="1856849"/>
            <a:ext cx="6967093" cy="4465230"/>
          </a:xfrm>
          <a:prstGeom prst="rect">
            <a:avLst/>
          </a:prstGeom>
        </p:spPr>
      </p:pic>
      <p:sp>
        <p:nvSpPr>
          <p:cNvPr id="3" name="Slide Number Placeholder 2"/>
          <p:cNvSpPr>
            <a:spLocks noGrp="1"/>
          </p:cNvSpPr>
          <p:nvPr>
            <p:ph type="sldNum" sz="quarter" idx="12"/>
          </p:nvPr>
        </p:nvSpPr>
        <p:spPr/>
        <p:txBody>
          <a:bodyPr/>
          <a:lstStyle/>
          <a:p>
            <a:fld id="{5BBE999C-EBD2-FC47-BC46-140DF74E51F4}" type="slidenum">
              <a:rPr lang="en-US" smtClean="0"/>
              <a:t>9</a:t>
            </a:fld>
            <a:endParaRPr lang="en-US"/>
          </a:p>
        </p:txBody>
      </p:sp>
    </p:spTree>
    <p:extLst>
      <p:ext uri="{BB962C8B-B14F-4D97-AF65-F5344CB8AC3E}">
        <p14:creationId xmlns:p14="http://schemas.microsoft.com/office/powerpoint/2010/main" val="36603008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3701</TotalTime>
  <Words>3842</Words>
  <Application>Microsoft Macintosh PowerPoint</Application>
  <PresentationFormat>On-screen Show (4:3)</PresentationFormat>
  <Paragraphs>718</Paragraphs>
  <Slides>43</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Worksheet</vt:lpstr>
      <vt:lpstr>GROUP MEETING PRESENTATION</vt:lpstr>
      <vt:lpstr>BACKGROUND</vt:lpstr>
      <vt:lpstr>GOAL FOR INCORPORATING THE GERSTEIN LAB</vt:lpstr>
      <vt:lpstr>OUTLINE</vt:lpstr>
      <vt:lpstr>Microbiome Workflow – DNA Stool and Saliva Samples</vt:lpstr>
      <vt:lpstr>Microbiome Workflow – RNA Stool and Saliva Samples</vt:lpstr>
      <vt:lpstr>Microbiome Analysis Workflow</vt:lpstr>
      <vt:lpstr>OTU GENERATION WORKFLOW</vt:lpstr>
      <vt:lpstr>PREFERRED METHOD FOR OTU GENERATION</vt:lpstr>
      <vt:lpstr>Summary of the data</vt:lpstr>
      <vt:lpstr>INTEGRATED HUMAN MICROBIOME PROJECT (HMP2)</vt:lpstr>
      <vt:lpstr>Gut Microbiome and Diabetes</vt:lpstr>
      <vt:lpstr>RSV correlated to Diabetes</vt:lpstr>
      <vt:lpstr>PowerPoint Presentation</vt:lpstr>
      <vt:lpstr>Number of Assays: a lot of data</vt:lpstr>
      <vt:lpstr>Different sub-studies</vt:lpstr>
      <vt:lpstr>Over-Feeding Cohort</vt:lpstr>
      <vt:lpstr>Over-feeding Study Timeline</vt:lpstr>
      <vt:lpstr>Over-feeding Study Weight Change</vt:lpstr>
      <vt:lpstr>Over-feeding induced transcriptional changes in pre-diabetes</vt:lpstr>
      <vt:lpstr>Stratifying by IR and IS shows different responses to weight loss</vt:lpstr>
      <vt:lpstr>Changes in Phyla from Peak to Weight Loss </vt:lpstr>
      <vt:lpstr>WHY I LIKE THIS PROJECT</vt:lpstr>
      <vt:lpstr>OUTLINE</vt:lpstr>
      <vt:lpstr>JAX MOUSE MICROBIOME PROJECT</vt:lpstr>
      <vt:lpstr>SAMPLE OVERVIEW</vt:lpstr>
      <vt:lpstr>PowerPoint Presentation</vt:lpstr>
      <vt:lpstr>CUSTOM DATABASE OF MOUSE CANDIDATUS ARTHROMITUS SEQUENCES</vt:lpstr>
      <vt:lpstr>CANDIDATUS ARTHROMITUS IS OBSERVED IN LOW ABUNDANCE IN TWO SAMPLES</vt:lpstr>
      <vt:lpstr>PowerPoint Presentation</vt:lpstr>
      <vt:lpstr>Spearman correlation shows more similarity of bacterial communities by genotype than room</vt:lpstr>
      <vt:lpstr>WHY I LIKE THIS PROJECT</vt:lpstr>
      <vt:lpstr>OUTLINE</vt:lpstr>
      <vt:lpstr>The Effect of Pneumococcal Conjugate Vaccines on the Pediatric Nasopharyngeal Microbiome</vt:lpstr>
      <vt:lpstr>SUMMARY OF SAMPLE COLLECTION</vt:lpstr>
      <vt:lpstr>Baby and mother NPS are not consistently similar</vt:lpstr>
      <vt:lpstr>AMOUNT OF STREP PNEUMO</vt:lpstr>
      <vt:lpstr>WHY I LIKE THIS PROJECT</vt:lpstr>
      <vt:lpstr>OUTLINE</vt:lpstr>
      <vt:lpstr>JAX BUILDING SAMPLING</vt:lpstr>
      <vt:lpstr>CURRENT PHASE OF PROTOCOL DEVELOPMENT EXPERIMENT 4: Comparing two kits, matrix types</vt:lpstr>
      <vt:lpstr>EXAMPLE OF RESULTS FROM PREVIOUS EXPERIMENTS PCR amplification of 16S and ITS after kits</vt:lpstr>
      <vt:lpstr>CONCLUSIONS</vt:lpstr>
    </vt:vector>
  </TitlesOfParts>
  <Company>TJL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MEETING PRESENTATION</dc:title>
  <dc:creator>Daniel Spakowicz</dc:creator>
  <cp:lastModifiedBy>Daniel Spakowicz</cp:lastModifiedBy>
  <cp:revision>70</cp:revision>
  <dcterms:created xsi:type="dcterms:W3CDTF">2015-05-11T00:45:52Z</dcterms:created>
  <dcterms:modified xsi:type="dcterms:W3CDTF">2015-05-20T20:00:26Z</dcterms:modified>
</cp:coreProperties>
</file>