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75" r:id="rId2"/>
    <p:sldId id="257" r:id="rId3"/>
    <p:sldId id="270" r:id="rId4"/>
    <p:sldId id="272" r:id="rId5"/>
    <p:sldId id="271" r:id="rId6"/>
    <p:sldId id="258" r:id="rId7"/>
    <p:sldId id="276" r:id="rId8"/>
    <p:sldId id="278" r:id="rId9"/>
    <p:sldId id="277" r:id="rId10"/>
    <p:sldId id="259" r:id="rId11"/>
    <p:sldId id="260" r:id="rId12"/>
    <p:sldId id="279" r:id="rId13"/>
    <p:sldId id="261" r:id="rId14"/>
    <p:sldId id="267" r:id="rId15"/>
    <p:sldId id="280" r:id="rId16"/>
    <p:sldId id="268" r:id="rId17"/>
    <p:sldId id="281" r:id="rId18"/>
    <p:sldId id="269" r:id="rId19"/>
    <p:sldId id="282" r:id="rId20"/>
    <p:sldId id="262" r:id="rId21"/>
    <p:sldId id="283" r:id="rId22"/>
    <p:sldId id="263" r:id="rId23"/>
    <p:sldId id="284" r:id="rId24"/>
    <p:sldId id="264" r:id="rId25"/>
    <p:sldId id="285" r:id="rId26"/>
    <p:sldId id="265" r:id="rId27"/>
    <p:sldId id="286" r:id="rId28"/>
    <p:sldId id="266" r:id="rId29"/>
    <p:sldId id="274" r:id="rId30"/>
    <p:sldId id="287" r:id="rId31"/>
    <p:sldId id="25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26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0351A3-B649-564A-A5D2-5CFF74214F2E}" type="datetimeFigureOut">
              <a:rPr lang="en-US" smtClean="0"/>
              <a:t>5/19/15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1DAB1C-F415-584B-83E7-859E1031B1F2}" type="slidenum">
              <a:rPr lang="en-US" smtClean="0"/>
              <a:t>‹#›</a:t>
            </a:fld>
            <a:endParaRPr lang="en-US"/>
          </a:p>
        </p:txBody>
      </p:sp>
    </p:spTree>
    <p:extLst>
      <p:ext uri="{BB962C8B-B14F-4D97-AF65-F5344CB8AC3E}">
        <p14:creationId xmlns:p14="http://schemas.microsoft.com/office/powerpoint/2010/main" val="32343476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Mice were deeply anesthetized</a:t>
            </a:r>
          </a:p>
          <a:p>
            <a:r>
              <a:rPr lang="en-US" dirty="0" smtClean="0"/>
              <a:t>Quantitative single-cell RNA-</a:t>
            </a:r>
            <a:r>
              <a:rPr lang="en-US" dirty="0" err="1" smtClean="0"/>
              <a:t>seq</a:t>
            </a:r>
            <a:r>
              <a:rPr lang="en-US" dirty="0" smtClean="0"/>
              <a:t> to perform a molecular census of the primary somatosensory cortex (S1) and the hippocampal CA1 region</a:t>
            </a:r>
          </a:p>
          <a:p>
            <a:r>
              <a:rPr lang="en-US" dirty="0" smtClean="0"/>
              <a:t>Used </a:t>
            </a:r>
            <a:r>
              <a:rPr lang="en-US" dirty="0" err="1" smtClean="0"/>
              <a:t>BackSPIN</a:t>
            </a:r>
            <a:r>
              <a:rPr lang="en-US" dirty="0" smtClean="0"/>
              <a:t> </a:t>
            </a:r>
            <a:r>
              <a:rPr lang="en-US" dirty="0" err="1" smtClean="0"/>
              <a:t>biclustering</a:t>
            </a:r>
            <a:r>
              <a:rPr lang="en-US" dirty="0" smtClean="0"/>
              <a:t> to discover molecularly distinct classes of cells</a:t>
            </a:r>
          </a:p>
          <a:p>
            <a:endParaRPr lang="en-US" dirty="0"/>
          </a:p>
        </p:txBody>
      </p:sp>
      <p:sp>
        <p:nvSpPr>
          <p:cNvPr id="4" name="Slide Number Placeholder 3"/>
          <p:cNvSpPr>
            <a:spLocks noGrp="1"/>
          </p:cNvSpPr>
          <p:nvPr>
            <p:ph type="sldNum" sz="quarter" idx="10"/>
          </p:nvPr>
        </p:nvSpPr>
        <p:spPr/>
        <p:txBody>
          <a:bodyPr/>
          <a:lstStyle/>
          <a:p>
            <a:fld id="{7E1DAB1C-F415-584B-83E7-859E1031B1F2}" type="slidenum">
              <a:rPr lang="en-US" smtClean="0"/>
              <a:t>6</a:t>
            </a:fld>
            <a:endParaRPr lang="en-US"/>
          </a:p>
        </p:txBody>
      </p:sp>
    </p:spTree>
    <p:extLst>
      <p:ext uri="{BB962C8B-B14F-4D97-AF65-F5344CB8AC3E}">
        <p14:creationId xmlns:p14="http://schemas.microsoft.com/office/powerpoint/2010/main" val="2909568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multiciliated</a:t>
            </a:r>
            <a:r>
              <a:rPr lang="en-US" dirty="0" smtClean="0"/>
              <a:t> cells lining the ventricles) </a:t>
            </a:r>
            <a:endParaRPr lang="en-US" dirty="0"/>
          </a:p>
        </p:txBody>
      </p:sp>
      <p:sp>
        <p:nvSpPr>
          <p:cNvPr id="4" name="Slide Number Placeholder 3"/>
          <p:cNvSpPr>
            <a:spLocks noGrp="1"/>
          </p:cNvSpPr>
          <p:nvPr>
            <p:ph type="sldNum" sz="quarter" idx="10"/>
          </p:nvPr>
        </p:nvSpPr>
        <p:spPr/>
        <p:txBody>
          <a:bodyPr/>
          <a:lstStyle/>
          <a:p>
            <a:fld id="{7E1DAB1C-F415-584B-83E7-859E1031B1F2}" type="slidenum">
              <a:rPr lang="en-US" smtClean="0"/>
              <a:t>27</a:t>
            </a:fld>
            <a:endParaRPr lang="en-US"/>
          </a:p>
        </p:txBody>
      </p:sp>
    </p:spTree>
    <p:extLst>
      <p:ext uri="{BB962C8B-B14F-4D97-AF65-F5344CB8AC3E}">
        <p14:creationId xmlns:p14="http://schemas.microsoft.com/office/powerpoint/2010/main" val="3158301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including transcription factors </a:t>
            </a:r>
            <a:r>
              <a:rPr lang="en-US" i="1" dirty="0" smtClean="0"/>
              <a:t>Foxj1</a:t>
            </a:r>
            <a:r>
              <a:rPr lang="en-US" dirty="0" smtClean="0"/>
              <a:t>, </a:t>
            </a:r>
            <a:r>
              <a:rPr lang="en-US" i="1" dirty="0" err="1" smtClean="0"/>
              <a:t>Myb</a:t>
            </a:r>
            <a:r>
              <a:rPr lang="en-US" dirty="0" smtClean="0"/>
              <a:t>, and </a:t>
            </a:r>
            <a:r>
              <a:rPr lang="en-US" i="1" dirty="0" smtClean="0"/>
              <a:t>Rfx2</a:t>
            </a:r>
            <a:r>
              <a:rPr lang="en-US" dirty="0" smtClean="0"/>
              <a:t>, the master regulators of motile </a:t>
            </a:r>
            <a:r>
              <a:rPr lang="en-US" dirty="0" err="1" smtClean="0"/>
              <a:t>ciliogenesis</a:t>
            </a:r>
            <a:r>
              <a:rPr lang="en-US" dirty="0" smtClean="0"/>
              <a:t> (</a:t>
            </a:r>
            <a:r>
              <a:rPr lang="en-US" i="1" dirty="0" smtClean="0"/>
              <a:t>23</a:t>
            </a:r>
            <a:r>
              <a:rPr lang="en-US" dirty="0" smtClean="0"/>
              <a:t>) (</a:t>
            </a:r>
            <a:r>
              <a:rPr lang="en-US" i="1" dirty="0" smtClean="0"/>
              <a:t>24</a:t>
            </a:r>
            <a:r>
              <a:rPr lang="en-US" dirty="0" smtClean="0"/>
              <a:t>), and </a:t>
            </a:r>
            <a:r>
              <a:rPr lang="en-US" i="1" dirty="0" smtClean="0"/>
              <a:t>Zmynd10</a:t>
            </a:r>
            <a:r>
              <a:rPr lang="en-US" dirty="0" smtClean="0"/>
              <a:t>, which causes </a:t>
            </a:r>
            <a:r>
              <a:rPr lang="en-US" dirty="0" err="1" smtClean="0"/>
              <a:t>ciliopathy</a:t>
            </a:r>
            <a:r>
              <a:rPr lang="en-US" dirty="0" smtClean="0"/>
              <a:t> when mutated in humans (</a:t>
            </a:r>
            <a:r>
              <a:rPr lang="en-US" i="1" dirty="0" smtClean="0"/>
              <a:t>25</a:t>
            </a:r>
            <a:r>
              <a:rPr lang="en-US" dirty="0" smtClean="0"/>
              <a:t>). </a:t>
            </a:r>
          </a:p>
          <a:p>
            <a:r>
              <a:rPr lang="en-US" sz="1200" b="1" kern="1200" dirty="0" smtClean="0">
                <a:solidFill>
                  <a:schemeClr val="tx1"/>
                </a:solidFill>
                <a:effectLst/>
                <a:latin typeface="+mn-lt"/>
                <a:ea typeface="+mn-ea"/>
                <a:cs typeface="+mn-cs"/>
              </a:rPr>
              <a:t>Transcription factors</a:t>
            </a:r>
            <a:r>
              <a:rPr lang="en-US" sz="1200" kern="1200" dirty="0" smtClean="0">
                <a:solidFill>
                  <a:schemeClr val="tx1"/>
                </a:solidFill>
                <a:effectLst/>
                <a:latin typeface="+mn-lt"/>
                <a:ea typeface="+mn-ea"/>
                <a:cs typeface="+mn-cs"/>
              </a:rPr>
              <a:t> are proteins involved in the process of converting, or transcribing, DNA into RNA. </a:t>
            </a:r>
            <a:r>
              <a:rPr lang="en-US" sz="1200" b="1" kern="1200" dirty="0" smtClean="0">
                <a:solidFill>
                  <a:schemeClr val="tx1"/>
                </a:solidFill>
                <a:effectLst/>
                <a:latin typeface="+mn-lt"/>
                <a:ea typeface="+mn-ea"/>
                <a:cs typeface="+mn-cs"/>
              </a:rPr>
              <a:t>Transcription factors</a:t>
            </a:r>
            <a:r>
              <a:rPr lang="en-US" sz="1200" kern="1200" dirty="0" smtClean="0">
                <a:solidFill>
                  <a:schemeClr val="tx1"/>
                </a:solidFill>
                <a:effectLst/>
                <a:latin typeface="+mn-lt"/>
                <a:ea typeface="+mn-ea"/>
                <a:cs typeface="+mn-cs"/>
              </a:rPr>
              <a:t> include a wide number of proteins, excluding RNA polymerase, that initiate and regulate </a:t>
            </a:r>
            <a:r>
              <a:rPr lang="en-US" sz="1200" kern="1200" dirty="0" err="1" smtClean="0">
                <a:solidFill>
                  <a:schemeClr val="tx1"/>
                </a:solidFill>
                <a:effectLst/>
                <a:latin typeface="+mn-lt"/>
                <a:ea typeface="+mn-ea"/>
                <a:cs typeface="+mn-cs"/>
              </a:rPr>
              <a:t>the</a:t>
            </a:r>
            <a:r>
              <a:rPr lang="en-US" sz="1200" b="1" kern="1200" dirty="0" err="1" smtClean="0">
                <a:solidFill>
                  <a:schemeClr val="tx1"/>
                </a:solidFill>
                <a:effectLst/>
                <a:latin typeface="+mn-lt"/>
                <a:ea typeface="+mn-ea"/>
                <a:cs typeface="+mn-cs"/>
              </a:rPr>
              <a:t>transcription</a:t>
            </a:r>
            <a:r>
              <a:rPr lang="en-US" sz="1200" kern="1200" dirty="0" smtClean="0">
                <a:solidFill>
                  <a:schemeClr val="tx1"/>
                </a:solidFill>
                <a:effectLst/>
                <a:latin typeface="+mn-lt"/>
                <a:ea typeface="+mn-ea"/>
                <a:cs typeface="+mn-cs"/>
              </a:rPr>
              <a:t> of genes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E1DAB1C-F415-584B-83E7-859E1031B1F2}" type="slidenum">
              <a:rPr lang="en-US" smtClean="0"/>
              <a:t>28</a:t>
            </a:fld>
            <a:endParaRPr lang="en-US"/>
          </a:p>
        </p:txBody>
      </p:sp>
    </p:spTree>
    <p:extLst>
      <p:ext uri="{BB962C8B-B14F-4D97-AF65-F5344CB8AC3E}">
        <p14:creationId xmlns:p14="http://schemas.microsoft.com/office/powerpoint/2010/main" val="3703248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broadly, these results showcase the power of explorative single-cell RNA-</a:t>
            </a:r>
            <a:r>
              <a:rPr lang="en-US" dirty="0" err="1" smtClean="0"/>
              <a:t>seq</a:t>
            </a:r>
            <a:r>
              <a:rPr lang="en-US" dirty="0" smtClean="0"/>
              <a:t>, and point the way toward future </a:t>
            </a:r>
            <a:endParaRPr lang="en-US" dirty="0"/>
          </a:p>
        </p:txBody>
      </p:sp>
      <p:sp>
        <p:nvSpPr>
          <p:cNvPr id="4" name="Slide Number Placeholder 3"/>
          <p:cNvSpPr>
            <a:spLocks noGrp="1"/>
          </p:cNvSpPr>
          <p:nvPr>
            <p:ph type="sldNum" sz="quarter" idx="10"/>
          </p:nvPr>
        </p:nvSpPr>
        <p:spPr/>
        <p:txBody>
          <a:bodyPr/>
          <a:lstStyle/>
          <a:p>
            <a:fld id="{7E1DAB1C-F415-584B-83E7-859E1031B1F2}" type="slidenum">
              <a:rPr lang="en-US" smtClean="0"/>
              <a:t>30</a:t>
            </a:fld>
            <a:endParaRPr lang="en-US"/>
          </a:p>
        </p:txBody>
      </p:sp>
    </p:spTree>
    <p:extLst>
      <p:ext uri="{BB962C8B-B14F-4D97-AF65-F5344CB8AC3E}">
        <p14:creationId xmlns:p14="http://schemas.microsoft.com/office/powerpoint/2010/main" val="128774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 </a:t>
            </a:r>
            <a:r>
              <a:rPr lang="en-US" sz="1200" b="0" i="0" u="none" strike="noStrike" kern="1200" baseline="0" dirty="0" smtClean="0">
                <a:solidFill>
                  <a:schemeClr val="tx1"/>
                </a:solidFill>
                <a:latin typeface="+mn-lt"/>
                <a:ea typeface="+mn-ea"/>
                <a:cs typeface="+mn-cs"/>
              </a:rPr>
              <a:t>Histograms of cell diameter, total number of molecules and number of detected</a:t>
            </a:r>
          </a:p>
          <a:p>
            <a:r>
              <a:rPr lang="en-US" sz="1200" b="0" i="0" u="none" strike="noStrike" kern="1200" baseline="0" dirty="0" smtClean="0">
                <a:solidFill>
                  <a:schemeClr val="tx1"/>
                </a:solidFill>
                <a:latin typeface="+mn-lt"/>
                <a:ea typeface="+mn-ea"/>
                <a:cs typeface="+mn-cs"/>
              </a:rPr>
              <a:t>genes for each one of the nine classes. </a:t>
            </a:r>
            <a:r>
              <a:rPr lang="en-US" sz="1200" b="1" i="0" u="none" strike="noStrike" kern="1200" baseline="0" dirty="0" smtClean="0">
                <a:solidFill>
                  <a:schemeClr val="tx1"/>
                </a:solidFill>
                <a:latin typeface="+mn-lt"/>
                <a:ea typeface="+mn-ea"/>
                <a:cs typeface="+mn-cs"/>
              </a:rPr>
              <a:t>(B) </a:t>
            </a:r>
            <a:r>
              <a:rPr lang="en-US" sz="1200" b="0" i="0" u="none" strike="noStrike" kern="1200" baseline="0" dirty="0" smtClean="0">
                <a:solidFill>
                  <a:schemeClr val="tx1"/>
                </a:solidFill>
                <a:latin typeface="+mn-lt"/>
                <a:ea typeface="+mn-ea"/>
                <a:cs typeface="+mn-cs"/>
              </a:rPr>
              <a:t>Representative image of cell from each</a:t>
            </a:r>
          </a:p>
          <a:p>
            <a:r>
              <a:rPr lang="en-US" sz="1200" b="0" i="0" u="none" strike="noStrike" kern="1200" baseline="0" dirty="0" smtClean="0">
                <a:solidFill>
                  <a:schemeClr val="tx1"/>
                </a:solidFill>
                <a:latin typeface="+mn-lt"/>
                <a:ea typeface="+mn-ea"/>
                <a:cs typeface="+mn-cs"/>
              </a:rPr>
              <a:t>class as they appear during capture on the C1 chip. </a:t>
            </a:r>
            <a:r>
              <a:rPr lang="en-US" sz="1200" b="1" i="0" u="none" strike="noStrike" kern="1200" baseline="0" dirty="0" smtClean="0">
                <a:solidFill>
                  <a:schemeClr val="tx1"/>
                </a:solidFill>
                <a:latin typeface="+mn-lt"/>
                <a:ea typeface="+mn-ea"/>
                <a:cs typeface="+mn-cs"/>
              </a:rPr>
              <a:t>(C) </a:t>
            </a:r>
            <a:r>
              <a:rPr lang="en-US" sz="1200" b="0" i="0" u="none" strike="noStrike" kern="1200" baseline="0" dirty="0" smtClean="0">
                <a:solidFill>
                  <a:schemeClr val="tx1"/>
                </a:solidFill>
                <a:latin typeface="+mn-lt"/>
                <a:ea typeface="+mn-ea"/>
                <a:cs typeface="+mn-cs"/>
              </a:rPr>
              <a:t>Examples of class-specific</a:t>
            </a:r>
          </a:p>
          <a:p>
            <a:r>
              <a:rPr lang="en-US" sz="1200" b="0" i="0" u="none" strike="noStrike" kern="1200" baseline="0" dirty="0" smtClean="0">
                <a:solidFill>
                  <a:schemeClr val="tx1"/>
                </a:solidFill>
                <a:latin typeface="+mn-lt"/>
                <a:ea typeface="+mn-ea"/>
                <a:cs typeface="+mn-cs"/>
              </a:rPr>
              <a:t>genes, two per class. </a:t>
            </a:r>
            <a:r>
              <a:rPr lang="en-US" sz="1200" b="0" i="0" u="none" strike="noStrike" kern="1200" baseline="0" dirty="0" err="1" smtClean="0">
                <a:solidFill>
                  <a:schemeClr val="tx1"/>
                </a:solidFill>
                <a:latin typeface="+mn-lt"/>
                <a:ea typeface="+mn-ea"/>
                <a:cs typeface="+mn-cs"/>
              </a:rPr>
              <a:t>Barplots</a:t>
            </a:r>
            <a:r>
              <a:rPr lang="en-US" sz="1200" b="0" i="0" u="none" strike="noStrike" kern="1200" baseline="0" dirty="0" smtClean="0">
                <a:solidFill>
                  <a:schemeClr val="tx1"/>
                </a:solidFill>
                <a:latin typeface="+mn-lt"/>
                <a:ea typeface="+mn-ea"/>
                <a:cs typeface="+mn-cs"/>
              </a:rPr>
              <a:t> show raw detected molecule counts over all cells</a:t>
            </a:r>
          </a:p>
          <a:p>
            <a:r>
              <a:rPr lang="en-US" sz="1200" b="0" i="0" u="none" strike="noStrike" kern="1200" baseline="0" dirty="0" smtClean="0">
                <a:solidFill>
                  <a:schemeClr val="tx1"/>
                </a:solidFill>
                <a:latin typeface="+mn-lt"/>
                <a:ea typeface="+mn-ea"/>
                <a:cs typeface="+mn-cs"/>
              </a:rPr>
              <a:t>(ordered as in Fig. S3) without any normalization. </a:t>
            </a:r>
          </a:p>
          <a:p>
            <a:r>
              <a:rPr lang="en-US" sz="1200" b="0" i="0" u="none" strike="noStrike" kern="1200" baseline="0" dirty="0" smtClean="0">
                <a:solidFill>
                  <a:schemeClr val="tx1"/>
                </a:solidFill>
                <a:latin typeface="+mn-lt"/>
                <a:ea typeface="+mn-ea"/>
                <a:cs typeface="+mn-cs"/>
              </a:rPr>
              <a:t> S1 pyramidal cells were marked by </a:t>
            </a:r>
            <a:r>
              <a:rPr lang="en-US" sz="1200" b="0" i="1" u="none" strike="noStrike" kern="1200" baseline="0" dirty="0" smtClean="0">
                <a:solidFill>
                  <a:srgbClr val="008000"/>
                </a:solidFill>
                <a:latin typeface="+mn-lt"/>
                <a:ea typeface="+mn-ea"/>
                <a:cs typeface="+mn-cs"/>
              </a:rPr>
              <a:t>Tbr1</a:t>
            </a:r>
            <a:r>
              <a:rPr lang="en-US" sz="1200" b="0" i="0" u="none" strike="noStrike" kern="1200" baseline="0" dirty="0" smtClean="0">
                <a:solidFill>
                  <a:srgbClr val="008000"/>
                </a:solidFill>
                <a:latin typeface="+mn-lt"/>
                <a:ea typeface="+mn-ea"/>
                <a:cs typeface="+mn-cs"/>
              </a:rPr>
              <a:t>,</a:t>
            </a:r>
            <a:r>
              <a:rPr lang="en-US" sz="1200" b="0" i="0" u="none" strike="noStrike" kern="1200" baseline="0" dirty="0" smtClean="0">
                <a:solidFill>
                  <a:schemeClr val="tx1"/>
                </a:solidFill>
                <a:latin typeface="+mn-lt"/>
                <a:ea typeface="+mn-ea"/>
                <a:cs typeface="+mn-cs"/>
              </a:rPr>
              <a:t> a transcription factor required for the final differentiation of cortical projection neurons; </a:t>
            </a:r>
            <a:endParaRPr lang="en-US" dirty="0"/>
          </a:p>
        </p:txBody>
      </p:sp>
      <p:sp>
        <p:nvSpPr>
          <p:cNvPr id="4" name="Slide Number Placeholder 3"/>
          <p:cNvSpPr>
            <a:spLocks noGrp="1"/>
          </p:cNvSpPr>
          <p:nvPr>
            <p:ph type="sldNum" sz="quarter" idx="10"/>
          </p:nvPr>
        </p:nvSpPr>
        <p:spPr/>
        <p:txBody>
          <a:bodyPr/>
          <a:lstStyle/>
          <a:p>
            <a:fld id="{7E1DAB1C-F415-584B-83E7-859E1031B1F2}" type="slidenum">
              <a:rPr lang="en-US" smtClean="0"/>
              <a:t>9</a:t>
            </a:fld>
            <a:endParaRPr lang="en-US"/>
          </a:p>
        </p:txBody>
      </p:sp>
    </p:spTree>
    <p:extLst>
      <p:ext uri="{BB962C8B-B14F-4D97-AF65-F5344CB8AC3E}">
        <p14:creationId xmlns:p14="http://schemas.microsoft.com/office/powerpoint/2010/main" val="630542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whole-cell current clamp recordings of layer 1 neurons, subsequently stained for PAX6, these cells exhibited intrinsic electrophysiological and morphological characteristics of late-spiking </a:t>
            </a:r>
            <a:r>
              <a:rPr lang="en-US" sz="1200" b="0" i="0" u="none" strike="noStrike" kern="1200" baseline="0" dirty="0" err="1" smtClean="0">
                <a:solidFill>
                  <a:schemeClr val="tx1"/>
                </a:solidFill>
                <a:latin typeface="+mn-lt"/>
                <a:ea typeface="+mn-ea"/>
                <a:cs typeface="+mn-cs"/>
              </a:rPr>
              <a:t>neurogliaform</a:t>
            </a:r>
            <a:r>
              <a:rPr lang="en-US" sz="1200" b="0" i="0" u="none" strike="noStrike" kern="1200" baseline="0" dirty="0" smtClean="0">
                <a:solidFill>
                  <a:schemeClr val="tx1"/>
                </a:solidFill>
                <a:latin typeface="+mn-lt"/>
                <a:ea typeface="+mn-ea"/>
                <a:cs typeface="+mn-cs"/>
              </a:rPr>
              <a:t> cell </a:t>
            </a:r>
            <a:endParaRPr lang="en-US" dirty="0"/>
          </a:p>
        </p:txBody>
      </p:sp>
      <p:sp>
        <p:nvSpPr>
          <p:cNvPr id="4" name="Slide Number Placeholder 3"/>
          <p:cNvSpPr>
            <a:spLocks noGrp="1"/>
          </p:cNvSpPr>
          <p:nvPr>
            <p:ph type="sldNum" sz="quarter" idx="10"/>
          </p:nvPr>
        </p:nvSpPr>
        <p:spPr/>
        <p:txBody>
          <a:bodyPr/>
          <a:lstStyle/>
          <a:p>
            <a:fld id="{7E1DAB1C-F415-584B-83E7-859E1031B1F2}" type="slidenum">
              <a:rPr lang="en-US" smtClean="0"/>
              <a:t>18</a:t>
            </a:fld>
            <a:endParaRPr lang="en-US"/>
          </a:p>
        </p:txBody>
      </p:sp>
    </p:spTree>
    <p:extLst>
      <p:ext uri="{BB962C8B-B14F-4D97-AF65-F5344CB8AC3E}">
        <p14:creationId xmlns:p14="http://schemas.microsoft.com/office/powerpoint/2010/main" val="3500937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Immunostaining</a:t>
            </a:r>
            <a:r>
              <a:rPr lang="en-US" sz="1200" b="0" i="0" u="none" strike="noStrike" kern="1200" baseline="0" dirty="0" smtClean="0">
                <a:solidFill>
                  <a:schemeClr val="tx1"/>
                </a:solidFill>
                <a:latin typeface="+mn-lt"/>
                <a:ea typeface="+mn-ea"/>
                <a:cs typeface="+mn-cs"/>
              </a:rPr>
              <a:t> showed that type 1 </a:t>
            </a:r>
            <a:r>
              <a:rPr lang="en-US" sz="1200" b="0" i="0" u="none" strike="noStrike" kern="1200" baseline="0" dirty="0" err="1" smtClean="0">
                <a:solidFill>
                  <a:schemeClr val="tx1"/>
                </a:solidFill>
                <a:latin typeface="+mn-lt"/>
                <a:ea typeface="+mn-ea"/>
                <a:cs typeface="+mn-cs"/>
              </a:rPr>
              <a:t>astro-cytes</a:t>
            </a:r>
            <a:r>
              <a:rPr lang="en-US" sz="1200" b="0" i="0" u="none" strike="noStrike" kern="1200" baseline="0" dirty="0" smtClean="0">
                <a:solidFill>
                  <a:schemeClr val="tx1"/>
                </a:solidFill>
                <a:latin typeface="+mn-lt"/>
                <a:ea typeface="+mn-ea"/>
                <a:cs typeface="+mn-cs"/>
              </a:rPr>
              <a:t> were derived from layer I, particularly from the glia </a:t>
            </a:r>
            <a:r>
              <a:rPr lang="en-US" sz="1200" b="0" i="0" u="none" strike="noStrike" kern="1200" baseline="0" dirty="0" err="1" smtClean="0">
                <a:solidFill>
                  <a:schemeClr val="tx1"/>
                </a:solidFill>
                <a:latin typeface="+mn-lt"/>
                <a:ea typeface="+mn-ea"/>
                <a:cs typeface="+mn-cs"/>
              </a:rPr>
              <a:t>limitans</a:t>
            </a:r>
            <a:r>
              <a:rPr lang="en-US" sz="1200" b="0" i="0" u="none" strike="noStrike" kern="1200" baseline="0" dirty="0" smtClean="0">
                <a:solidFill>
                  <a:schemeClr val="tx1"/>
                </a:solidFill>
                <a:latin typeface="+mn-lt"/>
                <a:ea typeface="+mn-ea"/>
                <a:cs typeface="+mn-cs"/>
              </a:rPr>
              <a:t>, a thin layer made up mostly of astrocytes that is arranged against the </a:t>
            </a:r>
            <a:r>
              <a:rPr lang="en-US" sz="1200" b="0" i="0" u="none" strike="noStrike" kern="1200" baseline="0" dirty="0" err="1" smtClean="0">
                <a:solidFill>
                  <a:schemeClr val="tx1"/>
                </a:solidFill>
                <a:latin typeface="+mn-lt"/>
                <a:ea typeface="+mn-ea"/>
                <a:cs typeface="+mn-cs"/>
              </a:rPr>
              <a:t>pia</a:t>
            </a:r>
            <a:r>
              <a:rPr lang="en-US" sz="1200" b="0" i="0" u="none" strike="noStrike" kern="1200" baseline="0" dirty="0" smtClean="0">
                <a:solidFill>
                  <a:schemeClr val="tx1"/>
                </a:solidFill>
                <a:latin typeface="+mn-lt"/>
                <a:ea typeface="+mn-ea"/>
                <a:cs typeface="+mn-cs"/>
              </a:rPr>
              <a:t> (Fig. 3B). In contrast, type 2 </a:t>
            </a:r>
            <a:r>
              <a:rPr lang="en-US" sz="1200" b="0" i="0" u="none" strike="noStrike" kern="1200" baseline="0" dirty="0" err="1" smtClean="0">
                <a:solidFill>
                  <a:schemeClr val="tx1"/>
                </a:solidFill>
                <a:latin typeface="+mn-lt"/>
                <a:ea typeface="+mn-ea"/>
                <a:cs typeface="+mn-cs"/>
              </a:rPr>
              <a:t>astro-cytes</a:t>
            </a:r>
            <a:r>
              <a:rPr lang="en-US" sz="1200" b="0" i="0" u="none" strike="noStrike" kern="1200" baseline="0" dirty="0" smtClean="0">
                <a:solidFill>
                  <a:schemeClr val="tx1"/>
                </a:solidFill>
                <a:latin typeface="+mn-lt"/>
                <a:ea typeface="+mn-ea"/>
                <a:cs typeface="+mn-cs"/>
              </a:rPr>
              <a:t> were more uniformly distributed in the cortex, </a:t>
            </a:r>
            <a:endParaRPr lang="en-US" dirty="0"/>
          </a:p>
        </p:txBody>
      </p:sp>
      <p:sp>
        <p:nvSpPr>
          <p:cNvPr id="4" name="Slide Number Placeholder 3"/>
          <p:cNvSpPr>
            <a:spLocks noGrp="1"/>
          </p:cNvSpPr>
          <p:nvPr>
            <p:ph type="sldNum" sz="quarter" idx="10"/>
          </p:nvPr>
        </p:nvSpPr>
        <p:spPr/>
        <p:txBody>
          <a:bodyPr/>
          <a:lstStyle/>
          <a:p>
            <a:fld id="{7E1DAB1C-F415-584B-83E7-859E1031B1F2}" type="slidenum">
              <a:rPr lang="en-US" smtClean="0"/>
              <a:t>20</a:t>
            </a:fld>
            <a:endParaRPr lang="en-US"/>
          </a:p>
        </p:txBody>
      </p:sp>
    </p:spTree>
    <p:extLst>
      <p:ext uri="{BB962C8B-B14F-4D97-AF65-F5344CB8AC3E}">
        <p14:creationId xmlns:p14="http://schemas.microsoft.com/office/powerpoint/2010/main" val="513059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Both expressed brain macrophage markers </a:t>
            </a:r>
            <a:r>
              <a:rPr lang="en-US" sz="1200" b="0" i="1" u="none" strike="noStrike" kern="1200" baseline="0" dirty="0" smtClean="0">
                <a:solidFill>
                  <a:schemeClr val="tx1"/>
                </a:solidFill>
                <a:latin typeface="+mn-lt"/>
                <a:ea typeface="+mn-ea"/>
                <a:cs typeface="+mn-cs"/>
              </a:rPr>
              <a:t>Aif1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Cx3cr1</a:t>
            </a:r>
            <a:r>
              <a:rPr lang="en-US" sz="1200" b="0" i="0" u="none" strike="noStrike" kern="1200" baseline="0" dirty="0" smtClean="0">
                <a:solidFill>
                  <a:schemeClr val="tx1"/>
                </a:solidFill>
                <a:latin typeface="+mn-lt"/>
                <a:ea typeface="+mn-ea"/>
                <a:cs typeface="+mn-cs"/>
              </a:rPr>
              <a:t>, while perivascular macrophages were distinguished by expression of </a:t>
            </a:r>
            <a:r>
              <a:rPr lang="en-US" sz="1200" b="0" i="1" u="none" strike="noStrike" kern="1200" baseline="0" dirty="0" smtClean="0">
                <a:solidFill>
                  <a:schemeClr val="tx1"/>
                </a:solidFill>
                <a:latin typeface="+mn-lt"/>
                <a:ea typeface="+mn-ea"/>
                <a:cs typeface="+mn-cs"/>
              </a:rPr>
              <a:t>Mrc1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Lyve1</a:t>
            </a:r>
            <a:r>
              <a:rPr lang="en-US" sz="1200" b="0" i="0" u="none" strike="noStrike" kern="1200" baseline="0" dirty="0" smtClean="0">
                <a:solidFill>
                  <a:schemeClr val="tx1"/>
                </a:solidFill>
                <a:latin typeface="+mn-lt"/>
                <a:ea typeface="+mn-ea"/>
                <a:cs typeface="+mn-cs"/>
              </a:rPr>
              <a:t>, characteristic of pro-</a:t>
            </a:r>
            <a:r>
              <a:rPr lang="en-US" sz="1200" b="0" i="0" u="none" strike="noStrike" kern="1200" baseline="0" dirty="0" err="1" smtClean="0">
                <a:solidFill>
                  <a:schemeClr val="tx1"/>
                </a:solidFill>
                <a:latin typeface="+mn-lt"/>
                <a:ea typeface="+mn-ea"/>
                <a:cs typeface="+mn-cs"/>
              </a:rPr>
              <a:t>angiogenic</a:t>
            </a:r>
            <a:r>
              <a:rPr lang="en-US" sz="1200" b="0" i="0" u="none" strike="noStrike" kern="1200" baseline="0" dirty="0" smtClean="0">
                <a:solidFill>
                  <a:schemeClr val="tx1"/>
                </a:solidFill>
                <a:latin typeface="+mn-lt"/>
                <a:ea typeface="+mn-ea"/>
                <a:cs typeface="+mn-cs"/>
              </a:rPr>
              <a:t> perivascular type 2 macrophages </a:t>
            </a:r>
            <a:endParaRPr lang="en-US" dirty="0"/>
          </a:p>
        </p:txBody>
      </p:sp>
      <p:sp>
        <p:nvSpPr>
          <p:cNvPr id="4" name="Slide Number Placeholder 3"/>
          <p:cNvSpPr>
            <a:spLocks noGrp="1"/>
          </p:cNvSpPr>
          <p:nvPr>
            <p:ph type="sldNum" sz="quarter" idx="10"/>
          </p:nvPr>
        </p:nvSpPr>
        <p:spPr/>
        <p:txBody>
          <a:bodyPr/>
          <a:lstStyle/>
          <a:p>
            <a:fld id="{7E1DAB1C-F415-584B-83E7-859E1031B1F2}" type="slidenum">
              <a:rPr lang="en-US" smtClean="0"/>
              <a:t>21</a:t>
            </a:fld>
            <a:endParaRPr lang="en-US"/>
          </a:p>
        </p:txBody>
      </p:sp>
    </p:spTree>
    <p:extLst>
      <p:ext uri="{BB962C8B-B14F-4D97-AF65-F5344CB8AC3E}">
        <p14:creationId xmlns:p14="http://schemas.microsoft.com/office/powerpoint/2010/main" val="1429296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Both expressed brain macrophage markers </a:t>
            </a:r>
            <a:r>
              <a:rPr lang="en-US" sz="1200" b="0" i="1" u="none" strike="noStrike" kern="1200" baseline="0" dirty="0" smtClean="0">
                <a:solidFill>
                  <a:schemeClr val="tx1"/>
                </a:solidFill>
                <a:latin typeface="+mn-lt"/>
                <a:ea typeface="+mn-ea"/>
                <a:cs typeface="+mn-cs"/>
              </a:rPr>
              <a:t>Aif1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Cx3cr1</a:t>
            </a:r>
            <a:r>
              <a:rPr lang="en-US" sz="1200" b="0" i="0" u="none" strike="noStrike" kern="1200" baseline="0" dirty="0" smtClean="0">
                <a:solidFill>
                  <a:schemeClr val="tx1"/>
                </a:solidFill>
                <a:latin typeface="+mn-lt"/>
                <a:ea typeface="+mn-ea"/>
                <a:cs typeface="+mn-cs"/>
              </a:rPr>
              <a:t>, while perivascular macrophages were distinguished by expression of </a:t>
            </a:r>
            <a:r>
              <a:rPr lang="en-US" sz="1200" b="0" i="1" u="none" strike="noStrike" kern="1200" baseline="0" dirty="0" smtClean="0">
                <a:solidFill>
                  <a:schemeClr val="tx1"/>
                </a:solidFill>
                <a:latin typeface="+mn-lt"/>
                <a:ea typeface="+mn-ea"/>
                <a:cs typeface="+mn-cs"/>
              </a:rPr>
              <a:t>Mrc1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Lyve1</a:t>
            </a:r>
            <a:r>
              <a:rPr lang="en-US" sz="1200" b="0" i="0" u="none" strike="noStrike" kern="1200" baseline="0" dirty="0" smtClean="0">
                <a:solidFill>
                  <a:schemeClr val="tx1"/>
                </a:solidFill>
                <a:latin typeface="+mn-lt"/>
                <a:ea typeface="+mn-ea"/>
                <a:cs typeface="+mn-cs"/>
              </a:rPr>
              <a:t>, characteristic of pro-</a:t>
            </a:r>
            <a:r>
              <a:rPr lang="en-US" sz="1200" b="0" i="0" u="none" strike="noStrike" kern="1200" baseline="0" dirty="0" err="1" smtClean="0">
                <a:solidFill>
                  <a:schemeClr val="tx1"/>
                </a:solidFill>
                <a:latin typeface="+mn-lt"/>
                <a:ea typeface="+mn-ea"/>
                <a:cs typeface="+mn-cs"/>
              </a:rPr>
              <a:t>angiogenic</a:t>
            </a:r>
            <a:r>
              <a:rPr lang="en-US" sz="1200" b="0" i="0" u="none" strike="noStrike" kern="1200" baseline="0" dirty="0" smtClean="0">
                <a:solidFill>
                  <a:schemeClr val="tx1"/>
                </a:solidFill>
                <a:latin typeface="+mn-lt"/>
                <a:ea typeface="+mn-ea"/>
                <a:cs typeface="+mn-cs"/>
              </a:rPr>
              <a:t> perivascular type 2 macrophages </a:t>
            </a:r>
            <a:endParaRPr lang="en-US" dirty="0"/>
          </a:p>
        </p:txBody>
      </p:sp>
      <p:sp>
        <p:nvSpPr>
          <p:cNvPr id="4" name="Slide Number Placeholder 3"/>
          <p:cNvSpPr>
            <a:spLocks noGrp="1"/>
          </p:cNvSpPr>
          <p:nvPr>
            <p:ph type="sldNum" sz="quarter" idx="10"/>
          </p:nvPr>
        </p:nvSpPr>
        <p:spPr/>
        <p:txBody>
          <a:bodyPr/>
          <a:lstStyle/>
          <a:p>
            <a:fld id="{7E1DAB1C-F415-584B-83E7-859E1031B1F2}" type="slidenum">
              <a:rPr lang="en-US" smtClean="0"/>
              <a:t>22</a:t>
            </a:fld>
            <a:endParaRPr lang="en-US"/>
          </a:p>
        </p:txBody>
      </p:sp>
    </p:spTree>
    <p:extLst>
      <p:ext uri="{BB962C8B-B14F-4D97-AF65-F5344CB8AC3E}">
        <p14:creationId xmlns:p14="http://schemas.microsoft.com/office/powerpoint/2010/main" val="3730507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likely representing stages of </a:t>
            </a:r>
            <a:r>
              <a:rPr lang="en-US" dirty="0" err="1" smtClean="0"/>
              <a:t>matura-tion</a:t>
            </a:r>
            <a:endParaRPr lang="en-US" dirty="0"/>
          </a:p>
        </p:txBody>
      </p:sp>
      <p:sp>
        <p:nvSpPr>
          <p:cNvPr id="4" name="Slide Number Placeholder 3"/>
          <p:cNvSpPr>
            <a:spLocks noGrp="1"/>
          </p:cNvSpPr>
          <p:nvPr>
            <p:ph type="sldNum" sz="quarter" idx="10"/>
          </p:nvPr>
        </p:nvSpPr>
        <p:spPr/>
        <p:txBody>
          <a:bodyPr/>
          <a:lstStyle/>
          <a:p>
            <a:fld id="{7E1DAB1C-F415-584B-83E7-859E1031B1F2}" type="slidenum">
              <a:rPr lang="en-US" smtClean="0"/>
              <a:t>23</a:t>
            </a:fld>
            <a:endParaRPr lang="en-US"/>
          </a:p>
        </p:txBody>
      </p:sp>
    </p:spTree>
    <p:extLst>
      <p:ext uri="{BB962C8B-B14F-4D97-AF65-F5344CB8AC3E}">
        <p14:creationId xmlns:p14="http://schemas.microsoft.com/office/powerpoint/2010/main" val="3280291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Oligo1 cells expressed a distinct set of genes, </a:t>
            </a:r>
            <a:r>
              <a:rPr lang="en-US" sz="1200" b="0" i="0" u="none" strike="noStrike" kern="1200" baseline="0" dirty="0" err="1" smtClean="0">
                <a:solidFill>
                  <a:schemeClr val="tx1"/>
                </a:solidFill>
                <a:latin typeface="+mn-lt"/>
                <a:ea typeface="+mn-ea"/>
                <a:cs typeface="+mn-cs"/>
              </a:rPr>
              <a:t>includ-ing</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Itpr2</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Prom1</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Gpr17</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Tcf7l2</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9630013A20Rik, Idh1</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Cnksr3</a:t>
            </a:r>
            <a:r>
              <a:rPr lang="en-US" sz="1200" b="0" i="0" u="none" strike="noStrike" kern="1200" baseline="0" dirty="0" smtClean="0">
                <a:solidFill>
                  <a:schemeClr val="tx1"/>
                </a:solidFill>
                <a:latin typeface="+mn-lt"/>
                <a:ea typeface="+mn-ea"/>
                <a:cs typeface="+mn-cs"/>
              </a:rPr>
              <a:t>, and </a:t>
            </a:r>
            <a:r>
              <a:rPr lang="en-US" sz="1200" b="0" i="1" u="none" strike="noStrike" kern="1200" baseline="0" dirty="0" smtClean="0">
                <a:solidFill>
                  <a:schemeClr val="tx1"/>
                </a:solidFill>
                <a:latin typeface="+mn-lt"/>
                <a:ea typeface="+mn-ea"/>
                <a:cs typeface="+mn-cs"/>
              </a:rPr>
              <a:t>Rnf122</a:t>
            </a:r>
            <a:r>
              <a:rPr lang="en-US" sz="1200" b="0" i="0" u="none" strike="noStrike" kern="1200" baseline="0" dirty="0" smtClean="0">
                <a:solidFill>
                  <a:schemeClr val="tx1"/>
                </a:solidFill>
                <a:latin typeface="+mn-lt"/>
                <a:ea typeface="+mn-ea"/>
                <a:cs typeface="+mn-cs"/>
              </a:rPr>
              <a:t>. Single-molecule RNA FISH confirmed that </a:t>
            </a:r>
            <a:r>
              <a:rPr lang="en-US" sz="1200" b="0" i="1" u="none" strike="noStrike" kern="1200" baseline="0" dirty="0" smtClean="0">
                <a:solidFill>
                  <a:schemeClr val="tx1"/>
                </a:solidFill>
                <a:latin typeface="+mn-lt"/>
                <a:ea typeface="+mn-ea"/>
                <a:cs typeface="+mn-cs"/>
              </a:rPr>
              <a:t>Itpr2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Cnksr3 </a:t>
            </a:r>
            <a:r>
              <a:rPr lang="en-US" sz="1200" b="0" i="0" u="none" strike="noStrike" kern="1200" baseline="0" dirty="0" smtClean="0">
                <a:solidFill>
                  <a:schemeClr val="tx1"/>
                </a:solidFill>
                <a:latin typeface="+mn-lt"/>
                <a:ea typeface="+mn-ea"/>
                <a:cs typeface="+mn-cs"/>
              </a:rPr>
              <a:t>were expressed in strict subsets of cells expressing </a:t>
            </a:r>
            <a:r>
              <a:rPr lang="en-US" sz="1200" b="0" i="1" u="none" strike="noStrike" kern="1200" baseline="0" dirty="0" smtClean="0">
                <a:solidFill>
                  <a:schemeClr val="tx1"/>
                </a:solidFill>
                <a:latin typeface="+mn-lt"/>
                <a:ea typeface="+mn-ea"/>
                <a:cs typeface="+mn-cs"/>
              </a:rPr>
              <a:t>Plp1</a:t>
            </a:r>
            <a:r>
              <a:rPr lang="en-US" sz="1200" b="0" i="0" u="none" strike="noStrike" kern="1200" baseline="0" dirty="0" smtClean="0">
                <a:solidFill>
                  <a:schemeClr val="tx1"/>
                </a:solidFill>
                <a:latin typeface="+mn-lt"/>
                <a:ea typeface="+mn-ea"/>
                <a:cs typeface="+mn-cs"/>
              </a:rPr>
              <a:t>, a pan-</a:t>
            </a:r>
            <a:r>
              <a:rPr lang="en-US" sz="1200" b="0" i="0" u="none" strike="noStrike" kern="1200" baseline="0" dirty="0" err="1" smtClean="0">
                <a:solidFill>
                  <a:schemeClr val="tx1"/>
                </a:solidFill>
                <a:latin typeface="+mn-lt"/>
                <a:ea typeface="+mn-ea"/>
                <a:cs typeface="+mn-cs"/>
              </a:rPr>
              <a:t>oligodendrocyte</a:t>
            </a:r>
            <a:r>
              <a:rPr lang="en-US" sz="1200" b="0" i="0" u="none" strike="noStrike" kern="1200" baseline="0" dirty="0" smtClean="0">
                <a:solidFill>
                  <a:schemeClr val="tx1"/>
                </a:solidFill>
                <a:latin typeface="+mn-lt"/>
                <a:ea typeface="+mn-ea"/>
                <a:cs typeface="+mn-cs"/>
              </a:rPr>
              <a:t> marker (4.5% and 7.5% respectively) (Fig. 3G).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 distinct </a:t>
            </a:r>
            <a:r>
              <a:rPr lang="en-US" sz="1200" b="0" i="0" u="none" strike="noStrike" kern="1200" baseline="0" dirty="0" err="1" smtClean="0">
                <a:solidFill>
                  <a:schemeClr val="tx1"/>
                </a:solidFill>
                <a:latin typeface="+mn-lt"/>
                <a:ea typeface="+mn-ea"/>
                <a:cs typeface="+mn-cs"/>
              </a:rPr>
              <a:t>postmitotic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oligodendrocyte</a:t>
            </a:r>
            <a:r>
              <a:rPr lang="en-US" sz="1200" b="0" i="0" u="none" strike="noStrike" kern="1200" baseline="0" dirty="0" smtClean="0">
                <a:solidFill>
                  <a:schemeClr val="tx1"/>
                </a:solidFill>
                <a:latin typeface="+mn-lt"/>
                <a:ea typeface="+mn-ea"/>
                <a:cs typeface="+mn-cs"/>
              </a:rPr>
              <a:t> subclass marked by Itpr2 </a:t>
            </a:r>
            <a:endParaRPr lang="en-US" dirty="0"/>
          </a:p>
        </p:txBody>
      </p:sp>
      <p:sp>
        <p:nvSpPr>
          <p:cNvPr id="4" name="Slide Number Placeholder 3"/>
          <p:cNvSpPr>
            <a:spLocks noGrp="1"/>
          </p:cNvSpPr>
          <p:nvPr>
            <p:ph type="sldNum" sz="quarter" idx="10"/>
          </p:nvPr>
        </p:nvSpPr>
        <p:spPr/>
        <p:txBody>
          <a:bodyPr/>
          <a:lstStyle/>
          <a:p>
            <a:fld id="{7E1DAB1C-F415-584B-83E7-859E1031B1F2}" type="slidenum">
              <a:rPr lang="en-US" smtClean="0"/>
              <a:t>24</a:t>
            </a:fld>
            <a:endParaRPr lang="en-US"/>
          </a:p>
        </p:txBody>
      </p:sp>
    </p:spTree>
    <p:extLst>
      <p:ext uri="{BB962C8B-B14F-4D97-AF65-F5344CB8AC3E}">
        <p14:creationId xmlns:p14="http://schemas.microsoft.com/office/powerpoint/2010/main" val="2453327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example, inter-neurons expressed key interneuron regulators </a:t>
            </a:r>
            <a:r>
              <a:rPr lang="en-US" sz="1200" b="0" i="1" u="none" strike="noStrike" kern="1200" baseline="0" dirty="0" smtClean="0">
                <a:solidFill>
                  <a:schemeClr val="tx1"/>
                </a:solidFill>
                <a:latin typeface="+mn-lt"/>
                <a:ea typeface="+mn-ea"/>
                <a:cs typeface="+mn-cs"/>
              </a:rPr>
              <a:t>Dlx1, Dlx2, Dlx5,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err="1" smtClean="0">
                <a:solidFill>
                  <a:schemeClr val="tx1"/>
                </a:solidFill>
                <a:latin typeface="+mn-lt"/>
                <a:ea typeface="+mn-ea"/>
                <a:cs typeface="+mn-cs"/>
              </a:rPr>
              <a:t>Arx</a:t>
            </a:r>
            <a:r>
              <a:rPr lang="en-US" sz="1200" b="0" i="0" u="none" strike="noStrike" kern="1200" baseline="0" dirty="0" smtClean="0">
                <a:solidFill>
                  <a:schemeClr val="tx1"/>
                </a:solidFill>
                <a:latin typeface="+mn-lt"/>
                <a:ea typeface="+mn-ea"/>
                <a:cs typeface="+mn-cs"/>
              </a:rPr>
              <a:t>, and pyramidal layer II/III neurons expressed </a:t>
            </a:r>
            <a:r>
              <a:rPr lang="en-US" sz="1200" b="0" i="1" u="none" strike="noStrike" kern="1200" baseline="0" dirty="0" smtClean="0">
                <a:solidFill>
                  <a:schemeClr val="tx1"/>
                </a:solidFill>
                <a:latin typeface="+mn-lt"/>
                <a:ea typeface="+mn-ea"/>
                <a:cs typeface="+mn-cs"/>
              </a:rPr>
              <a:t>Neurog2</a:t>
            </a:r>
            <a:r>
              <a:rPr lang="en-US" sz="1200" b="0" i="0" u="none" strike="noStrike" kern="1200" baseline="0" dirty="0" smtClean="0">
                <a:solidFill>
                  <a:schemeClr val="tx1"/>
                </a:solidFill>
                <a:latin typeface="+mn-lt"/>
                <a:ea typeface="+mn-ea"/>
                <a:cs typeface="+mn-cs"/>
              </a:rPr>
              <a:t>, which can directly reprogram human ES cells to excitatory neurons of layer II/III phenotype with near 100% efficiency (</a:t>
            </a:r>
            <a:r>
              <a:rPr lang="en-US" sz="1200" b="0" i="1" u="none" strike="noStrike" kern="1200" baseline="0" dirty="0" smtClean="0">
                <a:solidFill>
                  <a:schemeClr val="tx1"/>
                </a:solidFill>
                <a:latin typeface="+mn-lt"/>
                <a:ea typeface="+mn-ea"/>
                <a:cs typeface="+mn-cs"/>
              </a:rPr>
              <a:t>21</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Lyl1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Spic </a:t>
            </a:r>
            <a:r>
              <a:rPr lang="en-US" sz="1200" b="0" i="0" u="none" strike="noStrike" kern="1200" baseline="0" dirty="0" smtClean="0">
                <a:solidFill>
                  <a:schemeClr val="tx1"/>
                </a:solidFill>
                <a:latin typeface="+mn-lt"/>
                <a:ea typeface="+mn-ea"/>
                <a:cs typeface="+mn-cs"/>
              </a:rPr>
              <a:t>were specific to perivascular macrophages; </a:t>
            </a:r>
            <a:r>
              <a:rPr lang="en-US" sz="1200" b="0" i="1" u="none" strike="noStrike" kern="1200" baseline="0" dirty="0" smtClean="0">
                <a:solidFill>
                  <a:schemeClr val="tx1"/>
                </a:solidFill>
                <a:latin typeface="+mn-lt"/>
                <a:ea typeface="+mn-ea"/>
                <a:cs typeface="+mn-cs"/>
              </a:rPr>
              <a:t>Spic </a:t>
            </a:r>
            <a:r>
              <a:rPr lang="en-US" sz="1200" b="0" i="0" u="none" strike="noStrike" kern="1200" baseline="0" dirty="0" smtClean="0">
                <a:solidFill>
                  <a:schemeClr val="tx1"/>
                </a:solidFill>
                <a:latin typeface="+mn-lt"/>
                <a:ea typeface="+mn-ea"/>
                <a:cs typeface="+mn-cs"/>
              </a:rPr>
              <a:t>is essential for the maintenance of red pulp macrophages (</a:t>
            </a:r>
            <a:r>
              <a:rPr lang="en-US" sz="1200" b="0" i="1" u="none" strike="noStrike" kern="1200" baseline="0" dirty="0" smtClean="0">
                <a:solidFill>
                  <a:schemeClr val="tx1"/>
                </a:solidFill>
                <a:latin typeface="+mn-lt"/>
                <a:ea typeface="+mn-ea"/>
                <a:cs typeface="+mn-cs"/>
              </a:rPr>
              <a:t>22</a:t>
            </a:r>
            <a:r>
              <a:rPr lang="en-US" sz="1200" b="0" i="0" u="none" strike="noStrike" kern="1200" baseline="0" dirty="0" smtClean="0">
                <a:solidFill>
                  <a:schemeClr val="tx1"/>
                </a:solidFill>
                <a:latin typeface="+mn-lt"/>
                <a:ea typeface="+mn-ea"/>
                <a:cs typeface="+mn-cs"/>
              </a:rPr>
              <a:t>), suggesting it may play a similar role in brain perivascular macrophages </a:t>
            </a:r>
            <a:endParaRPr lang="en-US" dirty="0"/>
          </a:p>
        </p:txBody>
      </p:sp>
      <p:sp>
        <p:nvSpPr>
          <p:cNvPr id="4" name="Slide Number Placeholder 3"/>
          <p:cNvSpPr>
            <a:spLocks noGrp="1"/>
          </p:cNvSpPr>
          <p:nvPr>
            <p:ph type="sldNum" sz="quarter" idx="10"/>
          </p:nvPr>
        </p:nvSpPr>
        <p:spPr/>
        <p:txBody>
          <a:bodyPr/>
          <a:lstStyle/>
          <a:p>
            <a:fld id="{7E1DAB1C-F415-584B-83E7-859E1031B1F2}" type="slidenum">
              <a:rPr lang="en-US" smtClean="0"/>
              <a:t>26</a:t>
            </a:fld>
            <a:endParaRPr lang="en-US"/>
          </a:p>
        </p:txBody>
      </p:sp>
    </p:spTree>
    <p:extLst>
      <p:ext uri="{BB962C8B-B14F-4D97-AF65-F5344CB8AC3E}">
        <p14:creationId xmlns:p14="http://schemas.microsoft.com/office/powerpoint/2010/main" val="6764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7518C5-0EAE-E544-8A47-58E799ACE79A}" type="datetimeFigureOut">
              <a:rPr lang="en-US" smtClean="0"/>
              <a:t>5/19/15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B604C-D212-3D4A-9AED-638148350037}" type="slidenum">
              <a:rPr lang="en-US" smtClean="0"/>
              <a:t>‹#›</a:t>
            </a:fld>
            <a:endParaRPr lang="en-US"/>
          </a:p>
        </p:txBody>
      </p:sp>
    </p:spTree>
    <p:extLst>
      <p:ext uri="{BB962C8B-B14F-4D97-AF65-F5344CB8AC3E}">
        <p14:creationId xmlns:p14="http://schemas.microsoft.com/office/powerpoint/2010/main" val="292148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7518C5-0EAE-E544-8A47-58E799ACE79A}" type="datetimeFigureOut">
              <a:rPr lang="en-US" smtClean="0"/>
              <a:t>5/19/15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B604C-D212-3D4A-9AED-638148350037}" type="slidenum">
              <a:rPr lang="en-US" smtClean="0"/>
              <a:t>‹#›</a:t>
            </a:fld>
            <a:endParaRPr lang="en-US"/>
          </a:p>
        </p:txBody>
      </p:sp>
    </p:spTree>
    <p:extLst>
      <p:ext uri="{BB962C8B-B14F-4D97-AF65-F5344CB8AC3E}">
        <p14:creationId xmlns:p14="http://schemas.microsoft.com/office/powerpoint/2010/main" val="165000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7518C5-0EAE-E544-8A47-58E799ACE79A}" type="datetimeFigureOut">
              <a:rPr lang="en-US" smtClean="0"/>
              <a:t>5/19/15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B604C-D212-3D4A-9AED-638148350037}" type="slidenum">
              <a:rPr lang="en-US" smtClean="0"/>
              <a:t>‹#›</a:t>
            </a:fld>
            <a:endParaRPr lang="en-US"/>
          </a:p>
        </p:txBody>
      </p:sp>
    </p:spTree>
    <p:extLst>
      <p:ext uri="{BB962C8B-B14F-4D97-AF65-F5344CB8AC3E}">
        <p14:creationId xmlns:p14="http://schemas.microsoft.com/office/powerpoint/2010/main" val="385417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7518C5-0EAE-E544-8A47-58E799ACE79A}" type="datetimeFigureOut">
              <a:rPr lang="en-US" smtClean="0"/>
              <a:t>5/19/15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B604C-D212-3D4A-9AED-638148350037}" type="slidenum">
              <a:rPr lang="en-US" smtClean="0"/>
              <a:t>‹#›</a:t>
            </a:fld>
            <a:endParaRPr lang="en-US"/>
          </a:p>
        </p:txBody>
      </p:sp>
    </p:spTree>
    <p:extLst>
      <p:ext uri="{BB962C8B-B14F-4D97-AF65-F5344CB8AC3E}">
        <p14:creationId xmlns:p14="http://schemas.microsoft.com/office/powerpoint/2010/main" val="204861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7518C5-0EAE-E544-8A47-58E799ACE79A}" type="datetimeFigureOut">
              <a:rPr lang="en-US" smtClean="0"/>
              <a:t>5/19/15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B604C-D212-3D4A-9AED-638148350037}" type="slidenum">
              <a:rPr lang="en-US" smtClean="0"/>
              <a:t>‹#›</a:t>
            </a:fld>
            <a:endParaRPr lang="en-US"/>
          </a:p>
        </p:txBody>
      </p:sp>
    </p:spTree>
    <p:extLst>
      <p:ext uri="{BB962C8B-B14F-4D97-AF65-F5344CB8AC3E}">
        <p14:creationId xmlns:p14="http://schemas.microsoft.com/office/powerpoint/2010/main" val="234358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7518C5-0EAE-E544-8A47-58E799ACE79A}" type="datetimeFigureOut">
              <a:rPr lang="en-US" smtClean="0"/>
              <a:t>5/19/15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B604C-D212-3D4A-9AED-638148350037}" type="slidenum">
              <a:rPr lang="en-US" smtClean="0"/>
              <a:t>‹#›</a:t>
            </a:fld>
            <a:endParaRPr lang="en-US"/>
          </a:p>
        </p:txBody>
      </p:sp>
    </p:spTree>
    <p:extLst>
      <p:ext uri="{BB962C8B-B14F-4D97-AF65-F5344CB8AC3E}">
        <p14:creationId xmlns:p14="http://schemas.microsoft.com/office/powerpoint/2010/main" val="2261607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7518C5-0EAE-E544-8A47-58E799ACE79A}" type="datetimeFigureOut">
              <a:rPr lang="en-US" smtClean="0"/>
              <a:t>5/19/15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3B604C-D212-3D4A-9AED-638148350037}" type="slidenum">
              <a:rPr lang="en-US" smtClean="0"/>
              <a:t>‹#›</a:t>
            </a:fld>
            <a:endParaRPr lang="en-US"/>
          </a:p>
        </p:txBody>
      </p:sp>
    </p:spTree>
    <p:extLst>
      <p:ext uri="{BB962C8B-B14F-4D97-AF65-F5344CB8AC3E}">
        <p14:creationId xmlns:p14="http://schemas.microsoft.com/office/powerpoint/2010/main" val="97668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7518C5-0EAE-E544-8A47-58E799ACE79A}" type="datetimeFigureOut">
              <a:rPr lang="en-US" smtClean="0"/>
              <a:t>5/19/15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3B604C-D212-3D4A-9AED-638148350037}" type="slidenum">
              <a:rPr lang="en-US" smtClean="0"/>
              <a:t>‹#›</a:t>
            </a:fld>
            <a:endParaRPr lang="en-US"/>
          </a:p>
        </p:txBody>
      </p:sp>
    </p:spTree>
    <p:extLst>
      <p:ext uri="{BB962C8B-B14F-4D97-AF65-F5344CB8AC3E}">
        <p14:creationId xmlns:p14="http://schemas.microsoft.com/office/powerpoint/2010/main" val="1007771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7518C5-0EAE-E544-8A47-58E799ACE79A}" type="datetimeFigureOut">
              <a:rPr lang="en-US" smtClean="0"/>
              <a:t>5/19/15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3B604C-D212-3D4A-9AED-638148350037}" type="slidenum">
              <a:rPr lang="en-US" smtClean="0"/>
              <a:t>‹#›</a:t>
            </a:fld>
            <a:endParaRPr lang="en-US"/>
          </a:p>
        </p:txBody>
      </p:sp>
    </p:spTree>
    <p:extLst>
      <p:ext uri="{BB962C8B-B14F-4D97-AF65-F5344CB8AC3E}">
        <p14:creationId xmlns:p14="http://schemas.microsoft.com/office/powerpoint/2010/main" val="2716801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7518C5-0EAE-E544-8A47-58E799ACE79A}" type="datetimeFigureOut">
              <a:rPr lang="en-US" smtClean="0"/>
              <a:t>5/19/15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B604C-D212-3D4A-9AED-638148350037}" type="slidenum">
              <a:rPr lang="en-US" smtClean="0"/>
              <a:t>‹#›</a:t>
            </a:fld>
            <a:endParaRPr lang="en-US"/>
          </a:p>
        </p:txBody>
      </p:sp>
    </p:spTree>
    <p:extLst>
      <p:ext uri="{BB962C8B-B14F-4D97-AF65-F5344CB8AC3E}">
        <p14:creationId xmlns:p14="http://schemas.microsoft.com/office/powerpoint/2010/main" val="2699009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7518C5-0EAE-E544-8A47-58E799ACE79A}" type="datetimeFigureOut">
              <a:rPr lang="en-US" smtClean="0"/>
              <a:t>5/19/15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B604C-D212-3D4A-9AED-638148350037}" type="slidenum">
              <a:rPr lang="en-US" smtClean="0"/>
              <a:t>‹#›</a:t>
            </a:fld>
            <a:endParaRPr lang="en-US"/>
          </a:p>
        </p:txBody>
      </p:sp>
    </p:spTree>
    <p:extLst>
      <p:ext uri="{BB962C8B-B14F-4D97-AF65-F5344CB8AC3E}">
        <p14:creationId xmlns:p14="http://schemas.microsoft.com/office/powerpoint/2010/main" val="35478196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518C5-0EAE-E544-8A47-58E799ACE79A}" type="datetimeFigureOut">
              <a:rPr lang="en-US" smtClean="0"/>
              <a:t>5/19/15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B604C-D212-3D4A-9AED-638148350037}" type="slidenum">
              <a:rPr lang="en-US" smtClean="0"/>
              <a:t>‹#›</a:t>
            </a:fld>
            <a:endParaRPr lang="en-US"/>
          </a:p>
        </p:txBody>
      </p:sp>
    </p:spTree>
    <p:extLst>
      <p:ext uri="{BB962C8B-B14F-4D97-AF65-F5344CB8AC3E}">
        <p14:creationId xmlns:p14="http://schemas.microsoft.com/office/powerpoint/2010/main" val="1997766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hub.com/linnarsson-lab/BackSPI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800" y="1395412"/>
            <a:ext cx="8699500" cy="1470025"/>
          </a:xfrm>
        </p:spPr>
        <p:txBody>
          <a:bodyPr>
            <a:normAutofit fontScale="90000"/>
          </a:bodyPr>
          <a:lstStyle/>
          <a:p>
            <a:r>
              <a:rPr lang="en-US" dirty="0"/>
              <a:t/>
            </a:r>
            <a:br>
              <a:rPr lang="en-US" dirty="0"/>
            </a:br>
            <a:r>
              <a:rPr lang="en-US" dirty="0"/>
              <a:t> </a:t>
            </a:r>
            <a:r>
              <a:rPr lang="en-US" b="1" dirty="0"/>
              <a:t>Cell types in the mouse cortex and hippocampus revealed </a:t>
            </a:r>
            <a:r>
              <a:rPr lang="en-US" b="1" dirty="0" smtClean="0"/>
              <a:t/>
            </a:r>
            <a:br>
              <a:rPr lang="en-US" b="1" dirty="0" smtClean="0"/>
            </a:br>
            <a:r>
              <a:rPr lang="en-US" b="1" dirty="0" smtClean="0"/>
              <a:t>by </a:t>
            </a:r>
            <a:r>
              <a:rPr lang="en-US" b="1" dirty="0"/>
              <a:t>single-cell RNA-</a:t>
            </a:r>
            <a:r>
              <a:rPr lang="en-US" b="1" dirty="0" err="1"/>
              <a:t>seq</a:t>
            </a:r>
            <a:r>
              <a:rPr lang="en-US" b="1" dirty="0"/>
              <a:t> </a:t>
            </a:r>
            <a:endParaRPr lang="en-US" dirty="0"/>
          </a:p>
        </p:txBody>
      </p:sp>
      <p:sp>
        <p:nvSpPr>
          <p:cNvPr id="3" name="Subtitle 2"/>
          <p:cNvSpPr>
            <a:spLocks noGrp="1"/>
          </p:cNvSpPr>
          <p:nvPr>
            <p:ph type="subTitle" idx="1"/>
          </p:nvPr>
        </p:nvSpPr>
        <p:spPr/>
        <p:txBody>
          <a:bodyPr/>
          <a:lstStyle/>
          <a:p>
            <a:r>
              <a:rPr lang="en-US" dirty="0" err="1" smtClean="0"/>
              <a:t>Shuang</a:t>
            </a:r>
            <a:r>
              <a:rPr lang="en-US" dirty="0" smtClean="0"/>
              <a:t> Liu</a:t>
            </a:r>
          </a:p>
          <a:p>
            <a:r>
              <a:rPr lang="en-US" dirty="0" err="1" smtClean="0"/>
              <a:t>Jclub</a:t>
            </a:r>
            <a:endParaRPr lang="en-US" dirty="0" smtClean="0"/>
          </a:p>
          <a:p>
            <a:r>
              <a:rPr lang="en-US" dirty="0" smtClean="0"/>
              <a:t>2015-05-19</a:t>
            </a:r>
            <a:endParaRPr lang="en-US" dirty="0"/>
          </a:p>
        </p:txBody>
      </p:sp>
    </p:spTree>
    <p:extLst>
      <p:ext uri="{BB962C8B-B14F-4D97-AF65-F5344CB8AC3E}">
        <p14:creationId xmlns:p14="http://schemas.microsoft.com/office/powerpoint/2010/main" val="9543546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56991"/>
            <a:ext cx="9144000" cy="3864864"/>
          </a:xfrm>
          <a:prstGeom prst="rect">
            <a:avLst/>
          </a:prstGeom>
        </p:spPr>
      </p:pic>
      <p:sp>
        <p:nvSpPr>
          <p:cNvPr id="2" name="TextBox 1"/>
          <p:cNvSpPr txBox="1"/>
          <p:nvPr/>
        </p:nvSpPr>
        <p:spPr>
          <a:xfrm>
            <a:off x="625860" y="4417095"/>
            <a:ext cx="7620767" cy="1477328"/>
          </a:xfrm>
          <a:prstGeom prst="rect">
            <a:avLst/>
          </a:prstGeom>
          <a:noFill/>
        </p:spPr>
        <p:txBody>
          <a:bodyPr wrap="square" rtlCol="0">
            <a:spAutoFit/>
          </a:bodyPr>
          <a:lstStyle/>
          <a:p>
            <a:r>
              <a:rPr lang="en-US" b="1" dirty="0" smtClean="0"/>
              <a:t>Fig 1. </a:t>
            </a:r>
            <a:r>
              <a:rPr lang="en-US" dirty="0" smtClean="0"/>
              <a:t>(</a:t>
            </a:r>
            <a:r>
              <a:rPr lang="en-US" dirty="0"/>
              <a:t>B) Visualization of nine major classes of cells using t-Distributed Stochastic Neighbor Embedding (</a:t>
            </a:r>
            <a:r>
              <a:rPr lang="en-US" dirty="0" err="1"/>
              <a:t>tSNE</a:t>
            </a:r>
            <a:r>
              <a:rPr lang="en-US" dirty="0"/>
              <a:t>). Each dot is a single cell, and cells are laid out to show similarities. Colored contours correspond to the nine clusters in (A) and fig. S3. Expression of known markers is shown using the same layout (blue, no expression; white, 1% </a:t>
            </a:r>
            <a:r>
              <a:rPr lang="en-US" dirty="0" err="1"/>
              <a:t>quantile</a:t>
            </a:r>
            <a:r>
              <a:rPr lang="en-US" dirty="0"/>
              <a:t>; red, 99% </a:t>
            </a:r>
            <a:r>
              <a:rPr lang="en-US" dirty="0" err="1"/>
              <a:t>quantile</a:t>
            </a:r>
            <a:r>
              <a:rPr lang="en-US" dirty="0"/>
              <a:t>). </a:t>
            </a:r>
          </a:p>
        </p:txBody>
      </p:sp>
    </p:spTree>
    <p:extLst>
      <p:ext uri="{BB962C8B-B14F-4D97-AF65-F5344CB8AC3E}">
        <p14:creationId xmlns:p14="http://schemas.microsoft.com/office/powerpoint/2010/main" val="17131236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03590"/>
            <a:ext cx="9144000" cy="4049977"/>
          </a:xfrm>
          <a:prstGeom prst="rect">
            <a:avLst/>
          </a:prstGeom>
        </p:spPr>
      </p:pic>
      <p:sp>
        <p:nvSpPr>
          <p:cNvPr id="2" name="TextBox 1"/>
          <p:cNvSpPr txBox="1"/>
          <p:nvPr/>
        </p:nvSpPr>
        <p:spPr>
          <a:xfrm>
            <a:off x="368153" y="4729972"/>
            <a:ext cx="8504334" cy="1754327"/>
          </a:xfrm>
          <a:prstGeom prst="rect">
            <a:avLst/>
          </a:prstGeom>
          <a:noFill/>
        </p:spPr>
        <p:txBody>
          <a:bodyPr wrap="square" rtlCol="0">
            <a:spAutoFit/>
          </a:bodyPr>
          <a:lstStyle/>
          <a:p>
            <a:endParaRPr lang="en-US" dirty="0"/>
          </a:p>
          <a:p>
            <a:r>
              <a:rPr lang="en-US" dirty="0" smtClean="0"/>
              <a:t>Neurons </a:t>
            </a:r>
            <a:r>
              <a:rPr lang="en-US" dirty="0"/>
              <a:t>contained more RNA than glia and </a:t>
            </a:r>
            <a:r>
              <a:rPr lang="en-US" dirty="0" err="1"/>
              <a:t>vascu-lar</a:t>
            </a:r>
            <a:r>
              <a:rPr lang="en-US" dirty="0"/>
              <a:t> cells, and a larger number of detectable genes </a:t>
            </a:r>
            <a:endParaRPr lang="en-US" dirty="0" smtClean="0"/>
          </a:p>
          <a:p>
            <a:r>
              <a:rPr lang="en-US" dirty="0" smtClean="0"/>
              <a:t>(</a:t>
            </a:r>
            <a:r>
              <a:rPr lang="en-US" dirty="0"/>
              <a:t>C) Hierarchical clustering analysis on 47 subclasses. </a:t>
            </a:r>
            <a:r>
              <a:rPr lang="en-US" dirty="0" err="1"/>
              <a:t>Barplots</a:t>
            </a:r>
            <a:r>
              <a:rPr lang="en-US" dirty="0"/>
              <a:t> show number of captured cells in CA1 and S1, number of detected </a:t>
            </a:r>
            <a:r>
              <a:rPr lang="en-US" dirty="0" err="1"/>
              <a:t>polyA</a:t>
            </a:r>
            <a:r>
              <a:rPr lang="en-US" dirty="0"/>
              <a:t>+ RNA molecules per cell, and total number of genes detected per cell. </a:t>
            </a:r>
          </a:p>
        </p:txBody>
      </p:sp>
      <p:sp>
        <p:nvSpPr>
          <p:cNvPr id="5" name="Title 1"/>
          <p:cNvSpPr>
            <a:spLocks noGrp="1"/>
          </p:cNvSpPr>
          <p:nvPr>
            <p:ph type="title"/>
          </p:nvPr>
        </p:nvSpPr>
        <p:spPr>
          <a:xfrm>
            <a:off x="457200" y="122238"/>
            <a:ext cx="8229600" cy="1143000"/>
          </a:xfrm>
        </p:spPr>
        <p:txBody>
          <a:bodyPr/>
          <a:lstStyle/>
          <a:p>
            <a:r>
              <a:rPr lang="en-US" dirty="0" smtClean="0"/>
              <a:t>Results 2</a:t>
            </a:r>
            <a:endParaRPr lang="en-US" dirty="0"/>
          </a:p>
        </p:txBody>
      </p:sp>
    </p:spTree>
    <p:extLst>
      <p:ext uri="{BB962C8B-B14F-4D97-AF65-F5344CB8AC3E}">
        <p14:creationId xmlns:p14="http://schemas.microsoft.com/office/powerpoint/2010/main" val="42264324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3</a:t>
            </a:r>
            <a:endParaRPr lang="en-US" dirty="0"/>
          </a:p>
        </p:txBody>
      </p:sp>
      <p:sp>
        <p:nvSpPr>
          <p:cNvPr id="3" name="Content Placeholder 2"/>
          <p:cNvSpPr>
            <a:spLocks noGrp="1"/>
          </p:cNvSpPr>
          <p:nvPr>
            <p:ph idx="1"/>
          </p:nvPr>
        </p:nvSpPr>
        <p:spPr/>
        <p:txBody>
          <a:bodyPr>
            <a:normAutofit/>
          </a:bodyPr>
          <a:lstStyle/>
          <a:p>
            <a:r>
              <a:rPr lang="en-US" dirty="0" smtClean="0"/>
              <a:t>Identified </a:t>
            </a:r>
            <a:r>
              <a:rPr lang="en-US" dirty="0"/>
              <a:t>seven subclasses of S1 pyramidal cells (Fig. </a:t>
            </a:r>
            <a:r>
              <a:rPr lang="en-US" dirty="0" smtClean="0"/>
              <a:t>2A)</a:t>
            </a:r>
            <a:r>
              <a:rPr lang="en-US" dirty="0"/>
              <a:t>, which were largely layer-specific. </a:t>
            </a:r>
            <a:endParaRPr lang="en-US" dirty="0" smtClean="0"/>
          </a:p>
          <a:p>
            <a:r>
              <a:rPr lang="en-US" dirty="0" smtClean="0"/>
              <a:t>Two </a:t>
            </a:r>
            <a:r>
              <a:rPr lang="en-US" dirty="0"/>
              <a:t>types of CA1 </a:t>
            </a:r>
            <a:r>
              <a:rPr lang="en-US" dirty="0" err="1"/>
              <a:t>glutamatergic</a:t>
            </a:r>
            <a:r>
              <a:rPr lang="en-US" dirty="0"/>
              <a:t> cells (fig. S8), plus cells derived from the adjacent CA2 (as defined by </a:t>
            </a:r>
            <a:r>
              <a:rPr lang="en-US" i="1" dirty="0"/>
              <a:t>Pcp4</a:t>
            </a:r>
            <a:r>
              <a:rPr lang="en-US" dirty="0"/>
              <a:t>) and </a:t>
            </a:r>
            <a:r>
              <a:rPr lang="en-US" dirty="0" err="1"/>
              <a:t>subiculum</a:t>
            </a:r>
            <a:r>
              <a:rPr lang="en-US" dirty="0"/>
              <a:t> </a:t>
            </a:r>
            <a:endParaRPr lang="en-US" dirty="0" smtClean="0"/>
          </a:p>
        </p:txBody>
      </p:sp>
    </p:spTree>
    <p:extLst>
      <p:ext uri="{BB962C8B-B14F-4D97-AF65-F5344CB8AC3E}">
        <p14:creationId xmlns:p14="http://schemas.microsoft.com/office/powerpoint/2010/main" val="10591643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6402917" cy="6858000"/>
          </a:xfrm>
          <a:prstGeom prst="rect">
            <a:avLst/>
          </a:prstGeom>
        </p:spPr>
      </p:pic>
      <p:sp>
        <p:nvSpPr>
          <p:cNvPr id="2" name="TextBox 1"/>
          <p:cNvSpPr txBox="1"/>
          <p:nvPr/>
        </p:nvSpPr>
        <p:spPr>
          <a:xfrm>
            <a:off x="6240194" y="402728"/>
            <a:ext cx="2903806" cy="646331"/>
          </a:xfrm>
          <a:prstGeom prst="rect">
            <a:avLst/>
          </a:prstGeom>
          <a:noFill/>
        </p:spPr>
        <p:txBody>
          <a:bodyPr wrap="square" rtlCol="0">
            <a:spAutoFit/>
          </a:bodyPr>
          <a:lstStyle/>
          <a:p>
            <a:r>
              <a:rPr lang="en-US" b="1" dirty="0"/>
              <a:t>Fig. 2. Neuron subclasses in the somatosensory cortex</a:t>
            </a:r>
            <a:r>
              <a:rPr lang="en-US" dirty="0"/>
              <a:t>. </a:t>
            </a:r>
          </a:p>
        </p:txBody>
      </p:sp>
    </p:spTree>
    <p:extLst>
      <p:ext uri="{BB962C8B-B14F-4D97-AF65-F5344CB8AC3E}">
        <p14:creationId xmlns:p14="http://schemas.microsoft.com/office/powerpoint/2010/main" val="42681323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4898" y="215900"/>
            <a:ext cx="3340100" cy="6426200"/>
          </a:xfrm>
          <a:prstGeom prst="rect">
            <a:avLst/>
          </a:prstGeom>
        </p:spPr>
      </p:pic>
      <p:sp>
        <p:nvSpPr>
          <p:cNvPr id="6" name="TextBox 5"/>
          <p:cNvSpPr txBox="1"/>
          <p:nvPr/>
        </p:nvSpPr>
        <p:spPr>
          <a:xfrm>
            <a:off x="3957643" y="809800"/>
            <a:ext cx="5006881" cy="2862323"/>
          </a:xfrm>
          <a:prstGeom prst="rect">
            <a:avLst/>
          </a:prstGeom>
          <a:noFill/>
        </p:spPr>
        <p:txBody>
          <a:bodyPr wrap="square" rtlCol="0">
            <a:spAutoFit/>
          </a:bodyPr>
          <a:lstStyle/>
          <a:p>
            <a:r>
              <a:rPr lang="en-US" dirty="0"/>
              <a:t>(A) Subclasses of pyramidal neurons in the somatosensory cortex (S1) identified by </a:t>
            </a:r>
            <a:r>
              <a:rPr lang="en-US" dirty="0" err="1"/>
              <a:t>BackSPIN</a:t>
            </a:r>
            <a:r>
              <a:rPr lang="en-US" dirty="0"/>
              <a:t> clustering. </a:t>
            </a:r>
            <a:r>
              <a:rPr lang="en-US" dirty="0" err="1"/>
              <a:t>Barplots</a:t>
            </a:r>
            <a:r>
              <a:rPr lang="en-US" dirty="0"/>
              <a:t> show mean expression of selected known and novel markers (error bars show standard deviations). Layer-specific expression shown by in situ hybridization (Allen Brain Atlas). S1PyrL23, layer II-III; S1PyrL4, layer IV; S1PyrL5a, layer </a:t>
            </a:r>
            <a:r>
              <a:rPr lang="en-US" dirty="0" err="1"/>
              <a:t>Va</a:t>
            </a:r>
            <a:r>
              <a:rPr lang="en-US" dirty="0"/>
              <a:t>; S1PyrL5, layer V; S1PyrL6, layer VI; S1PyrL6b, layer </a:t>
            </a:r>
            <a:r>
              <a:rPr lang="en-US" dirty="0" err="1"/>
              <a:t>VIb</a:t>
            </a:r>
            <a:r>
              <a:rPr lang="en-US" dirty="0"/>
              <a:t>; S1PyrDL, deep layers; </a:t>
            </a:r>
            <a:r>
              <a:rPr lang="en-US" dirty="0" err="1"/>
              <a:t>ClauPyr</a:t>
            </a:r>
            <a:r>
              <a:rPr lang="en-US" dirty="0"/>
              <a:t>, </a:t>
            </a:r>
            <a:r>
              <a:rPr lang="en-US" dirty="0" err="1"/>
              <a:t>claustrum</a:t>
            </a:r>
            <a:r>
              <a:rPr lang="en-US" dirty="0"/>
              <a:t>. </a:t>
            </a:r>
          </a:p>
        </p:txBody>
      </p:sp>
    </p:spTree>
    <p:extLst>
      <p:ext uri="{BB962C8B-B14F-4D97-AF65-F5344CB8AC3E}">
        <p14:creationId xmlns:p14="http://schemas.microsoft.com/office/powerpoint/2010/main" val="11212002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4</a:t>
            </a:r>
            <a:endParaRPr lang="en-US" dirty="0"/>
          </a:p>
        </p:txBody>
      </p:sp>
      <p:sp>
        <p:nvSpPr>
          <p:cNvPr id="3" name="Content Placeholder 2"/>
          <p:cNvSpPr>
            <a:spLocks noGrp="1"/>
          </p:cNvSpPr>
          <p:nvPr>
            <p:ph idx="1"/>
          </p:nvPr>
        </p:nvSpPr>
        <p:spPr/>
        <p:txBody>
          <a:bodyPr/>
          <a:lstStyle/>
          <a:p>
            <a:r>
              <a:rPr lang="en-US" dirty="0"/>
              <a:t>16 subclasses of interneurons </a:t>
            </a:r>
          </a:p>
          <a:p>
            <a:r>
              <a:rPr lang="en-US" dirty="0"/>
              <a:t>CA1 and S1 regions both contained interneurons of al-most every subclass (Fig. 2B) showing that interneurons residing in functionally distinct cortical structures are </a:t>
            </a:r>
            <a:r>
              <a:rPr lang="en-US" dirty="0" err="1"/>
              <a:t>tran-scriptionally</a:t>
            </a:r>
            <a:r>
              <a:rPr lang="en-US" dirty="0"/>
              <a:t> closely related. </a:t>
            </a:r>
          </a:p>
          <a:p>
            <a:endParaRPr lang="en-US" dirty="0"/>
          </a:p>
        </p:txBody>
      </p:sp>
    </p:spTree>
    <p:extLst>
      <p:ext uri="{BB962C8B-B14F-4D97-AF65-F5344CB8AC3E}">
        <p14:creationId xmlns:p14="http://schemas.microsoft.com/office/powerpoint/2010/main" val="15819123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3495" y="159605"/>
            <a:ext cx="4851400" cy="5753100"/>
          </a:xfrm>
          <a:prstGeom prst="rect">
            <a:avLst/>
          </a:prstGeom>
        </p:spPr>
      </p:pic>
      <p:sp>
        <p:nvSpPr>
          <p:cNvPr id="5" name="Rectangle 4"/>
          <p:cNvSpPr/>
          <p:nvPr/>
        </p:nvSpPr>
        <p:spPr>
          <a:xfrm>
            <a:off x="4862410" y="1010558"/>
            <a:ext cx="4065300" cy="1754327"/>
          </a:xfrm>
          <a:prstGeom prst="rect">
            <a:avLst/>
          </a:prstGeom>
        </p:spPr>
        <p:txBody>
          <a:bodyPr wrap="square">
            <a:spAutoFit/>
          </a:bodyPr>
          <a:lstStyle/>
          <a:p>
            <a:r>
              <a:rPr lang="en-US" dirty="0"/>
              <a:t>(B) Identification of interneuron subclasses. </a:t>
            </a:r>
            <a:r>
              <a:rPr lang="en-US" dirty="0" err="1"/>
              <a:t>Barplots</a:t>
            </a:r>
            <a:r>
              <a:rPr lang="en-US" dirty="0"/>
              <a:t> show selected known and novel markers. Fraction of S1/CA1 cells is depicted at bottom: blue, S1; yellow, CA1; white, flow sorted Htr3a+ cells from S1. </a:t>
            </a:r>
          </a:p>
        </p:txBody>
      </p:sp>
    </p:spTree>
    <p:extLst>
      <p:ext uri="{BB962C8B-B14F-4D97-AF65-F5344CB8AC3E}">
        <p14:creationId xmlns:p14="http://schemas.microsoft.com/office/powerpoint/2010/main" val="27513166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5</a:t>
            </a:r>
            <a:endParaRPr lang="en-US" dirty="0"/>
          </a:p>
        </p:txBody>
      </p:sp>
      <p:sp>
        <p:nvSpPr>
          <p:cNvPr id="3" name="Content Placeholder 2"/>
          <p:cNvSpPr>
            <a:spLocks noGrp="1"/>
          </p:cNvSpPr>
          <p:nvPr>
            <p:ph idx="1"/>
          </p:nvPr>
        </p:nvSpPr>
        <p:spPr/>
        <p:txBody>
          <a:bodyPr/>
          <a:lstStyle/>
          <a:p>
            <a:r>
              <a:rPr lang="en-US" dirty="0"/>
              <a:t>In superficial layers of S1 </a:t>
            </a:r>
            <a:r>
              <a:rPr lang="en-US" dirty="0" smtClean="0"/>
              <a:t>they identified </a:t>
            </a:r>
            <a:r>
              <a:rPr lang="en-US" dirty="0"/>
              <a:t>an </a:t>
            </a:r>
            <a:r>
              <a:rPr lang="en-US" i="1" dirty="0"/>
              <a:t>Htr3a </a:t>
            </a:r>
            <a:r>
              <a:rPr lang="en-US" dirty="0"/>
              <a:t>and </a:t>
            </a:r>
            <a:r>
              <a:rPr lang="en-US" i="1" dirty="0"/>
              <a:t>Pax6</a:t>
            </a:r>
            <a:r>
              <a:rPr lang="en-US" dirty="0"/>
              <a:t>-expressing interneuron subclass, confirmed by immunohistochemistry </a:t>
            </a:r>
          </a:p>
        </p:txBody>
      </p:sp>
    </p:spTree>
    <p:extLst>
      <p:ext uri="{BB962C8B-B14F-4D97-AF65-F5344CB8AC3E}">
        <p14:creationId xmlns:p14="http://schemas.microsoft.com/office/powerpoint/2010/main" val="1128343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2953" y="446088"/>
            <a:ext cx="8870963" cy="3050782"/>
          </a:xfrm>
          <a:prstGeom prst="rect">
            <a:avLst/>
          </a:prstGeom>
        </p:spPr>
      </p:pic>
      <p:sp>
        <p:nvSpPr>
          <p:cNvPr id="5" name="Rectangle 4"/>
          <p:cNvSpPr/>
          <p:nvPr/>
        </p:nvSpPr>
        <p:spPr>
          <a:xfrm>
            <a:off x="850202" y="3812085"/>
            <a:ext cx="7580501" cy="1200329"/>
          </a:xfrm>
          <a:prstGeom prst="rect">
            <a:avLst/>
          </a:prstGeom>
        </p:spPr>
        <p:txBody>
          <a:bodyPr wrap="square">
            <a:spAutoFit/>
          </a:bodyPr>
          <a:lstStyle/>
          <a:p>
            <a:r>
              <a:rPr lang="en-US" dirty="0"/>
              <a:t>(C) Immunohistochemistry demonstrating the existence and localization of novel PAX6+/5HT3aEGFP+ interneurons, Int11. </a:t>
            </a:r>
            <a:r>
              <a:rPr lang="en-US" dirty="0" err="1"/>
              <a:t>Barplots</a:t>
            </a:r>
            <a:r>
              <a:rPr lang="en-US" dirty="0"/>
              <a:t> show the layer distribution of these neurons. (D) Intrinsic electrophysiology and morphology of PAX6+ interneurons in S1 layer I, identified by post hoc staining. </a:t>
            </a:r>
          </a:p>
        </p:txBody>
      </p:sp>
    </p:spTree>
    <p:extLst>
      <p:ext uri="{BB962C8B-B14F-4D97-AF65-F5344CB8AC3E}">
        <p14:creationId xmlns:p14="http://schemas.microsoft.com/office/powerpoint/2010/main" val="20598151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6</a:t>
            </a:r>
            <a:endParaRPr lang="en-US" dirty="0"/>
          </a:p>
        </p:txBody>
      </p:sp>
      <p:sp>
        <p:nvSpPr>
          <p:cNvPr id="3" name="Content Placeholder 2"/>
          <p:cNvSpPr>
            <a:spLocks noGrp="1"/>
          </p:cNvSpPr>
          <p:nvPr>
            <p:ph idx="1"/>
          </p:nvPr>
        </p:nvSpPr>
        <p:spPr/>
        <p:txBody>
          <a:bodyPr/>
          <a:lstStyle/>
          <a:p>
            <a:r>
              <a:rPr lang="en-US" dirty="0"/>
              <a:t>Astrocytes formed </a:t>
            </a:r>
            <a:r>
              <a:rPr lang="en-US" dirty="0" smtClean="0"/>
              <a:t>two subclasses, </a:t>
            </a:r>
            <a:r>
              <a:rPr lang="en-US" dirty="0"/>
              <a:t>distinguished by differential expression of </a:t>
            </a:r>
            <a:r>
              <a:rPr lang="en-US" i="1" dirty="0" err="1"/>
              <a:t>Gfap</a:t>
            </a:r>
            <a:r>
              <a:rPr lang="en-US" i="1" dirty="0"/>
              <a:t> </a:t>
            </a:r>
            <a:r>
              <a:rPr lang="en-US" dirty="0"/>
              <a:t>(type 1) and </a:t>
            </a:r>
            <a:r>
              <a:rPr lang="en-US" i="1" dirty="0"/>
              <a:t>Mfge8 </a:t>
            </a:r>
            <a:r>
              <a:rPr lang="en-US" dirty="0"/>
              <a:t>(type 2). </a:t>
            </a:r>
            <a:endParaRPr lang="en-US" dirty="0" smtClean="0"/>
          </a:p>
          <a:p>
            <a:r>
              <a:rPr lang="en-US" dirty="0"/>
              <a:t>T</a:t>
            </a:r>
            <a:r>
              <a:rPr lang="en-US" dirty="0" smtClean="0"/>
              <a:t>ype </a:t>
            </a:r>
            <a:r>
              <a:rPr lang="en-US" dirty="0"/>
              <a:t>1 </a:t>
            </a:r>
            <a:r>
              <a:rPr lang="en-US" dirty="0" err="1"/>
              <a:t>astro-cytes</a:t>
            </a:r>
            <a:r>
              <a:rPr lang="en-US" dirty="0"/>
              <a:t> were derived from layer I, </a:t>
            </a:r>
            <a:endParaRPr lang="en-US" dirty="0" smtClean="0"/>
          </a:p>
          <a:p>
            <a:r>
              <a:rPr lang="en-US" dirty="0" smtClean="0"/>
              <a:t>Type </a:t>
            </a:r>
            <a:r>
              <a:rPr lang="en-US" dirty="0"/>
              <a:t>2 </a:t>
            </a:r>
            <a:r>
              <a:rPr lang="en-US" dirty="0" err="1"/>
              <a:t>astro-cytes</a:t>
            </a:r>
            <a:r>
              <a:rPr lang="en-US" dirty="0"/>
              <a:t> were more uniformly distributed in the cortex, were smaller and less ramified. </a:t>
            </a:r>
          </a:p>
        </p:txBody>
      </p:sp>
    </p:spTree>
    <p:extLst>
      <p:ext uri="{BB962C8B-B14F-4D97-AF65-F5344CB8AC3E}">
        <p14:creationId xmlns:p14="http://schemas.microsoft.com/office/powerpoint/2010/main" val="21001521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27763"/>
          </a:xfrm>
        </p:spPr>
        <p:txBody>
          <a:bodyPr>
            <a:normAutofit fontScale="90000"/>
          </a:bodyPr>
          <a:lstStyle/>
          <a:p>
            <a:r>
              <a:rPr lang="en-US" dirty="0"/>
              <a:t/>
            </a:r>
            <a:br>
              <a:rPr lang="en-US" dirty="0"/>
            </a:br>
            <a:r>
              <a:rPr lang="en-US" dirty="0"/>
              <a:t> </a:t>
            </a:r>
            <a:r>
              <a:rPr lang="en-US" sz="3600" b="1" dirty="0"/>
              <a:t>Cell types in the mouse cortex and hippocampus revealed by single-cell RNA-</a:t>
            </a:r>
            <a:r>
              <a:rPr lang="en-US" sz="3600" b="1" dirty="0" err="1"/>
              <a:t>seq</a:t>
            </a:r>
            <a:r>
              <a:rPr lang="en-US" sz="3600" b="1" dirty="0"/>
              <a:t> </a:t>
            </a:r>
            <a:endParaRPr lang="en-US" sz="3600" dirty="0"/>
          </a:p>
        </p:txBody>
      </p:sp>
      <p:sp>
        <p:nvSpPr>
          <p:cNvPr id="3" name="Content Placeholder 2"/>
          <p:cNvSpPr>
            <a:spLocks noGrp="1"/>
          </p:cNvSpPr>
          <p:nvPr>
            <p:ph idx="1"/>
          </p:nvPr>
        </p:nvSpPr>
        <p:spPr>
          <a:xfrm>
            <a:off x="457200" y="1955219"/>
            <a:ext cx="8229600" cy="4525963"/>
          </a:xfrm>
        </p:spPr>
        <p:txBody>
          <a:bodyPr>
            <a:normAutofit/>
          </a:bodyPr>
          <a:lstStyle/>
          <a:p>
            <a:endParaRPr lang="en-US" dirty="0"/>
          </a:p>
          <a:p>
            <a:pPr marL="0" indent="0">
              <a:buNone/>
            </a:pPr>
            <a:r>
              <a:rPr lang="en-US" dirty="0"/>
              <a:t> </a:t>
            </a:r>
            <a:r>
              <a:rPr lang="en-US" sz="2000" i="1" dirty="0" err="1"/>
              <a:t>Amit</a:t>
            </a:r>
            <a:r>
              <a:rPr lang="en-US" sz="2000" i="1" dirty="0"/>
              <a:t> Zeisel,</a:t>
            </a:r>
            <a:r>
              <a:rPr lang="en-US" sz="2000" i="1" baseline="30000" dirty="0"/>
              <a:t>1* </a:t>
            </a:r>
            <a:r>
              <a:rPr lang="en-US" sz="2000" i="1" dirty="0"/>
              <a:t>Ana B. Muñoz Manchado,</a:t>
            </a:r>
            <a:r>
              <a:rPr lang="en-US" sz="2000" i="1" baseline="30000" dirty="0"/>
              <a:t>1* </a:t>
            </a:r>
            <a:r>
              <a:rPr lang="en-US" sz="2000" i="1" dirty="0"/>
              <a:t>Simone Codeluppi,</a:t>
            </a:r>
            <a:r>
              <a:rPr lang="en-US" sz="2000" i="1" baseline="30000" dirty="0"/>
              <a:t>1</a:t>
            </a:r>
            <a:r>
              <a:rPr lang="en-US" sz="2000" i="1" dirty="0"/>
              <a:t> Peter Lönnerberg,</a:t>
            </a:r>
            <a:r>
              <a:rPr lang="en-US" sz="2000" i="1" baseline="30000" dirty="0"/>
              <a:t>1</a:t>
            </a:r>
            <a:r>
              <a:rPr lang="en-US" sz="2000" i="1" dirty="0"/>
              <a:t> </a:t>
            </a:r>
            <a:r>
              <a:rPr lang="en-US" sz="2000" i="1" dirty="0" err="1"/>
              <a:t>Gioele</a:t>
            </a:r>
            <a:r>
              <a:rPr lang="en-US" sz="2000" i="1" dirty="0"/>
              <a:t> La Manno,</a:t>
            </a:r>
            <a:r>
              <a:rPr lang="en-US" sz="2000" i="1" baseline="30000" dirty="0"/>
              <a:t>1</a:t>
            </a:r>
            <a:r>
              <a:rPr lang="en-US" sz="2000" i="1" dirty="0"/>
              <a:t> Anna Juréus,</a:t>
            </a:r>
            <a:r>
              <a:rPr lang="en-US" sz="2000" i="1" baseline="30000" dirty="0"/>
              <a:t>1</a:t>
            </a:r>
            <a:r>
              <a:rPr lang="en-US" sz="2000" i="1" dirty="0"/>
              <a:t> </a:t>
            </a:r>
            <a:r>
              <a:rPr lang="en-US" sz="2000" i="1" dirty="0" err="1"/>
              <a:t>Sueli</a:t>
            </a:r>
            <a:r>
              <a:rPr lang="en-US" sz="2000" i="1" dirty="0"/>
              <a:t> Marques,</a:t>
            </a:r>
            <a:r>
              <a:rPr lang="en-US" sz="2000" i="1" baseline="30000" dirty="0"/>
              <a:t>1</a:t>
            </a:r>
            <a:r>
              <a:rPr lang="en-US" sz="2000" i="1" dirty="0"/>
              <a:t> </a:t>
            </a:r>
            <a:r>
              <a:rPr lang="en-US" sz="2000" i="1" dirty="0" err="1"/>
              <a:t>Hermany</a:t>
            </a:r>
            <a:r>
              <a:rPr lang="en-US" sz="2000" i="1" dirty="0"/>
              <a:t> Munguba,</a:t>
            </a:r>
            <a:r>
              <a:rPr lang="en-US" sz="2000" i="1" baseline="30000" dirty="0"/>
              <a:t>1</a:t>
            </a:r>
            <a:r>
              <a:rPr lang="en-US" sz="2000" i="1" dirty="0"/>
              <a:t> </a:t>
            </a:r>
            <a:r>
              <a:rPr lang="en-US" sz="2000" i="1" dirty="0" err="1"/>
              <a:t>Liqun</a:t>
            </a:r>
            <a:r>
              <a:rPr lang="en-US" sz="2000" i="1" dirty="0"/>
              <a:t> He,</a:t>
            </a:r>
            <a:r>
              <a:rPr lang="en-US" sz="2000" i="1" baseline="30000" dirty="0"/>
              <a:t>2</a:t>
            </a:r>
            <a:r>
              <a:rPr lang="en-US" sz="2000" i="1" dirty="0"/>
              <a:t> </a:t>
            </a:r>
            <a:r>
              <a:rPr lang="en-US" sz="2000" i="1" dirty="0" err="1"/>
              <a:t>Christer</a:t>
            </a:r>
            <a:r>
              <a:rPr lang="en-US" sz="2000" i="1" dirty="0"/>
              <a:t> Betsholtz,</a:t>
            </a:r>
            <a:r>
              <a:rPr lang="en-US" sz="2000" i="1" baseline="30000" dirty="0"/>
              <a:t>2,3</a:t>
            </a:r>
            <a:r>
              <a:rPr lang="en-US" sz="2000" i="1" dirty="0"/>
              <a:t> Charlotte Rolny,</a:t>
            </a:r>
            <a:r>
              <a:rPr lang="en-US" sz="2000" i="1" baseline="30000" dirty="0"/>
              <a:t>4</a:t>
            </a:r>
            <a:r>
              <a:rPr lang="en-US" sz="2000" i="1" dirty="0"/>
              <a:t> </a:t>
            </a:r>
            <a:r>
              <a:rPr lang="en-US" sz="2000" i="1" dirty="0" err="1"/>
              <a:t>Gonçalo</a:t>
            </a:r>
            <a:r>
              <a:rPr lang="en-US" sz="2000" i="1" dirty="0"/>
              <a:t> Castelo-Branco,</a:t>
            </a:r>
            <a:r>
              <a:rPr lang="en-US" sz="2000" i="1" baseline="30000" dirty="0"/>
              <a:t>1</a:t>
            </a:r>
            <a:r>
              <a:rPr lang="en-US" sz="2000" i="1" dirty="0"/>
              <a:t> Jens Hjerling-Leffler,</a:t>
            </a:r>
            <a:r>
              <a:rPr lang="en-US" sz="2000" i="1" baseline="30000" dirty="0"/>
              <a:t>1† </a:t>
            </a:r>
            <a:r>
              <a:rPr lang="en-US" sz="2000" i="1" dirty="0" err="1"/>
              <a:t>Sten</a:t>
            </a:r>
            <a:r>
              <a:rPr lang="en-US" sz="2000" i="1" dirty="0"/>
              <a:t> Linnarsson</a:t>
            </a:r>
            <a:r>
              <a:rPr lang="en-US" sz="2000" i="1" baseline="30000" dirty="0"/>
              <a:t>1† </a:t>
            </a:r>
            <a:endParaRPr lang="en-US" sz="2000" i="1" baseline="30000" dirty="0" smtClean="0"/>
          </a:p>
          <a:p>
            <a:pPr marL="0" indent="0">
              <a:buNone/>
            </a:pPr>
            <a:endParaRPr lang="en-US" sz="2000" i="1" baseline="30000" dirty="0"/>
          </a:p>
          <a:p>
            <a:endParaRPr lang="en-US" sz="1600" dirty="0"/>
          </a:p>
          <a:p>
            <a:pPr marL="0" indent="0">
              <a:buNone/>
            </a:pPr>
            <a:r>
              <a:rPr lang="en-US" sz="1600" dirty="0"/>
              <a:t> 1Division of Molecular Neurobiology, Department of Medical Biochemistry and Biophysics, </a:t>
            </a:r>
            <a:r>
              <a:rPr lang="en-US" sz="1600" dirty="0" err="1"/>
              <a:t>Karolinska</a:t>
            </a:r>
            <a:r>
              <a:rPr lang="en-US" sz="1600" dirty="0"/>
              <a:t> </a:t>
            </a:r>
            <a:r>
              <a:rPr lang="en-US" sz="1600" dirty="0" err="1"/>
              <a:t>Institutet</a:t>
            </a:r>
            <a:r>
              <a:rPr lang="en-US" sz="1600" dirty="0"/>
              <a:t>, S-171 77 Stockholm, Sweden. 2Department of Immunology, Genetics and Pathology, </a:t>
            </a:r>
            <a:r>
              <a:rPr lang="en-US" sz="1600" dirty="0" err="1"/>
              <a:t>Rudbeck</a:t>
            </a:r>
            <a:r>
              <a:rPr lang="en-US" sz="1600" dirty="0"/>
              <a:t> Laboratory, Uppsala University, Dag </a:t>
            </a:r>
            <a:r>
              <a:rPr lang="en-US" sz="1600" dirty="0" err="1"/>
              <a:t>Hammarskjölds</a:t>
            </a:r>
            <a:r>
              <a:rPr lang="en-US" sz="1600" dirty="0"/>
              <a:t> </a:t>
            </a:r>
            <a:r>
              <a:rPr lang="en-US" sz="1600" dirty="0" err="1"/>
              <a:t>väg</a:t>
            </a:r>
            <a:r>
              <a:rPr lang="en-US" sz="1600" dirty="0"/>
              <a:t> 20, S-751 85 Uppsala, Sweden. 3Division of Vascular Biology, Department of Medical Biochemistry and Biophysics, </a:t>
            </a:r>
            <a:r>
              <a:rPr lang="en-US" sz="1600" dirty="0" err="1"/>
              <a:t>Karolinska</a:t>
            </a:r>
            <a:r>
              <a:rPr lang="en-US" sz="1600" dirty="0"/>
              <a:t> </a:t>
            </a:r>
            <a:r>
              <a:rPr lang="en-US" sz="1600" dirty="0" err="1"/>
              <a:t>Institutet</a:t>
            </a:r>
            <a:r>
              <a:rPr lang="en-US" sz="1600" dirty="0"/>
              <a:t>, S-171 77 Stockholm, Sweden. 4Department of Oncology-Pathology, </a:t>
            </a:r>
            <a:r>
              <a:rPr lang="en-US" sz="1600" dirty="0" err="1"/>
              <a:t>Karolinska</a:t>
            </a:r>
            <a:r>
              <a:rPr lang="en-US" sz="1600" dirty="0"/>
              <a:t> </a:t>
            </a:r>
            <a:r>
              <a:rPr lang="en-US" sz="1600" dirty="0" err="1"/>
              <a:t>Institutet</a:t>
            </a:r>
            <a:r>
              <a:rPr lang="en-US" sz="1600" dirty="0"/>
              <a:t>, S-171 76 Stockholm, Sweden. </a:t>
            </a:r>
            <a:endParaRPr lang="en-US" sz="1600" i="1" baseline="30000" dirty="0"/>
          </a:p>
        </p:txBody>
      </p:sp>
    </p:spTree>
    <p:extLst>
      <p:ext uri="{BB962C8B-B14F-4D97-AF65-F5344CB8AC3E}">
        <p14:creationId xmlns:p14="http://schemas.microsoft.com/office/powerpoint/2010/main" val="40640386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3739631"/>
          </a:xfrm>
          <a:prstGeom prst="rect">
            <a:avLst/>
          </a:prstGeom>
        </p:spPr>
      </p:pic>
      <p:sp>
        <p:nvSpPr>
          <p:cNvPr id="2" name="Rectangle 1"/>
          <p:cNvSpPr/>
          <p:nvPr/>
        </p:nvSpPr>
        <p:spPr>
          <a:xfrm>
            <a:off x="923833" y="4237649"/>
            <a:ext cx="7617315" cy="923330"/>
          </a:xfrm>
          <a:prstGeom prst="rect">
            <a:avLst/>
          </a:prstGeom>
        </p:spPr>
        <p:txBody>
          <a:bodyPr wrap="square">
            <a:spAutoFit/>
          </a:bodyPr>
          <a:lstStyle/>
          <a:p>
            <a:r>
              <a:rPr lang="en-US" dirty="0"/>
              <a:t>Fig. 3. Characterization of glial subclasses. Caption(A) Two types of astrocytes (Astro1 and Astro2) identified by common and distinct markers. (B) Immunohistochemistry for GFAP (red, Astro1) and MFGE8 (green, Astro2). </a:t>
            </a:r>
          </a:p>
        </p:txBody>
      </p:sp>
    </p:spTree>
    <p:extLst>
      <p:ext uri="{BB962C8B-B14F-4D97-AF65-F5344CB8AC3E}">
        <p14:creationId xmlns:p14="http://schemas.microsoft.com/office/powerpoint/2010/main" val="21926057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7</a:t>
            </a:r>
            <a:endParaRPr lang="en-US" dirty="0"/>
          </a:p>
        </p:txBody>
      </p:sp>
      <p:sp>
        <p:nvSpPr>
          <p:cNvPr id="3" name="Content Placeholder 2"/>
          <p:cNvSpPr>
            <a:spLocks noGrp="1"/>
          </p:cNvSpPr>
          <p:nvPr>
            <p:ph idx="1"/>
          </p:nvPr>
        </p:nvSpPr>
        <p:spPr/>
        <p:txBody>
          <a:bodyPr>
            <a:normAutofit lnSpcReduction="10000"/>
          </a:bodyPr>
          <a:lstStyle/>
          <a:p>
            <a:r>
              <a:rPr lang="en-US" dirty="0"/>
              <a:t>I</a:t>
            </a:r>
            <a:r>
              <a:rPr lang="en-US" dirty="0" smtClean="0"/>
              <a:t>dentified </a:t>
            </a:r>
            <a:r>
              <a:rPr lang="en-US" dirty="0"/>
              <a:t>two types of immune cells: microglia (the tissue-resident macrophages of the brain) and perivascular </a:t>
            </a:r>
            <a:r>
              <a:rPr lang="en-US" dirty="0" smtClean="0"/>
              <a:t>macrophages</a:t>
            </a:r>
            <a:endParaRPr lang="en-US" dirty="0"/>
          </a:p>
          <a:p>
            <a:r>
              <a:rPr lang="en-US" dirty="0"/>
              <a:t>microglia (AIF1+/LYVE1-/MRC1-) had a classical, ramified morphology and were lo-</a:t>
            </a:r>
            <a:r>
              <a:rPr lang="en-US" dirty="0" err="1"/>
              <a:t>cated</a:t>
            </a:r>
            <a:r>
              <a:rPr lang="en-US" dirty="0"/>
              <a:t> throughout the </a:t>
            </a:r>
            <a:r>
              <a:rPr lang="en-US" dirty="0" smtClean="0"/>
              <a:t>cortex. </a:t>
            </a:r>
          </a:p>
          <a:p>
            <a:r>
              <a:rPr lang="en-US" dirty="0" smtClean="0"/>
              <a:t>In </a:t>
            </a:r>
            <a:r>
              <a:rPr lang="en-US" dirty="0"/>
              <a:t>contrast, perivascular macrophages (AIF+/LYVE1+/MRC1+) were </a:t>
            </a:r>
            <a:r>
              <a:rPr lang="en-US" dirty="0" err="1"/>
              <a:t>locat-ed</a:t>
            </a:r>
            <a:r>
              <a:rPr lang="en-US" dirty="0"/>
              <a:t> only along vessels and showed an </a:t>
            </a:r>
            <a:r>
              <a:rPr lang="en-US" dirty="0" err="1"/>
              <a:t>ameboid</a:t>
            </a:r>
            <a:r>
              <a:rPr lang="en-US" dirty="0"/>
              <a:t> morphology. </a:t>
            </a:r>
          </a:p>
        </p:txBody>
      </p:sp>
    </p:spTree>
    <p:extLst>
      <p:ext uri="{BB962C8B-B14F-4D97-AF65-F5344CB8AC3E}">
        <p14:creationId xmlns:p14="http://schemas.microsoft.com/office/powerpoint/2010/main" val="29938482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406" y="55505"/>
            <a:ext cx="9144000" cy="3569313"/>
          </a:xfrm>
          <a:prstGeom prst="rect">
            <a:avLst/>
          </a:prstGeom>
        </p:spPr>
      </p:pic>
      <p:sp>
        <p:nvSpPr>
          <p:cNvPr id="2" name="Rectangle 1"/>
          <p:cNvSpPr/>
          <p:nvPr/>
        </p:nvSpPr>
        <p:spPr>
          <a:xfrm>
            <a:off x="592495" y="3677693"/>
            <a:ext cx="7893432" cy="2031325"/>
          </a:xfrm>
          <a:prstGeom prst="rect">
            <a:avLst/>
          </a:prstGeom>
        </p:spPr>
        <p:txBody>
          <a:bodyPr wrap="square">
            <a:spAutoFit/>
          </a:bodyPr>
          <a:lstStyle/>
          <a:p>
            <a:r>
              <a:rPr lang="en-US" dirty="0"/>
              <a:t>(C) Genes showing expression restricted to microglia (</a:t>
            </a:r>
            <a:r>
              <a:rPr lang="en-US" dirty="0" err="1"/>
              <a:t>Mgl</a:t>
            </a:r>
            <a:r>
              <a:rPr lang="en-US" dirty="0"/>
              <a:t>), perivascular macrophages (</a:t>
            </a:r>
            <a:r>
              <a:rPr lang="en-US" dirty="0" err="1"/>
              <a:t>Pvm</a:t>
            </a:r>
            <a:r>
              <a:rPr lang="en-US" dirty="0"/>
              <a:t>) and peritoneal macrophages (</a:t>
            </a:r>
            <a:r>
              <a:rPr lang="en-US" dirty="0" err="1"/>
              <a:t>Pmac</a:t>
            </a:r>
            <a:r>
              <a:rPr lang="en-US" dirty="0"/>
              <a:t>). Error bars show standard deviations. (D) Cartoon illustrating the morphology and localization of microglia and perivascular macrophages. (E) </a:t>
            </a:r>
            <a:r>
              <a:rPr lang="en-US" dirty="0" err="1"/>
              <a:t>Immunostaining</a:t>
            </a:r>
            <a:r>
              <a:rPr lang="en-US" dirty="0"/>
              <a:t> for AIF1 (previously known as Iba-1, blue) marking microglia, and for MRC1 (green) and LYVE1 (red) marking perivascular macrophages. Asterisk, a microglia cell. Arrow, a perivascular macrophage aligned to a vessel (not stained). </a:t>
            </a:r>
          </a:p>
        </p:txBody>
      </p:sp>
    </p:spTree>
    <p:extLst>
      <p:ext uri="{BB962C8B-B14F-4D97-AF65-F5344CB8AC3E}">
        <p14:creationId xmlns:p14="http://schemas.microsoft.com/office/powerpoint/2010/main" val="2371762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8</a:t>
            </a:r>
            <a:endParaRPr lang="en-US" dirty="0"/>
          </a:p>
        </p:txBody>
      </p:sp>
      <p:sp>
        <p:nvSpPr>
          <p:cNvPr id="3" name="Content Placeholder 2"/>
          <p:cNvSpPr>
            <a:spLocks noGrp="1"/>
          </p:cNvSpPr>
          <p:nvPr>
            <p:ph idx="1"/>
          </p:nvPr>
        </p:nvSpPr>
        <p:spPr/>
        <p:txBody>
          <a:bodyPr>
            <a:normAutofit fontScale="77500" lnSpcReduction="20000"/>
          </a:bodyPr>
          <a:lstStyle/>
          <a:p>
            <a:r>
              <a:rPr lang="en-US" dirty="0"/>
              <a:t>Six subpopulations of </a:t>
            </a:r>
            <a:r>
              <a:rPr lang="en-US" dirty="0" err="1"/>
              <a:t>oligodendrocytes</a:t>
            </a:r>
            <a:r>
              <a:rPr lang="en-US" dirty="0"/>
              <a:t> were </a:t>
            </a:r>
            <a:r>
              <a:rPr lang="en-US" dirty="0" smtClean="0"/>
              <a:t>identified: </a:t>
            </a:r>
          </a:p>
          <a:p>
            <a:pPr lvl="1"/>
            <a:r>
              <a:rPr lang="en-US" dirty="0" smtClean="0"/>
              <a:t>immature </a:t>
            </a:r>
            <a:r>
              <a:rPr lang="en-US" dirty="0"/>
              <a:t>(Oligo4</a:t>
            </a:r>
            <a:r>
              <a:rPr lang="en-US" dirty="0" smtClean="0"/>
              <a:t>)</a:t>
            </a:r>
          </a:p>
          <a:p>
            <a:pPr lvl="1"/>
            <a:r>
              <a:rPr lang="en-US" dirty="0" smtClean="0"/>
              <a:t>pre</a:t>
            </a:r>
            <a:r>
              <a:rPr lang="en-US" dirty="0"/>
              <a:t>-</a:t>
            </a:r>
            <a:r>
              <a:rPr lang="en-US" dirty="0" err="1"/>
              <a:t>myelinating</a:t>
            </a:r>
            <a:r>
              <a:rPr lang="en-US" dirty="0"/>
              <a:t> (Oligo2</a:t>
            </a:r>
            <a:r>
              <a:rPr lang="en-US" dirty="0" smtClean="0"/>
              <a:t>)</a:t>
            </a:r>
          </a:p>
          <a:p>
            <a:pPr lvl="1"/>
            <a:r>
              <a:rPr lang="en-US" dirty="0" err="1" smtClean="0"/>
              <a:t>myelinat</a:t>
            </a:r>
            <a:r>
              <a:rPr lang="en-US" dirty="0" err="1"/>
              <a:t>-ing</a:t>
            </a:r>
            <a:r>
              <a:rPr lang="en-US" dirty="0"/>
              <a:t> (Oligo5) </a:t>
            </a:r>
            <a:endParaRPr lang="en-US" dirty="0" smtClean="0"/>
          </a:p>
          <a:p>
            <a:pPr lvl="1"/>
            <a:r>
              <a:rPr lang="en-US" dirty="0" smtClean="0"/>
              <a:t>terminally </a:t>
            </a:r>
            <a:r>
              <a:rPr lang="en-US" dirty="0"/>
              <a:t>differentiated post-myelination (Oligo6) </a:t>
            </a:r>
            <a:r>
              <a:rPr lang="en-US" dirty="0" err="1" smtClean="0"/>
              <a:t>oligodendrocytes</a:t>
            </a:r>
            <a:endParaRPr lang="en-US" dirty="0"/>
          </a:p>
          <a:p>
            <a:pPr lvl="1"/>
            <a:r>
              <a:rPr lang="en-US" dirty="0" smtClean="0"/>
              <a:t>Oligo3 may </a:t>
            </a:r>
            <a:r>
              <a:rPr lang="en-US" dirty="0"/>
              <a:t>represent a distinct cellular state specific for this somatosensory </a:t>
            </a:r>
            <a:r>
              <a:rPr lang="en-US" dirty="0" err="1"/>
              <a:t>cor-tex</a:t>
            </a:r>
            <a:r>
              <a:rPr lang="en-US" dirty="0"/>
              <a:t> </a:t>
            </a:r>
            <a:r>
              <a:rPr lang="en-US" dirty="0" smtClean="0"/>
              <a:t>tissue</a:t>
            </a:r>
          </a:p>
          <a:p>
            <a:pPr lvl="1"/>
            <a:r>
              <a:rPr lang="en-US" dirty="0" smtClean="0"/>
              <a:t>The </a:t>
            </a:r>
            <a:r>
              <a:rPr lang="en-US" dirty="0"/>
              <a:t>subclass </a:t>
            </a:r>
            <a:r>
              <a:rPr lang="en-US" dirty="0" smtClean="0"/>
              <a:t>Oligo1</a:t>
            </a:r>
            <a:r>
              <a:rPr lang="en-US" dirty="0"/>
              <a:t> </a:t>
            </a:r>
            <a:r>
              <a:rPr lang="en-US" dirty="0" smtClean="0"/>
              <a:t>may </a:t>
            </a:r>
            <a:r>
              <a:rPr lang="en-US" dirty="0"/>
              <a:t>represent a </a:t>
            </a:r>
            <a:r>
              <a:rPr lang="en-US" dirty="0" err="1"/>
              <a:t>postmitotic</a:t>
            </a:r>
            <a:r>
              <a:rPr lang="en-US" dirty="0"/>
              <a:t> cellular state, associated with the first steps of </a:t>
            </a:r>
            <a:r>
              <a:rPr lang="en-US" dirty="0" err="1"/>
              <a:t>oligodendrocyte</a:t>
            </a:r>
            <a:r>
              <a:rPr lang="en-US" dirty="0"/>
              <a:t> </a:t>
            </a:r>
            <a:r>
              <a:rPr lang="en-US" dirty="0" smtClean="0"/>
              <a:t>differentiation </a:t>
            </a:r>
          </a:p>
          <a:p>
            <a:r>
              <a:rPr lang="en-US" dirty="0" smtClean="0"/>
              <a:t>May </a:t>
            </a:r>
            <a:r>
              <a:rPr lang="en-US" dirty="0"/>
              <a:t>represent sequential steps in the </a:t>
            </a:r>
            <a:r>
              <a:rPr lang="en-US" dirty="0" smtClean="0"/>
              <a:t>process </a:t>
            </a:r>
            <a:r>
              <a:rPr lang="en-US" dirty="0"/>
              <a:t>of maturation from an OPC to a terminally differentiated </a:t>
            </a:r>
            <a:r>
              <a:rPr lang="en-US" dirty="0" err="1"/>
              <a:t>oligodendrocyte</a:t>
            </a:r>
            <a:r>
              <a:rPr lang="en-US" dirty="0"/>
              <a:t> </a:t>
            </a:r>
            <a:endParaRPr lang="en-US" dirty="0" smtClean="0"/>
          </a:p>
          <a:p>
            <a:endParaRPr lang="en-US" dirty="0"/>
          </a:p>
        </p:txBody>
      </p:sp>
    </p:spTree>
    <p:extLst>
      <p:ext uri="{BB962C8B-B14F-4D97-AF65-F5344CB8AC3E}">
        <p14:creationId xmlns:p14="http://schemas.microsoft.com/office/powerpoint/2010/main" val="195334920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41080"/>
            <a:ext cx="9144000" cy="5132599"/>
          </a:xfrm>
          <a:prstGeom prst="rect">
            <a:avLst/>
          </a:prstGeom>
        </p:spPr>
      </p:pic>
      <p:sp>
        <p:nvSpPr>
          <p:cNvPr id="2" name="Rectangle 1"/>
          <p:cNvSpPr/>
          <p:nvPr/>
        </p:nvSpPr>
        <p:spPr>
          <a:xfrm>
            <a:off x="850204" y="5216097"/>
            <a:ext cx="7470054" cy="1200329"/>
          </a:xfrm>
          <a:prstGeom prst="rect">
            <a:avLst/>
          </a:prstGeom>
        </p:spPr>
        <p:txBody>
          <a:bodyPr wrap="square">
            <a:spAutoFit/>
          </a:bodyPr>
          <a:lstStyle/>
          <a:p>
            <a:r>
              <a:rPr lang="en-US" dirty="0"/>
              <a:t>(F) </a:t>
            </a:r>
            <a:r>
              <a:rPr lang="en-US" dirty="0" err="1"/>
              <a:t>Heatmap</a:t>
            </a:r>
            <a:r>
              <a:rPr lang="en-US" dirty="0"/>
              <a:t> showing progressive changes in gene expression along </a:t>
            </a:r>
            <a:r>
              <a:rPr lang="en-US" dirty="0" err="1"/>
              <a:t>oligodendrocyte</a:t>
            </a:r>
            <a:r>
              <a:rPr lang="en-US" dirty="0"/>
              <a:t> differentiation, illustrated below. (G) Single-molecule RNA FISH for </a:t>
            </a:r>
            <a:r>
              <a:rPr lang="en-US" i="1" dirty="0"/>
              <a:t>Itpr2 </a:t>
            </a:r>
            <a:r>
              <a:rPr lang="en-US" dirty="0"/>
              <a:t>and </a:t>
            </a:r>
            <a:r>
              <a:rPr lang="en-US" i="1" dirty="0"/>
              <a:t>Cnksr3 </a:t>
            </a:r>
            <a:r>
              <a:rPr lang="en-US" dirty="0"/>
              <a:t>mark a strict subset of </a:t>
            </a:r>
            <a:r>
              <a:rPr lang="en-US" dirty="0" err="1"/>
              <a:t>oligodendrocytes</a:t>
            </a:r>
            <a:r>
              <a:rPr lang="en-US" dirty="0"/>
              <a:t> (as identified by </a:t>
            </a:r>
            <a:r>
              <a:rPr lang="en-US" i="1" dirty="0"/>
              <a:t>Plp1</a:t>
            </a:r>
            <a:r>
              <a:rPr lang="en-US" dirty="0"/>
              <a:t>). </a:t>
            </a:r>
          </a:p>
        </p:txBody>
      </p:sp>
    </p:spTree>
    <p:extLst>
      <p:ext uri="{BB962C8B-B14F-4D97-AF65-F5344CB8AC3E}">
        <p14:creationId xmlns:p14="http://schemas.microsoft.com/office/powerpoint/2010/main" val="284055254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9</a:t>
            </a:r>
            <a:endParaRPr lang="en-US" dirty="0"/>
          </a:p>
        </p:txBody>
      </p:sp>
      <p:sp>
        <p:nvSpPr>
          <p:cNvPr id="3" name="Content Placeholder 2"/>
          <p:cNvSpPr>
            <a:spLocks noGrp="1"/>
          </p:cNvSpPr>
          <p:nvPr>
            <p:ph idx="1"/>
          </p:nvPr>
        </p:nvSpPr>
        <p:spPr/>
        <p:txBody>
          <a:bodyPr/>
          <a:lstStyle/>
          <a:p>
            <a:r>
              <a:rPr lang="en-US" dirty="0" smtClean="0"/>
              <a:t>They found many transcription </a:t>
            </a:r>
            <a:r>
              <a:rPr lang="en-US" dirty="0"/>
              <a:t>factors with highly restricted expression patterns </a:t>
            </a:r>
          </a:p>
        </p:txBody>
      </p:sp>
    </p:spTree>
    <p:extLst>
      <p:ext uri="{BB962C8B-B14F-4D97-AF65-F5344CB8AC3E}">
        <p14:creationId xmlns:p14="http://schemas.microsoft.com/office/powerpoint/2010/main" val="176815370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43360" y="0"/>
            <a:ext cx="6916706" cy="5584673"/>
          </a:xfrm>
          <a:prstGeom prst="rect">
            <a:avLst/>
          </a:prstGeom>
        </p:spPr>
      </p:pic>
      <p:sp>
        <p:nvSpPr>
          <p:cNvPr id="2" name="Rectangle 1"/>
          <p:cNvSpPr/>
          <p:nvPr/>
        </p:nvSpPr>
        <p:spPr>
          <a:xfrm>
            <a:off x="943359" y="5584673"/>
            <a:ext cx="7708235" cy="1200329"/>
          </a:xfrm>
          <a:prstGeom prst="rect">
            <a:avLst/>
          </a:prstGeom>
        </p:spPr>
        <p:txBody>
          <a:bodyPr wrap="square">
            <a:spAutoFit/>
          </a:bodyPr>
          <a:lstStyle/>
          <a:p>
            <a:r>
              <a:rPr lang="en-US" b="1" dirty="0"/>
              <a:t>Fig. 4. Expression of regulatory genes across 47 subclasses. </a:t>
            </a:r>
            <a:r>
              <a:rPr lang="en-US" dirty="0"/>
              <a:t>Caption(A) Transcription factors showing restricted expression across cell types. Asterisks denote genes with additional expression in distinct subclasses: </a:t>
            </a:r>
            <a:r>
              <a:rPr lang="en-US" i="1" dirty="0"/>
              <a:t>Sp8 </a:t>
            </a:r>
            <a:r>
              <a:rPr lang="en-US" dirty="0"/>
              <a:t>in Int11, </a:t>
            </a:r>
            <a:r>
              <a:rPr lang="en-US" i="1" dirty="0"/>
              <a:t>Msx1 </a:t>
            </a:r>
            <a:r>
              <a:rPr lang="en-US" dirty="0"/>
              <a:t>in vascular cells and microglia. </a:t>
            </a:r>
          </a:p>
        </p:txBody>
      </p:sp>
    </p:spTree>
    <p:extLst>
      <p:ext uri="{BB962C8B-B14F-4D97-AF65-F5344CB8AC3E}">
        <p14:creationId xmlns:p14="http://schemas.microsoft.com/office/powerpoint/2010/main" val="27364822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10</a:t>
            </a:r>
            <a:endParaRPr lang="en-US" dirty="0"/>
          </a:p>
        </p:txBody>
      </p:sp>
      <p:sp>
        <p:nvSpPr>
          <p:cNvPr id="3" name="Content Placeholder 2"/>
          <p:cNvSpPr>
            <a:spLocks noGrp="1"/>
          </p:cNvSpPr>
          <p:nvPr>
            <p:ph idx="1"/>
          </p:nvPr>
        </p:nvSpPr>
        <p:spPr/>
        <p:txBody>
          <a:bodyPr>
            <a:normAutofit/>
          </a:bodyPr>
          <a:lstStyle/>
          <a:p>
            <a:r>
              <a:rPr lang="en-US" dirty="0"/>
              <a:t>Expanding this analysis to all genes, we found extensive functional specialization between cellular subclasses. </a:t>
            </a:r>
            <a:endParaRPr lang="en-US" dirty="0" smtClean="0"/>
          </a:p>
          <a:p>
            <a:r>
              <a:rPr lang="en-US" dirty="0" smtClean="0"/>
              <a:t>Ependymal </a:t>
            </a:r>
            <a:r>
              <a:rPr lang="en-US" dirty="0"/>
              <a:t>cells </a:t>
            </a:r>
            <a:r>
              <a:rPr lang="en-US" dirty="0" smtClean="0"/>
              <a:t>ex</a:t>
            </a:r>
            <a:r>
              <a:rPr lang="en-US" dirty="0"/>
              <a:t>-pressed the largest set of subclass-restricted </a:t>
            </a:r>
            <a:r>
              <a:rPr lang="en-US" dirty="0" smtClean="0"/>
              <a:t>genes </a:t>
            </a:r>
            <a:endParaRPr lang="en-US" dirty="0"/>
          </a:p>
          <a:p>
            <a:endParaRPr lang="en-US" dirty="0"/>
          </a:p>
        </p:txBody>
      </p:sp>
    </p:spTree>
    <p:extLst>
      <p:ext uri="{BB962C8B-B14F-4D97-AF65-F5344CB8AC3E}">
        <p14:creationId xmlns:p14="http://schemas.microsoft.com/office/powerpoint/2010/main" val="872749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80806" y="128832"/>
            <a:ext cx="7010598" cy="4713279"/>
          </a:xfrm>
          <a:prstGeom prst="rect">
            <a:avLst/>
          </a:prstGeom>
        </p:spPr>
      </p:pic>
      <p:sp>
        <p:nvSpPr>
          <p:cNvPr id="2" name="Rectangle 1"/>
          <p:cNvSpPr/>
          <p:nvPr/>
        </p:nvSpPr>
        <p:spPr>
          <a:xfrm>
            <a:off x="721349" y="4842111"/>
            <a:ext cx="8077507" cy="1200329"/>
          </a:xfrm>
          <a:prstGeom prst="rect">
            <a:avLst/>
          </a:prstGeom>
        </p:spPr>
        <p:txBody>
          <a:bodyPr wrap="square">
            <a:spAutoFit/>
          </a:bodyPr>
          <a:lstStyle/>
          <a:p>
            <a:r>
              <a:rPr lang="en-US" dirty="0"/>
              <a:t>(B) Genes specific to ependymal cells. Transcription factors </a:t>
            </a:r>
            <a:r>
              <a:rPr lang="en-US" i="1" dirty="0"/>
              <a:t>Foxj1</a:t>
            </a:r>
            <a:r>
              <a:rPr lang="en-US" dirty="0"/>
              <a:t>, </a:t>
            </a:r>
            <a:r>
              <a:rPr lang="en-US" i="1" dirty="0"/>
              <a:t>Rfx2 </a:t>
            </a:r>
            <a:r>
              <a:rPr lang="en-US" dirty="0"/>
              <a:t>and </a:t>
            </a:r>
            <a:r>
              <a:rPr lang="en-US" i="1" dirty="0"/>
              <a:t>Rfx3 </a:t>
            </a:r>
            <a:r>
              <a:rPr lang="en-US" dirty="0"/>
              <a:t>(with asterisk to indicate its wider expression), and their known targets are shown in red, green and blue, respectively. Arrows indicate known direct interactions between transcription factors. Only genes with known </a:t>
            </a:r>
            <a:r>
              <a:rPr lang="en-US" dirty="0" err="1"/>
              <a:t>ciliary</a:t>
            </a:r>
            <a:r>
              <a:rPr lang="en-US" dirty="0"/>
              <a:t> function are included. </a:t>
            </a:r>
          </a:p>
        </p:txBody>
      </p:sp>
    </p:spTree>
    <p:extLst>
      <p:ext uri="{BB962C8B-B14F-4D97-AF65-F5344CB8AC3E}">
        <p14:creationId xmlns:p14="http://schemas.microsoft.com/office/powerpoint/2010/main" val="142662312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00200"/>
            <a:ext cx="8356600" cy="4525963"/>
          </a:xfrm>
        </p:spPr>
        <p:txBody>
          <a:bodyPr>
            <a:normAutofit fontScale="85000" lnSpcReduction="20000"/>
          </a:bodyPr>
          <a:lstStyle/>
          <a:p>
            <a:r>
              <a:rPr lang="en-US" dirty="0"/>
              <a:t>R</a:t>
            </a:r>
            <a:r>
              <a:rPr lang="en-US" dirty="0" smtClean="0"/>
              <a:t>eveal </a:t>
            </a:r>
            <a:r>
              <a:rPr lang="en-US" dirty="0"/>
              <a:t>the diversity of brain cell types and </a:t>
            </a:r>
            <a:r>
              <a:rPr lang="en-US" dirty="0" err="1" smtClean="0"/>
              <a:t>transcriptomes</a:t>
            </a:r>
            <a:endParaRPr lang="en-US" dirty="0"/>
          </a:p>
          <a:p>
            <a:pPr lvl="1"/>
            <a:r>
              <a:rPr lang="en-US" dirty="0" smtClean="0"/>
              <a:t>47 </a:t>
            </a:r>
            <a:r>
              <a:rPr lang="en-US" dirty="0"/>
              <a:t>molecularly distinct subclasses, comprising all known major cell types in the </a:t>
            </a:r>
            <a:r>
              <a:rPr lang="en-US" dirty="0" smtClean="0"/>
              <a:t>cortex</a:t>
            </a:r>
          </a:p>
          <a:p>
            <a:pPr lvl="1"/>
            <a:r>
              <a:rPr lang="en-US" dirty="0" smtClean="0"/>
              <a:t>identified </a:t>
            </a:r>
            <a:r>
              <a:rPr lang="en-US" dirty="0"/>
              <a:t>numerous marker genes, which allowed alignment with known cell types, morphology, and location</a:t>
            </a:r>
            <a:r>
              <a:rPr lang="en-US" dirty="0" smtClean="0"/>
              <a:t>.</a:t>
            </a:r>
          </a:p>
          <a:p>
            <a:pPr lvl="1"/>
            <a:r>
              <a:rPr lang="en-US" dirty="0" smtClean="0"/>
              <a:t>found </a:t>
            </a:r>
            <a:r>
              <a:rPr lang="en-US" dirty="0"/>
              <a:t>a layer I interneuron expressing Pax6 and a distinct </a:t>
            </a:r>
            <a:r>
              <a:rPr lang="en-US" dirty="0" err="1"/>
              <a:t>postmitotic</a:t>
            </a:r>
            <a:r>
              <a:rPr lang="en-US" dirty="0"/>
              <a:t> </a:t>
            </a:r>
            <a:r>
              <a:rPr lang="en-US" dirty="0" err="1"/>
              <a:t>oligodendrocyte</a:t>
            </a:r>
            <a:r>
              <a:rPr lang="en-US" dirty="0"/>
              <a:t> subclass marked by Itpr2 </a:t>
            </a:r>
            <a:endParaRPr lang="en-US" dirty="0" smtClean="0"/>
          </a:p>
          <a:p>
            <a:r>
              <a:rPr lang="en-US" dirty="0"/>
              <a:t>T</a:t>
            </a:r>
            <a:r>
              <a:rPr lang="en-US" dirty="0" smtClean="0"/>
              <a:t>ranscription </a:t>
            </a:r>
            <a:r>
              <a:rPr lang="en-US" dirty="0"/>
              <a:t>factors formed a complex, layered </a:t>
            </a:r>
            <a:r>
              <a:rPr lang="en-US" dirty="0" smtClean="0"/>
              <a:t>regulatory code cross </a:t>
            </a:r>
            <a:r>
              <a:rPr lang="en-US" dirty="0"/>
              <a:t>the full set of cell types</a:t>
            </a:r>
            <a:r>
              <a:rPr lang="en-US" dirty="0" smtClean="0"/>
              <a:t>, </a:t>
            </a:r>
            <a:r>
              <a:rPr lang="en-US" dirty="0"/>
              <a:t>suggesting a plausible mechanism for the maintenance of adult differentiated cell </a:t>
            </a:r>
            <a:r>
              <a:rPr lang="en-US" dirty="0" smtClean="0"/>
              <a:t>types</a:t>
            </a:r>
            <a:endParaRPr lang="en-US" dirty="0"/>
          </a:p>
        </p:txBody>
      </p:sp>
    </p:spTree>
    <p:extLst>
      <p:ext uri="{BB962C8B-B14F-4D97-AF65-F5344CB8AC3E}">
        <p14:creationId xmlns:p14="http://schemas.microsoft.com/office/powerpoint/2010/main" val="1449919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Background</a:t>
            </a:r>
            <a:endParaRPr lang="en-US" dirty="0"/>
          </a:p>
        </p:txBody>
      </p:sp>
      <p:sp>
        <p:nvSpPr>
          <p:cNvPr id="3" name="Content Placeholder 2"/>
          <p:cNvSpPr>
            <a:spLocks noGrp="1"/>
          </p:cNvSpPr>
          <p:nvPr>
            <p:ph idx="1"/>
          </p:nvPr>
        </p:nvSpPr>
        <p:spPr>
          <a:xfrm>
            <a:off x="0" y="710808"/>
            <a:ext cx="9707302" cy="3425763"/>
          </a:xfrm>
        </p:spPr>
        <p:txBody>
          <a:bodyPr>
            <a:normAutofit/>
          </a:bodyPr>
          <a:lstStyle/>
          <a:p>
            <a:r>
              <a:rPr lang="en-US" sz="2600" dirty="0" smtClean="0"/>
              <a:t>The </a:t>
            </a:r>
            <a:r>
              <a:rPr lang="en-US" sz="2600" dirty="0"/>
              <a:t>mammalian cerebral cortex supports cognitive functions </a:t>
            </a:r>
            <a:endParaRPr lang="en-US" sz="2600" dirty="0" smtClean="0"/>
          </a:p>
          <a:p>
            <a:r>
              <a:rPr lang="en-US" sz="2600" dirty="0" smtClean="0"/>
              <a:t>The </a:t>
            </a:r>
            <a:r>
              <a:rPr lang="en-US" sz="2600" dirty="0"/>
              <a:t>brain is built from a large number of specialized cell </a:t>
            </a:r>
            <a:r>
              <a:rPr lang="en-US" sz="2600" dirty="0" smtClean="0"/>
              <a:t>types </a:t>
            </a:r>
            <a:r>
              <a:rPr lang="en-US" sz="2600" dirty="0"/>
              <a:t>including neurons, glia, and vasculature. </a:t>
            </a:r>
          </a:p>
          <a:p>
            <a:r>
              <a:rPr lang="en-US" sz="2600" dirty="0" smtClean="0"/>
              <a:t>Cells </a:t>
            </a:r>
            <a:r>
              <a:rPr lang="en-US" sz="2600" dirty="0"/>
              <a:t>in the nervous system have historically been classified using location, morphology, target specificity and </a:t>
            </a:r>
            <a:r>
              <a:rPr lang="en-US" sz="2600" dirty="0" err="1"/>
              <a:t>electrophysio</a:t>
            </a:r>
            <a:r>
              <a:rPr lang="en-US" sz="2600" dirty="0"/>
              <a:t>-logical characteristics, often combined with molecular </a:t>
            </a:r>
            <a:r>
              <a:rPr lang="en-US" sz="2600" dirty="0" smtClean="0"/>
              <a:t>markers. </a:t>
            </a:r>
          </a:p>
        </p:txBody>
      </p:sp>
      <p:pic>
        <p:nvPicPr>
          <p:cNvPr id="4" name="Picture 3"/>
          <p:cNvPicPr>
            <a:picLocks noChangeAspect="1"/>
          </p:cNvPicPr>
          <p:nvPr/>
        </p:nvPicPr>
        <p:blipFill>
          <a:blip r:embed="rId2"/>
          <a:stretch>
            <a:fillRect/>
          </a:stretch>
        </p:blipFill>
        <p:spPr>
          <a:xfrm>
            <a:off x="2612572" y="3821733"/>
            <a:ext cx="4082143" cy="3036267"/>
          </a:xfrm>
          <a:prstGeom prst="rect">
            <a:avLst/>
          </a:prstGeom>
        </p:spPr>
      </p:pic>
    </p:spTree>
    <p:extLst>
      <p:ext uri="{BB962C8B-B14F-4D97-AF65-F5344CB8AC3E}">
        <p14:creationId xmlns:p14="http://schemas.microsoft.com/office/powerpoint/2010/main" val="25187898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whole</a:t>
            </a:r>
            <a:r>
              <a:rPr lang="en-US" dirty="0"/>
              <a:t>-brain and even whole-organism cell type discovery and </a:t>
            </a:r>
            <a:r>
              <a:rPr lang="en-US" dirty="0" smtClean="0"/>
              <a:t>characterization </a:t>
            </a:r>
            <a:endParaRPr lang="en-US" dirty="0"/>
          </a:p>
          <a:p>
            <a:endParaRPr lang="en-US" dirty="0"/>
          </a:p>
        </p:txBody>
      </p:sp>
    </p:spTree>
    <p:extLst>
      <p:ext uri="{BB962C8B-B14F-4D97-AF65-F5344CB8AC3E}">
        <p14:creationId xmlns:p14="http://schemas.microsoft.com/office/powerpoint/2010/main" val="4240997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5511" y="341364"/>
            <a:ext cx="8091595" cy="4136799"/>
          </a:xfrm>
        </p:spPr>
        <p:txBody>
          <a:bodyPr/>
          <a:lstStyle/>
          <a:p>
            <a:pPr algn="l"/>
            <a:r>
              <a:rPr lang="en-US" sz="2000" dirty="0" smtClean="0"/>
              <a:t>In the brain, </a:t>
            </a:r>
            <a:r>
              <a:rPr lang="en-US" sz="2000" dirty="0" err="1" smtClean="0"/>
              <a:t>pericytes</a:t>
            </a:r>
            <a:r>
              <a:rPr lang="en-US" sz="2000" dirty="0" smtClean="0"/>
              <a:t> help sustain the blood–brain </a:t>
            </a:r>
            <a:r>
              <a:rPr lang="en-US" sz="2000" dirty="0" err="1" smtClean="0"/>
              <a:t>barrieras</a:t>
            </a:r>
            <a:r>
              <a:rPr lang="en-US" sz="2000" dirty="0" smtClean="0"/>
              <a:t> well as several other homeostatic and hemostatic functions of the brain.</a:t>
            </a:r>
          </a:p>
          <a:p>
            <a:pPr algn="l"/>
            <a:r>
              <a:rPr lang="en-US" sz="2000" dirty="0" smtClean="0"/>
              <a:t>The nodes of Ranvier also known as myelin sheath gaps, are the gaps (approximately 1 micrometer in length) formed between the myelin sheaths generated by different cells. </a:t>
            </a:r>
          </a:p>
          <a:p>
            <a:pPr lvl="0" algn="l"/>
            <a:r>
              <a:rPr lang="en-US" sz="2000" dirty="0"/>
              <a:t>The </a:t>
            </a:r>
            <a:r>
              <a:rPr lang="en-US" sz="2000" b="1" dirty="0"/>
              <a:t>glial cells</a:t>
            </a:r>
            <a:r>
              <a:rPr lang="en-US" sz="2000" dirty="0"/>
              <a:t> surround neurons and provide support for and insulation between them. </a:t>
            </a:r>
            <a:r>
              <a:rPr lang="en-US" sz="2000" b="1" dirty="0"/>
              <a:t>Glial cells</a:t>
            </a:r>
            <a:r>
              <a:rPr lang="en-US" sz="2000" dirty="0"/>
              <a:t> are the most abundant </a:t>
            </a:r>
            <a:r>
              <a:rPr lang="en-US" sz="2000" b="1" dirty="0"/>
              <a:t>cell types</a:t>
            </a:r>
            <a:r>
              <a:rPr lang="en-US" sz="2000" dirty="0"/>
              <a:t> in the central nervous system. </a:t>
            </a:r>
            <a:r>
              <a:rPr lang="en-US" sz="2000" b="1" dirty="0"/>
              <a:t>Types</a:t>
            </a:r>
            <a:r>
              <a:rPr lang="en-US" sz="2000" dirty="0"/>
              <a:t> of </a:t>
            </a:r>
            <a:r>
              <a:rPr lang="en-US" sz="2000" b="1" dirty="0"/>
              <a:t>glial cells</a:t>
            </a:r>
            <a:r>
              <a:rPr lang="en-US" sz="2000" dirty="0"/>
              <a:t> include </a:t>
            </a:r>
            <a:r>
              <a:rPr lang="en-US" sz="2000" dirty="0" err="1"/>
              <a:t>oligodendrocytes</a:t>
            </a:r>
            <a:r>
              <a:rPr lang="en-US" sz="2000" dirty="0"/>
              <a:t>, astrocytes, ependymal </a:t>
            </a:r>
            <a:r>
              <a:rPr lang="en-US" sz="2000" b="1" dirty="0"/>
              <a:t>cells</a:t>
            </a:r>
            <a:r>
              <a:rPr lang="en-US" sz="2000" dirty="0"/>
              <a:t>, Schwann </a:t>
            </a:r>
            <a:r>
              <a:rPr lang="en-US" sz="2000" b="1" dirty="0"/>
              <a:t>cells</a:t>
            </a:r>
            <a:r>
              <a:rPr lang="en-US" sz="2000" dirty="0"/>
              <a:t>, microglia, and </a:t>
            </a:r>
            <a:r>
              <a:rPr lang="en-US" sz="2000" dirty="0" err="1"/>
              <a:t>satellite</a:t>
            </a:r>
            <a:r>
              <a:rPr lang="en-US" sz="2000" b="1" dirty="0" err="1"/>
              <a:t>cells</a:t>
            </a:r>
            <a:r>
              <a:rPr lang="en-US" sz="2000" dirty="0"/>
              <a:t>.</a:t>
            </a:r>
          </a:p>
          <a:p>
            <a:pPr algn="l"/>
            <a:endParaRPr lang="en-US" sz="2000" dirty="0" smtClean="0"/>
          </a:p>
          <a:p>
            <a:endParaRPr lang="en-US" dirty="0"/>
          </a:p>
        </p:txBody>
      </p:sp>
    </p:spTree>
    <p:extLst>
      <p:ext uri="{BB962C8B-B14F-4D97-AF65-F5344CB8AC3E}">
        <p14:creationId xmlns:p14="http://schemas.microsoft.com/office/powerpoint/2010/main" val="37130923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otivation</a:t>
            </a:r>
            <a:endParaRPr lang="en-US" dirty="0"/>
          </a:p>
        </p:txBody>
      </p:sp>
      <p:sp>
        <p:nvSpPr>
          <p:cNvPr id="3" name="Content Placeholder 2"/>
          <p:cNvSpPr>
            <a:spLocks noGrp="1"/>
          </p:cNvSpPr>
          <p:nvPr>
            <p:ph idx="1"/>
          </p:nvPr>
        </p:nvSpPr>
        <p:spPr>
          <a:xfrm>
            <a:off x="257628" y="1255486"/>
            <a:ext cx="8886371" cy="4840514"/>
          </a:xfrm>
        </p:spPr>
        <p:txBody>
          <a:bodyPr>
            <a:normAutofit/>
          </a:bodyPr>
          <a:lstStyle/>
          <a:p>
            <a:r>
              <a:rPr lang="en-US" dirty="0"/>
              <a:t> No </a:t>
            </a:r>
            <a:r>
              <a:rPr lang="en-US" dirty="0" smtClean="0"/>
              <a:t>enough information </a:t>
            </a:r>
            <a:r>
              <a:rPr lang="en-US" dirty="0"/>
              <a:t>on definitive cell type identification </a:t>
            </a:r>
          </a:p>
          <a:p>
            <a:r>
              <a:rPr lang="en-US" dirty="0"/>
              <a:t> Single-cell RNA-</a:t>
            </a:r>
            <a:r>
              <a:rPr lang="en-US" dirty="0" err="1"/>
              <a:t>seq</a:t>
            </a:r>
            <a:r>
              <a:rPr lang="en-US" dirty="0"/>
              <a:t> has been used to classify cells in spleen, lung epithelium and embryonic brain </a:t>
            </a:r>
          </a:p>
          <a:p>
            <a:r>
              <a:rPr lang="en-US" dirty="0"/>
              <a:t>The adult nervous system has greater complexity and more cell </a:t>
            </a:r>
            <a:r>
              <a:rPr lang="en-US" dirty="0" smtClean="0"/>
              <a:t>types,</a:t>
            </a:r>
            <a:r>
              <a:rPr lang="en-US" dirty="0"/>
              <a:t> </a:t>
            </a:r>
            <a:r>
              <a:rPr lang="en-US" dirty="0" smtClean="0"/>
              <a:t>presenting </a:t>
            </a:r>
            <a:r>
              <a:rPr lang="en-US" dirty="0"/>
              <a:t>a challenge both to sample preparation methods and computational </a:t>
            </a:r>
            <a:r>
              <a:rPr lang="en-US" dirty="0" smtClean="0"/>
              <a:t>analysis </a:t>
            </a:r>
            <a:endParaRPr lang="en-US" dirty="0"/>
          </a:p>
          <a:p>
            <a:endParaRPr lang="en-US" dirty="0" smtClean="0"/>
          </a:p>
        </p:txBody>
      </p:sp>
    </p:spTree>
    <p:extLst>
      <p:ext uri="{BB962C8B-B14F-4D97-AF65-F5344CB8AC3E}">
        <p14:creationId xmlns:p14="http://schemas.microsoft.com/office/powerpoint/2010/main" val="7652909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a:t>
            </a:r>
            <a:endParaRPr lang="en-US" dirty="0"/>
          </a:p>
        </p:txBody>
      </p:sp>
      <p:sp>
        <p:nvSpPr>
          <p:cNvPr id="3" name="Content Placeholder 2"/>
          <p:cNvSpPr>
            <a:spLocks noGrp="1"/>
          </p:cNvSpPr>
          <p:nvPr>
            <p:ph idx="1"/>
          </p:nvPr>
        </p:nvSpPr>
        <p:spPr>
          <a:xfrm>
            <a:off x="286929" y="1417638"/>
            <a:ext cx="8653871" cy="4525963"/>
          </a:xfrm>
        </p:spPr>
        <p:txBody>
          <a:bodyPr>
            <a:normAutofit/>
          </a:bodyPr>
          <a:lstStyle/>
          <a:p>
            <a:r>
              <a:rPr lang="en-US" dirty="0" smtClean="0"/>
              <a:t>Quantitative </a:t>
            </a:r>
            <a:r>
              <a:rPr lang="en-US" dirty="0"/>
              <a:t>single-cell RNA-</a:t>
            </a:r>
            <a:r>
              <a:rPr lang="en-US" dirty="0" err="1"/>
              <a:t>seq</a:t>
            </a:r>
            <a:r>
              <a:rPr lang="en-US" dirty="0"/>
              <a:t> </a:t>
            </a:r>
            <a:r>
              <a:rPr lang="en-US" dirty="0" smtClean="0"/>
              <a:t>to </a:t>
            </a:r>
            <a:r>
              <a:rPr lang="en-US" dirty="0"/>
              <a:t>perform a molecular census of the primary </a:t>
            </a:r>
            <a:r>
              <a:rPr lang="en-US" dirty="0" smtClean="0"/>
              <a:t>somatosensory </a:t>
            </a:r>
            <a:r>
              <a:rPr lang="en-US" dirty="0"/>
              <a:t>cortex (S1) and the hippocampal CA1 </a:t>
            </a:r>
            <a:r>
              <a:rPr lang="en-US" dirty="0" smtClean="0"/>
              <a:t>region</a:t>
            </a:r>
            <a:endParaRPr lang="en-US" dirty="0"/>
          </a:p>
          <a:p>
            <a:r>
              <a:rPr lang="en-US" dirty="0"/>
              <a:t>U</a:t>
            </a:r>
            <a:r>
              <a:rPr lang="en-US" dirty="0" smtClean="0"/>
              <a:t>sed </a:t>
            </a:r>
            <a:r>
              <a:rPr lang="en-US" dirty="0" err="1" smtClean="0"/>
              <a:t>BackSPIN</a:t>
            </a:r>
            <a:r>
              <a:rPr lang="en-US" dirty="0" smtClean="0"/>
              <a:t> </a:t>
            </a:r>
            <a:r>
              <a:rPr lang="en-US" dirty="0" err="1" smtClean="0"/>
              <a:t>biclustering</a:t>
            </a:r>
            <a:r>
              <a:rPr lang="en-US" dirty="0" smtClean="0"/>
              <a:t> </a:t>
            </a:r>
            <a:r>
              <a:rPr lang="en-US" dirty="0" smtClean="0">
                <a:hlinkClick r:id="rId2"/>
              </a:rPr>
              <a:t>https</a:t>
            </a:r>
            <a:r>
              <a:rPr lang="en-US" dirty="0">
                <a:hlinkClick r:id="rId2"/>
              </a:rPr>
              <a:t>://github.com/linnarsson-lab/</a:t>
            </a:r>
            <a:r>
              <a:rPr lang="en-US" dirty="0" smtClean="0">
                <a:hlinkClick r:id="rId2"/>
              </a:rPr>
              <a:t>BackSPIN</a:t>
            </a:r>
            <a:r>
              <a:rPr lang="en-US" dirty="0" smtClean="0"/>
              <a:t> </a:t>
            </a:r>
            <a:r>
              <a:rPr lang="en-US" dirty="0"/>
              <a:t>to </a:t>
            </a:r>
            <a:r>
              <a:rPr lang="en-US" dirty="0" smtClean="0"/>
              <a:t>discover </a:t>
            </a:r>
            <a:r>
              <a:rPr lang="en-US" dirty="0"/>
              <a:t>molecularly distinct classes of </a:t>
            </a:r>
            <a:r>
              <a:rPr lang="en-US" dirty="0" smtClean="0"/>
              <a:t>cells</a:t>
            </a:r>
            <a:endParaRPr lang="en-US" dirty="0"/>
          </a:p>
        </p:txBody>
      </p:sp>
    </p:spTree>
    <p:extLst>
      <p:ext uri="{BB962C8B-B14F-4D97-AF65-F5344CB8AC3E}">
        <p14:creationId xmlns:p14="http://schemas.microsoft.com/office/powerpoint/2010/main" val="34033034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12790" y="2648984"/>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3"/>
          <a:stretch>
            <a:fillRect/>
          </a:stretch>
        </p:blipFill>
        <p:spPr>
          <a:xfrm>
            <a:off x="0" y="632927"/>
            <a:ext cx="9144000" cy="3336966"/>
          </a:xfrm>
          <a:prstGeom prst="rect">
            <a:avLst/>
          </a:prstGeom>
        </p:spPr>
      </p:pic>
      <p:sp>
        <p:nvSpPr>
          <p:cNvPr id="3" name="TextBox 2"/>
          <p:cNvSpPr txBox="1"/>
          <p:nvPr/>
        </p:nvSpPr>
        <p:spPr>
          <a:xfrm>
            <a:off x="497007" y="4693163"/>
            <a:ext cx="8283442" cy="1200329"/>
          </a:xfrm>
          <a:prstGeom prst="rect">
            <a:avLst/>
          </a:prstGeom>
          <a:noFill/>
        </p:spPr>
        <p:txBody>
          <a:bodyPr wrap="square" rtlCol="0">
            <a:spAutoFit/>
          </a:bodyPr>
          <a:lstStyle/>
          <a:p>
            <a:r>
              <a:rPr lang="en-US" b="1" dirty="0"/>
              <a:t>Fig. 1. Molecular census of somatosensory S1 cortex and hippocampus CA1 by unbiased sampling and single-cell RNA-seq</a:t>
            </a:r>
            <a:r>
              <a:rPr lang="en-US" b="1" dirty="0" smtClean="0"/>
              <a:t>.</a:t>
            </a:r>
          </a:p>
          <a:p>
            <a:r>
              <a:rPr lang="en-US" dirty="0" smtClean="0"/>
              <a:t> </a:t>
            </a:r>
            <a:r>
              <a:rPr lang="en-US" dirty="0"/>
              <a:t>(A) Workflow for obtaining and analyzing single-cell RNA-</a:t>
            </a:r>
            <a:r>
              <a:rPr lang="en-US" dirty="0" err="1"/>
              <a:t>seq</a:t>
            </a:r>
            <a:r>
              <a:rPr lang="en-US" dirty="0"/>
              <a:t> from juvenile mouse cortical cells, from dissection to single-cell RNA-</a:t>
            </a:r>
            <a:r>
              <a:rPr lang="en-US" dirty="0" err="1"/>
              <a:t>seq</a:t>
            </a:r>
            <a:r>
              <a:rPr lang="en-US" dirty="0"/>
              <a:t> and </a:t>
            </a:r>
            <a:r>
              <a:rPr lang="en-US" dirty="0" err="1"/>
              <a:t>biclustering</a:t>
            </a:r>
            <a:r>
              <a:rPr lang="en-US" dirty="0"/>
              <a:t>. </a:t>
            </a:r>
          </a:p>
        </p:txBody>
      </p:sp>
    </p:spTree>
    <p:extLst>
      <p:ext uri="{BB962C8B-B14F-4D97-AF65-F5344CB8AC3E}">
        <p14:creationId xmlns:p14="http://schemas.microsoft.com/office/powerpoint/2010/main" val="35373579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1</a:t>
            </a:r>
            <a:endParaRPr lang="en-US" dirty="0"/>
          </a:p>
        </p:txBody>
      </p:sp>
      <p:sp>
        <p:nvSpPr>
          <p:cNvPr id="3" name="Content Placeholder 2"/>
          <p:cNvSpPr>
            <a:spLocks noGrp="1"/>
          </p:cNvSpPr>
          <p:nvPr>
            <p:ph idx="1"/>
          </p:nvPr>
        </p:nvSpPr>
        <p:spPr>
          <a:xfrm>
            <a:off x="0" y="1194577"/>
            <a:ext cx="9824961" cy="4525963"/>
          </a:xfrm>
        </p:spPr>
        <p:txBody>
          <a:bodyPr>
            <a:normAutofit fontScale="77500" lnSpcReduction="20000"/>
          </a:bodyPr>
          <a:lstStyle/>
          <a:p>
            <a:endParaRPr lang="en-US" dirty="0"/>
          </a:p>
          <a:p>
            <a:r>
              <a:rPr lang="en-US" dirty="0"/>
              <a:t> R</a:t>
            </a:r>
            <a:r>
              <a:rPr lang="en-US" dirty="0" smtClean="0"/>
              <a:t>evealed </a:t>
            </a:r>
            <a:r>
              <a:rPr lang="en-US" dirty="0"/>
              <a:t>nine major classes of cells</a:t>
            </a:r>
            <a:r>
              <a:rPr lang="en-US" dirty="0" smtClean="0"/>
              <a:t>:</a:t>
            </a:r>
          </a:p>
          <a:p>
            <a:pPr lvl="1"/>
            <a:r>
              <a:rPr lang="en-US" dirty="0" smtClean="0"/>
              <a:t> </a:t>
            </a:r>
            <a:r>
              <a:rPr lang="en-US" dirty="0"/>
              <a:t>S1 pyramidal </a:t>
            </a:r>
            <a:r>
              <a:rPr lang="en-US" dirty="0" smtClean="0"/>
              <a:t>neurons</a:t>
            </a:r>
            <a:endParaRPr lang="en-US" dirty="0"/>
          </a:p>
          <a:p>
            <a:pPr lvl="1"/>
            <a:r>
              <a:rPr lang="en-US" dirty="0" smtClean="0"/>
              <a:t> CA1 pyramidal </a:t>
            </a:r>
            <a:r>
              <a:rPr lang="en-US" dirty="0"/>
              <a:t>neurons</a:t>
            </a:r>
            <a:endParaRPr lang="en-US" dirty="0" smtClean="0"/>
          </a:p>
          <a:p>
            <a:pPr lvl="1"/>
            <a:r>
              <a:rPr lang="en-US" dirty="0" smtClean="0"/>
              <a:t>in</a:t>
            </a:r>
            <a:r>
              <a:rPr lang="en-US" dirty="0"/>
              <a:t>-</a:t>
            </a:r>
            <a:r>
              <a:rPr lang="en-US" dirty="0" err="1" smtClean="0"/>
              <a:t>terneurons</a:t>
            </a:r>
            <a:endParaRPr lang="en-US" dirty="0"/>
          </a:p>
          <a:p>
            <a:pPr lvl="1"/>
            <a:r>
              <a:rPr lang="en-US" dirty="0" smtClean="0"/>
              <a:t> </a:t>
            </a:r>
            <a:r>
              <a:rPr lang="en-US" dirty="0" err="1" smtClean="0"/>
              <a:t>oligodendrocytes</a:t>
            </a:r>
            <a:endParaRPr lang="en-US" dirty="0" smtClean="0"/>
          </a:p>
          <a:p>
            <a:pPr lvl="1"/>
            <a:r>
              <a:rPr lang="en-US" dirty="0" smtClean="0"/>
              <a:t> astrocytes</a:t>
            </a:r>
          </a:p>
          <a:p>
            <a:pPr lvl="1"/>
            <a:r>
              <a:rPr lang="en-US" dirty="0" smtClean="0"/>
              <a:t> microglia</a:t>
            </a:r>
          </a:p>
          <a:p>
            <a:pPr lvl="1"/>
            <a:r>
              <a:rPr lang="en-US" dirty="0" smtClean="0"/>
              <a:t>vascular </a:t>
            </a:r>
            <a:r>
              <a:rPr lang="en-US" dirty="0"/>
              <a:t>endothelial </a:t>
            </a:r>
            <a:r>
              <a:rPr lang="en-US" dirty="0" smtClean="0"/>
              <a:t>cells</a:t>
            </a:r>
          </a:p>
          <a:p>
            <a:pPr lvl="1"/>
            <a:r>
              <a:rPr lang="en-US" dirty="0" smtClean="0"/>
              <a:t>mural cells</a:t>
            </a:r>
          </a:p>
          <a:p>
            <a:pPr lvl="1"/>
            <a:r>
              <a:rPr lang="en-US" dirty="0" smtClean="0"/>
              <a:t>ependymal cells</a:t>
            </a:r>
            <a:endParaRPr lang="en-US" dirty="0"/>
          </a:p>
          <a:p>
            <a:r>
              <a:rPr lang="en-US" dirty="0"/>
              <a:t> I</a:t>
            </a:r>
            <a:r>
              <a:rPr lang="en-US" dirty="0" smtClean="0"/>
              <a:t>dentified </a:t>
            </a:r>
            <a:r>
              <a:rPr lang="en-US" dirty="0"/>
              <a:t>the most specific markers for each </a:t>
            </a:r>
            <a:r>
              <a:rPr lang="en-US" dirty="0" smtClean="0"/>
              <a:t>class</a:t>
            </a:r>
            <a:endParaRPr lang="en-US" dirty="0"/>
          </a:p>
        </p:txBody>
      </p:sp>
    </p:spTree>
    <p:extLst>
      <p:ext uri="{BB962C8B-B14F-4D97-AF65-F5344CB8AC3E}">
        <p14:creationId xmlns:p14="http://schemas.microsoft.com/office/powerpoint/2010/main" val="38543891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0800" y="152400"/>
            <a:ext cx="6489700" cy="6210300"/>
          </a:xfrm>
          <a:prstGeom prst="rect">
            <a:avLst/>
          </a:prstGeom>
        </p:spPr>
      </p:pic>
    </p:spTree>
    <p:extLst>
      <p:ext uri="{BB962C8B-B14F-4D97-AF65-F5344CB8AC3E}">
        <p14:creationId xmlns:p14="http://schemas.microsoft.com/office/powerpoint/2010/main" val="24930573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400" y="0"/>
            <a:ext cx="9089967" cy="6858000"/>
          </a:xfrm>
          <a:prstGeom prst="rect">
            <a:avLst/>
          </a:prstGeom>
        </p:spPr>
      </p:pic>
      <p:sp>
        <p:nvSpPr>
          <p:cNvPr id="5" name="Rectangle 4"/>
          <p:cNvSpPr/>
          <p:nvPr/>
        </p:nvSpPr>
        <p:spPr>
          <a:xfrm>
            <a:off x="5334000" y="1384300"/>
            <a:ext cx="482600" cy="203200"/>
          </a:xfrm>
          <a:prstGeom prst="rect">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5372100" y="1739900"/>
            <a:ext cx="482600" cy="2032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5727700" y="825500"/>
            <a:ext cx="482600" cy="2032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5384800" y="2565400"/>
            <a:ext cx="482600" cy="203200"/>
          </a:xfrm>
          <a:prstGeom prst="rect">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29118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563</TotalTime>
  <Words>2083</Words>
  <Application>Microsoft Macintosh PowerPoint</Application>
  <PresentationFormat>On-screen Show (4:3)</PresentationFormat>
  <Paragraphs>125</Paragraphs>
  <Slides>31</Slides>
  <Notes>12</Notes>
  <HiddenSlides>1</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  Cell types in the mouse cortex and hippocampus revealed  by single-cell RNA-seq </vt:lpstr>
      <vt:lpstr>  Cell types in the mouse cortex and hippocampus revealed by single-cell RNA-seq </vt:lpstr>
      <vt:lpstr>Background</vt:lpstr>
      <vt:lpstr>Motivation</vt:lpstr>
      <vt:lpstr>Workflow</vt:lpstr>
      <vt:lpstr>PowerPoint Presentation</vt:lpstr>
      <vt:lpstr>Results 1</vt:lpstr>
      <vt:lpstr>PowerPoint Presentation</vt:lpstr>
      <vt:lpstr>PowerPoint Presentation</vt:lpstr>
      <vt:lpstr>PowerPoint Presentation</vt:lpstr>
      <vt:lpstr>Results 2</vt:lpstr>
      <vt:lpstr>Results 3</vt:lpstr>
      <vt:lpstr>PowerPoint Presentation</vt:lpstr>
      <vt:lpstr>PowerPoint Presentation</vt:lpstr>
      <vt:lpstr>Result 4</vt:lpstr>
      <vt:lpstr>PowerPoint Presentation</vt:lpstr>
      <vt:lpstr>Result 5</vt:lpstr>
      <vt:lpstr>PowerPoint Presentation</vt:lpstr>
      <vt:lpstr>Result 6</vt:lpstr>
      <vt:lpstr>PowerPoint Presentation</vt:lpstr>
      <vt:lpstr>Results 7</vt:lpstr>
      <vt:lpstr>PowerPoint Presentation</vt:lpstr>
      <vt:lpstr>Results 8</vt:lpstr>
      <vt:lpstr>PowerPoint Presentation</vt:lpstr>
      <vt:lpstr>Results 9</vt:lpstr>
      <vt:lpstr>PowerPoint Presentation</vt:lpstr>
      <vt:lpstr>Results 10</vt:lpstr>
      <vt:lpstr>PowerPoint Presentation</vt:lpstr>
      <vt:lpstr>summary</vt:lpstr>
      <vt:lpstr>Future work</vt:lpstr>
      <vt:lpstr>PowerPoint Presentation</vt:lpstr>
    </vt:vector>
  </TitlesOfParts>
  <Company>Yale School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Shuang Liu</dc:creator>
  <cp:lastModifiedBy>Shuang Liu</cp:lastModifiedBy>
  <cp:revision>55</cp:revision>
  <dcterms:created xsi:type="dcterms:W3CDTF">2015-05-18T19:27:52Z</dcterms:created>
  <dcterms:modified xsi:type="dcterms:W3CDTF">2015-05-19T21:50:51Z</dcterms:modified>
</cp:coreProperties>
</file>