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8" r:id="rId4"/>
    <p:sldId id="271" r:id="rId5"/>
    <p:sldId id="286" r:id="rId6"/>
    <p:sldId id="272" r:id="rId7"/>
    <p:sldId id="260" r:id="rId8"/>
    <p:sldId id="273" r:id="rId9"/>
    <p:sldId id="287" r:id="rId10"/>
    <p:sldId id="282" r:id="rId11"/>
    <p:sldId id="279" r:id="rId12"/>
    <p:sldId id="264" r:id="rId13"/>
    <p:sldId id="266" r:id="rId14"/>
    <p:sldId id="267" r:id="rId15"/>
    <p:sldId id="269" r:id="rId16"/>
    <p:sldId id="281" r:id="rId17"/>
    <p:sldId id="280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5951" autoAdjust="0"/>
  </p:normalViewPr>
  <p:slideViewPr>
    <p:cSldViewPr showGuides="1">
      <p:cViewPr varScale="1">
        <p:scale>
          <a:sx n="60" d="100"/>
          <a:sy n="60" d="100"/>
        </p:scale>
        <p:origin x="14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F3F3D-B670-4D51-A0F4-24E452FFA111}" type="datetimeFigureOut">
              <a:rPr lang="en-US" smtClean="0"/>
              <a:pPr/>
              <a:t>5/16/2015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8D6-180E-4CDF-8CB8-B95A6A46A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5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Allelic != allele-specific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2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3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(54,041,333-54,083,523)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1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Bonferonni</a:t>
            </a:r>
            <a:r>
              <a:rPr lang="en-US" baseline="0" dirty="0" smtClean="0"/>
              <a:t> corrected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4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row that says </a:t>
            </a:r>
            <a:r>
              <a:rPr lang="en-US" dirty="0" err="1" smtClean="0"/>
              <a:t>AlleleDB</a:t>
            </a:r>
            <a:r>
              <a:rPr lang="en-US" dirty="0" smtClean="0"/>
              <a:t> where everything is the same</a:t>
            </a:r>
          </a:p>
          <a:p>
            <a:r>
              <a:rPr lang="en-US" dirty="0" smtClean="0"/>
              <a:t>Dup</a:t>
            </a:r>
            <a:r>
              <a:rPr lang="en-US" baseline="0" dirty="0" smtClean="0"/>
              <a:t> reads (RNA-</a:t>
            </a:r>
            <a:r>
              <a:rPr lang="en-US" baseline="0" dirty="0" err="1" smtClean="0"/>
              <a:t>seq</a:t>
            </a:r>
            <a:r>
              <a:rPr lang="en-US" baseline="0" dirty="0" smtClean="0"/>
              <a:t>/</a:t>
            </a:r>
            <a:r>
              <a:rPr lang="en-US" baseline="0" dirty="0" err="1" smtClean="0"/>
              <a:t>ChIP-seq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 </a:t>
            </a:r>
            <a:r>
              <a:rPr lang="en-US" dirty="0" err="1" smtClean="0"/>
              <a:t>sNVs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8D6-180E-4CDF-8CB8-B95A6A46A5C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9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F241-8666-49BA-BE5C-FBC548114BD2}" type="datetime1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0B54-700D-4069-8559-441DD5D5007D}" type="datetime1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48990-A0A5-43A5-8206-44A577433586}" type="datetime1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AA5E-BD92-49E7-A4F1-3C03F3534E28}" type="datetime1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FF06-8013-4871-916E-290ACE74EDC8}" type="datetime1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0CD5-75E3-414A-A184-BC3B40AD0614}" type="datetime1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31B8B-29DC-4060-B006-5F63143A3C65}" type="datetime1">
              <a:rPr lang="en-US" smtClean="0"/>
              <a:t>5/16/2015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2F2B-DA38-4FA7-B9F6-9EECE455039E}" type="datetime1">
              <a:rPr lang="en-US" smtClean="0"/>
              <a:t>5/16/2015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6FDC-4DFB-4F10-AF2E-2132D0B4842F}" type="datetime1">
              <a:rPr lang="en-US" smtClean="0"/>
              <a:t>5/16/2015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F3A3-3CBF-433E-9AF8-3B492E5A3216}" type="datetime1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2316-DC11-40B0-8898-F4FA9249AA4A}" type="datetime1">
              <a:rPr lang="en-US" smtClean="0"/>
              <a:t>5/16/2015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25090-EA57-4CE6-8210-79E52079648A}" type="datetime1">
              <a:rPr lang="en-US" smtClean="0"/>
              <a:t>5/16/2015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2ED0E-D2C2-4E6D-9DC2-FB5A87E6C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err="1" smtClean="0"/>
              <a:t>AlleleDB</a:t>
            </a:r>
            <a:r>
              <a:rPr lang="en-US" dirty="0" smtClean="0"/>
              <a:t> Figure 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Supplementary Table 1</a:t>
            </a:r>
            <a:br>
              <a:rPr lang="en-US" dirty="0" smtClean="0"/>
            </a:br>
            <a:r>
              <a:rPr lang="en-US" dirty="0" smtClean="0"/>
              <a:t>Inconsistencies in the original eight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6" y="1857194"/>
            <a:ext cx="8880112" cy="241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Table 2</a:t>
            </a:r>
            <a:br>
              <a:rPr lang="en-US" dirty="0" smtClean="0"/>
            </a:br>
            <a:r>
              <a:rPr lang="en-US" dirty="0" smtClean="0"/>
              <a:t>Flagging of individual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52"/>
          <a:stretch/>
        </p:blipFill>
        <p:spPr>
          <a:xfrm>
            <a:off x="76200" y="1828800"/>
            <a:ext cx="8915400" cy="99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Supplementary Table 3</a:t>
            </a:r>
            <a:br>
              <a:rPr lang="en-US" dirty="0" smtClean="0"/>
            </a:br>
            <a:r>
              <a:rPr lang="en-US" dirty="0" smtClean="0"/>
              <a:t>Allelic inheritance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3" y="2644082"/>
            <a:ext cx="7534033" cy="243819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1</a:t>
            </a:r>
            <a:br>
              <a:rPr lang="en-US" sz="3200" dirty="0" smtClean="0"/>
            </a:br>
            <a:r>
              <a:rPr lang="en-US" sz="3200" dirty="0" smtClean="0"/>
              <a:t>708 unique non-coding categories, gene elements, enhancers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20" r="7383" b="8633"/>
          <a:stretch/>
        </p:blipFill>
        <p:spPr>
          <a:xfrm>
            <a:off x="172986" y="1828800"/>
            <a:ext cx="879802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2</a:t>
            </a:r>
            <a:br>
              <a:rPr lang="en-US" sz="3200" dirty="0" smtClean="0"/>
            </a:br>
            <a:r>
              <a:rPr lang="en-US" sz="3200" dirty="0" smtClean="0"/>
              <a:t>19,257 genes and MAE categories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6321365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 t="31241" r="9259" b="9499"/>
          <a:stretch/>
        </p:blipFill>
        <p:spPr>
          <a:xfrm>
            <a:off x="76200" y="1261241"/>
            <a:ext cx="8915400" cy="3409106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01141"/>
              </p:ext>
            </p:extLst>
          </p:nvPr>
        </p:nvGraphicFramePr>
        <p:xfrm>
          <a:off x="105103" y="4807199"/>
          <a:ext cx="8938667" cy="1259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0166"/>
                <a:gridCol w="881609"/>
                <a:gridCol w="848553"/>
                <a:gridCol w="283603"/>
                <a:gridCol w="637997"/>
                <a:gridCol w="712484"/>
                <a:gridCol w="965750"/>
                <a:gridCol w="400800"/>
                <a:gridCol w="743376"/>
                <a:gridCol w="700464"/>
                <a:gridCol w="953730"/>
                <a:gridCol w="388779"/>
                <a:gridCol w="731356"/>
              </a:tblGrid>
              <a:tr h="419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AS.p.bon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ASB.OR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ASB.pbon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nonASB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ASE.OR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ASE.pbon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ASE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</a:rPr>
                        <a:t>nonASE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FHIT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0.13884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6.30E-07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262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4.74E-07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  <a:tr h="419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SNURF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186.1098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4.62E-45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1.00E+00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167.96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9.04E-43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61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8" marR="5358" marT="5358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File 3</a:t>
            </a:r>
            <a:br>
              <a:rPr lang="en-US" sz="3200" dirty="0" smtClean="0"/>
            </a:br>
            <a:r>
              <a:rPr lang="en-US" sz="3200" dirty="0" smtClean="0"/>
              <a:t>ASB SNVs of 44 TFs in promoters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609600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ASB, ASE and AS, with </a:t>
            </a:r>
            <a:r>
              <a:rPr lang="en-US" sz="2000" dirty="0" err="1" smtClean="0"/>
              <a:t>Bonferroni</a:t>
            </a:r>
            <a:r>
              <a:rPr lang="en-US" sz="2000" dirty="0" smtClean="0"/>
              <a:t>-corrected p values</a:t>
            </a:r>
            <a:endParaRPr lang="en-US" sz="2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989" r="45265" b="9085"/>
          <a:stretch/>
        </p:blipFill>
        <p:spPr>
          <a:xfrm>
            <a:off x="457200" y="1219200"/>
            <a:ext cx="7924800" cy="4799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4</a:t>
            </a:r>
            <a:br>
              <a:rPr lang="en-US" dirty="0" smtClean="0"/>
            </a:br>
            <a:r>
              <a:rPr lang="en-US" dirty="0" smtClean="0"/>
              <a:t>ASB SNVs in TF motifs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624" r="50926" b="8019"/>
          <a:stretch/>
        </p:blipFill>
        <p:spPr>
          <a:xfrm>
            <a:off x="609600" y="1981200"/>
            <a:ext cx="8077200" cy="3352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8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File 5</a:t>
            </a:r>
            <a:br>
              <a:rPr lang="en-US" dirty="0" smtClean="0"/>
            </a:br>
            <a:r>
              <a:rPr lang="en-US" dirty="0" smtClean="0"/>
              <a:t>R </a:t>
            </a:r>
            <a:r>
              <a:rPr lang="en-US" dirty="0" err="1" smtClean="0"/>
              <a:t>Pseudocode</a:t>
            </a:r>
            <a:r>
              <a:rPr lang="en-US" dirty="0" smtClean="0"/>
              <a:t> for bisection method to estimate </a:t>
            </a:r>
            <a:r>
              <a:rPr lang="en-US" dirty="0" err="1" smtClean="0"/>
              <a:t>overdispersion</a:t>
            </a:r>
            <a:r>
              <a:rPr lang="en-US" dirty="0" smtClean="0"/>
              <a:t> parameter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037" t="24657" r="64815" b="19376"/>
          <a:stretch/>
        </p:blipFill>
        <p:spPr>
          <a:xfrm>
            <a:off x="1295400" y="1943894"/>
            <a:ext cx="6019800" cy="40934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9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Supplementary </a:t>
            </a:r>
            <a:r>
              <a:rPr lang="en-US" smtClean="0"/>
              <a:t>File 6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confident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037" r="71000" b="7778"/>
          <a:stretch/>
        </p:blipFill>
        <p:spPr>
          <a:xfrm>
            <a:off x="1588970" y="1600200"/>
            <a:ext cx="59660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7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2133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1. </a:t>
            </a:r>
            <a:r>
              <a:rPr lang="en-US" b="1" dirty="0"/>
              <a:t>Workflow for uniform processing of data from 382 individuals and construction of </a:t>
            </a:r>
            <a:r>
              <a:rPr lang="en-US" b="1" dirty="0" err="1"/>
              <a:t>AlleleDB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5296728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2201" y="762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2. </a:t>
            </a:r>
            <a:r>
              <a:rPr lang="en-US" b="1" dirty="0"/>
              <a:t>Comparing the effects of the binomial and beta-binomial tests in datasets with low and intermediate level of </a:t>
            </a:r>
            <a:r>
              <a:rPr lang="en-US" b="1" dirty="0" err="1"/>
              <a:t>overdispersion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"/>
            <a:ext cx="73094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6059269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3. </a:t>
            </a:r>
            <a:r>
              <a:rPr lang="en-US" b="1" dirty="0"/>
              <a:t>Inheritance of allele-specific behavior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8651125" cy="5605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62484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5. Visualization ASB and ASE in ZNF331 (chr19, position 54,041,333-54,083,523</a:t>
            </a:r>
            <a:r>
              <a:rPr lang="en-US" dirty="0" smtClean="0"/>
              <a:t>) </a:t>
            </a:r>
            <a:r>
              <a:rPr lang="en-US" b="1" dirty="0" smtClean="0"/>
              <a:t>in </a:t>
            </a:r>
            <a:r>
              <a:rPr lang="en-US" b="1" dirty="0" err="1" smtClean="0"/>
              <a:t>AlleleDB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0" y="0"/>
            <a:ext cx="628413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4</a:t>
            </a:r>
            <a:r>
              <a:rPr lang="en-US" b="1" dirty="0" smtClean="0"/>
              <a:t>. (a) 2 approaches to enrichment analysis (b) Some </a:t>
            </a:r>
            <a:r>
              <a:rPr lang="en-US" b="1" dirty="0"/>
              <a:t>genomic regions are more </a:t>
            </a:r>
            <a:r>
              <a:rPr lang="en-US" b="1" dirty="0" smtClean="0"/>
              <a:t>inclined to </a:t>
            </a:r>
            <a:r>
              <a:rPr lang="en-US" b="1" dirty="0"/>
              <a:t>allele-specific regulation. </a:t>
            </a:r>
            <a:r>
              <a:rPr lang="en-US" b="1" dirty="0" smtClean="0"/>
              <a:t>(expanded)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991534" cy="626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2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6</a:t>
            </a:r>
            <a:r>
              <a:rPr lang="en-US" b="1" dirty="0" smtClean="0"/>
              <a:t>. </a:t>
            </a:r>
            <a:r>
              <a:rPr lang="en-US" b="1" dirty="0"/>
              <a:t>A considerable fraction of AS variants are rare but do not form the majority. Lesser proportion of </a:t>
            </a:r>
            <a:r>
              <a:rPr lang="en-US" b="1" dirty="0" smtClean="0"/>
              <a:t>ASE </a:t>
            </a:r>
            <a:r>
              <a:rPr lang="en-US" b="1" dirty="0"/>
              <a:t>SNVs than </a:t>
            </a:r>
            <a:r>
              <a:rPr lang="en-US" b="1" dirty="0" smtClean="0"/>
              <a:t>non-ASE </a:t>
            </a:r>
            <a:r>
              <a:rPr lang="en-US" b="1" dirty="0"/>
              <a:t>SNVs are rare, suggesting less selective constraints in </a:t>
            </a:r>
            <a:r>
              <a:rPr lang="en-US" b="1" dirty="0" smtClean="0"/>
              <a:t>ASE </a:t>
            </a:r>
            <a:r>
              <a:rPr lang="en-US" b="1" dirty="0"/>
              <a:t>SNVs.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783948" cy="54615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104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Table 1.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5642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4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2512" y="76200"/>
            <a:ext cx="5257800" cy="23868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Supplementary Figure 1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2ED0E-D2C2-4E6D-9DC2-FB5A87E6CA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26006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5. </a:t>
            </a:r>
            <a:r>
              <a:rPr lang="en-US" b="1" dirty="0"/>
              <a:t>Some genomic regions are more susceptible to allele-specific </a:t>
            </a:r>
            <a:r>
              <a:rPr lang="en-US" b="1" dirty="0" smtClean="0"/>
              <a:t>regulation (collapsed/unique SNVs).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3810"/>
            <a:ext cx="7467600" cy="60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52415</TotalTime>
  <Words>302</Words>
  <Application>Microsoft Office PowerPoint</Application>
  <PresentationFormat>On-screen Show (4:3)</PresentationFormat>
  <Paragraphs>94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AlleleDB Figure Pack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Supplementary Figure 1</vt:lpstr>
      <vt:lpstr>Supplementary Table 1 Inconsistencies in the original eight studies</vt:lpstr>
      <vt:lpstr>Supplementary Table 2 Flagging of individual datasets</vt:lpstr>
      <vt:lpstr>Supplementary Table 3 Allelic inheritance</vt:lpstr>
      <vt:lpstr>Supplementary File 1 708 unique non-coding categories, gene elements, enhancers</vt:lpstr>
      <vt:lpstr>Supplementary File 2 19,257 genes and MAE categories</vt:lpstr>
      <vt:lpstr>Supplementary File 3 ASB SNVs of 44 TFs in promoters</vt:lpstr>
      <vt:lpstr>Supplementary File 4 ASB SNVs in TF motifs</vt:lpstr>
      <vt:lpstr>Supplementary File 5 R Pseudocode for bisection method to estimate overdispersion parameter</vt:lpstr>
      <vt:lpstr>Supplementary File 6  More confident set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AlleleDB Figure Pack</dc:title>
  <dc:creator>JM</dc:creator>
  <cp:lastModifiedBy>Jieming Chen</cp:lastModifiedBy>
  <cp:revision>346</cp:revision>
  <dcterms:created xsi:type="dcterms:W3CDTF">2014-05-02T03:00:58Z</dcterms:created>
  <dcterms:modified xsi:type="dcterms:W3CDTF">2015-05-17T03:18:58Z</dcterms:modified>
</cp:coreProperties>
</file>