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78" r:id="rId4"/>
    <p:sldId id="271" r:id="rId5"/>
    <p:sldId id="272" r:id="rId6"/>
    <p:sldId id="295" r:id="rId7"/>
    <p:sldId id="296" r:id="rId8"/>
    <p:sldId id="286" r:id="rId9"/>
    <p:sldId id="260" r:id="rId10"/>
    <p:sldId id="273" r:id="rId11"/>
    <p:sldId id="287" r:id="rId12"/>
    <p:sldId id="282" r:id="rId13"/>
    <p:sldId id="279" r:id="rId14"/>
    <p:sldId id="264" r:id="rId15"/>
    <p:sldId id="266" r:id="rId16"/>
    <p:sldId id="267" r:id="rId17"/>
    <p:sldId id="269" r:id="rId18"/>
    <p:sldId id="281" r:id="rId19"/>
    <p:sldId id="280" r:id="rId20"/>
    <p:sldId id="276" r:id="rId21"/>
    <p:sldId id="288" r:id="rId22"/>
    <p:sldId id="289" r:id="rId23"/>
    <p:sldId id="294" r:id="rId24"/>
    <p:sldId id="290" r:id="rId25"/>
    <p:sldId id="292" r:id="rId26"/>
    <p:sldId id="293" r:id="rId27"/>
    <p:sldId id="29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10" autoAdjust="0"/>
    <p:restoredTop sz="85951" autoAdjust="0"/>
  </p:normalViewPr>
  <p:slideViewPr>
    <p:cSldViewPr showGuides="1">
      <p:cViewPr varScale="1">
        <p:scale>
          <a:sx n="60" d="100"/>
          <a:sy n="60" d="100"/>
        </p:scale>
        <p:origin x="1424"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DF3F3D-B670-4D51-A0F4-24E452FFA111}" type="datetimeFigureOut">
              <a:rPr lang="en-US" smtClean="0"/>
              <a:pPr/>
              <a:t>5/13/2015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E688D6-180E-4CDF-8CB8-B95A6A46A5C7}" type="slidenum">
              <a:rPr lang="en-US" smtClean="0"/>
              <a:pPr/>
              <a:t>‹#›</a:t>
            </a:fld>
            <a:endParaRPr lang="en-US"/>
          </a:p>
        </p:txBody>
      </p:sp>
    </p:spTree>
    <p:extLst>
      <p:ext uri="{BB962C8B-B14F-4D97-AF65-F5344CB8AC3E}">
        <p14:creationId xmlns:p14="http://schemas.microsoft.com/office/powerpoint/2010/main" val="600152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Allelic != allele-specific</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3E688D6-180E-4CDF-8CB8-B95A6A46A5C7}" type="slidenum">
              <a:rPr lang="en-US" smtClean="0"/>
              <a:pPr/>
              <a:t>1</a:t>
            </a:fld>
            <a:endParaRPr lang="en-US"/>
          </a:p>
        </p:txBody>
      </p:sp>
    </p:spTree>
    <p:extLst>
      <p:ext uri="{BB962C8B-B14F-4D97-AF65-F5344CB8AC3E}">
        <p14:creationId xmlns:p14="http://schemas.microsoft.com/office/powerpoint/2010/main" val="637520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E688D6-180E-4CDF-8CB8-B95A6A46A5C7}" type="slidenum">
              <a:rPr lang="en-US" smtClean="0"/>
              <a:pPr/>
              <a:t>16</a:t>
            </a:fld>
            <a:endParaRPr lang="en-US"/>
          </a:p>
        </p:txBody>
      </p:sp>
    </p:spTree>
    <p:extLst>
      <p:ext uri="{BB962C8B-B14F-4D97-AF65-F5344CB8AC3E}">
        <p14:creationId xmlns:p14="http://schemas.microsoft.com/office/powerpoint/2010/main" val="3630692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1261</a:t>
            </a:r>
          </a:p>
          <a:p>
            <a:r>
              <a:rPr lang="en-US" dirty="0" smtClean="0"/>
              <a:t>1141</a:t>
            </a:r>
            <a:endParaRPr lang="en-US" dirty="0"/>
          </a:p>
        </p:txBody>
      </p:sp>
      <p:sp>
        <p:nvSpPr>
          <p:cNvPr id="4" name="Slide Number Placeholder 3"/>
          <p:cNvSpPr>
            <a:spLocks noGrp="1"/>
          </p:cNvSpPr>
          <p:nvPr>
            <p:ph type="sldNum" sz="quarter" idx="10"/>
          </p:nvPr>
        </p:nvSpPr>
        <p:spPr/>
        <p:txBody>
          <a:bodyPr/>
          <a:lstStyle/>
          <a:p>
            <a:fld id="{998B54EA-7273-48D3-B2AE-EE4C7483500E}" type="slidenum">
              <a:rPr lang="en-US" smtClean="0"/>
              <a:t>22</a:t>
            </a:fld>
            <a:endParaRPr lang="en-US"/>
          </a:p>
        </p:txBody>
      </p:sp>
    </p:spTree>
    <p:extLst>
      <p:ext uri="{BB962C8B-B14F-4D97-AF65-F5344CB8AC3E}">
        <p14:creationId xmlns:p14="http://schemas.microsoft.com/office/powerpoint/2010/main" val="1657834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1261</a:t>
            </a:r>
          </a:p>
          <a:p>
            <a:r>
              <a:rPr lang="en-US" dirty="0" smtClean="0"/>
              <a:t>1141</a:t>
            </a:r>
          </a:p>
          <a:p>
            <a:r>
              <a:rPr lang="en-US" dirty="0" smtClean="0"/>
              <a:t>NA18486 (circle)</a:t>
            </a:r>
            <a:endParaRPr lang="en-US" dirty="0"/>
          </a:p>
        </p:txBody>
      </p:sp>
      <p:sp>
        <p:nvSpPr>
          <p:cNvPr id="4" name="Slide Number Placeholder 3"/>
          <p:cNvSpPr>
            <a:spLocks noGrp="1"/>
          </p:cNvSpPr>
          <p:nvPr>
            <p:ph type="sldNum" sz="quarter" idx="10"/>
          </p:nvPr>
        </p:nvSpPr>
        <p:spPr/>
        <p:txBody>
          <a:bodyPr/>
          <a:lstStyle/>
          <a:p>
            <a:fld id="{998B54EA-7273-48D3-B2AE-EE4C7483500E}" type="slidenum">
              <a:rPr lang="en-US" smtClean="0"/>
              <a:t>23</a:t>
            </a:fld>
            <a:endParaRPr lang="en-US"/>
          </a:p>
        </p:txBody>
      </p:sp>
    </p:spTree>
    <p:extLst>
      <p:ext uri="{BB962C8B-B14F-4D97-AF65-F5344CB8AC3E}">
        <p14:creationId xmlns:p14="http://schemas.microsoft.com/office/powerpoint/2010/main" val="39026581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Nontrio</a:t>
            </a:r>
            <a:r>
              <a:rPr lang="en-US" dirty="0" smtClean="0"/>
              <a:t> spearman remains the same; </a:t>
            </a:r>
            <a:r>
              <a:rPr lang="en-US" dirty="0" err="1" smtClean="0"/>
              <a:t>pearson</a:t>
            </a:r>
            <a:r>
              <a:rPr lang="en-US" dirty="0" smtClean="0"/>
              <a:t> changes</a:t>
            </a:r>
            <a:endParaRPr lang="en-US" dirty="0"/>
          </a:p>
        </p:txBody>
      </p:sp>
      <p:sp>
        <p:nvSpPr>
          <p:cNvPr id="4" name="Slide Number Placeholder 3"/>
          <p:cNvSpPr>
            <a:spLocks noGrp="1"/>
          </p:cNvSpPr>
          <p:nvPr>
            <p:ph type="sldNum" sz="quarter" idx="10"/>
          </p:nvPr>
        </p:nvSpPr>
        <p:spPr/>
        <p:txBody>
          <a:bodyPr/>
          <a:lstStyle/>
          <a:p>
            <a:fld id="{998B54EA-7273-48D3-B2AE-EE4C7483500E}" type="slidenum">
              <a:rPr lang="en-US" smtClean="0"/>
              <a:t>27</a:t>
            </a:fld>
            <a:endParaRPr lang="en-US"/>
          </a:p>
        </p:txBody>
      </p:sp>
    </p:spTree>
    <p:extLst>
      <p:ext uri="{BB962C8B-B14F-4D97-AF65-F5344CB8AC3E}">
        <p14:creationId xmlns:p14="http://schemas.microsoft.com/office/powerpoint/2010/main" val="353278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E688D6-180E-4CDF-8CB8-B95A6A46A5C7}" type="slidenum">
              <a:rPr lang="en-US" smtClean="0"/>
              <a:pPr/>
              <a:t>2</a:t>
            </a:fld>
            <a:endParaRPr lang="en-US"/>
          </a:p>
        </p:txBody>
      </p:sp>
    </p:spTree>
    <p:extLst>
      <p:ext uri="{BB962C8B-B14F-4D97-AF65-F5344CB8AC3E}">
        <p14:creationId xmlns:p14="http://schemas.microsoft.com/office/powerpoint/2010/main" val="1477085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E688D6-180E-4CDF-8CB8-B95A6A46A5C7}" type="slidenum">
              <a:rPr lang="en-US" smtClean="0"/>
              <a:pPr/>
              <a:t>4</a:t>
            </a:fld>
            <a:endParaRPr lang="en-US"/>
          </a:p>
        </p:txBody>
      </p:sp>
    </p:spTree>
    <p:extLst>
      <p:ext uri="{BB962C8B-B14F-4D97-AF65-F5344CB8AC3E}">
        <p14:creationId xmlns:p14="http://schemas.microsoft.com/office/powerpoint/2010/main" val="4279933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smtClean="0"/>
              <a:t>Bonferonni</a:t>
            </a:r>
            <a:r>
              <a:rPr lang="en-US" baseline="0" dirty="0" smtClean="0"/>
              <a:t> corrected p</a:t>
            </a:r>
          </a:p>
        </p:txBody>
      </p:sp>
      <p:sp>
        <p:nvSpPr>
          <p:cNvPr id="4" name="Slide Number Placeholder 3"/>
          <p:cNvSpPr>
            <a:spLocks noGrp="1"/>
          </p:cNvSpPr>
          <p:nvPr>
            <p:ph type="sldNum" sz="quarter" idx="10"/>
          </p:nvPr>
        </p:nvSpPr>
        <p:spPr/>
        <p:txBody>
          <a:bodyPr/>
          <a:lstStyle/>
          <a:p>
            <a:fld id="{73E688D6-180E-4CDF-8CB8-B95A6A46A5C7}" type="slidenum">
              <a:rPr lang="en-US" smtClean="0"/>
              <a:pPr/>
              <a:t>5</a:t>
            </a:fld>
            <a:endParaRPr lang="en-US"/>
          </a:p>
        </p:txBody>
      </p:sp>
    </p:spTree>
    <p:extLst>
      <p:ext uri="{BB962C8B-B14F-4D97-AF65-F5344CB8AC3E}">
        <p14:creationId xmlns:p14="http://schemas.microsoft.com/office/powerpoint/2010/main" val="91774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smtClean="0"/>
              <a:t>Bonferonni</a:t>
            </a:r>
            <a:r>
              <a:rPr lang="en-US" baseline="0" dirty="0" smtClean="0"/>
              <a:t> corrected p</a:t>
            </a:r>
          </a:p>
        </p:txBody>
      </p:sp>
      <p:sp>
        <p:nvSpPr>
          <p:cNvPr id="4" name="Slide Number Placeholder 3"/>
          <p:cNvSpPr>
            <a:spLocks noGrp="1"/>
          </p:cNvSpPr>
          <p:nvPr>
            <p:ph type="sldNum" sz="quarter" idx="10"/>
          </p:nvPr>
        </p:nvSpPr>
        <p:spPr/>
        <p:txBody>
          <a:bodyPr/>
          <a:lstStyle/>
          <a:p>
            <a:fld id="{73E688D6-180E-4CDF-8CB8-B95A6A46A5C7}" type="slidenum">
              <a:rPr lang="en-US" smtClean="0"/>
              <a:pPr/>
              <a:t>6</a:t>
            </a:fld>
            <a:endParaRPr lang="en-US"/>
          </a:p>
        </p:txBody>
      </p:sp>
    </p:spTree>
    <p:extLst>
      <p:ext uri="{BB962C8B-B14F-4D97-AF65-F5344CB8AC3E}">
        <p14:creationId xmlns:p14="http://schemas.microsoft.com/office/powerpoint/2010/main" val="1851551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(54,041,333-54,083,523)</a:t>
            </a:r>
            <a:endParaRPr lang="en-US" dirty="0"/>
          </a:p>
        </p:txBody>
      </p:sp>
      <p:sp>
        <p:nvSpPr>
          <p:cNvPr id="4" name="Slide Number Placeholder 3"/>
          <p:cNvSpPr>
            <a:spLocks noGrp="1"/>
          </p:cNvSpPr>
          <p:nvPr>
            <p:ph type="sldNum" sz="quarter" idx="10"/>
          </p:nvPr>
        </p:nvSpPr>
        <p:spPr/>
        <p:txBody>
          <a:bodyPr/>
          <a:lstStyle/>
          <a:p>
            <a:fld id="{73E688D6-180E-4CDF-8CB8-B95A6A46A5C7}" type="slidenum">
              <a:rPr lang="en-US" smtClean="0"/>
              <a:pPr/>
              <a:t>8</a:t>
            </a:fld>
            <a:endParaRPr lang="en-US"/>
          </a:p>
        </p:txBody>
      </p:sp>
    </p:spTree>
    <p:extLst>
      <p:ext uri="{BB962C8B-B14F-4D97-AF65-F5344CB8AC3E}">
        <p14:creationId xmlns:p14="http://schemas.microsoft.com/office/powerpoint/2010/main" val="2073613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73E688D6-180E-4CDF-8CB8-B95A6A46A5C7}" type="slidenum">
              <a:rPr lang="en-US" smtClean="0"/>
              <a:pPr/>
              <a:t>10</a:t>
            </a:fld>
            <a:endParaRPr lang="en-US"/>
          </a:p>
        </p:txBody>
      </p:sp>
    </p:spTree>
    <p:extLst>
      <p:ext uri="{BB962C8B-B14F-4D97-AF65-F5344CB8AC3E}">
        <p14:creationId xmlns:p14="http://schemas.microsoft.com/office/powerpoint/2010/main" val="333177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a row that says </a:t>
            </a:r>
            <a:r>
              <a:rPr lang="en-US" dirty="0" err="1" smtClean="0"/>
              <a:t>AlleleDB</a:t>
            </a:r>
            <a:r>
              <a:rPr lang="en-US" dirty="0" smtClean="0"/>
              <a:t> where everything is the same</a:t>
            </a:r>
          </a:p>
          <a:p>
            <a:r>
              <a:rPr lang="en-US" dirty="0" smtClean="0"/>
              <a:t>Dup</a:t>
            </a:r>
            <a:r>
              <a:rPr lang="en-US" baseline="0" dirty="0" smtClean="0"/>
              <a:t> reads (RNA-</a:t>
            </a:r>
            <a:r>
              <a:rPr lang="en-US" baseline="0" dirty="0" err="1" smtClean="0"/>
              <a:t>seq</a:t>
            </a:r>
            <a:r>
              <a:rPr lang="en-US" baseline="0" dirty="0" smtClean="0"/>
              <a:t>/</a:t>
            </a:r>
            <a:r>
              <a:rPr lang="en-US" baseline="0" dirty="0" err="1" smtClean="0"/>
              <a:t>ChIP-seq</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73E688D6-180E-4CDF-8CB8-B95A6A46A5C7}" type="slidenum">
              <a:rPr lang="en-US" smtClean="0"/>
              <a:pPr/>
              <a:t>12</a:t>
            </a:fld>
            <a:endParaRPr lang="en-US"/>
          </a:p>
        </p:txBody>
      </p:sp>
    </p:spTree>
    <p:extLst>
      <p:ext uri="{BB962C8B-B14F-4D97-AF65-F5344CB8AC3E}">
        <p14:creationId xmlns:p14="http://schemas.microsoft.com/office/powerpoint/2010/main" val="869009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r>
              <a:rPr lang="en-US" dirty="0" err="1" smtClean="0"/>
              <a:t>sNVs</a:t>
            </a:r>
            <a:endParaRPr lang="en-US" dirty="0"/>
          </a:p>
        </p:txBody>
      </p:sp>
      <p:sp>
        <p:nvSpPr>
          <p:cNvPr id="4" name="Slide Number Placeholder 3"/>
          <p:cNvSpPr>
            <a:spLocks noGrp="1"/>
          </p:cNvSpPr>
          <p:nvPr>
            <p:ph type="sldNum" sz="quarter" idx="10"/>
          </p:nvPr>
        </p:nvSpPr>
        <p:spPr/>
        <p:txBody>
          <a:bodyPr/>
          <a:lstStyle/>
          <a:p>
            <a:fld id="{73E688D6-180E-4CDF-8CB8-B95A6A46A5C7}" type="slidenum">
              <a:rPr lang="en-US" smtClean="0"/>
              <a:pPr/>
              <a:t>14</a:t>
            </a:fld>
            <a:endParaRPr lang="en-US"/>
          </a:p>
        </p:txBody>
      </p:sp>
    </p:spTree>
    <p:extLst>
      <p:ext uri="{BB962C8B-B14F-4D97-AF65-F5344CB8AC3E}">
        <p14:creationId xmlns:p14="http://schemas.microsoft.com/office/powerpoint/2010/main" val="2068878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3BF241-8666-49BA-BE5C-FBC548114BD2}" type="datetime1">
              <a:rPr lang="en-US" smtClean="0"/>
              <a:t>5/13/2015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52ED0E-D2C2-4E6D-9DC2-FB5A87E6CA3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890B54-700D-4069-8559-441DD5D5007D}" type="datetime1">
              <a:rPr lang="en-US" smtClean="0"/>
              <a:t>5/13/2015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52ED0E-D2C2-4E6D-9DC2-FB5A87E6CA3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148990-A0A5-43A5-8206-44A577433586}" type="datetime1">
              <a:rPr lang="en-US" smtClean="0"/>
              <a:t>5/13/2015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52ED0E-D2C2-4E6D-9DC2-FB5A87E6CA3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DEAA5E-BD92-49E7-A4F1-3C03F3534E28}" type="datetime1">
              <a:rPr lang="en-US" smtClean="0"/>
              <a:t>5/13/2015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52ED0E-D2C2-4E6D-9DC2-FB5A87E6CA3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14FF06-8013-4871-916E-290ACE74EDC8}" type="datetime1">
              <a:rPr lang="en-US" smtClean="0"/>
              <a:t>5/13/2015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52ED0E-D2C2-4E6D-9DC2-FB5A87E6CA3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E50CD5-75E3-414A-A184-BC3B40AD0614}" type="datetime1">
              <a:rPr lang="en-US" smtClean="0"/>
              <a:t>5/13/2015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52ED0E-D2C2-4E6D-9DC2-FB5A87E6CA3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9D31B8B-29DC-4060-B006-5F63143A3C65}" type="datetime1">
              <a:rPr lang="en-US" smtClean="0"/>
              <a:t>5/13/2015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52ED0E-D2C2-4E6D-9DC2-FB5A87E6CA3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132F2B-DA38-4FA7-B9F6-9EECE455039E}" type="datetime1">
              <a:rPr lang="en-US" smtClean="0"/>
              <a:t>5/13/2015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52ED0E-D2C2-4E6D-9DC2-FB5A87E6CA3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F86FDC-4DFB-4F10-AF2E-2132D0B4842F}" type="datetime1">
              <a:rPr lang="en-US" smtClean="0"/>
              <a:t>5/13/2015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52ED0E-D2C2-4E6D-9DC2-FB5A87E6CA3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FCF3A3-3CBF-433E-9AF8-3B492E5A3216}" type="datetime1">
              <a:rPr lang="en-US" smtClean="0"/>
              <a:t>5/13/2015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52ED0E-D2C2-4E6D-9DC2-FB5A87E6CA3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ED2316-DC11-40B0-8898-F4FA9249AA4A}" type="datetime1">
              <a:rPr lang="en-US" smtClean="0"/>
              <a:t>5/13/2015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52ED0E-D2C2-4E6D-9DC2-FB5A87E6CA3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B25090-EA57-4CE6-8210-79E52079648A}" type="datetime1">
              <a:rPr lang="en-US" smtClean="0"/>
              <a:t>5/13/2015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52ED0E-D2C2-4E6D-9DC2-FB5A87E6CA3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1470025"/>
          </a:xfrm>
        </p:spPr>
        <p:txBody>
          <a:bodyPr/>
          <a:lstStyle/>
          <a:p>
            <a:r>
              <a:rPr lang="en-US" dirty="0" err="1" smtClean="0"/>
              <a:t>AlleleDB</a:t>
            </a:r>
            <a:r>
              <a:rPr lang="en-US" dirty="0" smtClean="0"/>
              <a:t> Figure Pack</a:t>
            </a:r>
            <a:endParaRPr lang="en-US" dirty="0"/>
          </a:p>
        </p:txBody>
      </p:sp>
      <p:sp>
        <p:nvSpPr>
          <p:cNvPr id="4" name="Slide Number Placeholder 3"/>
          <p:cNvSpPr>
            <a:spLocks noGrp="1"/>
          </p:cNvSpPr>
          <p:nvPr>
            <p:ph type="sldNum" sz="quarter" idx="12"/>
          </p:nvPr>
        </p:nvSpPr>
        <p:spPr/>
        <p:txBody>
          <a:bodyPr/>
          <a:lstStyle/>
          <a:p>
            <a:fld id="{F252ED0E-D2C2-4E6D-9DC2-FB5A87E6CA3C}" type="slidenum">
              <a:rPr lang="en-US" smtClean="0"/>
              <a:pPr/>
              <a:t>1</a:t>
            </a:fld>
            <a:endParaRPr lang="en-US"/>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252ED0E-D2C2-4E6D-9DC2-FB5A87E6CA3C}" type="slidenum">
              <a:rPr lang="en-US" smtClean="0"/>
              <a:pPr/>
              <a:t>10</a:t>
            </a:fld>
            <a:endParaRPr lang="en-US"/>
          </a:p>
        </p:txBody>
      </p:sp>
      <p:sp>
        <p:nvSpPr>
          <p:cNvPr id="13" name="TextBox 12"/>
          <p:cNvSpPr txBox="1"/>
          <p:nvPr/>
        </p:nvSpPr>
        <p:spPr>
          <a:xfrm>
            <a:off x="7010400" y="2133600"/>
            <a:ext cx="1828800" cy="369332"/>
          </a:xfrm>
          <a:prstGeom prst="rect">
            <a:avLst/>
          </a:prstGeom>
          <a:noFill/>
        </p:spPr>
        <p:txBody>
          <a:bodyPr wrap="square" rtlCol="0">
            <a:spAutoFit/>
          </a:bodyPr>
          <a:lstStyle/>
          <a:p>
            <a:r>
              <a:rPr lang="en-US" b="1" dirty="0" smtClean="0"/>
              <a:t>Table 1.</a:t>
            </a:r>
            <a:endParaRPr lang="en-US"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0"/>
            <a:ext cx="5642947" cy="6858000"/>
          </a:xfrm>
          <a:prstGeom prst="rect">
            <a:avLst/>
          </a:prstGeom>
        </p:spPr>
      </p:pic>
    </p:spTree>
    <p:extLst>
      <p:ext uri="{BB962C8B-B14F-4D97-AF65-F5344CB8AC3E}">
        <p14:creationId xmlns:p14="http://schemas.microsoft.com/office/powerpoint/2010/main" val="231194627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r>
              <a:rPr lang="en-US" dirty="0" smtClean="0"/>
              <a:t>Supplementary Figure 1</a:t>
            </a:r>
            <a:endParaRPr lang="en-US" dirty="0"/>
          </a:p>
        </p:txBody>
      </p:sp>
      <p:sp>
        <p:nvSpPr>
          <p:cNvPr id="4" name="Slide Number Placeholder 3"/>
          <p:cNvSpPr>
            <a:spLocks noGrp="1"/>
          </p:cNvSpPr>
          <p:nvPr>
            <p:ph type="sldNum" sz="quarter" idx="12"/>
          </p:nvPr>
        </p:nvSpPr>
        <p:spPr/>
        <p:txBody>
          <a:bodyPr/>
          <a:lstStyle/>
          <a:p>
            <a:fld id="{F252ED0E-D2C2-4E6D-9DC2-FB5A87E6CA3C}" type="slidenum">
              <a:rPr lang="en-US" smtClean="0"/>
              <a:pPr/>
              <a:t>11</a:t>
            </a:fld>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3000" y="533400"/>
            <a:ext cx="6324600" cy="5742486"/>
          </a:xfrm>
          <a:prstGeom prst="rect">
            <a:avLst/>
          </a:prstGeom>
        </p:spPr>
      </p:pic>
      <p:sp>
        <p:nvSpPr>
          <p:cNvPr id="6" name="TextBox 5"/>
          <p:cNvSpPr txBox="1"/>
          <p:nvPr/>
        </p:nvSpPr>
        <p:spPr>
          <a:xfrm>
            <a:off x="609600" y="6260068"/>
            <a:ext cx="8077200" cy="646331"/>
          </a:xfrm>
          <a:prstGeom prst="rect">
            <a:avLst/>
          </a:prstGeom>
          <a:noFill/>
        </p:spPr>
        <p:txBody>
          <a:bodyPr wrap="square" rtlCol="0">
            <a:spAutoFit/>
          </a:bodyPr>
          <a:lstStyle/>
          <a:p>
            <a:r>
              <a:rPr lang="en-US" b="1" dirty="0"/>
              <a:t>Figure </a:t>
            </a:r>
            <a:r>
              <a:rPr lang="en-US" b="1" dirty="0" smtClean="0"/>
              <a:t>5. </a:t>
            </a:r>
            <a:r>
              <a:rPr lang="en-US" b="1" dirty="0"/>
              <a:t>Some genomic regions are more susceptible to allele-specific </a:t>
            </a:r>
            <a:r>
              <a:rPr lang="en-US" b="1" dirty="0" smtClean="0"/>
              <a:t>regulation (collapsed/unique SNVs). </a:t>
            </a:r>
            <a:endParaRPr lang="en-US" dirty="0"/>
          </a:p>
        </p:txBody>
      </p:sp>
    </p:spTree>
    <p:extLst>
      <p:ext uri="{BB962C8B-B14F-4D97-AF65-F5344CB8AC3E}">
        <p14:creationId xmlns:p14="http://schemas.microsoft.com/office/powerpoint/2010/main" val="25407324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normAutofit fontScale="90000"/>
          </a:bodyPr>
          <a:lstStyle/>
          <a:p>
            <a:r>
              <a:rPr lang="en-US" dirty="0" smtClean="0"/>
              <a:t>Supplementary Table 1</a:t>
            </a:r>
            <a:br>
              <a:rPr lang="en-US" dirty="0" smtClean="0"/>
            </a:br>
            <a:r>
              <a:rPr lang="en-US" dirty="0" smtClean="0"/>
              <a:t>Inconsistencies in the original eight studies</a:t>
            </a:r>
            <a:endParaRPr lang="en-US" dirty="0"/>
          </a:p>
        </p:txBody>
      </p:sp>
      <p:sp>
        <p:nvSpPr>
          <p:cNvPr id="4" name="Slide Number Placeholder 3"/>
          <p:cNvSpPr>
            <a:spLocks noGrp="1"/>
          </p:cNvSpPr>
          <p:nvPr>
            <p:ph type="sldNum" sz="quarter" idx="12"/>
          </p:nvPr>
        </p:nvSpPr>
        <p:spPr/>
        <p:txBody>
          <a:bodyPr/>
          <a:lstStyle/>
          <a:p>
            <a:fld id="{F252ED0E-D2C2-4E6D-9DC2-FB5A87E6CA3C}" type="slidenum">
              <a:rPr lang="en-US" smtClean="0"/>
              <a:pPr/>
              <a:t>12</a:t>
            </a:fld>
            <a:endParaRPr lang="en-US"/>
          </a:p>
        </p:txBody>
      </p:sp>
      <p:pic>
        <p:nvPicPr>
          <p:cNvPr id="14" name="Content Placeholder 1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246" y="1857194"/>
            <a:ext cx="8880112" cy="2410006"/>
          </a:xfrm>
          <a:prstGeom prst="rect">
            <a:avLst/>
          </a:prstGeom>
        </p:spPr>
      </p:pic>
    </p:spTree>
    <p:extLst>
      <p:ext uri="{BB962C8B-B14F-4D97-AF65-F5344CB8AC3E}">
        <p14:creationId xmlns:p14="http://schemas.microsoft.com/office/powerpoint/2010/main" val="3407690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Supplementary Table 2</a:t>
            </a:r>
            <a:br>
              <a:rPr lang="en-US" dirty="0" smtClean="0"/>
            </a:br>
            <a:r>
              <a:rPr lang="en-US" dirty="0" smtClean="0"/>
              <a:t>Flagging of individual datasets</a:t>
            </a:r>
            <a:endParaRPr lang="en-US" dirty="0"/>
          </a:p>
        </p:txBody>
      </p:sp>
      <p:sp>
        <p:nvSpPr>
          <p:cNvPr id="4" name="Slide Number Placeholder 3"/>
          <p:cNvSpPr>
            <a:spLocks noGrp="1"/>
          </p:cNvSpPr>
          <p:nvPr>
            <p:ph type="sldNum" sz="quarter" idx="12"/>
          </p:nvPr>
        </p:nvSpPr>
        <p:spPr/>
        <p:txBody>
          <a:bodyPr/>
          <a:lstStyle/>
          <a:p>
            <a:fld id="{F252ED0E-D2C2-4E6D-9DC2-FB5A87E6CA3C}" type="slidenum">
              <a:rPr lang="en-US" smtClean="0"/>
              <a:pPr/>
              <a:t>13</a:t>
            </a:fld>
            <a:endParaRPr lang="en-US"/>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44552"/>
          <a:stretch/>
        </p:blipFill>
        <p:spPr>
          <a:xfrm>
            <a:off x="76200" y="1828800"/>
            <a:ext cx="8915400" cy="991083"/>
          </a:xfrm>
          <a:prstGeom prst="rect">
            <a:avLst/>
          </a:prstGeom>
        </p:spPr>
      </p:pic>
    </p:spTree>
    <p:extLst>
      <p:ext uri="{BB962C8B-B14F-4D97-AF65-F5344CB8AC3E}">
        <p14:creationId xmlns:p14="http://schemas.microsoft.com/office/powerpoint/2010/main" val="41051858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dirty="0" smtClean="0"/>
              <a:t>Supplementary Table 3</a:t>
            </a:r>
            <a:br>
              <a:rPr lang="en-US" dirty="0" smtClean="0"/>
            </a:br>
            <a:r>
              <a:rPr lang="en-US" dirty="0" smtClean="0"/>
              <a:t>Allelic inheritance</a:t>
            </a:r>
            <a:endParaRPr lang="en-US" dirty="0"/>
          </a:p>
        </p:txBody>
      </p:sp>
      <p:sp>
        <p:nvSpPr>
          <p:cNvPr id="4" name="Slide Number Placeholder 3"/>
          <p:cNvSpPr>
            <a:spLocks noGrp="1"/>
          </p:cNvSpPr>
          <p:nvPr>
            <p:ph type="sldNum" sz="quarter" idx="12"/>
          </p:nvPr>
        </p:nvSpPr>
        <p:spPr/>
        <p:txBody>
          <a:bodyPr/>
          <a:lstStyle/>
          <a:p>
            <a:fld id="{F252ED0E-D2C2-4E6D-9DC2-FB5A87E6CA3C}" type="slidenum">
              <a:rPr lang="en-US" smtClean="0"/>
              <a:pPr/>
              <a:t>14</a:t>
            </a:fld>
            <a:endParaRPr lang="en-US"/>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04983" y="2644082"/>
            <a:ext cx="7534033" cy="2438198"/>
          </a:xfrm>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3200" dirty="0" smtClean="0"/>
              <a:t>Supplementary File 1</a:t>
            </a:r>
            <a:br>
              <a:rPr lang="en-US" sz="3200" dirty="0" smtClean="0"/>
            </a:br>
            <a:r>
              <a:rPr lang="en-US" sz="3200" dirty="0" smtClean="0"/>
              <a:t>708 unique non-coding categories, gene elements, enhancers</a:t>
            </a:r>
            <a:endParaRPr lang="en-US" sz="3200" dirty="0"/>
          </a:p>
        </p:txBody>
      </p:sp>
      <p:sp>
        <p:nvSpPr>
          <p:cNvPr id="4" name="Slide Number Placeholder 3"/>
          <p:cNvSpPr>
            <a:spLocks noGrp="1"/>
          </p:cNvSpPr>
          <p:nvPr>
            <p:ph type="sldNum" sz="quarter" idx="12"/>
          </p:nvPr>
        </p:nvSpPr>
        <p:spPr/>
        <p:txBody>
          <a:bodyPr/>
          <a:lstStyle/>
          <a:p>
            <a:fld id="{F252ED0E-D2C2-4E6D-9DC2-FB5A87E6CA3C}" type="slidenum">
              <a:rPr lang="en-US" smtClean="0"/>
              <a:pPr/>
              <a:t>15</a:t>
            </a:fld>
            <a:endParaRPr lang="en-US"/>
          </a:p>
        </p:txBody>
      </p:sp>
      <p:sp>
        <p:nvSpPr>
          <p:cNvPr id="8" name="TextBox 7"/>
          <p:cNvSpPr txBox="1"/>
          <p:nvPr/>
        </p:nvSpPr>
        <p:spPr>
          <a:xfrm>
            <a:off x="1295400" y="6096000"/>
            <a:ext cx="6553200" cy="400110"/>
          </a:xfrm>
          <a:prstGeom prst="rect">
            <a:avLst/>
          </a:prstGeom>
          <a:noFill/>
        </p:spPr>
        <p:txBody>
          <a:bodyPr wrap="square" rtlCol="0">
            <a:spAutoFit/>
          </a:bodyPr>
          <a:lstStyle/>
          <a:p>
            <a:r>
              <a:rPr lang="en-US" sz="2000" dirty="0" smtClean="0"/>
              <a:t>ASB, ASE and AS, with </a:t>
            </a:r>
            <a:r>
              <a:rPr lang="en-US" sz="2000" dirty="0" err="1" smtClean="0"/>
              <a:t>Bonferroni</a:t>
            </a:r>
            <a:r>
              <a:rPr lang="en-US" sz="2000" dirty="0" smtClean="0"/>
              <a:t>-corrected p values</a:t>
            </a:r>
            <a:endParaRPr lang="en-US" sz="2000" dirty="0"/>
          </a:p>
        </p:txBody>
      </p:sp>
      <p:pic>
        <p:nvPicPr>
          <p:cNvPr id="7" name="Content Placeholder 6"/>
          <p:cNvPicPr>
            <a:picLocks noGrp="1" noChangeAspect="1"/>
          </p:cNvPicPr>
          <p:nvPr>
            <p:ph idx="1"/>
          </p:nvPr>
        </p:nvPicPr>
        <p:blipFill rotWithShape="1">
          <a:blip r:embed="rId2"/>
          <a:srcRect t="28620" r="7383" b="8633"/>
          <a:stretch/>
        </p:blipFill>
        <p:spPr>
          <a:xfrm>
            <a:off x="172986" y="1828800"/>
            <a:ext cx="8798028" cy="33528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3200" dirty="0" smtClean="0"/>
              <a:t>Supplementary File 2</a:t>
            </a:r>
            <a:br>
              <a:rPr lang="en-US" sz="3200" dirty="0" smtClean="0"/>
            </a:br>
            <a:r>
              <a:rPr lang="en-US" sz="3200" dirty="0" smtClean="0"/>
              <a:t>19,257 genes and MAE categories</a:t>
            </a:r>
            <a:endParaRPr lang="en-US" sz="3200" dirty="0"/>
          </a:p>
        </p:txBody>
      </p:sp>
      <p:sp>
        <p:nvSpPr>
          <p:cNvPr id="4" name="Slide Number Placeholder 3"/>
          <p:cNvSpPr>
            <a:spLocks noGrp="1"/>
          </p:cNvSpPr>
          <p:nvPr>
            <p:ph type="sldNum" sz="quarter" idx="12"/>
          </p:nvPr>
        </p:nvSpPr>
        <p:spPr/>
        <p:txBody>
          <a:bodyPr/>
          <a:lstStyle/>
          <a:p>
            <a:fld id="{F252ED0E-D2C2-4E6D-9DC2-FB5A87E6CA3C}" type="slidenum">
              <a:rPr lang="en-US" smtClean="0"/>
              <a:pPr/>
              <a:t>16</a:t>
            </a:fld>
            <a:endParaRPr lang="en-US"/>
          </a:p>
        </p:txBody>
      </p:sp>
      <p:sp>
        <p:nvSpPr>
          <p:cNvPr id="11" name="TextBox 10"/>
          <p:cNvSpPr txBox="1"/>
          <p:nvPr/>
        </p:nvSpPr>
        <p:spPr>
          <a:xfrm>
            <a:off x="1447800" y="6321365"/>
            <a:ext cx="6553200" cy="400110"/>
          </a:xfrm>
          <a:prstGeom prst="rect">
            <a:avLst/>
          </a:prstGeom>
          <a:noFill/>
        </p:spPr>
        <p:txBody>
          <a:bodyPr wrap="square" rtlCol="0">
            <a:spAutoFit/>
          </a:bodyPr>
          <a:lstStyle/>
          <a:p>
            <a:r>
              <a:rPr lang="en-US" sz="2000" dirty="0" smtClean="0"/>
              <a:t>ASB, ASE and AS, with </a:t>
            </a:r>
            <a:r>
              <a:rPr lang="en-US" sz="2000" dirty="0" err="1" smtClean="0"/>
              <a:t>Bonferroni</a:t>
            </a:r>
            <a:r>
              <a:rPr lang="en-US" sz="2000" dirty="0" smtClean="0"/>
              <a:t>-corrected p values</a:t>
            </a:r>
            <a:endParaRPr lang="en-US" sz="2000" dirty="0"/>
          </a:p>
        </p:txBody>
      </p:sp>
      <p:pic>
        <p:nvPicPr>
          <p:cNvPr id="5" name="Content Placeholder 4"/>
          <p:cNvPicPr>
            <a:picLocks noGrp="1" noChangeAspect="1"/>
          </p:cNvPicPr>
          <p:nvPr>
            <p:ph idx="1"/>
          </p:nvPr>
        </p:nvPicPr>
        <p:blipFill rotWithShape="1">
          <a:blip r:embed="rId3"/>
          <a:srcRect l="50000" t="31241" r="9259" b="9499"/>
          <a:stretch/>
        </p:blipFill>
        <p:spPr>
          <a:xfrm>
            <a:off x="76200" y="1261241"/>
            <a:ext cx="8915400" cy="3409106"/>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3058501141"/>
              </p:ext>
            </p:extLst>
          </p:nvPr>
        </p:nvGraphicFramePr>
        <p:xfrm>
          <a:off x="105103" y="4807199"/>
          <a:ext cx="8938667" cy="1259898"/>
        </p:xfrm>
        <a:graphic>
          <a:graphicData uri="http://schemas.openxmlformats.org/drawingml/2006/table">
            <a:tbl>
              <a:tblPr>
                <a:tableStyleId>{5C22544A-7EE6-4342-B048-85BDC9FD1C3A}</a:tableStyleId>
              </a:tblPr>
              <a:tblGrid>
                <a:gridCol w="690166"/>
                <a:gridCol w="881609"/>
                <a:gridCol w="848553"/>
                <a:gridCol w="283603"/>
                <a:gridCol w="637997"/>
                <a:gridCol w="712484"/>
                <a:gridCol w="965750"/>
                <a:gridCol w="400800"/>
                <a:gridCol w="743376"/>
                <a:gridCol w="700464"/>
                <a:gridCol w="953730"/>
                <a:gridCol w="388779"/>
                <a:gridCol w="731356"/>
              </a:tblGrid>
              <a:tr h="419966">
                <a:tc>
                  <a:txBody>
                    <a:bodyPr/>
                    <a:lstStyle/>
                    <a:p>
                      <a:pPr algn="ctr" fontAlgn="b"/>
                      <a:r>
                        <a:rPr lang="en-US" sz="1800" u="none" strike="noStrike" dirty="0">
                          <a:effectLst/>
                        </a:rPr>
                        <a:t> </a:t>
                      </a:r>
                      <a:endParaRPr lang="en-US" sz="1800" b="1" i="0" u="none" strike="noStrike" dirty="0">
                        <a:solidFill>
                          <a:srgbClr val="000000"/>
                        </a:solidFill>
                        <a:effectLst/>
                        <a:latin typeface="Calibri" panose="020F0502020204030204" pitchFamily="34" charset="0"/>
                      </a:endParaRPr>
                    </a:p>
                  </a:txBody>
                  <a:tcPr marL="5358" marR="5358" marT="5358" marB="0" anchor="b"/>
                </a:tc>
                <a:tc>
                  <a:txBody>
                    <a:bodyPr/>
                    <a:lstStyle/>
                    <a:p>
                      <a:pPr algn="ctr" fontAlgn="b"/>
                      <a:r>
                        <a:rPr lang="en-US" sz="1800" u="none" strike="noStrike" dirty="0">
                          <a:effectLst/>
                        </a:rPr>
                        <a:t>AS.OR</a:t>
                      </a:r>
                      <a:endParaRPr lang="en-US" sz="1800" b="1" i="0" u="none" strike="noStrike" dirty="0">
                        <a:solidFill>
                          <a:srgbClr val="000000"/>
                        </a:solidFill>
                        <a:effectLst/>
                        <a:latin typeface="Calibri" panose="020F0502020204030204" pitchFamily="34" charset="0"/>
                      </a:endParaRPr>
                    </a:p>
                  </a:txBody>
                  <a:tcPr marL="5358" marR="5358" marT="5358" marB="0" anchor="b"/>
                </a:tc>
                <a:tc>
                  <a:txBody>
                    <a:bodyPr/>
                    <a:lstStyle/>
                    <a:p>
                      <a:pPr algn="ctr" fontAlgn="b"/>
                      <a:r>
                        <a:rPr lang="en-US" sz="1800" u="none" strike="noStrike" dirty="0" err="1">
                          <a:effectLst/>
                        </a:rPr>
                        <a:t>AS.p.bon</a:t>
                      </a:r>
                      <a:endParaRPr lang="en-US" sz="1800" b="1" i="0" u="none" strike="noStrike" dirty="0">
                        <a:solidFill>
                          <a:srgbClr val="000000"/>
                        </a:solidFill>
                        <a:effectLst/>
                        <a:latin typeface="Calibri" panose="020F0502020204030204" pitchFamily="34" charset="0"/>
                      </a:endParaRPr>
                    </a:p>
                  </a:txBody>
                  <a:tcPr marL="5358" marR="5358" marT="5358" marB="0" anchor="b"/>
                </a:tc>
                <a:tc>
                  <a:txBody>
                    <a:bodyPr/>
                    <a:lstStyle/>
                    <a:p>
                      <a:pPr algn="ctr" fontAlgn="b"/>
                      <a:r>
                        <a:rPr lang="en-US" sz="1800" u="none" strike="noStrike">
                          <a:effectLst/>
                        </a:rPr>
                        <a:t>AS</a:t>
                      </a:r>
                      <a:endParaRPr lang="en-US" sz="1800" b="1" i="0" u="none" strike="noStrike">
                        <a:solidFill>
                          <a:srgbClr val="000000"/>
                        </a:solidFill>
                        <a:effectLst/>
                        <a:latin typeface="Calibri" panose="020F0502020204030204" pitchFamily="34" charset="0"/>
                      </a:endParaRPr>
                    </a:p>
                  </a:txBody>
                  <a:tcPr marL="5358" marR="5358" marT="5358" marB="0" anchor="b"/>
                </a:tc>
                <a:tc>
                  <a:txBody>
                    <a:bodyPr/>
                    <a:lstStyle/>
                    <a:p>
                      <a:pPr algn="ctr" fontAlgn="b"/>
                      <a:r>
                        <a:rPr lang="en-US" sz="1800" u="none" strike="noStrike">
                          <a:effectLst/>
                        </a:rPr>
                        <a:t>nonAS</a:t>
                      </a:r>
                      <a:endParaRPr lang="en-US" sz="1800" b="1" i="0" u="none" strike="noStrike">
                        <a:solidFill>
                          <a:srgbClr val="000000"/>
                        </a:solidFill>
                        <a:effectLst/>
                        <a:latin typeface="Calibri" panose="020F0502020204030204" pitchFamily="34" charset="0"/>
                      </a:endParaRPr>
                    </a:p>
                  </a:txBody>
                  <a:tcPr marL="5358" marR="5358" marT="5358" marB="0" anchor="b"/>
                </a:tc>
                <a:tc>
                  <a:txBody>
                    <a:bodyPr/>
                    <a:lstStyle/>
                    <a:p>
                      <a:pPr algn="ctr" fontAlgn="b"/>
                      <a:r>
                        <a:rPr lang="en-US" sz="1800" u="none" strike="noStrike" dirty="0">
                          <a:effectLst/>
                        </a:rPr>
                        <a:t>ASB.OR</a:t>
                      </a:r>
                      <a:endParaRPr lang="en-US" sz="1800" b="1" i="0" u="none" strike="noStrike" dirty="0">
                        <a:solidFill>
                          <a:srgbClr val="000000"/>
                        </a:solidFill>
                        <a:effectLst/>
                        <a:latin typeface="Calibri" panose="020F0502020204030204" pitchFamily="34" charset="0"/>
                      </a:endParaRPr>
                    </a:p>
                  </a:txBody>
                  <a:tcPr marL="5358" marR="5358" marT="5358" marB="0" anchor="b"/>
                </a:tc>
                <a:tc>
                  <a:txBody>
                    <a:bodyPr/>
                    <a:lstStyle/>
                    <a:p>
                      <a:pPr algn="ctr" fontAlgn="b"/>
                      <a:r>
                        <a:rPr lang="en-US" sz="1800" u="none" strike="noStrike" dirty="0" err="1" smtClean="0">
                          <a:effectLst/>
                        </a:rPr>
                        <a:t>ASB.pbon</a:t>
                      </a:r>
                      <a:endParaRPr lang="en-US" sz="1800" b="1" i="0" u="none" strike="noStrike" dirty="0">
                        <a:solidFill>
                          <a:srgbClr val="000000"/>
                        </a:solidFill>
                        <a:effectLst/>
                        <a:latin typeface="Calibri" panose="020F0502020204030204" pitchFamily="34" charset="0"/>
                      </a:endParaRPr>
                    </a:p>
                  </a:txBody>
                  <a:tcPr marL="5358" marR="5358" marT="5358" marB="0" anchor="b"/>
                </a:tc>
                <a:tc>
                  <a:txBody>
                    <a:bodyPr/>
                    <a:lstStyle/>
                    <a:p>
                      <a:pPr algn="ctr" fontAlgn="b"/>
                      <a:r>
                        <a:rPr lang="en-US" sz="1800" u="none" strike="noStrike">
                          <a:effectLst/>
                        </a:rPr>
                        <a:t>ASB</a:t>
                      </a:r>
                      <a:endParaRPr lang="en-US" sz="1800" b="1" i="0" u="none" strike="noStrike">
                        <a:solidFill>
                          <a:srgbClr val="000000"/>
                        </a:solidFill>
                        <a:effectLst/>
                        <a:latin typeface="Calibri" panose="020F0502020204030204" pitchFamily="34" charset="0"/>
                      </a:endParaRPr>
                    </a:p>
                  </a:txBody>
                  <a:tcPr marL="5358" marR="5358" marT="5358" marB="0" anchor="b"/>
                </a:tc>
                <a:tc>
                  <a:txBody>
                    <a:bodyPr/>
                    <a:lstStyle/>
                    <a:p>
                      <a:pPr algn="ctr" fontAlgn="b"/>
                      <a:r>
                        <a:rPr lang="en-US" sz="1800" u="none" strike="noStrike">
                          <a:effectLst/>
                        </a:rPr>
                        <a:t>nonASB</a:t>
                      </a:r>
                      <a:endParaRPr lang="en-US" sz="1800" b="1" i="0" u="none" strike="noStrike">
                        <a:solidFill>
                          <a:srgbClr val="000000"/>
                        </a:solidFill>
                        <a:effectLst/>
                        <a:latin typeface="Calibri" panose="020F0502020204030204" pitchFamily="34" charset="0"/>
                      </a:endParaRPr>
                    </a:p>
                  </a:txBody>
                  <a:tcPr marL="5358" marR="5358" marT="5358" marB="0" anchor="b"/>
                </a:tc>
                <a:tc>
                  <a:txBody>
                    <a:bodyPr/>
                    <a:lstStyle/>
                    <a:p>
                      <a:pPr algn="ctr" fontAlgn="b"/>
                      <a:r>
                        <a:rPr lang="en-US" sz="1800" u="none" strike="noStrike">
                          <a:effectLst/>
                        </a:rPr>
                        <a:t>ASE.OR</a:t>
                      </a:r>
                      <a:endParaRPr lang="en-US" sz="1800" b="1" i="0" u="none" strike="noStrike">
                        <a:solidFill>
                          <a:srgbClr val="000000"/>
                        </a:solidFill>
                        <a:effectLst/>
                        <a:latin typeface="Calibri" panose="020F0502020204030204" pitchFamily="34" charset="0"/>
                      </a:endParaRPr>
                    </a:p>
                  </a:txBody>
                  <a:tcPr marL="5358" marR="5358" marT="5358" marB="0" anchor="b"/>
                </a:tc>
                <a:tc>
                  <a:txBody>
                    <a:bodyPr/>
                    <a:lstStyle/>
                    <a:p>
                      <a:pPr algn="ctr" fontAlgn="b"/>
                      <a:r>
                        <a:rPr lang="en-US" sz="1800" u="none" strike="noStrike" dirty="0" err="1" smtClean="0">
                          <a:effectLst/>
                        </a:rPr>
                        <a:t>ASE.pbon</a:t>
                      </a:r>
                      <a:endParaRPr lang="en-US" sz="1800" b="1" i="0" u="none" strike="noStrike" dirty="0">
                        <a:solidFill>
                          <a:srgbClr val="000000"/>
                        </a:solidFill>
                        <a:effectLst/>
                        <a:latin typeface="Calibri" panose="020F0502020204030204" pitchFamily="34" charset="0"/>
                      </a:endParaRPr>
                    </a:p>
                  </a:txBody>
                  <a:tcPr marL="5358" marR="5358" marT="5358" marB="0" anchor="b"/>
                </a:tc>
                <a:tc>
                  <a:txBody>
                    <a:bodyPr/>
                    <a:lstStyle/>
                    <a:p>
                      <a:pPr algn="ctr" fontAlgn="b"/>
                      <a:r>
                        <a:rPr lang="en-US" sz="1800" u="none" strike="noStrike">
                          <a:effectLst/>
                        </a:rPr>
                        <a:t>ASE</a:t>
                      </a:r>
                      <a:endParaRPr lang="en-US" sz="1800" b="1" i="0" u="none" strike="noStrike">
                        <a:solidFill>
                          <a:srgbClr val="000000"/>
                        </a:solidFill>
                        <a:effectLst/>
                        <a:latin typeface="Calibri" panose="020F0502020204030204" pitchFamily="34" charset="0"/>
                      </a:endParaRPr>
                    </a:p>
                  </a:txBody>
                  <a:tcPr marL="5358" marR="5358" marT="5358" marB="0" anchor="b"/>
                </a:tc>
                <a:tc>
                  <a:txBody>
                    <a:bodyPr/>
                    <a:lstStyle/>
                    <a:p>
                      <a:pPr algn="ctr" fontAlgn="b"/>
                      <a:r>
                        <a:rPr lang="en-US" sz="1800" u="none" strike="noStrike" dirty="0" err="1">
                          <a:effectLst/>
                        </a:rPr>
                        <a:t>nonASE</a:t>
                      </a:r>
                      <a:endParaRPr lang="en-US" sz="1800" b="1" i="0" u="none" strike="noStrike" dirty="0">
                        <a:solidFill>
                          <a:srgbClr val="000000"/>
                        </a:solidFill>
                        <a:effectLst/>
                        <a:latin typeface="Calibri" panose="020F0502020204030204" pitchFamily="34" charset="0"/>
                      </a:endParaRPr>
                    </a:p>
                  </a:txBody>
                  <a:tcPr marL="5358" marR="5358" marT="5358" marB="0" anchor="b"/>
                </a:tc>
              </a:tr>
              <a:tr h="419966">
                <a:tc>
                  <a:txBody>
                    <a:bodyPr/>
                    <a:lstStyle/>
                    <a:p>
                      <a:pPr algn="l" fontAlgn="b"/>
                      <a:r>
                        <a:rPr lang="en-US" sz="1800" u="none" strike="noStrike" dirty="0">
                          <a:effectLst/>
                        </a:rPr>
                        <a:t>FHIT</a:t>
                      </a:r>
                      <a:endParaRPr lang="en-US" sz="1800" b="0" i="0" u="none" strike="noStrike" dirty="0">
                        <a:solidFill>
                          <a:srgbClr val="000000"/>
                        </a:solidFill>
                        <a:effectLst/>
                        <a:latin typeface="Calibri" panose="020F0502020204030204" pitchFamily="34" charset="0"/>
                      </a:endParaRPr>
                    </a:p>
                  </a:txBody>
                  <a:tcPr marL="5358" marR="5358" marT="5358" marB="0" anchor="b"/>
                </a:tc>
                <a:tc>
                  <a:txBody>
                    <a:bodyPr/>
                    <a:lstStyle/>
                    <a:p>
                      <a:pPr algn="r" fontAlgn="b"/>
                      <a:r>
                        <a:rPr lang="en-US" sz="1800" u="none" strike="noStrike">
                          <a:effectLst/>
                        </a:rPr>
                        <a:t>0.13884</a:t>
                      </a:r>
                      <a:endParaRPr lang="en-US" sz="1800" b="0" i="0" u="none" strike="noStrike">
                        <a:solidFill>
                          <a:srgbClr val="000000"/>
                        </a:solidFill>
                        <a:effectLst/>
                        <a:latin typeface="Calibri" panose="020F0502020204030204" pitchFamily="34" charset="0"/>
                      </a:endParaRPr>
                    </a:p>
                  </a:txBody>
                  <a:tcPr marL="5358" marR="5358" marT="5358" marB="0" anchor="b"/>
                </a:tc>
                <a:tc>
                  <a:txBody>
                    <a:bodyPr/>
                    <a:lstStyle/>
                    <a:p>
                      <a:pPr algn="r" fontAlgn="b"/>
                      <a:r>
                        <a:rPr lang="en-US" sz="1800" u="none" strike="noStrike">
                          <a:effectLst/>
                        </a:rPr>
                        <a:t>6.30E-07</a:t>
                      </a:r>
                      <a:endParaRPr lang="en-US" sz="1800" b="0" i="0" u="none" strike="noStrike">
                        <a:solidFill>
                          <a:srgbClr val="000000"/>
                        </a:solidFill>
                        <a:effectLst/>
                        <a:latin typeface="Calibri" panose="020F0502020204030204" pitchFamily="34" charset="0"/>
                      </a:endParaRPr>
                    </a:p>
                  </a:txBody>
                  <a:tcPr marL="5358" marR="5358" marT="5358" marB="0" anchor="b"/>
                </a:tc>
                <a:tc>
                  <a:txBody>
                    <a:bodyPr/>
                    <a:lstStyle/>
                    <a:p>
                      <a:pPr algn="r" fontAlgn="b"/>
                      <a:r>
                        <a:rPr lang="en-US" sz="1800" u="none" strike="noStrike">
                          <a:effectLst/>
                        </a:rPr>
                        <a:t>6</a:t>
                      </a:r>
                      <a:endParaRPr lang="en-US" sz="1800" b="0" i="0" u="none" strike="noStrike">
                        <a:solidFill>
                          <a:srgbClr val="000000"/>
                        </a:solidFill>
                        <a:effectLst/>
                        <a:latin typeface="Calibri" panose="020F0502020204030204" pitchFamily="34" charset="0"/>
                      </a:endParaRPr>
                    </a:p>
                  </a:txBody>
                  <a:tcPr marL="5358" marR="5358" marT="5358" marB="0" anchor="b"/>
                </a:tc>
                <a:tc>
                  <a:txBody>
                    <a:bodyPr/>
                    <a:lstStyle/>
                    <a:p>
                      <a:pPr algn="r" fontAlgn="b"/>
                      <a:r>
                        <a:rPr lang="en-US" sz="1800" u="none" strike="noStrike">
                          <a:effectLst/>
                        </a:rPr>
                        <a:t>262</a:t>
                      </a:r>
                      <a:endParaRPr lang="en-US" sz="1800" b="0" i="0" u="none" strike="noStrike">
                        <a:solidFill>
                          <a:srgbClr val="000000"/>
                        </a:solidFill>
                        <a:effectLst/>
                        <a:latin typeface="Calibri" panose="020F0502020204030204" pitchFamily="34" charset="0"/>
                      </a:endParaRPr>
                    </a:p>
                  </a:txBody>
                  <a:tcPr marL="5358" marR="5358" marT="5358" marB="0" anchor="b"/>
                </a:tc>
                <a:tc>
                  <a:txBody>
                    <a:bodyPr/>
                    <a:lstStyle/>
                    <a:p>
                      <a:pPr algn="r" fontAlgn="b"/>
                      <a:r>
                        <a:rPr lang="en-US" sz="1800" u="none" strike="noStrike">
                          <a:effectLst/>
                        </a:rPr>
                        <a:t>0.00</a:t>
                      </a:r>
                      <a:endParaRPr lang="en-US" sz="1800" b="0" i="0" u="none" strike="noStrike">
                        <a:solidFill>
                          <a:srgbClr val="000000"/>
                        </a:solidFill>
                        <a:effectLst/>
                        <a:latin typeface="Calibri" panose="020F0502020204030204" pitchFamily="34" charset="0"/>
                      </a:endParaRPr>
                    </a:p>
                  </a:txBody>
                  <a:tcPr marL="5358" marR="5358" marT="5358" marB="0" anchor="b"/>
                </a:tc>
                <a:tc>
                  <a:txBody>
                    <a:bodyPr/>
                    <a:lstStyle/>
                    <a:p>
                      <a:pPr algn="r" fontAlgn="b"/>
                      <a:r>
                        <a:rPr lang="en-US" sz="1800" u="none" strike="noStrike">
                          <a:effectLst/>
                        </a:rPr>
                        <a:t>1.00E+00</a:t>
                      </a:r>
                      <a:endParaRPr lang="en-US" sz="1800" b="0" i="0" u="none" strike="noStrike">
                        <a:solidFill>
                          <a:srgbClr val="000000"/>
                        </a:solidFill>
                        <a:effectLst/>
                        <a:latin typeface="Calibri" panose="020F0502020204030204" pitchFamily="34" charset="0"/>
                      </a:endParaRPr>
                    </a:p>
                  </a:txBody>
                  <a:tcPr marL="5358" marR="5358" marT="5358" marB="0" anchor="b"/>
                </a:tc>
                <a:tc>
                  <a:txBody>
                    <a:bodyPr/>
                    <a:lstStyle/>
                    <a:p>
                      <a:pPr algn="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5358" marR="5358" marT="5358" marB="0" anchor="b"/>
                </a:tc>
                <a:tc>
                  <a:txBody>
                    <a:bodyPr/>
                    <a:lstStyle/>
                    <a:p>
                      <a:pPr algn="r" fontAlgn="b"/>
                      <a:r>
                        <a:rPr lang="en-US" sz="1800" u="none" strike="noStrike">
                          <a:effectLst/>
                        </a:rPr>
                        <a:t>23</a:t>
                      </a:r>
                      <a:endParaRPr lang="en-US" sz="1800" b="0" i="0" u="none" strike="noStrike">
                        <a:solidFill>
                          <a:srgbClr val="000000"/>
                        </a:solidFill>
                        <a:effectLst/>
                        <a:latin typeface="Calibri" panose="020F0502020204030204" pitchFamily="34" charset="0"/>
                      </a:endParaRPr>
                    </a:p>
                  </a:txBody>
                  <a:tcPr marL="5358" marR="5358" marT="5358" marB="0" anchor="b"/>
                </a:tc>
                <a:tc>
                  <a:txBody>
                    <a:bodyPr/>
                    <a:lstStyle/>
                    <a:p>
                      <a:pPr algn="r" fontAlgn="b"/>
                      <a:r>
                        <a:rPr lang="en-US" sz="1800" u="none" strike="noStrike">
                          <a:effectLst/>
                        </a:rPr>
                        <a:t>0.14</a:t>
                      </a:r>
                      <a:endParaRPr lang="en-US" sz="1800" b="0" i="0" u="none" strike="noStrike">
                        <a:solidFill>
                          <a:srgbClr val="000000"/>
                        </a:solidFill>
                        <a:effectLst/>
                        <a:latin typeface="Calibri" panose="020F0502020204030204" pitchFamily="34" charset="0"/>
                      </a:endParaRPr>
                    </a:p>
                  </a:txBody>
                  <a:tcPr marL="5358" marR="5358" marT="5358" marB="0" anchor="b"/>
                </a:tc>
                <a:tc>
                  <a:txBody>
                    <a:bodyPr/>
                    <a:lstStyle/>
                    <a:p>
                      <a:pPr algn="r" fontAlgn="b"/>
                      <a:r>
                        <a:rPr lang="en-US" sz="1800" u="none" strike="noStrike">
                          <a:effectLst/>
                        </a:rPr>
                        <a:t>4.74E-07</a:t>
                      </a:r>
                      <a:endParaRPr lang="en-US" sz="1800" b="0" i="0" u="none" strike="noStrike">
                        <a:solidFill>
                          <a:srgbClr val="000000"/>
                        </a:solidFill>
                        <a:effectLst/>
                        <a:latin typeface="Calibri" panose="020F0502020204030204" pitchFamily="34" charset="0"/>
                      </a:endParaRPr>
                    </a:p>
                  </a:txBody>
                  <a:tcPr marL="5358" marR="5358" marT="5358" marB="0" anchor="b"/>
                </a:tc>
                <a:tc>
                  <a:txBody>
                    <a:bodyPr/>
                    <a:lstStyle/>
                    <a:p>
                      <a:pPr algn="r" fontAlgn="b"/>
                      <a:r>
                        <a:rPr lang="en-US" sz="1800" u="none" strike="noStrike">
                          <a:effectLst/>
                        </a:rPr>
                        <a:t>6</a:t>
                      </a:r>
                      <a:endParaRPr lang="en-US" sz="1800" b="0" i="0" u="none" strike="noStrike">
                        <a:solidFill>
                          <a:srgbClr val="000000"/>
                        </a:solidFill>
                        <a:effectLst/>
                        <a:latin typeface="Calibri" panose="020F0502020204030204" pitchFamily="34" charset="0"/>
                      </a:endParaRPr>
                    </a:p>
                  </a:txBody>
                  <a:tcPr marL="5358" marR="5358" marT="5358" marB="0" anchor="b"/>
                </a:tc>
                <a:tc>
                  <a:txBody>
                    <a:bodyPr/>
                    <a:lstStyle/>
                    <a:p>
                      <a:pPr algn="r" fontAlgn="b"/>
                      <a:r>
                        <a:rPr lang="en-US" sz="1800" u="none" strike="noStrike">
                          <a:effectLst/>
                        </a:rPr>
                        <a:t>242</a:t>
                      </a:r>
                      <a:endParaRPr lang="en-US" sz="1800" b="0" i="0" u="none" strike="noStrike">
                        <a:solidFill>
                          <a:srgbClr val="000000"/>
                        </a:solidFill>
                        <a:effectLst/>
                        <a:latin typeface="Calibri" panose="020F0502020204030204" pitchFamily="34" charset="0"/>
                      </a:endParaRPr>
                    </a:p>
                  </a:txBody>
                  <a:tcPr marL="5358" marR="5358" marT="5358" marB="0" anchor="b"/>
                </a:tc>
              </a:tr>
              <a:tr h="419966">
                <a:tc>
                  <a:txBody>
                    <a:bodyPr/>
                    <a:lstStyle/>
                    <a:p>
                      <a:pPr algn="l" fontAlgn="b"/>
                      <a:r>
                        <a:rPr lang="en-US" sz="1800" u="none" strike="noStrike">
                          <a:effectLst/>
                        </a:rPr>
                        <a:t>SNURF</a:t>
                      </a:r>
                      <a:endParaRPr lang="en-US" sz="1800" b="0" i="0" u="none" strike="noStrike">
                        <a:solidFill>
                          <a:srgbClr val="000000"/>
                        </a:solidFill>
                        <a:effectLst/>
                        <a:latin typeface="Calibri" panose="020F0502020204030204" pitchFamily="34" charset="0"/>
                      </a:endParaRPr>
                    </a:p>
                  </a:txBody>
                  <a:tcPr marL="5358" marR="5358" marT="5358" marB="0" anchor="b"/>
                </a:tc>
                <a:tc>
                  <a:txBody>
                    <a:bodyPr/>
                    <a:lstStyle/>
                    <a:p>
                      <a:pPr algn="r" fontAlgn="b"/>
                      <a:r>
                        <a:rPr lang="en-US" sz="1800" u="none" strike="noStrike" dirty="0">
                          <a:effectLst/>
                        </a:rPr>
                        <a:t>186.1098</a:t>
                      </a:r>
                      <a:endParaRPr lang="en-US" sz="1800" b="0" i="0" u="none" strike="noStrike" dirty="0">
                        <a:solidFill>
                          <a:srgbClr val="000000"/>
                        </a:solidFill>
                        <a:effectLst/>
                        <a:latin typeface="Calibri" panose="020F0502020204030204" pitchFamily="34" charset="0"/>
                      </a:endParaRPr>
                    </a:p>
                  </a:txBody>
                  <a:tcPr marL="5358" marR="5358" marT="5358" marB="0" anchor="b"/>
                </a:tc>
                <a:tc>
                  <a:txBody>
                    <a:bodyPr/>
                    <a:lstStyle/>
                    <a:p>
                      <a:pPr algn="r" fontAlgn="b"/>
                      <a:r>
                        <a:rPr lang="en-US" sz="1800" u="none" strike="noStrike">
                          <a:effectLst/>
                        </a:rPr>
                        <a:t>4.62E-45</a:t>
                      </a:r>
                      <a:endParaRPr lang="en-US" sz="1800" b="0" i="0" u="none" strike="noStrike">
                        <a:solidFill>
                          <a:srgbClr val="000000"/>
                        </a:solidFill>
                        <a:effectLst/>
                        <a:latin typeface="Calibri" panose="020F0502020204030204" pitchFamily="34" charset="0"/>
                      </a:endParaRPr>
                    </a:p>
                  </a:txBody>
                  <a:tcPr marL="5358" marR="5358" marT="5358" marB="0" anchor="b"/>
                </a:tc>
                <a:tc>
                  <a:txBody>
                    <a:bodyPr/>
                    <a:lstStyle/>
                    <a:p>
                      <a:pPr algn="r" fontAlgn="b"/>
                      <a:r>
                        <a:rPr lang="en-US" sz="1800" u="none" strike="noStrike">
                          <a:effectLst/>
                        </a:rPr>
                        <a:t>61</a:t>
                      </a:r>
                      <a:endParaRPr lang="en-US" sz="1800" b="0" i="0" u="none" strike="noStrike">
                        <a:solidFill>
                          <a:srgbClr val="000000"/>
                        </a:solidFill>
                        <a:effectLst/>
                        <a:latin typeface="Calibri" panose="020F0502020204030204" pitchFamily="34" charset="0"/>
                      </a:endParaRPr>
                    </a:p>
                  </a:txBody>
                  <a:tcPr marL="5358" marR="5358" marT="5358" marB="0" anchor="b"/>
                </a:tc>
                <a:tc>
                  <a:txBody>
                    <a:bodyPr/>
                    <a:lstStyle/>
                    <a:p>
                      <a:pPr algn="r" fontAlgn="b"/>
                      <a:r>
                        <a:rPr lang="en-US" sz="1800" u="none" strike="noStrike">
                          <a:effectLst/>
                        </a:rPr>
                        <a:t>2</a:t>
                      </a:r>
                      <a:endParaRPr lang="en-US" sz="1800" b="0" i="0" u="none" strike="noStrike">
                        <a:solidFill>
                          <a:srgbClr val="000000"/>
                        </a:solidFill>
                        <a:effectLst/>
                        <a:latin typeface="Calibri" panose="020F0502020204030204" pitchFamily="34" charset="0"/>
                      </a:endParaRPr>
                    </a:p>
                  </a:txBody>
                  <a:tcPr marL="5358" marR="5358" marT="5358" marB="0" anchor="b"/>
                </a:tc>
                <a:tc>
                  <a:txBody>
                    <a:bodyPr/>
                    <a:lstStyle/>
                    <a:p>
                      <a:pPr algn="r" fontAlgn="b"/>
                      <a:r>
                        <a:rPr lang="en-US" sz="1800" u="none" strike="noStrike">
                          <a:effectLst/>
                        </a:rPr>
                        <a:t>0.00</a:t>
                      </a:r>
                      <a:endParaRPr lang="en-US" sz="1800" b="0" i="0" u="none" strike="noStrike">
                        <a:solidFill>
                          <a:srgbClr val="000000"/>
                        </a:solidFill>
                        <a:effectLst/>
                        <a:latin typeface="Calibri" panose="020F0502020204030204" pitchFamily="34" charset="0"/>
                      </a:endParaRPr>
                    </a:p>
                  </a:txBody>
                  <a:tcPr marL="5358" marR="5358" marT="5358" marB="0" anchor="b"/>
                </a:tc>
                <a:tc>
                  <a:txBody>
                    <a:bodyPr/>
                    <a:lstStyle/>
                    <a:p>
                      <a:pPr algn="r" fontAlgn="b"/>
                      <a:r>
                        <a:rPr lang="en-US" sz="1800" u="none" strike="noStrike">
                          <a:effectLst/>
                        </a:rPr>
                        <a:t>1.00E+00</a:t>
                      </a:r>
                      <a:endParaRPr lang="en-US" sz="1800" b="0" i="0" u="none" strike="noStrike">
                        <a:solidFill>
                          <a:srgbClr val="000000"/>
                        </a:solidFill>
                        <a:effectLst/>
                        <a:latin typeface="Calibri" panose="020F0502020204030204" pitchFamily="34" charset="0"/>
                      </a:endParaRPr>
                    </a:p>
                  </a:txBody>
                  <a:tcPr marL="5358" marR="5358" marT="5358" marB="0" anchor="b"/>
                </a:tc>
                <a:tc>
                  <a:txBody>
                    <a:bodyPr/>
                    <a:lstStyle/>
                    <a:p>
                      <a:pPr algn="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5358" marR="5358" marT="5358" marB="0" anchor="b"/>
                </a:tc>
                <a:tc>
                  <a:txBody>
                    <a:bodyPr/>
                    <a:lstStyle/>
                    <a:p>
                      <a:pPr algn="r" fontAlgn="b"/>
                      <a:r>
                        <a:rPr lang="en-US" sz="1800" u="none" strike="noStrike">
                          <a:effectLst/>
                        </a:rPr>
                        <a:t>1</a:t>
                      </a:r>
                      <a:endParaRPr lang="en-US" sz="1800" b="0" i="0" u="none" strike="noStrike">
                        <a:solidFill>
                          <a:srgbClr val="000000"/>
                        </a:solidFill>
                        <a:effectLst/>
                        <a:latin typeface="Calibri" panose="020F0502020204030204" pitchFamily="34" charset="0"/>
                      </a:endParaRPr>
                    </a:p>
                  </a:txBody>
                  <a:tcPr marL="5358" marR="5358" marT="5358" marB="0" anchor="b"/>
                </a:tc>
                <a:tc>
                  <a:txBody>
                    <a:bodyPr/>
                    <a:lstStyle/>
                    <a:p>
                      <a:pPr algn="r" fontAlgn="b"/>
                      <a:r>
                        <a:rPr lang="en-US" sz="1800" u="none" strike="noStrike" dirty="0">
                          <a:effectLst/>
                        </a:rPr>
                        <a:t>167.96</a:t>
                      </a:r>
                      <a:endParaRPr lang="en-US" sz="1800" b="0" i="0" u="none" strike="noStrike" dirty="0">
                        <a:solidFill>
                          <a:srgbClr val="000000"/>
                        </a:solidFill>
                        <a:effectLst/>
                        <a:latin typeface="Calibri" panose="020F0502020204030204" pitchFamily="34" charset="0"/>
                      </a:endParaRPr>
                    </a:p>
                  </a:txBody>
                  <a:tcPr marL="5358" marR="5358" marT="5358" marB="0" anchor="b"/>
                </a:tc>
                <a:tc>
                  <a:txBody>
                    <a:bodyPr/>
                    <a:lstStyle/>
                    <a:p>
                      <a:pPr algn="r" fontAlgn="b"/>
                      <a:r>
                        <a:rPr lang="en-US" sz="1800" u="none" strike="noStrike">
                          <a:effectLst/>
                        </a:rPr>
                        <a:t>9.04E-43</a:t>
                      </a:r>
                      <a:endParaRPr lang="en-US" sz="1800" b="0" i="0" u="none" strike="noStrike">
                        <a:solidFill>
                          <a:srgbClr val="000000"/>
                        </a:solidFill>
                        <a:effectLst/>
                        <a:latin typeface="Calibri" panose="020F0502020204030204" pitchFamily="34" charset="0"/>
                      </a:endParaRPr>
                    </a:p>
                  </a:txBody>
                  <a:tcPr marL="5358" marR="5358" marT="5358" marB="0" anchor="b"/>
                </a:tc>
                <a:tc>
                  <a:txBody>
                    <a:bodyPr/>
                    <a:lstStyle/>
                    <a:p>
                      <a:pPr algn="r" fontAlgn="b"/>
                      <a:r>
                        <a:rPr lang="en-US" sz="1800" u="none" strike="noStrike">
                          <a:effectLst/>
                        </a:rPr>
                        <a:t>61</a:t>
                      </a:r>
                      <a:endParaRPr lang="en-US" sz="1800" b="0" i="0" u="none" strike="noStrike">
                        <a:solidFill>
                          <a:srgbClr val="000000"/>
                        </a:solidFill>
                        <a:effectLst/>
                        <a:latin typeface="Calibri" panose="020F0502020204030204" pitchFamily="34" charset="0"/>
                      </a:endParaRPr>
                    </a:p>
                  </a:txBody>
                  <a:tcPr marL="5358" marR="5358" marT="5358" marB="0" anchor="b"/>
                </a:tc>
                <a:tc>
                  <a:txBody>
                    <a:bodyPr/>
                    <a:lstStyle/>
                    <a:p>
                      <a:pPr algn="r" fontAlgn="b"/>
                      <a:r>
                        <a:rPr lang="en-US" sz="1800" u="none" strike="noStrike" dirty="0">
                          <a:effectLst/>
                        </a:rPr>
                        <a:t>2</a:t>
                      </a:r>
                      <a:endParaRPr lang="en-US" sz="1800" b="0" i="0" u="none" strike="noStrike" dirty="0">
                        <a:solidFill>
                          <a:srgbClr val="000000"/>
                        </a:solidFill>
                        <a:effectLst/>
                        <a:latin typeface="Calibri" panose="020F0502020204030204" pitchFamily="34" charset="0"/>
                      </a:endParaRPr>
                    </a:p>
                  </a:txBody>
                  <a:tcPr marL="5358" marR="5358" marT="5358" marB="0" anchor="b"/>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r>
              <a:rPr lang="en-US" sz="3200" dirty="0" smtClean="0"/>
              <a:t>Supplementary File 3</a:t>
            </a:r>
            <a:br>
              <a:rPr lang="en-US" sz="3200" dirty="0" smtClean="0"/>
            </a:br>
            <a:r>
              <a:rPr lang="en-US" sz="3200" dirty="0" smtClean="0"/>
              <a:t>ASB SNVs of 44 TFs in promoters</a:t>
            </a:r>
            <a:endParaRPr lang="en-US" sz="3200" dirty="0"/>
          </a:p>
        </p:txBody>
      </p:sp>
      <p:sp>
        <p:nvSpPr>
          <p:cNvPr id="4" name="Slide Number Placeholder 3"/>
          <p:cNvSpPr>
            <a:spLocks noGrp="1"/>
          </p:cNvSpPr>
          <p:nvPr>
            <p:ph type="sldNum" sz="quarter" idx="12"/>
          </p:nvPr>
        </p:nvSpPr>
        <p:spPr/>
        <p:txBody>
          <a:bodyPr/>
          <a:lstStyle/>
          <a:p>
            <a:fld id="{F252ED0E-D2C2-4E6D-9DC2-FB5A87E6CA3C}" type="slidenum">
              <a:rPr lang="en-US" smtClean="0"/>
              <a:pPr/>
              <a:t>17</a:t>
            </a:fld>
            <a:endParaRPr lang="en-US"/>
          </a:p>
        </p:txBody>
      </p:sp>
      <p:sp>
        <p:nvSpPr>
          <p:cNvPr id="6" name="TextBox 5"/>
          <p:cNvSpPr txBox="1"/>
          <p:nvPr/>
        </p:nvSpPr>
        <p:spPr>
          <a:xfrm>
            <a:off x="1295400" y="6096000"/>
            <a:ext cx="6553200" cy="400110"/>
          </a:xfrm>
          <a:prstGeom prst="rect">
            <a:avLst/>
          </a:prstGeom>
          <a:noFill/>
        </p:spPr>
        <p:txBody>
          <a:bodyPr wrap="square" rtlCol="0">
            <a:spAutoFit/>
          </a:bodyPr>
          <a:lstStyle/>
          <a:p>
            <a:r>
              <a:rPr lang="en-US" sz="2000" dirty="0" smtClean="0"/>
              <a:t>ASB, ASE and AS, with </a:t>
            </a:r>
            <a:r>
              <a:rPr lang="en-US" sz="2000" dirty="0" err="1" smtClean="0"/>
              <a:t>Bonferroni</a:t>
            </a:r>
            <a:r>
              <a:rPr lang="en-US" sz="2000" dirty="0" smtClean="0"/>
              <a:t>-corrected p values</a:t>
            </a:r>
            <a:endParaRPr lang="en-US" sz="2000" dirty="0"/>
          </a:p>
        </p:txBody>
      </p:sp>
      <p:pic>
        <p:nvPicPr>
          <p:cNvPr id="8" name="Content Placeholder 7"/>
          <p:cNvPicPr>
            <a:picLocks noGrp="1" noChangeAspect="1"/>
          </p:cNvPicPr>
          <p:nvPr>
            <p:ph idx="1"/>
          </p:nvPr>
        </p:nvPicPr>
        <p:blipFill rotWithShape="1">
          <a:blip r:embed="rId2"/>
          <a:srcRect t="31989" r="45265" b="9085"/>
          <a:stretch/>
        </p:blipFill>
        <p:spPr>
          <a:xfrm>
            <a:off x="457200" y="1219200"/>
            <a:ext cx="7924800" cy="4799062"/>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Supplementary File 4</a:t>
            </a:r>
            <a:br>
              <a:rPr lang="en-US" dirty="0" smtClean="0"/>
            </a:br>
            <a:r>
              <a:rPr lang="en-US" dirty="0" smtClean="0"/>
              <a:t>ASB SNVs in TF motifs</a:t>
            </a:r>
            <a:endParaRPr lang="en-US" dirty="0"/>
          </a:p>
        </p:txBody>
      </p:sp>
      <p:pic>
        <p:nvPicPr>
          <p:cNvPr id="5" name="Content Placeholder 4"/>
          <p:cNvPicPr>
            <a:picLocks noGrp="1" noChangeAspect="1"/>
          </p:cNvPicPr>
          <p:nvPr>
            <p:ph idx="1"/>
          </p:nvPr>
        </p:nvPicPr>
        <p:blipFill rotWithShape="1">
          <a:blip r:embed="rId2"/>
          <a:srcRect t="31624" r="50926" b="8019"/>
          <a:stretch/>
        </p:blipFill>
        <p:spPr>
          <a:xfrm>
            <a:off x="609600" y="1981200"/>
            <a:ext cx="8077200" cy="3352800"/>
          </a:xfrm>
          <a:prstGeom prst="rect">
            <a:avLst/>
          </a:prstGeom>
        </p:spPr>
      </p:pic>
      <p:sp>
        <p:nvSpPr>
          <p:cNvPr id="4" name="Slide Number Placeholder 3"/>
          <p:cNvSpPr>
            <a:spLocks noGrp="1"/>
          </p:cNvSpPr>
          <p:nvPr>
            <p:ph type="sldNum" sz="quarter" idx="12"/>
          </p:nvPr>
        </p:nvSpPr>
        <p:spPr/>
        <p:txBody>
          <a:bodyPr/>
          <a:lstStyle/>
          <a:p>
            <a:fld id="{F252ED0E-D2C2-4E6D-9DC2-FB5A87E6CA3C}" type="slidenum">
              <a:rPr lang="en-US" smtClean="0"/>
              <a:pPr/>
              <a:t>18</a:t>
            </a:fld>
            <a:endParaRPr lang="en-US"/>
          </a:p>
        </p:txBody>
      </p:sp>
    </p:spTree>
    <p:extLst>
      <p:ext uri="{BB962C8B-B14F-4D97-AF65-F5344CB8AC3E}">
        <p14:creationId xmlns:p14="http://schemas.microsoft.com/office/powerpoint/2010/main" val="2197785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Supplementary File 5</a:t>
            </a:r>
            <a:br>
              <a:rPr lang="en-US" dirty="0" smtClean="0"/>
            </a:br>
            <a:r>
              <a:rPr lang="en-US" dirty="0" smtClean="0"/>
              <a:t>R </a:t>
            </a:r>
            <a:r>
              <a:rPr lang="en-US" dirty="0" err="1" smtClean="0"/>
              <a:t>Pseudocode</a:t>
            </a:r>
            <a:r>
              <a:rPr lang="en-US" dirty="0" smtClean="0"/>
              <a:t> for bisection method to estimate </a:t>
            </a:r>
            <a:r>
              <a:rPr lang="en-US" dirty="0" err="1" smtClean="0"/>
              <a:t>overdispersion</a:t>
            </a:r>
            <a:r>
              <a:rPr lang="en-US" dirty="0" smtClean="0"/>
              <a:t> parameter</a:t>
            </a:r>
            <a:endParaRPr lang="en-US" dirty="0"/>
          </a:p>
        </p:txBody>
      </p:sp>
      <p:pic>
        <p:nvPicPr>
          <p:cNvPr id="7" name="Content Placeholder 6"/>
          <p:cNvPicPr>
            <a:picLocks noGrp="1" noChangeAspect="1"/>
          </p:cNvPicPr>
          <p:nvPr>
            <p:ph idx="1"/>
          </p:nvPr>
        </p:nvPicPr>
        <p:blipFill rotWithShape="1">
          <a:blip r:embed="rId2"/>
          <a:srcRect l="12037" t="24657" r="64815" b="19376"/>
          <a:stretch/>
        </p:blipFill>
        <p:spPr>
          <a:xfrm>
            <a:off x="1295400" y="1943894"/>
            <a:ext cx="6019800" cy="4093464"/>
          </a:xfrm>
          <a:prstGeom prst="rect">
            <a:avLst/>
          </a:prstGeom>
        </p:spPr>
      </p:pic>
      <p:sp>
        <p:nvSpPr>
          <p:cNvPr id="4" name="Slide Number Placeholder 3"/>
          <p:cNvSpPr>
            <a:spLocks noGrp="1"/>
          </p:cNvSpPr>
          <p:nvPr>
            <p:ph type="sldNum" sz="quarter" idx="12"/>
          </p:nvPr>
        </p:nvSpPr>
        <p:spPr/>
        <p:txBody>
          <a:bodyPr/>
          <a:lstStyle/>
          <a:p>
            <a:fld id="{F252ED0E-D2C2-4E6D-9DC2-FB5A87E6CA3C}" type="slidenum">
              <a:rPr lang="en-US" smtClean="0"/>
              <a:pPr/>
              <a:t>19</a:t>
            </a:fld>
            <a:endParaRPr lang="en-US"/>
          </a:p>
        </p:txBody>
      </p:sp>
    </p:spTree>
    <p:extLst>
      <p:ext uri="{BB962C8B-B14F-4D97-AF65-F5344CB8AC3E}">
        <p14:creationId xmlns:p14="http://schemas.microsoft.com/office/powerpoint/2010/main" val="2642891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252ED0E-D2C2-4E6D-9DC2-FB5A87E6CA3C}" type="slidenum">
              <a:rPr lang="en-US" smtClean="0"/>
              <a:pPr/>
              <a:t>2</a:t>
            </a:fld>
            <a:endParaRPr lang="en-US"/>
          </a:p>
        </p:txBody>
      </p:sp>
      <p:sp>
        <p:nvSpPr>
          <p:cNvPr id="7" name="TextBox 6"/>
          <p:cNvSpPr txBox="1"/>
          <p:nvPr/>
        </p:nvSpPr>
        <p:spPr>
          <a:xfrm>
            <a:off x="5410200" y="2133600"/>
            <a:ext cx="3429000" cy="1200329"/>
          </a:xfrm>
          <a:prstGeom prst="rect">
            <a:avLst/>
          </a:prstGeom>
          <a:noFill/>
        </p:spPr>
        <p:txBody>
          <a:bodyPr wrap="square" rtlCol="0">
            <a:spAutoFit/>
          </a:bodyPr>
          <a:lstStyle/>
          <a:p>
            <a:r>
              <a:rPr lang="en-US" b="1" dirty="0" smtClean="0"/>
              <a:t>Figure 1. </a:t>
            </a:r>
            <a:r>
              <a:rPr lang="en-US" b="1" dirty="0"/>
              <a:t>Workflow for uniform processing of data from 382 individuals and construction of </a:t>
            </a:r>
            <a:r>
              <a:rPr lang="en-US" b="1" dirty="0" err="1"/>
              <a:t>AlleleDB</a:t>
            </a:r>
            <a:r>
              <a:rPr lang="en-US" b="1" dirty="0" smtClean="0"/>
              <a:t>.</a:t>
            </a:r>
            <a:r>
              <a:rPr lang="en-US" dirty="0" smtClean="0"/>
              <a:t> </a:t>
            </a:r>
            <a:endParaRPr lang="en-US" b="1"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0"/>
            <a:ext cx="5296728" cy="6858000"/>
          </a:xfrm>
          <a:prstGeom prst="rect">
            <a:avLst/>
          </a:prstGeom>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Supplementary </a:t>
            </a:r>
            <a:r>
              <a:rPr lang="en-US" smtClean="0"/>
              <a:t>File 6 </a:t>
            </a:r>
            <a:r>
              <a:rPr lang="en-US" dirty="0" smtClean="0"/>
              <a:t/>
            </a:r>
            <a:br>
              <a:rPr lang="en-US" dirty="0" smtClean="0"/>
            </a:br>
            <a:r>
              <a:rPr lang="en-US" dirty="0" smtClean="0"/>
              <a:t>More confident set</a:t>
            </a:r>
            <a:endParaRPr lang="en-US" dirty="0"/>
          </a:p>
        </p:txBody>
      </p:sp>
      <p:sp>
        <p:nvSpPr>
          <p:cNvPr id="4" name="Slide Number Placeholder 3"/>
          <p:cNvSpPr>
            <a:spLocks noGrp="1"/>
          </p:cNvSpPr>
          <p:nvPr>
            <p:ph type="sldNum" sz="quarter" idx="12"/>
          </p:nvPr>
        </p:nvSpPr>
        <p:spPr/>
        <p:txBody>
          <a:bodyPr/>
          <a:lstStyle/>
          <a:p>
            <a:fld id="{F252ED0E-D2C2-4E6D-9DC2-FB5A87E6CA3C}" type="slidenum">
              <a:rPr lang="en-US" smtClean="0"/>
              <a:pPr/>
              <a:t>20</a:t>
            </a:fld>
            <a:endParaRPr lang="en-US"/>
          </a:p>
        </p:txBody>
      </p:sp>
      <p:pic>
        <p:nvPicPr>
          <p:cNvPr id="8" name="Content Placeholder 7"/>
          <p:cNvPicPr>
            <a:picLocks noGrp="1" noChangeAspect="1"/>
          </p:cNvPicPr>
          <p:nvPr>
            <p:ph idx="1"/>
          </p:nvPr>
        </p:nvPicPr>
        <p:blipFill rotWithShape="1">
          <a:blip r:embed="rId2"/>
          <a:srcRect t="27037" r="71000" b="7778"/>
          <a:stretch/>
        </p:blipFill>
        <p:spPr>
          <a:xfrm>
            <a:off x="1588970" y="1600200"/>
            <a:ext cx="5966059" cy="4525963"/>
          </a:xfrm>
          <a:prstGeom prst="rect">
            <a:avLst/>
          </a:prstGeom>
        </p:spPr>
      </p:pic>
    </p:spTree>
    <p:extLst>
      <p:ext uri="{BB962C8B-B14F-4D97-AF65-F5344CB8AC3E}">
        <p14:creationId xmlns:p14="http://schemas.microsoft.com/office/powerpoint/2010/main" val="4240974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400" y="47846"/>
            <a:ext cx="8803758" cy="6701982"/>
          </a:xfrm>
        </p:spPr>
        <p:txBody>
          <a:bodyPr>
            <a:noAutofit/>
          </a:bodyPr>
          <a:lstStyle/>
          <a:p>
            <a:pPr marL="0" indent="0">
              <a:buNone/>
            </a:pPr>
            <a:r>
              <a:rPr lang="en-US" sz="1500" dirty="0"/>
              <a:t>112 words</a:t>
            </a:r>
          </a:p>
          <a:p>
            <a:pPr marL="0" indent="0">
              <a:buNone/>
            </a:pPr>
            <a:r>
              <a:rPr lang="en-US" sz="1500" dirty="0" smtClean="0"/>
              <a:t>Allele-specific </a:t>
            </a:r>
            <a:r>
              <a:rPr lang="en-US" sz="1500" dirty="0"/>
              <a:t>behavior can provide insight into the functional effect of the variants in particular regions of a personal genome. However, since many of these allelic variants are rare, aggregation across multiple individuals is necessary to identify broadly applicable “allelic regions” and their association with variants in a particular personal genome of interest. To this end, we comprehensively annotate allele-specific binding and expression in 382 individuals by uniformly processing 1,263 </a:t>
            </a:r>
            <a:r>
              <a:rPr lang="en-US" sz="1500" dirty="0" err="1"/>
              <a:t>ChIP-seq</a:t>
            </a:r>
            <a:r>
              <a:rPr lang="en-US" sz="1500" dirty="0"/>
              <a:t> and RNA-</a:t>
            </a:r>
            <a:r>
              <a:rPr lang="en-US" sz="1500" dirty="0" err="1"/>
              <a:t>seq</a:t>
            </a:r>
            <a:r>
              <a:rPr lang="en-US" sz="1500" dirty="0"/>
              <a:t> datasets, developing approaches to reduce the heterogeneity between the datasets, many of which are highly over-dispersed. Then we identify genomic regions and coherent groups of allele-specific variants enriched in allelic activity, creating a resource, </a:t>
            </a:r>
            <a:r>
              <a:rPr lang="en-US" sz="1500" dirty="0" err="1"/>
              <a:t>AlleleDB</a:t>
            </a:r>
            <a:r>
              <a:rPr lang="en-US" sz="1500" dirty="0"/>
              <a:t> (alleledb.gersteinlab.org) to make these available. </a:t>
            </a:r>
          </a:p>
          <a:p>
            <a:pPr marL="0" indent="0">
              <a:buNone/>
            </a:pPr>
            <a:r>
              <a:rPr lang="en-US" sz="1500" dirty="0"/>
              <a:t> </a:t>
            </a:r>
          </a:p>
          <a:p>
            <a:pPr marL="0" indent="0">
              <a:buNone/>
            </a:pPr>
            <a:r>
              <a:rPr lang="en-US" sz="1500" dirty="0"/>
              <a:t>94 words</a:t>
            </a:r>
          </a:p>
          <a:p>
            <a:pPr marL="0" indent="0">
              <a:buNone/>
            </a:pPr>
            <a:r>
              <a:rPr lang="en-US" sz="1500" dirty="0" smtClean="0"/>
              <a:t>Allele-specific </a:t>
            </a:r>
            <a:r>
              <a:rPr lang="en-US" sz="1500" dirty="0"/>
              <a:t>behavior provides insight into the functional effect of the variants in personal genomes. However, since many of these allelic variants are rare, aggregation across multiple individuals is necessary to identify broadly applicable “allelic regions” and their association with variants in a particular personal genome. Thus, we comprehensively annotate allele-specific binding and expression in 382 individuals by uniformly processing 1263 </a:t>
            </a:r>
            <a:r>
              <a:rPr lang="en-US" sz="1500" dirty="0" err="1"/>
              <a:t>ChIPseq</a:t>
            </a:r>
            <a:r>
              <a:rPr lang="en-US" sz="1500" dirty="0"/>
              <a:t> and </a:t>
            </a:r>
            <a:r>
              <a:rPr lang="en-US" sz="1500" dirty="0" err="1"/>
              <a:t>RNAseq</a:t>
            </a:r>
            <a:r>
              <a:rPr lang="en-US" sz="1500" dirty="0"/>
              <a:t> datasets, developing approaches to reduce the heterogeneity between the datasets. Then we identify genomic regions and coherent groups of allele-specific variants enriched in allelic activity, distributing them via a resource (alleledb.gersteinlab.org). </a:t>
            </a:r>
          </a:p>
          <a:p>
            <a:pPr marL="0" indent="0">
              <a:buNone/>
            </a:pPr>
            <a:r>
              <a:rPr lang="en-US" sz="1500" dirty="0"/>
              <a:t> </a:t>
            </a:r>
          </a:p>
          <a:p>
            <a:pPr marL="0" indent="0">
              <a:buNone/>
            </a:pPr>
            <a:r>
              <a:rPr lang="en-US" sz="1500" dirty="0"/>
              <a:t>100 words</a:t>
            </a:r>
          </a:p>
          <a:p>
            <a:pPr marL="0" indent="0">
              <a:buNone/>
            </a:pPr>
            <a:r>
              <a:rPr lang="en-US" sz="1500" dirty="0" smtClean="0"/>
              <a:t>Allele-specific </a:t>
            </a:r>
            <a:r>
              <a:rPr lang="en-US" sz="1500" dirty="0"/>
              <a:t>behavior provides insight into the functional effect of the variants in personal genomes. However, since many of these allelic variants are rare, aggregation across multiple individuals is necessary to identify broadly applicable “allelic regions” and their association with variants in a particular personal genome. Thus, we comprehensively annotate allele-specific binding and expression in 382 individuals by uniformly processing 1263 </a:t>
            </a:r>
            <a:r>
              <a:rPr lang="en-US" sz="1500" dirty="0" err="1"/>
              <a:t>ChIPseq</a:t>
            </a:r>
            <a:r>
              <a:rPr lang="en-US" sz="1500" dirty="0"/>
              <a:t> and </a:t>
            </a:r>
            <a:r>
              <a:rPr lang="en-US" sz="1500" dirty="0" err="1"/>
              <a:t>RNAseq</a:t>
            </a:r>
            <a:r>
              <a:rPr lang="en-US" sz="1500" dirty="0"/>
              <a:t> datasets, developing approaches to reduce the heterogeneity between the datasets, many of which are over-dispersed. Then we identify genomic regions and coherent groups of allele-specific variants enriched in allelic activity, distributing them via an online resource (alleledb.gersteinlab.org). </a:t>
            </a:r>
          </a:p>
          <a:p>
            <a:pPr marL="0" indent="0">
              <a:buNone/>
            </a:pPr>
            <a:endParaRPr lang="en-US" sz="1500" dirty="0"/>
          </a:p>
        </p:txBody>
      </p:sp>
      <p:sp>
        <p:nvSpPr>
          <p:cNvPr id="2" name="Title 1"/>
          <p:cNvSpPr>
            <a:spLocks noGrp="1"/>
          </p:cNvSpPr>
          <p:nvPr>
            <p:ph type="title"/>
          </p:nvPr>
        </p:nvSpPr>
        <p:spPr>
          <a:xfrm>
            <a:off x="6477000" y="2286000"/>
            <a:ext cx="2133600" cy="182562"/>
          </a:xfrm>
        </p:spPr>
        <p:txBody>
          <a:bodyPr>
            <a:normAutofit fontScale="90000"/>
          </a:bodyPr>
          <a:lstStyle/>
          <a:p>
            <a:r>
              <a:rPr lang="en-US" dirty="0" smtClean="0"/>
              <a:t>Abstract</a:t>
            </a:r>
            <a:endParaRPr lang="en-US" dirty="0"/>
          </a:p>
        </p:txBody>
      </p:sp>
      <p:sp>
        <p:nvSpPr>
          <p:cNvPr id="4" name="Slide Number Placeholder 3"/>
          <p:cNvSpPr>
            <a:spLocks noGrp="1"/>
          </p:cNvSpPr>
          <p:nvPr>
            <p:ph type="sldNum" sz="quarter" idx="12"/>
          </p:nvPr>
        </p:nvSpPr>
        <p:spPr/>
        <p:txBody>
          <a:bodyPr/>
          <a:lstStyle/>
          <a:p>
            <a:fld id="{F252ED0E-D2C2-4E6D-9DC2-FB5A87E6CA3C}" type="slidenum">
              <a:rPr lang="en-US" smtClean="0"/>
              <a:pPr/>
              <a:t>21</a:t>
            </a:fld>
            <a:endParaRPr lang="en-US"/>
          </a:p>
        </p:txBody>
      </p:sp>
    </p:spTree>
    <p:extLst>
      <p:ext uri="{BB962C8B-B14F-4D97-AF65-F5344CB8AC3E}">
        <p14:creationId xmlns:p14="http://schemas.microsoft.com/office/powerpoint/2010/main" val="124778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Overdispersion</a:t>
            </a:r>
            <a:r>
              <a:rPr lang="en-US" dirty="0" smtClean="0"/>
              <a:t> versus size of dataset (</a:t>
            </a:r>
            <a:r>
              <a:rPr lang="en-US" dirty="0" err="1" smtClean="0"/>
              <a:t>indiv</a:t>
            </a:r>
            <a:r>
              <a:rPr lang="en-US" dirty="0" smtClean="0"/>
              <a:t>)</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08497" y="2226469"/>
            <a:ext cx="6527007" cy="3263504"/>
          </a:xfrm>
        </p:spPr>
      </p:pic>
    </p:spTree>
    <p:extLst>
      <p:ext uri="{BB962C8B-B14F-4D97-AF65-F5344CB8AC3E}">
        <p14:creationId xmlns:p14="http://schemas.microsoft.com/office/powerpoint/2010/main" val="34219963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Overdispersion</a:t>
            </a:r>
            <a:r>
              <a:rPr lang="en-US" dirty="0" smtClean="0"/>
              <a:t> versus size of dataset (</a:t>
            </a:r>
            <a:r>
              <a:rPr lang="en-US" dirty="0" err="1" smtClean="0"/>
              <a:t>indiv</a:t>
            </a:r>
            <a:r>
              <a:rPr lang="en-US" dirty="0" smtClean="0"/>
              <a:t>)</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08497" y="2226469"/>
            <a:ext cx="6527007" cy="3263504"/>
          </a:xfrm>
        </p:spPr>
      </p:pic>
      <p:sp>
        <p:nvSpPr>
          <p:cNvPr id="3" name="Oval 2"/>
          <p:cNvSpPr/>
          <p:nvPr/>
        </p:nvSpPr>
        <p:spPr>
          <a:xfrm>
            <a:off x="3124200" y="3962400"/>
            <a:ext cx="2286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10010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rotWithShape="1">
          <a:blip r:embed="rId2">
            <a:extLst>
              <a:ext uri="{28A0092B-C50C-407E-A947-70E740481C1C}">
                <a14:useLocalDpi xmlns:a14="http://schemas.microsoft.com/office/drawing/2010/main" val="0"/>
              </a:ext>
            </a:extLst>
          </a:blip>
          <a:srcRect t="9735" r="4348"/>
          <a:stretch/>
        </p:blipFill>
        <p:spPr>
          <a:xfrm>
            <a:off x="204910" y="2065349"/>
            <a:ext cx="8639546" cy="3921233"/>
          </a:xfrm>
        </p:spPr>
      </p:pic>
      <p:sp>
        <p:nvSpPr>
          <p:cNvPr id="2" name="Title 1"/>
          <p:cNvSpPr>
            <a:spLocks noGrp="1"/>
          </p:cNvSpPr>
          <p:nvPr>
            <p:ph type="title"/>
          </p:nvPr>
        </p:nvSpPr>
        <p:spPr/>
        <p:txBody>
          <a:bodyPr>
            <a:normAutofit fontScale="90000"/>
          </a:bodyPr>
          <a:lstStyle/>
          <a:p>
            <a:r>
              <a:rPr lang="en-US" dirty="0" smtClean="0"/>
              <a:t>RNA-</a:t>
            </a:r>
            <a:r>
              <a:rPr lang="en-US" dirty="0" err="1" smtClean="0"/>
              <a:t>seq</a:t>
            </a:r>
            <a:r>
              <a:rPr lang="en-US" dirty="0" smtClean="0"/>
              <a:t>: </a:t>
            </a:r>
            <a:r>
              <a:rPr lang="en-US" dirty="0" err="1" smtClean="0"/>
              <a:t>accSNVs</a:t>
            </a:r>
            <a:r>
              <a:rPr lang="en-US" dirty="0" smtClean="0"/>
              <a:t> (transparent) with </a:t>
            </a:r>
            <a:r>
              <a:rPr lang="en-US" dirty="0" err="1" smtClean="0"/>
              <a:t>intHets</a:t>
            </a:r>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4310" b="2629"/>
          <a:stretch/>
        </p:blipFill>
        <p:spPr>
          <a:xfrm>
            <a:off x="2738337" y="2005041"/>
            <a:ext cx="5459732" cy="2777823"/>
          </a:xfrm>
          <a:prstGeom prst="rect">
            <a:avLst/>
          </a:prstGeom>
        </p:spPr>
      </p:pic>
    </p:spTree>
    <p:extLst>
      <p:ext uri="{BB962C8B-B14F-4D97-AF65-F5344CB8AC3E}">
        <p14:creationId xmlns:p14="http://schemas.microsoft.com/office/powerpoint/2010/main" val="25693208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rotWithShape="1">
          <a:blip r:embed="rId2">
            <a:extLst>
              <a:ext uri="{28A0092B-C50C-407E-A947-70E740481C1C}">
                <a14:useLocalDpi xmlns:a14="http://schemas.microsoft.com/office/drawing/2010/main" val="0"/>
              </a:ext>
            </a:extLst>
          </a:blip>
          <a:srcRect l="3704" t="9819" r="3704"/>
          <a:stretch/>
        </p:blipFill>
        <p:spPr>
          <a:xfrm>
            <a:off x="228599" y="457200"/>
            <a:ext cx="8762593" cy="5899150"/>
          </a:xfrm>
        </p:spPr>
      </p:pic>
      <p:sp>
        <p:nvSpPr>
          <p:cNvPr id="4" name="Slide Number Placeholder 3"/>
          <p:cNvSpPr>
            <a:spLocks noGrp="1"/>
          </p:cNvSpPr>
          <p:nvPr>
            <p:ph type="sldNum" sz="quarter" idx="12"/>
          </p:nvPr>
        </p:nvSpPr>
        <p:spPr/>
        <p:txBody>
          <a:bodyPr/>
          <a:lstStyle/>
          <a:p>
            <a:fld id="{F252ED0E-D2C2-4E6D-9DC2-FB5A87E6CA3C}" type="slidenum">
              <a:rPr lang="en-US" smtClean="0"/>
              <a:pPr/>
              <a:t>25</a:t>
            </a:fld>
            <a:endParaRPr lang="en-US"/>
          </a:p>
        </p:txBody>
      </p:sp>
      <p:sp>
        <p:nvSpPr>
          <p:cNvPr id="6" name="Title 1"/>
          <p:cNvSpPr>
            <a:spLocks noGrp="1"/>
          </p:cNvSpPr>
          <p:nvPr>
            <p:ph type="title"/>
          </p:nvPr>
        </p:nvSpPr>
        <p:spPr>
          <a:xfrm>
            <a:off x="457200" y="274638"/>
            <a:ext cx="8229600" cy="1143000"/>
          </a:xfrm>
        </p:spPr>
        <p:txBody>
          <a:bodyPr>
            <a:normAutofit/>
          </a:bodyPr>
          <a:lstStyle/>
          <a:p>
            <a:r>
              <a:rPr lang="en-US" dirty="0" err="1" smtClean="0"/>
              <a:t>ChIP-seq</a:t>
            </a:r>
            <a:r>
              <a:rPr lang="en-US" dirty="0" smtClean="0"/>
              <a:t> -</a:t>
            </a:r>
            <a:r>
              <a:rPr lang="en-US" dirty="0" err="1" smtClean="0"/>
              <a:t>byTFs</a:t>
            </a:r>
            <a:endParaRPr lang="en-US" dirty="0"/>
          </a:p>
        </p:txBody>
      </p:sp>
    </p:spTree>
    <p:extLst>
      <p:ext uri="{BB962C8B-B14F-4D97-AF65-F5344CB8AC3E}">
        <p14:creationId xmlns:p14="http://schemas.microsoft.com/office/powerpoint/2010/main" val="13356675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2">
            <a:extLst>
              <a:ext uri="{28A0092B-C50C-407E-A947-70E740481C1C}">
                <a14:useLocalDpi xmlns:a14="http://schemas.microsoft.com/office/drawing/2010/main" val="0"/>
              </a:ext>
            </a:extLst>
          </a:blip>
          <a:srcRect l="3704" t="9819" r="3704"/>
          <a:stretch/>
        </p:blipFill>
        <p:spPr>
          <a:xfrm>
            <a:off x="33669" y="381000"/>
            <a:ext cx="9075543" cy="6096000"/>
          </a:xfrm>
        </p:spPr>
      </p:pic>
      <p:sp>
        <p:nvSpPr>
          <p:cNvPr id="2" name="Title 1"/>
          <p:cNvSpPr>
            <a:spLocks noGrp="1"/>
          </p:cNvSpPr>
          <p:nvPr>
            <p:ph type="title"/>
          </p:nvPr>
        </p:nvSpPr>
        <p:spPr/>
        <p:txBody>
          <a:bodyPr/>
          <a:lstStyle/>
          <a:p>
            <a:r>
              <a:rPr lang="en-US" dirty="0" err="1" smtClean="0"/>
              <a:t>ChIP-seq</a:t>
            </a:r>
            <a:r>
              <a:rPr lang="en-US" dirty="0" smtClean="0"/>
              <a:t> – by pop</a:t>
            </a:r>
            <a:endParaRPr lang="en-US" dirty="0"/>
          </a:p>
        </p:txBody>
      </p:sp>
      <p:sp>
        <p:nvSpPr>
          <p:cNvPr id="4" name="Slide Number Placeholder 3"/>
          <p:cNvSpPr>
            <a:spLocks noGrp="1"/>
          </p:cNvSpPr>
          <p:nvPr>
            <p:ph type="sldNum" sz="quarter" idx="12"/>
          </p:nvPr>
        </p:nvSpPr>
        <p:spPr/>
        <p:txBody>
          <a:bodyPr/>
          <a:lstStyle/>
          <a:p>
            <a:fld id="{F252ED0E-D2C2-4E6D-9DC2-FB5A87E6CA3C}" type="slidenum">
              <a:rPr lang="en-US" smtClean="0"/>
              <a:pPr/>
              <a:t>26</a:t>
            </a:fld>
            <a:endParaRPr lang="en-US"/>
          </a:p>
        </p:txBody>
      </p:sp>
    </p:spTree>
    <p:extLst>
      <p:ext uri="{BB962C8B-B14F-4D97-AF65-F5344CB8AC3E}">
        <p14:creationId xmlns:p14="http://schemas.microsoft.com/office/powerpoint/2010/main" val="35792941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numIntHets</a:t>
            </a:r>
            <a:r>
              <a:rPr lang="en-US" dirty="0" smtClean="0"/>
              <a:t> VS size of datasets</a:t>
            </a:r>
            <a:endParaRPr lang="en-US"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t="10934" r="1990"/>
          <a:stretch/>
        </p:blipFill>
        <p:spPr>
          <a:xfrm>
            <a:off x="67893" y="2198027"/>
            <a:ext cx="8447458" cy="3838277"/>
          </a:xfrm>
        </p:spPr>
      </p:pic>
    </p:spTree>
    <p:extLst>
      <p:ext uri="{BB962C8B-B14F-4D97-AF65-F5344CB8AC3E}">
        <p14:creationId xmlns:p14="http://schemas.microsoft.com/office/powerpoint/2010/main" val="638310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252ED0E-D2C2-4E6D-9DC2-FB5A87E6CA3C}" type="slidenum">
              <a:rPr lang="en-US" smtClean="0"/>
              <a:pPr/>
              <a:t>3</a:t>
            </a:fld>
            <a:endParaRPr lang="en-US"/>
          </a:p>
        </p:txBody>
      </p:sp>
      <p:sp>
        <p:nvSpPr>
          <p:cNvPr id="6" name="TextBox 5"/>
          <p:cNvSpPr txBox="1"/>
          <p:nvPr/>
        </p:nvSpPr>
        <p:spPr>
          <a:xfrm>
            <a:off x="6172201" y="762000"/>
            <a:ext cx="2895600" cy="1754326"/>
          </a:xfrm>
          <a:prstGeom prst="rect">
            <a:avLst/>
          </a:prstGeom>
          <a:noFill/>
        </p:spPr>
        <p:txBody>
          <a:bodyPr wrap="square" rtlCol="0">
            <a:spAutoFit/>
          </a:bodyPr>
          <a:lstStyle/>
          <a:p>
            <a:r>
              <a:rPr lang="en-US" b="1" dirty="0" smtClean="0"/>
              <a:t>Figure 2. </a:t>
            </a:r>
            <a:r>
              <a:rPr lang="en-US" b="1" dirty="0"/>
              <a:t>Comparing the effects of the binomial and beta-binomial tests in datasets with low and intermediate level of </a:t>
            </a:r>
            <a:r>
              <a:rPr lang="en-US" b="1" dirty="0" err="1"/>
              <a:t>overdispersion</a:t>
            </a:r>
            <a:r>
              <a:rPr lang="en-US" b="1" dirty="0" smtClean="0"/>
              <a:t>.</a:t>
            </a:r>
            <a:endParaRPr lang="en-US"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2192"/>
            <a:ext cx="7309485" cy="6858000"/>
          </a:xfrm>
          <a:prstGeom prst="rect">
            <a:avLst/>
          </a:prstGeom>
        </p:spPr>
      </p:pic>
    </p:spTree>
    <p:extLst>
      <p:ext uri="{BB962C8B-B14F-4D97-AF65-F5344CB8AC3E}">
        <p14:creationId xmlns:p14="http://schemas.microsoft.com/office/powerpoint/2010/main" val="17483899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252ED0E-D2C2-4E6D-9DC2-FB5A87E6CA3C}" type="slidenum">
              <a:rPr lang="en-US" smtClean="0"/>
              <a:pPr/>
              <a:t>4</a:t>
            </a:fld>
            <a:endParaRPr lang="en-US"/>
          </a:p>
        </p:txBody>
      </p:sp>
      <p:sp>
        <p:nvSpPr>
          <p:cNvPr id="6" name="Rectangle 5"/>
          <p:cNvSpPr/>
          <p:nvPr/>
        </p:nvSpPr>
        <p:spPr>
          <a:xfrm>
            <a:off x="914400" y="6059269"/>
            <a:ext cx="7010400" cy="369332"/>
          </a:xfrm>
          <a:prstGeom prst="rect">
            <a:avLst/>
          </a:prstGeom>
        </p:spPr>
        <p:txBody>
          <a:bodyPr wrap="square">
            <a:spAutoFit/>
          </a:bodyPr>
          <a:lstStyle/>
          <a:p>
            <a:r>
              <a:rPr lang="en-US" b="1" dirty="0"/>
              <a:t>Figure </a:t>
            </a:r>
            <a:r>
              <a:rPr lang="en-US" b="1" dirty="0" smtClean="0"/>
              <a:t>3. </a:t>
            </a:r>
            <a:r>
              <a:rPr lang="en-US" b="1" dirty="0"/>
              <a:t>Inheritance of allele-specific behavior</a:t>
            </a:r>
            <a:r>
              <a:rPr lang="en-US" b="1" dirty="0" smtClean="0"/>
              <a:t>. </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 y="304800"/>
            <a:ext cx="8651125" cy="5605929"/>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252ED0E-D2C2-4E6D-9DC2-FB5A87E6CA3C}" type="slidenum">
              <a:rPr lang="en-US" smtClean="0"/>
              <a:pPr/>
              <a:t>5</a:t>
            </a:fld>
            <a:endParaRPr lang="en-US"/>
          </a:p>
        </p:txBody>
      </p:sp>
      <p:sp>
        <p:nvSpPr>
          <p:cNvPr id="6" name="TextBox 5"/>
          <p:cNvSpPr txBox="1"/>
          <p:nvPr/>
        </p:nvSpPr>
        <p:spPr>
          <a:xfrm>
            <a:off x="609600" y="6260068"/>
            <a:ext cx="8077200" cy="646331"/>
          </a:xfrm>
          <a:prstGeom prst="rect">
            <a:avLst/>
          </a:prstGeom>
          <a:noFill/>
        </p:spPr>
        <p:txBody>
          <a:bodyPr wrap="square" rtlCol="0">
            <a:spAutoFit/>
          </a:bodyPr>
          <a:lstStyle/>
          <a:p>
            <a:r>
              <a:rPr lang="en-US" b="1" dirty="0"/>
              <a:t>Figure 4</a:t>
            </a:r>
            <a:r>
              <a:rPr lang="en-US" b="1" dirty="0" smtClean="0"/>
              <a:t>. (a) 2 approaches to enrichment analysis (b) Some </a:t>
            </a:r>
            <a:r>
              <a:rPr lang="en-US" b="1" dirty="0"/>
              <a:t>genomic regions are more </a:t>
            </a:r>
            <a:r>
              <a:rPr lang="en-US" b="1" dirty="0" smtClean="0"/>
              <a:t>inclined to </a:t>
            </a:r>
            <a:r>
              <a:rPr lang="en-US" b="1" dirty="0"/>
              <a:t>allele-specific regulation. </a:t>
            </a:r>
            <a:r>
              <a:rPr lang="en-US" b="1" dirty="0" smtClean="0"/>
              <a:t>(expanded)</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0058" y="0"/>
            <a:ext cx="5045674" cy="6356350"/>
          </a:xfrm>
          <a:prstGeom prst="rect">
            <a:avLst/>
          </a:prstGeom>
        </p:spPr>
      </p:pic>
    </p:spTree>
    <p:extLst>
      <p:ext uri="{BB962C8B-B14F-4D97-AF65-F5344CB8AC3E}">
        <p14:creationId xmlns:p14="http://schemas.microsoft.com/office/powerpoint/2010/main" val="95162333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252ED0E-D2C2-4E6D-9DC2-FB5A87E6CA3C}" type="slidenum">
              <a:rPr lang="en-US" smtClean="0"/>
              <a:pPr/>
              <a:t>6</a:t>
            </a:fld>
            <a:endParaRPr lang="en-US"/>
          </a:p>
        </p:txBody>
      </p:sp>
      <p:sp>
        <p:nvSpPr>
          <p:cNvPr id="6" name="TextBox 5"/>
          <p:cNvSpPr txBox="1"/>
          <p:nvPr/>
        </p:nvSpPr>
        <p:spPr>
          <a:xfrm>
            <a:off x="609600" y="6260068"/>
            <a:ext cx="8077200" cy="646331"/>
          </a:xfrm>
          <a:prstGeom prst="rect">
            <a:avLst/>
          </a:prstGeom>
          <a:noFill/>
        </p:spPr>
        <p:txBody>
          <a:bodyPr wrap="square" rtlCol="0">
            <a:spAutoFit/>
          </a:bodyPr>
          <a:lstStyle/>
          <a:p>
            <a:r>
              <a:rPr lang="en-US" b="1" dirty="0"/>
              <a:t>Figure 4</a:t>
            </a:r>
            <a:r>
              <a:rPr lang="en-US" b="1" dirty="0" smtClean="0"/>
              <a:t>. (a) 2 approaches to enrichment analysis (b) Some </a:t>
            </a:r>
            <a:r>
              <a:rPr lang="en-US" b="1" dirty="0"/>
              <a:t>genomic regions are more </a:t>
            </a:r>
            <a:r>
              <a:rPr lang="en-US" b="1" dirty="0" smtClean="0"/>
              <a:t>inclined to </a:t>
            </a:r>
            <a:r>
              <a:rPr lang="en-US" b="1" dirty="0"/>
              <a:t>allele-specific regulation. </a:t>
            </a:r>
            <a:r>
              <a:rPr lang="en-US" b="1" dirty="0" smtClean="0"/>
              <a:t>(expanded)</a:t>
            </a:r>
            <a:endParaRPr lang="en-US"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26373"/>
          <a:stretch/>
        </p:blipFill>
        <p:spPr>
          <a:xfrm>
            <a:off x="4343400" y="1111250"/>
            <a:ext cx="4724400" cy="4679950"/>
          </a:xfrm>
          <a:prstGeom prst="rect">
            <a:avLst/>
          </a:prstGeom>
        </p:spPr>
      </p:pic>
      <p:pic>
        <p:nvPicPr>
          <p:cNvPr id="5" name="Content Placeholder 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0" y="685800"/>
            <a:ext cx="4952999" cy="5132886"/>
          </a:xfrm>
          <a:prstGeom prst="rect">
            <a:avLst/>
          </a:prstGeom>
        </p:spPr>
      </p:pic>
    </p:spTree>
    <p:extLst>
      <p:ext uri="{BB962C8B-B14F-4D97-AF65-F5344CB8AC3E}">
        <p14:creationId xmlns:p14="http://schemas.microsoft.com/office/powerpoint/2010/main" val="138430890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CHD5; enriched&gt;depleted</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26515984"/>
              </p:ext>
            </p:extLst>
          </p:nvPr>
        </p:nvGraphicFramePr>
        <p:xfrm>
          <a:off x="167913" y="1600200"/>
          <a:ext cx="8671287" cy="2392680"/>
        </p:xfrm>
        <a:graphic>
          <a:graphicData uri="http://schemas.openxmlformats.org/drawingml/2006/table">
            <a:tbl>
              <a:tblPr firstRow="1" bandRow="1">
                <a:tableStyleId>{5C22544A-7EE6-4342-B048-85BDC9FD1C3A}</a:tableStyleId>
              </a:tblPr>
              <a:tblGrid>
                <a:gridCol w="1617345"/>
                <a:gridCol w="1175657"/>
                <a:gridCol w="1175657"/>
                <a:gridCol w="1175657"/>
                <a:gridCol w="1175657"/>
                <a:gridCol w="1175657"/>
                <a:gridCol w="1175657"/>
              </a:tblGrid>
              <a:tr h="370840">
                <a:tc>
                  <a:txBody>
                    <a:bodyPr/>
                    <a:lstStyle/>
                    <a:p>
                      <a:endParaRPr lang="en-US" dirty="0"/>
                    </a:p>
                  </a:txBody>
                  <a:tcPr/>
                </a:tc>
                <a:tc gridSpan="3">
                  <a:txBody>
                    <a:bodyPr/>
                    <a:lstStyle/>
                    <a:p>
                      <a:r>
                        <a:rPr lang="en-US" dirty="0" smtClean="0"/>
                        <a:t>‘Collapsed’</a:t>
                      </a:r>
                      <a:endParaRPr lang="en-US" dirty="0"/>
                    </a:p>
                  </a:txBody>
                  <a:tcPr/>
                </a:tc>
                <a:tc hMerge="1">
                  <a:txBody>
                    <a:bodyPr/>
                    <a:lstStyle/>
                    <a:p>
                      <a:endParaRPr lang="en-US" dirty="0"/>
                    </a:p>
                  </a:txBody>
                  <a:tcPr/>
                </a:tc>
                <a:tc hMerge="1">
                  <a:txBody>
                    <a:bodyPr/>
                    <a:lstStyle/>
                    <a:p>
                      <a:endParaRPr lang="en-US" dirty="0"/>
                    </a:p>
                  </a:txBody>
                  <a:tcPr/>
                </a:tc>
                <a:tc gridSpan="3">
                  <a:txBody>
                    <a:bodyPr/>
                    <a:lstStyle/>
                    <a:p>
                      <a:r>
                        <a:rPr lang="en-US" dirty="0" smtClean="0"/>
                        <a:t>‘Expanded’</a:t>
                      </a:r>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r>
                        <a:rPr lang="en-US" dirty="0" smtClean="0"/>
                        <a:t>ASE</a:t>
                      </a:r>
                      <a:endParaRPr lang="en-US" dirty="0"/>
                    </a:p>
                  </a:txBody>
                  <a:tcPr/>
                </a:tc>
                <a:tc>
                  <a:txBody>
                    <a:bodyPr/>
                    <a:lstStyle/>
                    <a:p>
                      <a:r>
                        <a:rPr lang="en-US" dirty="0" err="1" smtClean="0"/>
                        <a:t>nonASE</a:t>
                      </a:r>
                      <a:endParaRPr lang="en-US" dirty="0"/>
                    </a:p>
                  </a:txBody>
                  <a:tcPr/>
                </a:tc>
                <a:tc>
                  <a:txBody>
                    <a:bodyPr/>
                    <a:lstStyle/>
                    <a:p>
                      <a:endParaRPr lang="en-US" dirty="0"/>
                    </a:p>
                  </a:txBody>
                  <a:tcPr/>
                </a:tc>
                <a:tc>
                  <a:txBody>
                    <a:bodyPr/>
                    <a:lstStyle/>
                    <a:p>
                      <a:r>
                        <a:rPr lang="en-US" dirty="0" smtClean="0"/>
                        <a:t>ASE</a:t>
                      </a:r>
                      <a:endParaRPr lang="en-US" dirty="0"/>
                    </a:p>
                  </a:txBody>
                  <a:tcPr/>
                </a:tc>
                <a:tc>
                  <a:txBody>
                    <a:bodyPr/>
                    <a:lstStyle/>
                    <a:p>
                      <a:r>
                        <a:rPr lang="en-US" dirty="0" err="1" smtClean="0"/>
                        <a:t>nonASE</a:t>
                      </a:r>
                      <a:endParaRPr lang="en-US" dirty="0"/>
                    </a:p>
                  </a:txBody>
                  <a:tcPr/>
                </a:tc>
              </a:tr>
              <a:tr h="370840">
                <a:tc>
                  <a:txBody>
                    <a:bodyPr/>
                    <a:lstStyle/>
                    <a:p>
                      <a:r>
                        <a:rPr lang="en-US" dirty="0" smtClean="0"/>
                        <a:t>CHD</a:t>
                      </a:r>
                      <a:endParaRPr lang="en-US" dirty="0"/>
                    </a:p>
                  </a:txBody>
                  <a:tcPr/>
                </a:tc>
                <a:tc>
                  <a:txBody>
                    <a:bodyPr/>
                    <a:lstStyle/>
                    <a:p>
                      <a:r>
                        <a:rPr lang="en-US" dirty="0" smtClean="0"/>
                        <a:t>10.95 (p=0.03)</a:t>
                      </a:r>
                      <a:endParaRPr lang="en-US" dirty="0"/>
                    </a:p>
                  </a:txBody>
                  <a:tcPr/>
                </a:tc>
                <a:tc>
                  <a:txBody>
                    <a:bodyPr/>
                    <a:lstStyle/>
                    <a:p>
                      <a:r>
                        <a:rPr lang="en-US" dirty="0" smtClean="0"/>
                        <a:t>12</a:t>
                      </a:r>
                      <a:endParaRPr lang="en-US" dirty="0"/>
                    </a:p>
                  </a:txBody>
                  <a:tcPr/>
                </a:tc>
                <a:tc>
                  <a:txBody>
                    <a:bodyPr/>
                    <a:lstStyle/>
                    <a:p>
                      <a:r>
                        <a:rPr lang="en-US" dirty="0" smtClean="0"/>
                        <a:t>6</a:t>
                      </a:r>
                      <a:endParaRPr lang="en-US" dirty="0"/>
                    </a:p>
                  </a:txBody>
                  <a:tcPr/>
                </a:tc>
                <a:tc>
                  <a:txBody>
                    <a:bodyPr/>
                    <a:lstStyle/>
                    <a:p>
                      <a:r>
                        <a:rPr lang="en-US" dirty="0" smtClean="0"/>
                        <a:t>0.52 (p=0)</a:t>
                      </a:r>
                      <a:endParaRPr lang="en-US" dirty="0"/>
                    </a:p>
                  </a:txBody>
                  <a:tcPr/>
                </a:tc>
                <a:tc>
                  <a:txBody>
                    <a:bodyPr/>
                    <a:lstStyle/>
                    <a:p>
                      <a:r>
                        <a:rPr lang="en-US" dirty="0" smtClean="0"/>
                        <a:t>36</a:t>
                      </a:r>
                      <a:endParaRPr lang="en-US" dirty="0"/>
                    </a:p>
                  </a:txBody>
                  <a:tcPr/>
                </a:tc>
                <a:tc>
                  <a:txBody>
                    <a:bodyPr/>
                    <a:lstStyle/>
                    <a:p>
                      <a:r>
                        <a:rPr lang="en-US" dirty="0" smtClean="0"/>
                        <a:t>774</a:t>
                      </a:r>
                      <a:endParaRPr lang="en-US" dirty="0"/>
                    </a:p>
                  </a:txBody>
                  <a:tcPr/>
                </a:tc>
              </a:tr>
              <a:tr h="370840">
                <a:tc>
                  <a:txBody>
                    <a:bodyPr/>
                    <a:lstStyle/>
                    <a:p>
                      <a:r>
                        <a:rPr lang="en-US" dirty="0" smtClean="0"/>
                        <a:t>By MAF</a:t>
                      </a:r>
                      <a:endParaRPr lang="en-US" dirty="0"/>
                    </a:p>
                  </a:txBody>
                  <a:tcPr/>
                </a:tc>
                <a:tc>
                  <a:txBody>
                    <a:bodyPr/>
                    <a:lstStyle/>
                    <a:p>
                      <a:endParaRPr lang="en-US" dirty="0"/>
                    </a:p>
                  </a:txBody>
                  <a:tcPr/>
                </a:tc>
                <a:tc>
                  <a:txBody>
                    <a:bodyPr/>
                    <a:lstStyle/>
                    <a:p>
                      <a:r>
                        <a:rPr lang="en-US" dirty="0" smtClean="0"/>
                        <a:t>2r 10c</a:t>
                      </a:r>
                      <a:endParaRPr lang="en-US" dirty="0"/>
                    </a:p>
                  </a:txBody>
                  <a:tcPr/>
                </a:tc>
                <a:tc>
                  <a:txBody>
                    <a:bodyPr/>
                    <a:lstStyle/>
                    <a:p>
                      <a:r>
                        <a:rPr lang="en-US" dirty="0" smtClean="0"/>
                        <a:t>4r 2c</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By accessibility</a:t>
                      </a:r>
                      <a:endParaRPr lang="en-US" dirty="0"/>
                    </a:p>
                  </a:txBody>
                  <a:tcPr/>
                </a:tc>
                <a:tc>
                  <a:txBody>
                    <a:bodyPr/>
                    <a:lstStyle/>
                    <a:p>
                      <a:endParaRPr lang="en-US" dirty="0"/>
                    </a:p>
                  </a:txBody>
                  <a:tcPr/>
                </a:tc>
                <a:tc>
                  <a:txBody>
                    <a:bodyPr/>
                    <a:lstStyle/>
                    <a:p>
                      <a:r>
                        <a:rPr lang="en-US" dirty="0" smtClean="0"/>
                        <a:t>11(1,2,3)</a:t>
                      </a:r>
                    </a:p>
                    <a:p>
                      <a:r>
                        <a:rPr lang="en-US" dirty="0" smtClean="0"/>
                        <a:t>1 (20)</a:t>
                      </a:r>
                    </a:p>
                  </a:txBody>
                  <a:tcPr/>
                </a:tc>
                <a:tc>
                  <a:txBody>
                    <a:bodyPr/>
                    <a:lstStyle/>
                    <a:p>
                      <a:r>
                        <a:rPr lang="en-US" dirty="0" smtClean="0"/>
                        <a:t>5 (1,2,5)</a:t>
                      </a:r>
                    </a:p>
                    <a:p>
                      <a:r>
                        <a:rPr lang="en-US" dirty="0" smtClean="0"/>
                        <a:t>1</a:t>
                      </a:r>
                      <a:r>
                        <a:rPr lang="en-US" baseline="0" dirty="0" smtClean="0"/>
                        <a:t> (41)</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4" name="Slide Number Placeholder 3"/>
          <p:cNvSpPr>
            <a:spLocks noGrp="1"/>
          </p:cNvSpPr>
          <p:nvPr>
            <p:ph type="sldNum" sz="quarter" idx="12"/>
          </p:nvPr>
        </p:nvSpPr>
        <p:spPr/>
        <p:txBody>
          <a:bodyPr/>
          <a:lstStyle/>
          <a:p>
            <a:fld id="{F252ED0E-D2C2-4E6D-9DC2-FB5A87E6CA3C}" type="slidenum">
              <a:rPr lang="en-US" smtClean="0"/>
              <a:pPr/>
              <a:t>7</a:t>
            </a:fld>
            <a:endParaRPr lang="en-US"/>
          </a:p>
        </p:txBody>
      </p:sp>
    </p:spTree>
    <p:extLst>
      <p:ext uri="{BB962C8B-B14F-4D97-AF65-F5344CB8AC3E}">
        <p14:creationId xmlns:p14="http://schemas.microsoft.com/office/powerpoint/2010/main" val="924154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252ED0E-D2C2-4E6D-9DC2-FB5A87E6CA3C}" type="slidenum">
              <a:rPr lang="en-US" smtClean="0"/>
              <a:pPr/>
              <a:t>8</a:t>
            </a:fld>
            <a:endParaRPr lang="en-US"/>
          </a:p>
        </p:txBody>
      </p:sp>
      <p:sp>
        <p:nvSpPr>
          <p:cNvPr id="16" name="Rectangle 15"/>
          <p:cNvSpPr/>
          <p:nvPr/>
        </p:nvSpPr>
        <p:spPr>
          <a:xfrm>
            <a:off x="990600" y="6075144"/>
            <a:ext cx="7010400" cy="646331"/>
          </a:xfrm>
          <a:prstGeom prst="rect">
            <a:avLst/>
          </a:prstGeom>
        </p:spPr>
        <p:txBody>
          <a:bodyPr wrap="square">
            <a:spAutoFit/>
          </a:bodyPr>
          <a:lstStyle/>
          <a:p>
            <a:r>
              <a:rPr lang="en-US" b="1" dirty="0"/>
              <a:t>Figure </a:t>
            </a:r>
            <a:r>
              <a:rPr lang="en-US" b="1" dirty="0" smtClean="0"/>
              <a:t>5. Visualization ASB and ASE in ZNF331 (chr19, position 54,041,333-54,083,523</a:t>
            </a:r>
            <a:r>
              <a:rPr lang="en-US" dirty="0" smtClean="0"/>
              <a:t>) </a:t>
            </a:r>
            <a:r>
              <a:rPr lang="en-US" b="1" dirty="0" smtClean="0"/>
              <a:t>in </a:t>
            </a:r>
            <a:r>
              <a:rPr lang="en-US" b="1" dirty="0" err="1" smtClean="0"/>
              <a:t>AlleleDB</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63943"/>
            <a:ext cx="8458200" cy="5867833"/>
          </a:xfrm>
          <a:prstGeom prst="rect">
            <a:avLst/>
          </a:prstGeom>
        </p:spPr>
      </p:pic>
    </p:spTree>
    <p:extLst>
      <p:ext uri="{BB962C8B-B14F-4D97-AF65-F5344CB8AC3E}">
        <p14:creationId xmlns:p14="http://schemas.microsoft.com/office/powerpoint/2010/main" val="29276040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252ED0E-D2C2-4E6D-9DC2-FB5A87E6CA3C}" type="slidenum">
              <a:rPr lang="en-US" smtClean="0"/>
              <a:pPr/>
              <a:t>9</a:t>
            </a:fld>
            <a:endParaRPr lang="en-US"/>
          </a:p>
        </p:txBody>
      </p:sp>
      <p:sp>
        <p:nvSpPr>
          <p:cNvPr id="6" name="TextBox 5"/>
          <p:cNvSpPr txBox="1"/>
          <p:nvPr/>
        </p:nvSpPr>
        <p:spPr>
          <a:xfrm>
            <a:off x="609600" y="5410200"/>
            <a:ext cx="8077200" cy="923330"/>
          </a:xfrm>
          <a:prstGeom prst="rect">
            <a:avLst/>
          </a:prstGeom>
          <a:noFill/>
        </p:spPr>
        <p:txBody>
          <a:bodyPr wrap="square" rtlCol="0">
            <a:spAutoFit/>
          </a:bodyPr>
          <a:lstStyle/>
          <a:p>
            <a:r>
              <a:rPr lang="en-US" b="1" dirty="0"/>
              <a:t>Figure 6</a:t>
            </a:r>
            <a:r>
              <a:rPr lang="en-US" b="1" dirty="0" smtClean="0"/>
              <a:t>. </a:t>
            </a:r>
            <a:r>
              <a:rPr lang="en-US" b="1" dirty="0"/>
              <a:t>A considerable fraction of AS variants are rare but do not form the majority. Lesser proportion of </a:t>
            </a:r>
            <a:r>
              <a:rPr lang="en-US" b="1" dirty="0" smtClean="0"/>
              <a:t>ASE </a:t>
            </a:r>
            <a:r>
              <a:rPr lang="en-US" b="1" dirty="0"/>
              <a:t>SNVs than </a:t>
            </a:r>
            <a:r>
              <a:rPr lang="en-US" b="1" dirty="0" smtClean="0"/>
              <a:t>non-ASE </a:t>
            </a:r>
            <a:r>
              <a:rPr lang="en-US" b="1" dirty="0"/>
              <a:t>SNVs are rare, suggesting less selective constraints in </a:t>
            </a:r>
            <a:r>
              <a:rPr lang="en-US" b="1" dirty="0" smtClean="0"/>
              <a:t>ASE </a:t>
            </a:r>
            <a:r>
              <a:rPr lang="en-US" b="1" dirty="0"/>
              <a:t>SNVs.</a:t>
            </a:r>
            <a:r>
              <a:rPr lang="en-US" b="1" dirty="0" smtClean="0"/>
              <a:t> </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04800"/>
            <a:ext cx="7783948" cy="5461564"/>
          </a:xfrm>
          <a:prstGeom prst="rect">
            <a:avLst/>
          </a:prstGeom>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50904</TotalTime>
  <Words>571</Words>
  <Application>Microsoft Office PowerPoint</Application>
  <PresentationFormat>On-screen Show (4:3)</PresentationFormat>
  <Paragraphs>148</Paragraphs>
  <Slides>27</Slides>
  <Notes>13</Notes>
  <HiddenSlides>1</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Calibri</vt:lpstr>
      <vt:lpstr>Office Theme</vt:lpstr>
      <vt:lpstr>AlleleDB Figure Pack</vt:lpstr>
      <vt:lpstr>PowerPoint Presentation</vt:lpstr>
      <vt:lpstr>PowerPoint Presentation</vt:lpstr>
      <vt:lpstr>PowerPoint Presentation</vt:lpstr>
      <vt:lpstr>PowerPoint Presentation</vt:lpstr>
      <vt:lpstr>PowerPoint Presentation</vt:lpstr>
      <vt:lpstr>CHD5; enriched&gt;depleted</vt:lpstr>
      <vt:lpstr>PowerPoint Presentation</vt:lpstr>
      <vt:lpstr>PowerPoint Presentation</vt:lpstr>
      <vt:lpstr>PowerPoint Presentation</vt:lpstr>
      <vt:lpstr>Supplementary Figure 1</vt:lpstr>
      <vt:lpstr>Supplementary Table 1 Inconsistencies in the original eight studies</vt:lpstr>
      <vt:lpstr>Supplementary Table 2 Flagging of individual datasets</vt:lpstr>
      <vt:lpstr>Supplementary Table 3 Allelic inheritance</vt:lpstr>
      <vt:lpstr>Supplementary File 1 708 unique non-coding categories, gene elements, enhancers</vt:lpstr>
      <vt:lpstr>Supplementary File 2 19,257 genes and MAE categories</vt:lpstr>
      <vt:lpstr>Supplementary File 3 ASB SNVs of 44 TFs in promoters</vt:lpstr>
      <vt:lpstr>Supplementary File 4 ASB SNVs in TF motifs</vt:lpstr>
      <vt:lpstr>Supplementary File 5 R Pseudocode for bisection method to estimate overdispersion parameter</vt:lpstr>
      <vt:lpstr>Supplementary File 6  More confident set</vt:lpstr>
      <vt:lpstr>Abstract</vt:lpstr>
      <vt:lpstr>Overdispersion versus size of dataset (indiv)</vt:lpstr>
      <vt:lpstr>Overdispersion versus size of dataset (indiv)</vt:lpstr>
      <vt:lpstr>RNA-seq: accSNVs (transparent) with intHets</vt:lpstr>
      <vt:lpstr>ChIP-seq -byTFs</vt:lpstr>
      <vt:lpstr>ChIP-seq – by pop</vt:lpstr>
      <vt:lpstr>numIntHets VS size of datasets</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AlleleDB Figure Pack</dc:title>
  <dc:creator>JM</dc:creator>
  <cp:lastModifiedBy>Jieming Chen</cp:lastModifiedBy>
  <cp:revision>337</cp:revision>
  <dcterms:created xsi:type="dcterms:W3CDTF">2014-05-02T03:00:58Z</dcterms:created>
  <dcterms:modified xsi:type="dcterms:W3CDTF">2015-05-13T16:17:04Z</dcterms:modified>
</cp:coreProperties>
</file>