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70" r:id="rId4"/>
    <p:sldId id="269" r:id="rId5"/>
    <p:sldId id="26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68913" autoAdjust="0"/>
  </p:normalViewPr>
  <p:slideViewPr>
    <p:cSldViewPr snapToGrid="0">
      <p:cViewPr varScale="1">
        <p:scale>
          <a:sx n="70" d="100"/>
          <a:sy n="70" d="100"/>
        </p:scale>
        <p:origin x="5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148AE-0353-456B-8ADB-15612EE9C4FA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639F7-BA5B-4CEF-98FF-0E67EFDAE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6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Motif alignment across all TPRs from all species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2506E-7697-4BAD-89C9-805462FC80E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24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Motif alignment across all TPRs from all species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2506E-7697-4BAD-89C9-805462FC80E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94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only the 3TPRs</a:t>
            </a:r>
          </a:p>
          <a:p>
            <a:r>
              <a:rPr lang="en-US" dirty="0" smtClean="0"/>
              <a:t>--split</a:t>
            </a:r>
            <a:r>
              <a:rPr lang="en-US" baseline="0" dirty="0" smtClean="0"/>
              <a:t> AC </a:t>
            </a:r>
          </a:p>
          <a:p>
            <a:r>
              <a:rPr lang="en-US" baseline="0" dirty="0" smtClean="0"/>
              <a:t>--split FLY (pos58 instead of pos24)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639F7-BA5B-4CEF-98FF-0E67EFDAE0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15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only the 3TPRs</a:t>
            </a:r>
          </a:p>
          <a:p>
            <a:r>
              <a:rPr lang="en-US" dirty="0" smtClean="0"/>
              <a:t>--split</a:t>
            </a:r>
            <a:r>
              <a:rPr lang="en-US" baseline="0" dirty="0" smtClean="0"/>
              <a:t> AC </a:t>
            </a:r>
          </a:p>
          <a:p>
            <a:r>
              <a:rPr lang="en-US" baseline="0" dirty="0" smtClean="0"/>
              <a:t>--split FLY (pos58 instead of pos24)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639F7-BA5B-4CEF-98FF-0E67EFDAE0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21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Small Numbers…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639F7-BA5B-4CEF-98FF-0E67EFDAE0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34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Small Numbers…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639F7-BA5B-4CEF-98FF-0E67EFDAE0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32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3F36-6940-4209-AF7F-8AE2FA8B1681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0A02-3D0E-46DE-9DF8-4DED2EFF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3F36-6940-4209-AF7F-8AE2FA8B1681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0A02-3D0E-46DE-9DF8-4DED2EFF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7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3F36-6940-4209-AF7F-8AE2FA8B1681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0A02-3D0E-46DE-9DF8-4DED2EFF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0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3F36-6940-4209-AF7F-8AE2FA8B1681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0A02-3D0E-46DE-9DF8-4DED2EFF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9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3F36-6940-4209-AF7F-8AE2FA8B1681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0A02-3D0E-46DE-9DF8-4DED2EFF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92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3F36-6940-4209-AF7F-8AE2FA8B1681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0A02-3D0E-46DE-9DF8-4DED2EFF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4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3F36-6940-4209-AF7F-8AE2FA8B1681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0A02-3D0E-46DE-9DF8-4DED2EFF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2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3F36-6940-4209-AF7F-8AE2FA8B1681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0A02-3D0E-46DE-9DF8-4DED2EFF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7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3F36-6940-4209-AF7F-8AE2FA8B1681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0A02-3D0E-46DE-9DF8-4DED2EFF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8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3F36-6940-4209-AF7F-8AE2FA8B1681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0A02-3D0E-46DE-9DF8-4DED2EFF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8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3F36-6940-4209-AF7F-8AE2FA8B1681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0A02-3D0E-46DE-9DF8-4DED2EFF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9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C3F36-6940-4209-AF7F-8AE2FA8B1681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F0A02-3D0E-46DE-9DF8-4DED2EFF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ExAC</a:t>
            </a:r>
            <a:r>
              <a:rPr lang="en-US" smtClean="0"/>
              <a:t> TPRs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5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" t="12031" r="6133" b="8281"/>
          <a:stretch/>
        </p:blipFill>
        <p:spPr>
          <a:xfrm>
            <a:off x="13252" y="1"/>
            <a:ext cx="10726729" cy="2257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1400" y="0"/>
            <a:ext cx="990600" cy="1325563"/>
          </a:xfrm>
        </p:spPr>
        <p:txBody>
          <a:bodyPr/>
          <a:lstStyle/>
          <a:p>
            <a:r>
              <a:rPr lang="en-US" dirty="0" smtClean="0"/>
              <a:t>FLY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72" y="5114925"/>
            <a:ext cx="10279501" cy="16089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" t="11438" r="5838" b="8499"/>
          <a:stretch/>
        </p:blipFill>
        <p:spPr>
          <a:xfrm>
            <a:off x="13252" y="2214562"/>
            <a:ext cx="10726729" cy="1757363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" t="11562" r="6015" b="8985"/>
          <a:stretch/>
        </p:blipFill>
        <p:spPr>
          <a:xfrm>
            <a:off x="13252" y="3943351"/>
            <a:ext cx="10726729" cy="17144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72561" y="42861"/>
            <a:ext cx="1439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NS:S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7807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06" y="4789882"/>
            <a:ext cx="10279501" cy="1614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" t="12003" r="5899" b="8985"/>
          <a:stretch/>
        </p:blipFill>
        <p:spPr>
          <a:xfrm>
            <a:off x="17288" y="2054087"/>
            <a:ext cx="10650619" cy="16749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t="11576" r="5761" b="9075"/>
          <a:stretch/>
        </p:blipFill>
        <p:spPr>
          <a:xfrm>
            <a:off x="17288" y="3729038"/>
            <a:ext cx="10650619" cy="16645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" t="11576" r="6304" b="9293"/>
          <a:stretch/>
        </p:blipFill>
        <p:spPr>
          <a:xfrm>
            <a:off x="8626" y="389490"/>
            <a:ext cx="10659282" cy="14842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3017" y="106018"/>
            <a:ext cx="1798983" cy="887226"/>
          </a:xfrm>
        </p:spPr>
        <p:txBody>
          <a:bodyPr/>
          <a:lstStyle/>
          <a:p>
            <a:r>
              <a:rPr lang="en-US" dirty="0" err="1" smtClean="0"/>
              <a:t>nonFLY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12371" y="106018"/>
            <a:ext cx="1439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R:C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386888" y="3789768"/>
            <a:ext cx="2646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136 1TPR sequence 1659 SNVs; 48</a:t>
            </a:r>
            <a:r>
              <a:rPr lang="en-US" baseline="-25000" dirty="0" smtClean="0"/>
              <a:t>34</a:t>
            </a:r>
            <a:r>
              <a:rPr lang="en-US" dirty="0" smtClean="0"/>
              <a:t>|24</a:t>
            </a:r>
            <a:r>
              <a:rPr lang="en-US" baseline="-25000" dirty="0"/>
              <a:t>ns,s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227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" t="11142" r="6088" b="8858"/>
          <a:stretch/>
        </p:blipFill>
        <p:spPr>
          <a:xfrm>
            <a:off x="17288" y="172949"/>
            <a:ext cx="10650619" cy="18811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06" y="4789882"/>
            <a:ext cx="10279501" cy="1614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" t="12003" r="5899" b="8985"/>
          <a:stretch/>
        </p:blipFill>
        <p:spPr>
          <a:xfrm>
            <a:off x="17288" y="2054087"/>
            <a:ext cx="10650619" cy="16749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t="11576" r="5761" b="9075"/>
          <a:stretch/>
        </p:blipFill>
        <p:spPr>
          <a:xfrm>
            <a:off x="17288" y="3729038"/>
            <a:ext cx="10650619" cy="16645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3017" y="106018"/>
            <a:ext cx="1798983" cy="887226"/>
          </a:xfrm>
        </p:spPr>
        <p:txBody>
          <a:bodyPr/>
          <a:lstStyle/>
          <a:p>
            <a:r>
              <a:rPr lang="en-US" dirty="0" err="1" smtClean="0"/>
              <a:t>nonFLY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033883" y="1046588"/>
            <a:ext cx="1439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NS:S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9386888" y="3789768"/>
            <a:ext cx="2646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136 1TPR sequence 1659 SNVs; 48</a:t>
            </a:r>
            <a:r>
              <a:rPr lang="en-US" baseline="-25000" dirty="0" smtClean="0"/>
              <a:t>34</a:t>
            </a:r>
            <a:r>
              <a:rPr lang="en-US" dirty="0" smtClean="0"/>
              <a:t>|24</a:t>
            </a:r>
            <a:r>
              <a:rPr lang="en-US" baseline="-25000" dirty="0"/>
              <a:t>ns,s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192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2862" y="139838"/>
            <a:ext cx="1030356" cy="1325563"/>
          </a:xfrm>
        </p:spPr>
        <p:txBody>
          <a:bodyPr/>
          <a:lstStyle/>
          <a:p>
            <a:r>
              <a:rPr lang="en-US" dirty="0" smtClean="0"/>
              <a:t>AC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75" y="5090099"/>
            <a:ext cx="10233301" cy="15858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" t="10706" r="6195" b="8207"/>
          <a:stretch/>
        </p:blipFill>
        <p:spPr>
          <a:xfrm>
            <a:off x="26507" y="3744985"/>
            <a:ext cx="10581169" cy="18420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" t="11131" r="6133" b="8983"/>
          <a:stretch/>
        </p:blipFill>
        <p:spPr>
          <a:xfrm>
            <a:off x="26507" y="2001079"/>
            <a:ext cx="10581170" cy="17969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" t="11359" r="6304" b="9294"/>
          <a:stretch/>
        </p:blipFill>
        <p:spPr>
          <a:xfrm>
            <a:off x="-53007" y="463826"/>
            <a:ext cx="10660683" cy="15683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12371" y="106018"/>
            <a:ext cx="1439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R:C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386887" y="5386991"/>
            <a:ext cx="2164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 1TPR sequence </a:t>
            </a:r>
          </a:p>
          <a:p>
            <a:r>
              <a:rPr lang="en-US" dirty="0" smtClean="0"/>
              <a:t>748 SNVs; 22</a:t>
            </a:r>
            <a:r>
              <a:rPr lang="en-US" baseline="-25000" dirty="0" smtClean="0"/>
              <a:t>34</a:t>
            </a:r>
            <a:r>
              <a:rPr lang="en-US" dirty="0" smtClean="0"/>
              <a:t>|11</a:t>
            </a:r>
            <a:r>
              <a:rPr lang="en-US" baseline="-25000" dirty="0" smtClean="0"/>
              <a:t>ns,s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84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11793" r="6087" b="9728"/>
          <a:stretch/>
        </p:blipFill>
        <p:spPr>
          <a:xfrm>
            <a:off x="26504" y="79241"/>
            <a:ext cx="10581169" cy="21093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2862" y="139838"/>
            <a:ext cx="1030356" cy="1325563"/>
          </a:xfrm>
        </p:spPr>
        <p:txBody>
          <a:bodyPr/>
          <a:lstStyle/>
          <a:p>
            <a:r>
              <a:rPr lang="en-US" dirty="0" smtClean="0"/>
              <a:t>AC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72" y="5090099"/>
            <a:ext cx="10233301" cy="15858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" t="10706" r="6195" b="8207"/>
          <a:stretch/>
        </p:blipFill>
        <p:spPr>
          <a:xfrm>
            <a:off x="26504" y="3744985"/>
            <a:ext cx="10581169" cy="18420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" t="11131" r="6133" b="8983"/>
          <a:stretch/>
        </p:blipFill>
        <p:spPr>
          <a:xfrm>
            <a:off x="26504" y="2001079"/>
            <a:ext cx="10581170" cy="17969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49112" y="139838"/>
            <a:ext cx="1439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NS:S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9386887" y="5386991"/>
            <a:ext cx="2164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 1TPR sequence </a:t>
            </a:r>
          </a:p>
          <a:p>
            <a:r>
              <a:rPr lang="en-US" dirty="0" smtClean="0"/>
              <a:t>748 SNVs; 22</a:t>
            </a:r>
            <a:r>
              <a:rPr lang="en-US" baseline="-25000" dirty="0" smtClean="0"/>
              <a:t>34</a:t>
            </a:r>
            <a:r>
              <a:rPr lang="en-US" dirty="0" smtClean="0"/>
              <a:t>|11</a:t>
            </a:r>
            <a:r>
              <a:rPr lang="en-US" baseline="-25000" dirty="0" smtClean="0"/>
              <a:t>ns,s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153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4078225"/>
            <a:ext cx="7074408" cy="277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0112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Hypervariability</a:t>
            </a:r>
            <a:r>
              <a:rPr lang="en-US" sz="4000" dirty="0" smtClean="0"/>
              <a:t> and conservation in human TPRs</a:t>
            </a:r>
            <a:endParaRPr lang="en-US" sz="40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4457700" y="2286000"/>
            <a:ext cx="3733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029200" y="22098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715000" y="22098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400800" y="22098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59836" y="1633943"/>
            <a:ext cx="111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Protein 1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3447288" y="2971800"/>
            <a:ext cx="896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Align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6172200" y="3810000"/>
            <a:ext cx="0" cy="60960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419600" y="2057400"/>
            <a:ext cx="3733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4648200" y="19812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334000" y="19812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4419600" y="1828800"/>
            <a:ext cx="3733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5867400" y="17526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553200" y="17526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63" name="Rectangle 62"/>
          <p:cNvSpPr/>
          <p:nvPr/>
        </p:nvSpPr>
        <p:spPr>
          <a:xfrm>
            <a:off x="7239000" y="17526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133600" y="1600200"/>
            <a:ext cx="7848600" cy="914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133600" y="2667000"/>
            <a:ext cx="7848600" cy="914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2"/>
          <p:cNvGrpSpPr/>
          <p:nvPr/>
        </p:nvGrpSpPr>
        <p:grpSpPr>
          <a:xfrm rot="16200000">
            <a:off x="899612" y="4642971"/>
            <a:ext cx="1076357" cy="2458420"/>
            <a:chOff x="4257650" y="-282380"/>
            <a:chExt cx="1076357" cy="2458420"/>
          </a:xfrm>
        </p:grpSpPr>
        <p:pic>
          <p:nvPicPr>
            <p:cNvPr id="15" name="Picture 3" descr="C:\Users\JM\thesis\lynne_work\3TPR\manuscript\fig1\3TPR_ribbon-PDB_1ELW.png"/>
            <p:cNvPicPr>
              <a:picLocks noChangeAspect="1" noChangeArrowheads="1"/>
            </p:cNvPicPr>
            <p:nvPr/>
          </p:nvPicPr>
          <p:blipFill>
            <a:blip r:embed="rId4" cstate="print"/>
            <a:srcRect t="70377"/>
            <a:stretch>
              <a:fillRect/>
            </a:stretch>
          </p:blipFill>
          <p:spPr bwMode="auto">
            <a:xfrm rot="5400000">
              <a:off x="3658554" y="326267"/>
              <a:ext cx="2284099" cy="1066806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 rot="5400000">
              <a:off x="4114805" y="-81414"/>
              <a:ext cx="6857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5400000">
              <a:off x="4191003" y="1633086"/>
              <a:ext cx="6857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B1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265932" y="1868639"/>
            <a:ext cx="111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Protein 2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262884" y="2103335"/>
            <a:ext cx="111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Protein 3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224000" y="1859087"/>
            <a:ext cx="111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Humans</a:t>
            </a:r>
            <a:endParaRPr lang="en-US" b="1" dirty="0"/>
          </a:p>
        </p:txBody>
      </p:sp>
      <p:sp>
        <p:nvSpPr>
          <p:cNvPr id="39" name="Rectangle 38"/>
          <p:cNvSpPr/>
          <p:nvPr/>
        </p:nvSpPr>
        <p:spPr>
          <a:xfrm>
            <a:off x="6018276" y="19812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224272" y="284214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910072" y="284214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595872" y="284214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230368" y="3049404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916168" y="3049404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601968" y="3049404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227320" y="3256668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913120" y="3256668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598920" y="3256668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2" t="12765" r="35110" b="10276"/>
          <a:stretch/>
        </p:blipFill>
        <p:spPr>
          <a:xfrm>
            <a:off x="82780" y="2287404"/>
            <a:ext cx="1879715" cy="260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4078225"/>
            <a:ext cx="7074408" cy="277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0112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Hypervariability</a:t>
            </a:r>
            <a:r>
              <a:rPr lang="en-US" sz="4000" dirty="0" smtClean="0"/>
              <a:t> and conservation in human TPRs</a:t>
            </a:r>
            <a:endParaRPr lang="en-US" sz="40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4457700" y="2286000"/>
            <a:ext cx="3733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029200" y="22098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715000" y="22098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400800" y="22098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59836" y="1633943"/>
            <a:ext cx="111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Protein 1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3447288" y="2971800"/>
            <a:ext cx="896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Align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6172200" y="3810000"/>
            <a:ext cx="0" cy="60960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419600" y="2057400"/>
            <a:ext cx="3733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4648200" y="19812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334000" y="19812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4419600" y="1828800"/>
            <a:ext cx="3733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5867400" y="17526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553200" y="17526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63" name="Rectangle 62"/>
          <p:cNvSpPr/>
          <p:nvPr/>
        </p:nvSpPr>
        <p:spPr>
          <a:xfrm>
            <a:off x="7239000" y="17526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133600" y="1600200"/>
            <a:ext cx="7848600" cy="914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133600" y="2667000"/>
            <a:ext cx="7848600" cy="914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265932" y="1868639"/>
            <a:ext cx="111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Protein 2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262884" y="2103335"/>
            <a:ext cx="111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Protein 3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224000" y="1859087"/>
            <a:ext cx="111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Humans</a:t>
            </a:r>
            <a:endParaRPr lang="en-US" b="1" dirty="0"/>
          </a:p>
        </p:txBody>
      </p:sp>
      <p:sp>
        <p:nvSpPr>
          <p:cNvPr id="39" name="Rectangle 38"/>
          <p:cNvSpPr/>
          <p:nvPr/>
        </p:nvSpPr>
        <p:spPr>
          <a:xfrm>
            <a:off x="6018276" y="19812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224272" y="284214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910072" y="284214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595872" y="284214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230368" y="3049404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916168" y="3049404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601968" y="3049404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227320" y="3256668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913120" y="3256668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598920" y="3256668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2" t="12765" r="35110" b="10276"/>
          <a:stretch/>
        </p:blipFill>
        <p:spPr>
          <a:xfrm>
            <a:off x="82780" y="2287404"/>
            <a:ext cx="1879715" cy="2606294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>
            <a:off x="228041" y="5046098"/>
            <a:ext cx="41915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34aa x 3 (positions 1-102)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In tandem (0 gaps btw TPR)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675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733"/>
            <a:ext cx="10515600" cy="1325563"/>
          </a:xfrm>
        </p:spPr>
        <p:txBody>
          <a:bodyPr/>
          <a:lstStyle/>
          <a:p>
            <a:r>
              <a:rPr lang="en-US" dirty="0" smtClean="0"/>
              <a:t>AC/FLY at pos58 (pos24) in a 3TPR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2238" y="6429374"/>
            <a:ext cx="5329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Sawyer*, </a:t>
            </a:r>
            <a:r>
              <a:rPr lang="en-US" b="1" u="sng" dirty="0" smtClean="0"/>
              <a:t>Chen*</a:t>
            </a:r>
            <a:r>
              <a:rPr lang="en-US" dirty="0" smtClean="0"/>
              <a:t>, Regan. </a:t>
            </a:r>
            <a:r>
              <a:rPr lang="en-US" i="1" dirty="0" smtClean="0"/>
              <a:t>J </a:t>
            </a:r>
            <a:r>
              <a:rPr lang="en-US" i="1" dirty="0" err="1" smtClean="0"/>
              <a:t>Mol</a:t>
            </a:r>
            <a:r>
              <a:rPr lang="en-US" i="1" dirty="0" smtClean="0"/>
              <a:t> Biol</a:t>
            </a:r>
            <a:r>
              <a:rPr lang="en-US" i="1" dirty="0"/>
              <a:t>.</a:t>
            </a:r>
            <a:r>
              <a:rPr lang="en-US" i="1" dirty="0" smtClean="0"/>
              <a:t> (</a:t>
            </a:r>
            <a:r>
              <a:rPr lang="en-US" dirty="0" smtClean="0"/>
              <a:t>2013</a:t>
            </a:r>
            <a:r>
              <a:rPr lang="en-US" dirty="0"/>
              <a:t>)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006342"/>
            <a:ext cx="9973670" cy="531363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393936" y="573783"/>
            <a:ext cx="2798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PDB: 3SZ7, SGT2 protein from </a:t>
            </a:r>
            <a:r>
              <a:rPr lang="en-US" i="1" dirty="0" err="1" smtClean="0"/>
              <a:t>Aspergillus</a:t>
            </a:r>
            <a:r>
              <a:rPr lang="en-US" i="1" dirty="0" smtClean="0"/>
              <a:t> </a:t>
            </a:r>
            <a:r>
              <a:rPr lang="en-US" i="1" dirty="0" err="1" smtClean="0"/>
              <a:t>fumigatus</a:t>
            </a:r>
            <a:r>
              <a:rPr lang="en-US" i="1" dirty="0" smtClean="0"/>
              <a:t> 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9393936" y="5728346"/>
            <a:ext cx="2798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structures solved with FLY58 and N74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4566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5" y="1484578"/>
            <a:ext cx="6239887" cy="4750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733"/>
            <a:ext cx="10515600" cy="1325563"/>
          </a:xfrm>
        </p:spPr>
        <p:txBody>
          <a:bodyPr/>
          <a:lstStyle/>
          <a:p>
            <a:r>
              <a:rPr lang="en-US" dirty="0" smtClean="0"/>
              <a:t>AC/FLY at pos58 (pos24) in a 3TPR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4"/>
          <a:srcRect l="15812" t="23109" r="51923" b="23393"/>
          <a:stretch/>
        </p:blipFill>
        <p:spPr bwMode="auto">
          <a:xfrm>
            <a:off x="214313" y="1511299"/>
            <a:ext cx="5643561" cy="47235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101265" y="3376961"/>
            <a:ext cx="257174" cy="1171575"/>
          </a:xfrm>
          <a:prstGeom prst="rect">
            <a:avLst/>
          </a:prstGeom>
          <a:solidFill>
            <a:srgbClr val="FFFF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72238" y="6429374"/>
            <a:ext cx="5329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Sawyer*, </a:t>
            </a:r>
            <a:r>
              <a:rPr lang="en-US" b="1" u="sng" dirty="0" smtClean="0"/>
              <a:t>Chen*</a:t>
            </a:r>
            <a:r>
              <a:rPr lang="en-US" dirty="0" smtClean="0"/>
              <a:t>, Regan. </a:t>
            </a:r>
            <a:r>
              <a:rPr lang="en-US" i="1" dirty="0" smtClean="0"/>
              <a:t>J </a:t>
            </a:r>
            <a:r>
              <a:rPr lang="en-US" i="1" dirty="0" err="1" smtClean="0"/>
              <a:t>Mol</a:t>
            </a:r>
            <a:r>
              <a:rPr lang="en-US" i="1" dirty="0" smtClean="0"/>
              <a:t> Biol</a:t>
            </a:r>
            <a:r>
              <a:rPr lang="en-US" i="1" dirty="0"/>
              <a:t>.</a:t>
            </a:r>
            <a:r>
              <a:rPr lang="en-US" i="1" dirty="0" smtClean="0"/>
              <a:t> (</a:t>
            </a:r>
            <a:r>
              <a:rPr lang="en-US" dirty="0" smtClean="0"/>
              <a:t>2013</a:t>
            </a:r>
            <a:r>
              <a:rPr lang="en-US" dirty="0"/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4047117" y="3376960"/>
            <a:ext cx="257174" cy="1171575"/>
          </a:xfrm>
          <a:prstGeom prst="rect">
            <a:avLst/>
          </a:prstGeom>
          <a:solidFill>
            <a:srgbClr val="FFFF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36093" y="1064130"/>
            <a:ext cx="1171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AC58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961534" y="1064129"/>
            <a:ext cx="1259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FLY58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3241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65" y="1649629"/>
            <a:ext cx="10279501" cy="16089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8" t="85342" r="9790" b="8729"/>
          <a:stretch/>
        </p:blipFill>
        <p:spPr>
          <a:xfrm>
            <a:off x="1271586" y="1649629"/>
            <a:ext cx="9801225" cy="314325"/>
          </a:xfrm>
        </p:spPr>
      </p:pic>
      <p:pic>
        <p:nvPicPr>
          <p:cNvPr id="8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9965" y="442621"/>
            <a:ext cx="10252860" cy="120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-125048" y="771679"/>
            <a:ext cx="94499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b="1" dirty="0"/>
              <a:t>181 Y</a:t>
            </a:r>
          </a:p>
          <a:p>
            <a:r>
              <a:rPr lang="en-US" b="1" dirty="0"/>
              <a:t>    132 F</a:t>
            </a:r>
          </a:p>
          <a:p>
            <a:r>
              <a:rPr lang="en-US" b="1" dirty="0"/>
              <a:t>    122 L</a:t>
            </a:r>
          </a:p>
          <a:p>
            <a:r>
              <a:rPr lang="en-US" dirty="0"/>
              <a:t>     42 C</a:t>
            </a:r>
          </a:p>
          <a:p>
            <a:r>
              <a:rPr lang="en-US" dirty="0"/>
              <a:t>     19 H</a:t>
            </a:r>
          </a:p>
          <a:p>
            <a:r>
              <a:rPr lang="en-US" dirty="0"/>
              <a:t>     18 A</a:t>
            </a:r>
          </a:p>
          <a:p>
            <a:r>
              <a:rPr lang="en-US" dirty="0"/>
              <a:t>     16 V</a:t>
            </a:r>
          </a:p>
          <a:p>
            <a:r>
              <a:rPr lang="en-US" dirty="0"/>
              <a:t>     15 I</a:t>
            </a:r>
          </a:p>
          <a:p>
            <a:r>
              <a:rPr lang="en-US" dirty="0"/>
              <a:t>      7 G</a:t>
            </a:r>
          </a:p>
          <a:p>
            <a:r>
              <a:rPr lang="en-US" dirty="0"/>
              <a:t>      3 W</a:t>
            </a:r>
          </a:p>
          <a:p>
            <a:r>
              <a:rPr lang="en-US" dirty="0"/>
              <a:t>      3 S</a:t>
            </a:r>
          </a:p>
          <a:p>
            <a:r>
              <a:rPr lang="en-US" dirty="0"/>
              <a:t>      3 Q</a:t>
            </a:r>
          </a:p>
          <a:p>
            <a:r>
              <a:rPr lang="en-US" dirty="0"/>
              <a:t>      3 M</a:t>
            </a:r>
          </a:p>
          <a:p>
            <a:r>
              <a:rPr lang="en-US" dirty="0"/>
              <a:t>      3 E</a:t>
            </a:r>
          </a:p>
          <a:p>
            <a:r>
              <a:rPr lang="en-US" dirty="0"/>
              <a:t>      1 T</a:t>
            </a:r>
          </a:p>
          <a:p>
            <a:r>
              <a:rPr lang="en-US" dirty="0"/>
              <a:t>      1 R</a:t>
            </a:r>
          </a:p>
          <a:p>
            <a:r>
              <a:rPr lang="en-US" dirty="0"/>
              <a:t>      1 P</a:t>
            </a:r>
          </a:p>
          <a:p>
            <a:r>
              <a:rPr lang="en-US" dirty="0"/>
              <a:t>      1 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43851" y="442620"/>
            <a:ext cx="300038" cy="1521333"/>
          </a:xfrm>
          <a:prstGeom prst="rect">
            <a:avLst/>
          </a:prstGeom>
          <a:solidFill>
            <a:srgbClr val="FFFF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386888" y="1963953"/>
            <a:ext cx="2164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435 1TPR sequences</a:t>
            </a:r>
          </a:p>
          <a:p>
            <a:r>
              <a:rPr lang="en-US" dirty="0" smtClean="0"/>
              <a:t>5670 SNVs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30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65" y="1649629"/>
            <a:ext cx="10279501" cy="16089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8" t="85342" r="9790" b="8729"/>
          <a:stretch/>
        </p:blipFill>
        <p:spPr>
          <a:xfrm>
            <a:off x="1271586" y="1649629"/>
            <a:ext cx="9801225" cy="314325"/>
          </a:xfrm>
        </p:spPr>
      </p:pic>
      <p:pic>
        <p:nvPicPr>
          <p:cNvPr id="8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9965" y="442621"/>
            <a:ext cx="10252860" cy="120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-125048" y="771679"/>
            <a:ext cx="94499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b="1" dirty="0"/>
              <a:t>181 Y</a:t>
            </a:r>
          </a:p>
          <a:p>
            <a:r>
              <a:rPr lang="en-US" b="1" dirty="0"/>
              <a:t>    132 F</a:t>
            </a:r>
          </a:p>
          <a:p>
            <a:r>
              <a:rPr lang="en-US" b="1" dirty="0"/>
              <a:t>    122 L</a:t>
            </a:r>
          </a:p>
          <a:p>
            <a:r>
              <a:rPr lang="en-US" dirty="0"/>
              <a:t>     42 C</a:t>
            </a:r>
          </a:p>
          <a:p>
            <a:r>
              <a:rPr lang="en-US" dirty="0"/>
              <a:t>     19 H</a:t>
            </a:r>
          </a:p>
          <a:p>
            <a:r>
              <a:rPr lang="en-US" dirty="0"/>
              <a:t>     18 A</a:t>
            </a:r>
          </a:p>
          <a:p>
            <a:r>
              <a:rPr lang="en-US" dirty="0"/>
              <a:t>     16 V</a:t>
            </a:r>
          </a:p>
          <a:p>
            <a:r>
              <a:rPr lang="en-US" dirty="0"/>
              <a:t>     15 I</a:t>
            </a:r>
          </a:p>
          <a:p>
            <a:r>
              <a:rPr lang="en-US" dirty="0"/>
              <a:t>      7 G</a:t>
            </a:r>
          </a:p>
          <a:p>
            <a:r>
              <a:rPr lang="en-US" dirty="0"/>
              <a:t>      3 W</a:t>
            </a:r>
          </a:p>
          <a:p>
            <a:r>
              <a:rPr lang="en-US" dirty="0"/>
              <a:t>      3 S</a:t>
            </a:r>
          </a:p>
          <a:p>
            <a:r>
              <a:rPr lang="en-US" dirty="0"/>
              <a:t>      3 Q</a:t>
            </a:r>
          </a:p>
          <a:p>
            <a:r>
              <a:rPr lang="en-US" dirty="0"/>
              <a:t>      3 M</a:t>
            </a:r>
          </a:p>
          <a:p>
            <a:r>
              <a:rPr lang="en-US" dirty="0"/>
              <a:t>      3 E</a:t>
            </a:r>
          </a:p>
          <a:p>
            <a:r>
              <a:rPr lang="en-US" dirty="0"/>
              <a:t>      1 T</a:t>
            </a:r>
          </a:p>
          <a:p>
            <a:r>
              <a:rPr lang="en-US" dirty="0"/>
              <a:t>      1 R</a:t>
            </a:r>
          </a:p>
          <a:p>
            <a:r>
              <a:rPr lang="en-US" dirty="0"/>
              <a:t>      1 P</a:t>
            </a:r>
          </a:p>
          <a:p>
            <a:r>
              <a:rPr lang="en-US" dirty="0"/>
              <a:t>      1 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43851" y="442620"/>
            <a:ext cx="300038" cy="1521333"/>
          </a:xfrm>
          <a:prstGeom prst="rect">
            <a:avLst/>
          </a:prstGeom>
          <a:solidFill>
            <a:srgbClr val="FFFF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386888" y="1963953"/>
            <a:ext cx="2164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435 1TPR sequences</a:t>
            </a:r>
          </a:p>
          <a:p>
            <a:r>
              <a:rPr lang="en-US" dirty="0" smtClean="0"/>
              <a:t>5670 SNVs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999" y="3475432"/>
            <a:ext cx="10279501" cy="16146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386888" y="3789768"/>
            <a:ext cx="2164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136 1TPR sequence 1659 SNVs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65" y="1649629"/>
            <a:ext cx="10279501" cy="16089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8" t="85342" r="9790" b="8729"/>
          <a:stretch/>
        </p:blipFill>
        <p:spPr>
          <a:xfrm>
            <a:off x="1271586" y="1649629"/>
            <a:ext cx="9801225" cy="314325"/>
          </a:xfrm>
        </p:spPr>
      </p:pic>
      <p:pic>
        <p:nvPicPr>
          <p:cNvPr id="8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9965" y="442621"/>
            <a:ext cx="10252860" cy="120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-125048" y="771679"/>
            <a:ext cx="94499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b="1" dirty="0"/>
              <a:t>181 Y</a:t>
            </a:r>
          </a:p>
          <a:p>
            <a:r>
              <a:rPr lang="en-US" b="1" dirty="0"/>
              <a:t>    132 F</a:t>
            </a:r>
          </a:p>
          <a:p>
            <a:r>
              <a:rPr lang="en-US" b="1" dirty="0"/>
              <a:t>    122 L</a:t>
            </a:r>
          </a:p>
          <a:p>
            <a:r>
              <a:rPr lang="en-US" dirty="0"/>
              <a:t>     42 C</a:t>
            </a:r>
          </a:p>
          <a:p>
            <a:r>
              <a:rPr lang="en-US" dirty="0"/>
              <a:t>     19 H</a:t>
            </a:r>
          </a:p>
          <a:p>
            <a:r>
              <a:rPr lang="en-US" dirty="0"/>
              <a:t>     18 A</a:t>
            </a:r>
          </a:p>
          <a:p>
            <a:r>
              <a:rPr lang="en-US" dirty="0"/>
              <a:t>     16 V</a:t>
            </a:r>
          </a:p>
          <a:p>
            <a:r>
              <a:rPr lang="en-US" dirty="0"/>
              <a:t>     15 I</a:t>
            </a:r>
          </a:p>
          <a:p>
            <a:r>
              <a:rPr lang="en-US" dirty="0"/>
              <a:t>      7 G</a:t>
            </a:r>
          </a:p>
          <a:p>
            <a:r>
              <a:rPr lang="en-US" dirty="0"/>
              <a:t>      3 W</a:t>
            </a:r>
          </a:p>
          <a:p>
            <a:r>
              <a:rPr lang="en-US" dirty="0"/>
              <a:t>      3 S</a:t>
            </a:r>
          </a:p>
          <a:p>
            <a:r>
              <a:rPr lang="en-US" dirty="0"/>
              <a:t>      3 Q</a:t>
            </a:r>
          </a:p>
          <a:p>
            <a:r>
              <a:rPr lang="en-US" dirty="0"/>
              <a:t>      3 M</a:t>
            </a:r>
          </a:p>
          <a:p>
            <a:r>
              <a:rPr lang="en-US" dirty="0"/>
              <a:t>      3 E</a:t>
            </a:r>
          </a:p>
          <a:p>
            <a:r>
              <a:rPr lang="en-US" dirty="0"/>
              <a:t>      1 T</a:t>
            </a:r>
          </a:p>
          <a:p>
            <a:r>
              <a:rPr lang="en-US" dirty="0"/>
              <a:t>      1 R</a:t>
            </a:r>
          </a:p>
          <a:p>
            <a:r>
              <a:rPr lang="en-US" dirty="0"/>
              <a:t>      1 P</a:t>
            </a:r>
          </a:p>
          <a:p>
            <a:r>
              <a:rPr lang="en-US" dirty="0"/>
              <a:t>      1 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386888" y="1963953"/>
            <a:ext cx="2646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435 1TPR sequences</a:t>
            </a:r>
          </a:p>
          <a:p>
            <a:r>
              <a:rPr lang="en-US" dirty="0" smtClean="0"/>
              <a:t>5670 SNVs; 166</a:t>
            </a:r>
            <a:r>
              <a:rPr lang="en-US" baseline="-25000" dirty="0" smtClean="0"/>
              <a:t>34</a:t>
            </a:r>
            <a:r>
              <a:rPr lang="en-US" dirty="0" smtClean="0"/>
              <a:t>|83</a:t>
            </a:r>
            <a:r>
              <a:rPr lang="en-US" baseline="-25000" dirty="0" smtClean="0"/>
              <a:t>ns,s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999" y="3475432"/>
            <a:ext cx="10279501" cy="16146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386888" y="3789768"/>
            <a:ext cx="2646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136 1TPR sequence 1659 SNVs; 48</a:t>
            </a:r>
            <a:r>
              <a:rPr lang="en-US" baseline="-25000" dirty="0" smtClean="0"/>
              <a:t>34</a:t>
            </a:r>
            <a:r>
              <a:rPr lang="en-US" dirty="0" smtClean="0"/>
              <a:t>|24</a:t>
            </a:r>
            <a:r>
              <a:rPr lang="en-US" baseline="-25000" dirty="0"/>
              <a:t>ns,s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098" y="5072655"/>
            <a:ext cx="10233301" cy="15858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386887" y="5386991"/>
            <a:ext cx="2164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 1TPR sequence </a:t>
            </a:r>
          </a:p>
          <a:p>
            <a:r>
              <a:rPr lang="en-US" dirty="0" smtClean="0"/>
              <a:t>748 SNVs; 22</a:t>
            </a:r>
            <a:r>
              <a:rPr lang="en-US" baseline="-25000" dirty="0" smtClean="0"/>
              <a:t>34</a:t>
            </a:r>
            <a:r>
              <a:rPr lang="en-US" dirty="0" smtClean="0"/>
              <a:t>|11</a:t>
            </a:r>
            <a:r>
              <a:rPr lang="en-US" baseline="-25000" dirty="0" smtClean="0"/>
              <a:t>ns,s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943851" y="442620"/>
            <a:ext cx="314324" cy="6215868"/>
          </a:xfrm>
          <a:prstGeom prst="rect">
            <a:avLst/>
          </a:prstGeom>
          <a:solidFill>
            <a:srgbClr val="FFFF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386888" y="195845"/>
            <a:ext cx="2646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671 1TPR sequences</a:t>
            </a:r>
          </a:p>
        </p:txBody>
      </p:sp>
    </p:spTree>
    <p:extLst>
      <p:ext uri="{BB962C8B-B14F-4D97-AF65-F5344CB8AC3E}">
        <p14:creationId xmlns:p14="http://schemas.microsoft.com/office/powerpoint/2010/main" val="122075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1400" y="0"/>
            <a:ext cx="990600" cy="1325563"/>
          </a:xfrm>
        </p:spPr>
        <p:txBody>
          <a:bodyPr/>
          <a:lstStyle/>
          <a:p>
            <a:r>
              <a:rPr lang="en-US" dirty="0" smtClean="0"/>
              <a:t>FLY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72" y="5114925"/>
            <a:ext cx="10279501" cy="16089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" t="11438" r="5838" b="8499"/>
          <a:stretch/>
        </p:blipFill>
        <p:spPr>
          <a:xfrm>
            <a:off x="13252" y="2214562"/>
            <a:ext cx="10726729" cy="1757363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" t="11562" r="6015" b="8985"/>
          <a:stretch/>
        </p:blipFill>
        <p:spPr>
          <a:xfrm>
            <a:off x="13252" y="3943351"/>
            <a:ext cx="10726729" cy="17144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" t="4766" r="5898" b="9220"/>
          <a:stretch/>
        </p:blipFill>
        <p:spPr>
          <a:xfrm>
            <a:off x="13252" y="185738"/>
            <a:ext cx="10726729" cy="187721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286875" y="185738"/>
            <a:ext cx="1439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R:C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9386888" y="1963953"/>
            <a:ext cx="2646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435 1TPR sequences</a:t>
            </a:r>
          </a:p>
          <a:p>
            <a:r>
              <a:rPr lang="en-US" dirty="0" smtClean="0"/>
              <a:t>5670 SNVs; 166</a:t>
            </a:r>
            <a:r>
              <a:rPr lang="en-US" baseline="-25000" dirty="0" smtClean="0"/>
              <a:t>34</a:t>
            </a:r>
            <a:r>
              <a:rPr lang="en-US" dirty="0" smtClean="0"/>
              <a:t>|83</a:t>
            </a:r>
            <a:r>
              <a:rPr lang="en-US" baseline="-25000" dirty="0" smtClean="0"/>
              <a:t>ns,s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005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16450</TotalTime>
  <Words>453</Words>
  <Application>Microsoft Office PowerPoint</Application>
  <PresentationFormat>Widescreen</PresentationFormat>
  <Paragraphs>162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SimSun</vt:lpstr>
      <vt:lpstr>Arial</vt:lpstr>
      <vt:lpstr>Calibri</vt:lpstr>
      <vt:lpstr>Calibri Light</vt:lpstr>
      <vt:lpstr>Times New Roman</vt:lpstr>
      <vt:lpstr>Office Theme</vt:lpstr>
      <vt:lpstr>ExAC TPRs</vt:lpstr>
      <vt:lpstr>Hypervariability and conservation in human TPRs</vt:lpstr>
      <vt:lpstr>Hypervariability and conservation in human TPRs</vt:lpstr>
      <vt:lpstr>AC/FLY at pos58 (pos24) in a 3TPR</vt:lpstr>
      <vt:lpstr>AC/FLY at pos58 (pos24) in a 3TPR</vt:lpstr>
      <vt:lpstr>PowerPoint Presentation</vt:lpstr>
      <vt:lpstr>PowerPoint Presentation</vt:lpstr>
      <vt:lpstr>PowerPoint Presentation</vt:lpstr>
      <vt:lpstr>FLY</vt:lpstr>
      <vt:lpstr>FLY</vt:lpstr>
      <vt:lpstr>nonFLY</vt:lpstr>
      <vt:lpstr>nonFLY</vt:lpstr>
      <vt:lpstr>AC</vt:lpstr>
      <vt:lpstr>AC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Jieming Chen</dc:creator>
  <cp:lastModifiedBy>Jieming Chen</cp:lastModifiedBy>
  <cp:revision>263</cp:revision>
  <dcterms:created xsi:type="dcterms:W3CDTF">2015-04-09T18:42:23Z</dcterms:created>
  <dcterms:modified xsi:type="dcterms:W3CDTF">2015-05-13T00:22:23Z</dcterms:modified>
</cp:coreProperties>
</file>