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71" r:id="rId5"/>
    <p:sldId id="272" r:id="rId6"/>
    <p:sldId id="286" r:id="rId7"/>
    <p:sldId id="260" r:id="rId8"/>
    <p:sldId id="273" r:id="rId9"/>
    <p:sldId id="287" r:id="rId10"/>
    <p:sldId id="282" r:id="rId11"/>
    <p:sldId id="279" r:id="rId12"/>
    <p:sldId id="264" r:id="rId13"/>
    <p:sldId id="266" r:id="rId14"/>
    <p:sldId id="267" r:id="rId15"/>
    <p:sldId id="269" r:id="rId16"/>
    <p:sldId id="281" r:id="rId17"/>
    <p:sldId id="280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5951" autoAdjust="0"/>
  </p:normalViewPr>
  <p:slideViewPr>
    <p:cSldViewPr showGuides="1">
      <p:cViewPr varScale="1">
        <p:scale>
          <a:sx n="60" d="100"/>
          <a:sy n="60" d="100"/>
        </p:scale>
        <p:origin x="1292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3F3D-B670-4D51-A0F4-24E452FFA11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8D6-180E-4CDF-8CB8-B95A6A46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Allelic != allele-specific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Bonferonni</a:t>
            </a:r>
            <a:r>
              <a:rPr lang="en-US" baseline="0" dirty="0" smtClean="0"/>
              <a:t> corrected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(54,041,333-54,083,523)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row that says </a:t>
            </a:r>
            <a:r>
              <a:rPr lang="en-US" dirty="0" err="1" smtClean="0"/>
              <a:t>AlleleDB</a:t>
            </a:r>
            <a:r>
              <a:rPr lang="en-US" dirty="0" smtClean="0"/>
              <a:t> where everything is the same</a:t>
            </a:r>
          </a:p>
          <a:p>
            <a:r>
              <a:rPr lang="en-US" dirty="0" smtClean="0"/>
              <a:t>Dup</a:t>
            </a:r>
            <a:r>
              <a:rPr lang="en-US" baseline="0" dirty="0" smtClean="0"/>
              <a:t> reads (RNA-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ChIP-seq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</a:t>
            </a:r>
            <a:r>
              <a:rPr lang="en-US" dirty="0" err="1" smtClean="0"/>
              <a:t>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F241-8666-49BA-BE5C-FBC548114BD2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0B54-700D-4069-8559-441DD5D5007D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8990-A0A5-43A5-8206-44A577433586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AA5E-BD92-49E7-A4F1-3C03F3534E28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FF06-8013-4871-916E-290ACE74EDC8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CD5-75E3-414A-A184-BC3B40AD0614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1B8B-29DC-4060-B006-5F63143A3C65}" type="datetime1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2F2B-DA38-4FA7-B9F6-9EECE455039E}" type="datetime1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6FDC-4DFB-4F10-AF2E-2132D0B4842F}" type="datetime1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F3A3-3CBF-433E-9AF8-3B492E5A3216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2316-DC11-40B0-8898-F4FA9249AA4A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5090-EA57-4CE6-8210-79E52079648A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Figure 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Table 1</a:t>
            </a:r>
            <a:br>
              <a:rPr lang="en-US" dirty="0" smtClean="0"/>
            </a:br>
            <a:r>
              <a:rPr lang="en-US" dirty="0" smtClean="0"/>
              <a:t>Inconsistencies in the original eight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6" y="1857194"/>
            <a:ext cx="8880112" cy="24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9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Table 2</a:t>
            </a:r>
            <a:br>
              <a:rPr lang="en-US" dirty="0" smtClean="0"/>
            </a:br>
            <a:r>
              <a:rPr lang="en-US" dirty="0" smtClean="0"/>
              <a:t>Flagging of individual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2"/>
          <a:stretch/>
        </p:blipFill>
        <p:spPr>
          <a:xfrm>
            <a:off x="76200" y="1828800"/>
            <a:ext cx="8915400" cy="9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Supplementary Table 3</a:t>
            </a:r>
            <a:br>
              <a:rPr lang="en-US" dirty="0" smtClean="0"/>
            </a:br>
            <a:r>
              <a:rPr lang="en-US" dirty="0" smtClean="0"/>
              <a:t>Allelic inheritance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3" y="2644082"/>
            <a:ext cx="7534033" cy="24381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1</a:t>
            </a:r>
            <a:br>
              <a:rPr lang="en-US" sz="3200" dirty="0" smtClean="0"/>
            </a:br>
            <a:r>
              <a:rPr lang="en-US" sz="3200" dirty="0" smtClean="0"/>
              <a:t>708 unique non-coding categories, gene elements, enhancers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20" r="7383" b="8633"/>
          <a:stretch/>
        </p:blipFill>
        <p:spPr>
          <a:xfrm>
            <a:off x="172986" y="1828800"/>
            <a:ext cx="879802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2</a:t>
            </a:r>
            <a:br>
              <a:rPr lang="en-US" sz="3200" dirty="0" smtClean="0"/>
            </a:br>
            <a:r>
              <a:rPr lang="en-US" sz="3200" dirty="0" smtClean="0"/>
              <a:t>19,257 genes and MAE </a:t>
            </a:r>
            <a:r>
              <a:rPr lang="en-US" sz="3200" dirty="0" smtClean="0"/>
              <a:t>categories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6321365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31241" r="9259" b="9499"/>
          <a:stretch/>
        </p:blipFill>
        <p:spPr>
          <a:xfrm>
            <a:off x="76200" y="1261241"/>
            <a:ext cx="8915400" cy="34091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01141"/>
              </p:ext>
            </p:extLst>
          </p:nvPr>
        </p:nvGraphicFramePr>
        <p:xfrm>
          <a:off x="105103" y="4807199"/>
          <a:ext cx="8938667" cy="1259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166"/>
                <a:gridCol w="881609"/>
                <a:gridCol w="848553"/>
                <a:gridCol w="283603"/>
                <a:gridCol w="637997"/>
                <a:gridCol w="712484"/>
                <a:gridCol w="965750"/>
                <a:gridCol w="400800"/>
                <a:gridCol w="743376"/>
                <a:gridCol w="700464"/>
                <a:gridCol w="953730"/>
                <a:gridCol w="388779"/>
                <a:gridCol w="731356"/>
              </a:tblGrid>
              <a:tr h="419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AS.p.bon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ASB.OR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ASB.pbon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ASE.OR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ASE.pbon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nonASE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FHIT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0.13884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6.30E-07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4.74E-07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SNURF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186.1098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4.62E-45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167.96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9.04E-43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</a:t>
            </a:r>
            <a:r>
              <a:rPr lang="en-US" sz="3200" dirty="0" smtClean="0"/>
              <a:t>3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ASB SNVs of 44 TFs in promoters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989" r="45265" b="9085"/>
          <a:stretch/>
        </p:blipFill>
        <p:spPr>
          <a:xfrm>
            <a:off x="457200" y="1219200"/>
            <a:ext cx="7924800" cy="479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</a:t>
            </a:r>
            <a:r>
              <a:rPr lang="en-US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ASB SNVs in TF motifs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24" r="50926" b="8019"/>
          <a:stretch/>
        </p:blipFill>
        <p:spPr>
          <a:xfrm>
            <a:off x="609600" y="1981200"/>
            <a:ext cx="8077200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</a:t>
            </a:r>
            <a:r>
              <a:rPr lang="en-US" dirty="0" smtClean="0"/>
              <a:t>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 </a:t>
            </a:r>
            <a:r>
              <a:rPr lang="en-US" dirty="0" err="1" smtClean="0"/>
              <a:t>Pseudocode</a:t>
            </a:r>
            <a:r>
              <a:rPr lang="en-US" dirty="0" smtClean="0"/>
              <a:t> for bisection method to estimate </a:t>
            </a:r>
            <a:r>
              <a:rPr lang="en-US" dirty="0" err="1" smtClean="0"/>
              <a:t>overdispersion</a:t>
            </a:r>
            <a:r>
              <a:rPr lang="en-US" dirty="0" smtClean="0"/>
              <a:t> parameter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7" t="24657" r="64815" b="19376"/>
          <a:stretch/>
        </p:blipFill>
        <p:spPr>
          <a:xfrm>
            <a:off x="1295400" y="1943894"/>
            <a:ext cx="6019800" cy="40934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</a:t>
            </a:r>
            <a:r>
              <a:rPr lang="en-US" smtClean="0"/>
              <a:t>File </a:t>
            </a:r>
            <a:r>
              <a:rPr lang="en-US" smtClean="0"/>
              <a:t>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confident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37" r="71000" b="7778"/>
          <a:stretch/>
        </p:blipFill>
        <p:spPr>
          <a:xfrm>
            <a:off x="1588970" y="1600200"/>
            <a:ext cx="59660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</a:t>
            </a:r>
            <a:r>
              <a:rPr lang="en-US" b="1" dirty="0"/>
              <a:t>Workflow for uniform processing of data from 382 individuals and construction of </a:t>
            </a:r>
            <a:r>
              <a:rPr lang="en-US" b="1" dirty="0" err="1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529672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1" y="7620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</a:t>
            </a:r>
            <a:r>
              <a:rPr lang="en-US" b="1" dirty="0"/>
              <a:t>Comparing the effects of the binomial and beta-binomial tests in datasets with low and intermediate level of </a:t>
            </a:r>
            <a:r>
              <a:rPr lang="en-US" b="1" dirty="0" err="1"/>
              <a:t>overdispersion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"/>
            <a:ext cx="730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059269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 </a:t>
            </a:r>
            <a:r>
              <a:rPr lang="en-US" b="1" dirty="0"/>
              <a:t>Inheritance of allele-specific behavior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8651125" cy="5605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/>
              <a:t>4</a:t>
            </a:r>
            <a:r>
              <a:rPr lang="en-US" b="1" dirty="0" smtClean="0"/>
              <a:t>. (a) 2 approaches to enrichment analysis (b) Some </a:t>
            </a:r>
            <a:r>
              <a:rPr lang="en-US" b="1" dirty="0"/>
              <a:t>genomic regions are more </a:t>
            </a:r>
            <a:r>
              <a:rPr lang="en-US" b="1" dirty="0" smtClean="0"/>
              <a:t>inclined to </a:t>
            </a:r>
            <a:r>
              <a:rPr lang="en-US" b="1" dirty="0"/>
              <a:t>allele-specific regulation. </a:t>
            </a:r>
            <a:r>
              <a:rPr lang="en-US" b="1" dirty="0" smtClean="0"/>
              <a:t>(expanded)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58" y="0"/>
            <a:ext cx="5045674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600" y="6075144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5. </a:t>
            </a:r>
            <a:r>
              <a:rPr lang="en-US" b="1" dirty="0" smtClean="0"/>
              <a:t>Visualization ASB and ASE in ZNF331 (chr19, position 54,041,333-54,083,523</a:t>
            </a:r>
            <a:r>
              <a:rPr lang="en-US" dirty="0" smtClean="0"/>
              <a:t>) </a:t>
            </a:r>
            <a:r>
              <a:rPr lang="en-US" b="1" dirty="0" smtClean="0"/>
              <a:t>in </a:t>
            </a:r>
            <a:r>
              <a:rPr lang="en-US" b="1" dirty="0" err="1" smtClean="0"/>
              <a:t>AlleleDB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5" y="228600"/>
            <a:ext cx="8322765" cy="57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6</a:t>
            </a:r>
            <a:r>
              <a:rPr lang="en-US" b="1" dirty="0" smtClean="0"/>
              <a:t>. </a:t>
            </a:r>
            <a:r>
              <a:rPr lang="en-US" b="1" dirty="0"/>
              <a:t>A considerable fraction of AS variants are rare but do not form the majority. Lesser proportion of </a:t>
            </a:r>
            <a:r>
              <a:rPr lang="en-US" b="1" dirty="0" smtClean="0"/>
              <a:t>ASE </a:t>
            </a:r>
            <a:r>
              <a:rPr lang="en-US" b="1" dirty="0"/>
              <a:t>SNVs than </a:t>
            </a:r>
            <a:r>
              <a:rPr lang="en-US" b="1" dirty="0" smtClean="0"/>
              <a:t>non-ASE </a:t>
            </a:r>
            <a:r>
              <a:rPr lang="en-US" b="1" dirty="0"/>
              <a:t>SNVs are rare, suggesting less selective constraints in </a:t>
            </a:r>
            <a:r>
              <a:rPr lang="en-US" b="1" dirty="0" smtClean="0"/>
              <a:t>ASE </a:t>
            </a:r>
            <a:r>
              <a:rPr lang="en-US" b="1" dirty="0"/>
              <a:t>SNVs.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783948" cy="54615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564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Figure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324600" cy="5742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2600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5. </a:t>
            </a:r>
            <a:r>
              <a:rPr lang="en-US" b="1" dirty="0"/>
              <a:t>Some genomic regions are more susceptible to allele-specific </a:t>
            </a:r>
            <a:r>
              <a:rPr lang="en-US" b="1" dirty="0" smtClean="0"/>
              <a:t>regulation (collapsed/unique SNVs).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3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48195</TotalTime>
  <Words>302</Words>
  <Application>Microsoft Office PowerPoint</Application>
  <PresentationFormat>On-screen Show (4:3)</PresentationFormat>
  <Paragraphs>94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AlleleDB Figure 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Figure 1</vt:lpstr>
      <vt:lpstr>Supplementary Table 1 Inconsistencies in the original eight studies</vt:lpstr>
      <vt:lpstr>Supplementary Table 2 Flagging of individual datasets</vt:lpstr>
      <vt:lpstr>Supplementary Table 3 Allelic inheritance</vt:lpstr>
      <vt:lpstr>Supplementary File 1 708 unique non-coding categories, gene elements, enhancers</vt:lpstr>
      <vt:lpstr>Supplementary File 2 19,257 genes and MAE categories</vt:lpstr>
      <vt:lpstr>Supplementary File 3 ASB SNVs of 44 TFs in promoters</vt:lpstr>
      <vt:lpstr>Supplementary File 4 ASB SNVs in TF motifs</vt:lpstr>
      <vt:lpstr>Supplementary File 5 R Pseudocode for bisection method to estimate overdispersion parameter</vt:lpstr>
      <vt:lpstr>Supplementary File 6  More confident set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Figure Pack</dc:title>
  <dc:creator>JM</dc:creator>
  <cp:lastModifiedBy>Jieming Chen</cp:lastModifiedBy>
  <cp:revision>316</cp:revision>
  <dcterms:created xsi:type="dcterms:W3CDTF">2014-05-02T03:00:58Z</dcterms:created>
  <dcterms:modified xsi:type="dcterms:W3CDTF">2015-05-08T21:53:09Z</dcterms:modified>
</cp:coreProperties>
</file>