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7" r:id="rId3"/>
    <p:sldId id="262" r:id="rId4"/>
    <p:sldId id="316" r:id="rId5"/>
    <p:sldId id="318" r:id="rId6"/>
    <p:sldId id="319" r:id="rId7"/>
    <p:sldId id="321" r:id="rId8"/>
    <p:sldId id="303" r:id="rId9"/>
    <p:sldId id="290" r:id="rId10"/>
    <p:sldId id="267" r:id="rId11"/>
    <p:sldId id="271" r:id="rId12"/>
    <p:sldId id="292" r:id="rId13"/>
    <p:sldId id="309" r:id="rId14"/>
    <p:sldId id="315" r:id="rId15"/>
    <p:sldId id="311" r:id="rId16"/>
    <p:sldId id="312" r:id="rId17"/>
    <p:sldId id="313" r:id="rId18"/>
    <p:sldId id="314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27" autoAdjust="0"/>
  </p:normalViewPr>
  <p:slideViewPr>
    <p:cSldViewPr snapToGrid="0">
      <p:cViewPr>
        <p:scale>
          <a:sx n="57" d="100"/>
          <a:sy n="57" d="100"/>
        </p:scale>
        <p:origin x="1050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E67FC-4D81-49D7-9D9A-DCC804FE5FB2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4DE76-C776-4722-8DC8-B9042748B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8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Link </a:t>
            </a:r>
            <a:r>
              <a:rPr lang="en-US" dirty="0" err="1" smtClean="0"/>
              <a:t>expression+phenotype</a:t>
            </a:r>
            <a:r>
              <a:rPr lang="en-US" dirty="0" smtClean="0"/>
              <a:t> database to </a:t>
            </a:r>
            <a:r>
              <a:rPr lang="en-US" dirty="0" err="1" smtClean="0"/>
              <a:t>genotype+identity</a:t>
            </a:r>
            <a:r>
              <a:rPr lang="en-US" dirty="0" smtClean="0"/>
              <a:t> database to reveal phenotypes of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Link the phenotype + Identity.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DCFAF-D8D4-4D7E-9B01-27021C5A71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36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 SNP accuracy.</a:t>
            </a:r>
            <a:r>
              <a:rPr lang="en-US" baseline="0" dirty="0" smtClean="0"/>
              <a:t> TBA: Add the population panels and show how the accuracy increases.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60ACF-716C-4EB9-9CB7-15D6405678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31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 Information Content: Predictability vs Discriminability.</a:t>
            </a:r>
            <a:r>
              <a:rPr lang="en-US" baseline="0" dirty="0" smtClean="0"/>
              <a:t> TBA: Gender information, more datasets, </a:t>
            </a:r>
          </a:p>
          <a:p>
            <a:r>
              <a:rPr lang="en-US" sz="1200" dirty="0" smtClean="0"/>
              <a:t>[[Add gender and race information, and finally accuracy of extremity attack with changing thresholds]]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60ACF-716C-4EB9-9CB7-15D64056788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45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Extremity statistics</a:t>
            </a:r>
            <a:r>
              <a:rPr lang="en-US" baseline="0" dirty="0" smtClean="0"/>
              <a:t> of the per samples.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TBA: Replace with box plots?</a:t>
            </a:r>
          </a:p>
          <a:p>
            <a:r>
              <a:rPr lang="en-US" baseline="0" dirty="0" smtClean="0"/>
              <a:t>TBA: Similarly, add the extremity of the genotypes, i.e., what is the frequency of each multi-</a:t>
            </a:r>
            <a:r>
              <a:rPr lang="en-US" baseline="0" dirty="0" err="1" smtClean="0"/>
              <a:t>snp</a:t>
            </a:r>
            <a:r>
              <a:rPr lang="en-US" baseline="0" dirty="0" smtClean="0"/>
              <a:t> genotype?</a:t>
            </a:r>
          </a:p>
          <a:p>
            <a:endParaRPr lang="en-US" baseline="0" dirty="0" smtClean="0"/>
          </a:p>
          <a:p>
            <a:r>
              <a:rPr lang="en-US" sz="1200" dirty="0" smtClean="0"/>
              <a:t>[[How extreme each sample is among all the </a:t>
            </a:r>
            <a:r>
              <a:rPr lang="en-US" sz="1200" dirty="0" err="1" smtClean="0"/>
              <a:t>eQTLs</a:t>
            </a:r>
            <a:r>
              <a:rPr lang="en-US" sz="1200" dirty="0" smtClean="0"/>
              <a:t> that we have, this relates better to individual identification]]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60ACF-716C-4EB9-9CB7-15D64056788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7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5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0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5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5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2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8128-5375-4380-835C-E1544B571A96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247F9-01A8-4978-8360-05BD5E89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1.png"/><Relationship Id="rId3" Type="http://schemas.openxmlformats.org/officeDocument/2006/relationships/image" Target="../media/image360.png"/><Relationship Id="rId7" Type="http://schemas.openxmlformats.org/officeDocument/2006/relationships/image" Target="../media/image40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0.png"/><Relationship Id="rId3" Type="http://schemas.openxmlformats.org/officeDocument/2006/relationships/image" Target="../media/image430.png"/><Relationship Id="rId7" Type="http://schemas.openxmlformats.org/officeDocument/2006/relationships/image" Target="../media/image44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46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130.png"/><Relationship Id="rId18" Type="http://schemas.openxmlformats.org/officeDocument/2006/relationships/image" Target="../media/image15.png"/><Relationship Id="rId3" Type="http://schemas.openxmlformats.org/officeDocument/2006/relationships/image" Target="../media/image71.png"/><Relationship Id="rId21" Type="http://schemas.openxmlformats.org/officeDocument/2006/relationships/image" Target="../media/image17.png"/><Relationship Id="rId7" Type="http://schemas.openxmlformats.org/officeDocument/2006/relationships/image" Target="../media/image70.png"/><Relationship Id="rId12" Type="http://schemas.openxmlformats.org/officeDocument/2006/relationships/image" Target="../media/image110.png"/><Relationship Id="rId2" Type="http://schemas.openxmlformats.org/officeDocument/2006/relationships/image" Target="../media/image310.png"/><Relationship Id="rId16" Type="http://schemas.openxmlformats.org/officeDocument/2006/relationships/image" Target="../media/image140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90.png"/><Relationship Id="rId24" Type="http://schemas.openxmlformats.org/officeDocument/2006/relationships/image" Target="../media/image19.png"/><Relationship Id="rId15" Type="http://schemas.openxmlformats.org/officeDocument/2006/relationships/image" Target="../media/image120.png"/><Relationship Id="rId23" Type="http://schemas.openxmlformats.org/officeDocument/2006/relationships/image" Target="../media/image180.png"/><Relationship Id="rId10" Type="http://schemas.openxmlformats.org/officeDocument/2006/relationships/image" Target="../media/image100.png"/><Relationship Id="rId19" Type="http://schemas.openxmlformats.org/officeDocument/2006/relationships/image" Target="../media/image16.png"/><Relationship Id="rId4" Type="http://schemas.openxmlformats.org/officeDocument/2006/relationships/image" Target="../media/image410.png"/><Relationship Id="rId9" Type="http://schemas.openxmlformats.org/officeDocument/2006/relationships/image" Target="../media/image91.png"/><Relationship Id="rId14" Type="http://schemas.openxmlformats.org/officeDocument/2006/relationships/image" Target="../media/image121.png"/><Relationship Id="rId22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3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38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PrivaSeq</a:t>
            </a:r>
            <a:r>
              <a:rPr lang="en-US" smtClean="0"/>
              <a:t> Figure Pack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440" y="-243303"/>
            <a:ext cx="8229600" cy="1550595"/>
          </a:xfrm>
        </p:spPr>
        <p:txBody>
          <a:bodyPr>
            <a:normAutofit/>
          </a:bodyPr>
          <a:lstStyle/>
          <a:p>
            <a:r>
              <a:rPr lang="en-US" dirty="0" smtClean="0"/>
              <a:t>Figure 4a: MAP Genotype Prediction Accuracy </a:t>
            </a:r>
            <a:endParaRPr lang="en-US" dirty="0"/>
          </a:p>
        </p:txBody>
      </p:sp>
      <p:pic>
        <p:nvPicPr>
          <p:cNvPr id="2051" name="Picture 3" descr="C:\Users\Arif\Box Sync\Papers\PrivaSeq_XX.2014\figures\GEUVADIS_expressions_eQTLs\selected_snp_stats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68" y="1182642"/>
            <a:ext cx="6711632" cy="554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-602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 4b: Fraction of Vulnerable Individuals</a:t>
            </a:r>
            <a:endParaRPr lang="en-US" dirty="0"/>
          </a:p>
        </p:txBody>
      </p:sp>
      <p:pic>
        <p:nvPicPr>
          <p:cNvPr id="5122" name="Picture 2" descr="C:\Users\Arif\Box Sync\Papers\PrivaSeq_XX.2014\figures\GEUVADIS_expressions_eQTLs\n_vulnerable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3" y="1198083"/>
            <a:ext cx="7242625" cy="561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5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 </a:t>
            </a:r>
            <a:r>
              <a:rPr lang="en-US" dirty="0" smtClean="0"/>
              <a:t>5a: Extremity based genotype prediction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" y="2301383"/>
            <a:ext cx="3526972" cy="274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4932536" y="2371618"/>
            <a:ext cx="0" cy="2057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32536" y="4429018"/>
            <a:ext cx="4038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flipH="1">
            <a:off x="4932536" y="2666985"/>
            <a:ext cx="3809999" cy="1762033"/>
          </a:xfrm>
          <a:custGeom>
            <a:avLst/>
            <a:gdLst>
              <a:gd name="connsiteX0" fmla="*/ 0 w 3851563"/>
              <a:gd name="connsiteY0" fmla="*/ 1755289 h 1762033"/>
              <a:gd name="connsiteX1" fmla="*/ 969818 w 3851563"/>
              <a:gd name="connsiteY1" fmla="*/ 1436634 h 1762033"/>
              <a:gd name="connsiteX2" fmla="*/ 1316182 w 3851563"/>
              <a:gd name="connsiteY2" fmla="*/ 716198 h 1762033"/>
              <a:gd name="connsiteX3" fmla="*/ 1704109 w 3851563"/>
              <a:gd name="connsiteY3" fmla="*/ 92743 h 1762033"/>
              <a:gd name="connsiteX4" fmla="*/ 2424545 w 3851563"/>
              <a:gd name="connsiteY4" fmla="*/ 65034 h 1762033"/>
              <a:gd name="connsiteX5" fmla="*/ 2854036 w 3851563"/>
              <a:gd name="connsiteY5" fmla="*/ 688489 h 1762033"/>
              <a:gd name="connsiteX6" fmla="*/ 3117273 w 3851563"/>
              <a:gd name="connsiteY6" fmla="*/ 1395071 h 1762033"/>
              <a:gd name="connsiteX7" fmla="*/ 3477491 w 3851563"/>
              <a:gd name="connsiteY7" fmla="*/ 1713725 h 1762033"/>
              <a:gd name="connsiteX8" fmla="*/ 3851563 w 3851563"/>
              <a:gd name="connsiteY8" fmla="*/ 1755289 h 1762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51563" h="1762033">
                <a:moveTo>
                  <a:pt x="0" y="1755289"/>
                </a:moveTo>
                <a:cubicBezTo>
                  <a:pt x="375227" y="1682552"/>
                  <a:pt x="750454" y="1609816"/>
                  <a:pt x="969818" y="1436634"/>
                </a:cubicBezTo>
                <a:cubicBezTo>
                  <a:pt x="1189182" y="1263452"/>
                  <a:pt x="1193800" y="940180"/>
                  <a:pt x="1316182" y="716198"/>
                </a:cubicBezTo>
                <a:cubicBezTo>
                  <a:pt x="1438564" y="492216"/>
                  <a:pt x="1519382" y="201270"/>
                  <a:pt x="1704109" y="92743"/>
                </a:cubicBezTo>
                <a:cubicBezTo>
                  <a:pt x="1888836" y="-15784"/>
                  <a:pt x="2232891" y="-34257"/>
                  <a:pt x="2424545" y="65034"/>
                </a:cubicBezTo>
                <a:cubicBezTo>
                  <a:pt x="2616199" y="164325"/>
                  <a:pt x="2738581" y="466816"/>
                  <a:pt x="2854036" y="688489"/>
                </a:cubicBezTo>
                <a:cubicBezTo>
                  <a:pt x="2969491" y="910162"/>
                  <a:pt x="3013364" y="1224198"/>
                  <a:pt x="3117273" y="1395071"/>
                </a:cubicBezTo>
                <a:cubicBezTo>
                  <a:pt x="3221182" y="1565944"/>
                  <a:pt x="3355109" y="1653689"/>
                  <a:pt x="3477491" y="1713725"/>
                </a:cubicBezTo>
                <a:cubicBezTo>
                  <a:pt x="3599873" y="1773761"/>
                  <a:pt x="3725718" y="1764525"/>
                  <a:pt x="3851563" y="1755289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275436" y="4086118"/>
            <a:ext cx="304800" cy="990600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5400000">
            <a:off x="8018636" y="4086118"/>
            <a:ext cx="304800" cy="990600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923136" y="2752618"/>
            <a:ext cx="0" cy="16764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675736" y="2752618"/>
            <a:ext cx="0" cy="16764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18536" y="4697087"/>
            <a:ext cx="1925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Higher expression:</a:t>
            </a:r>
          </a:p>
          <a:p>
            <a:r>
              <a:rPr lang="en-US" dirty="0" smtClean="0"/>
              <a:t>Most likely CC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04665" y="4355053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31072" y="4657618"/>
            <a:ext cx="1879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Lower expression:</a:t>
            </a:r>
          </a:p>
          <a:p>
            <a:r>
              <a:rPr lang="en-US" dirty="0" smtClean="0"/>
              <a:t>Most likely TT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097518" y="3217668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31475" y="3500852"/>
            <a:ext cx="862149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65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 5bc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8415"/>
            <a:ext cx="4286785" cy="3345575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153" y="2008415"/>
            <a:ext cx="4223418" cy="3363252"/>
          </a:xfrm>
        </p:spPr>
      </p:pic>
    </p:spTree>
    <p:extLst>
      <p:ext uri="{BB962C8B-B14F-4D97-AF65-F5344CB8AC3E}">
        <p14:creationId xmlns:p14="http://schemas.microsoft.com/office/powerpoint/2010/main" val="524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8476"/>
            <a:ext cx="8229600" cy="1039091"/>
          </a:xfrm>
        </p:spPr>
        <p:txBody>
          <a:bodyPr/>
          <a:lstStyle/>
          <a:p>
            <a:r>
              <a:rPr lang="en-US" dirty="0" smtClean="0"/>
              <a:t>Supplementary Figures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843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Fig S1: </a:t>
            </a:r>
            <a:r>
              <a:rPr lang="en-US" sz="3000" dirty="0" err="1" smtClean="0"/>
              <a:t>eQTL</a:t>
            </a:r>
            <a:r>
              <a:rPr lang="en-US" sz="3000" dirty="0" smtClean="0"/>
              <a:t> properties</a:t>
            </a:r>
            <a:endParaRPr lang="en-US" sz="3000" dirty="0"/>
          </a:p>
        </p:txBody>
      </p:sp>
      <p:pic>
        <p:nvPicPr>
          <p:cNvPr id="7" name="Picture 2" descr="C:\Users\Ozgun\Desktop\Box\Box Sync\Papers\PrivaSeq_XX.2014\figures\variants_per_correl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65" y="609600"/>
            <a:ext cx="3897284" cy="298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rif\Box Sync\Papers\PrivaSeq_XX.2014\figures\privacy_vs_lea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155" y="3840386"/>
            <a:ext cx="3785445" cy="302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rif\Box Sync\Papers\PrivaSeq_XX.2014\figures\privacy_leak_distributi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72" y="3865990"/>
            <a:ext cx="3804560" cy="299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Arif\Box Sync\Papers\PrivaSeq_XX.2014\figures\correlation_vs_leakag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977" y="731425"/>
            <a:ext cx="3795801" cy="304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4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1316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 SXX: Illustration of </a:t>
            </a:r>
            <a:r>
              <a:rPr lang="en-US" i="1" dirty="0" smtClean="0"/>
              <a:t>a priori</a:t>
            </a:r>
            <a:r>
              <a:rPr lang="en-US" dirty="0" smtClean="0"/>
              <a:t>, </a:t>
            </a:r>
            <a:r>
              <a:rPr lang="en-US" i="1" dirty="0" smtClean="0"/>
              <a:t>a posteriori</a:t>
            </a:r>
            <a:r>
              <a:rPr lang="en-US" dirty="0" smtClean="0"/>
              <a:t> distributions</a:t>
            </a:r>
            <a:endParaRPr lang="en-US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20880" y="2195041"/>
                <a:ext cx="22960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80" y="2195041"/>
                <a:ext cx="2296078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160637" y="2227357"/>
                <a:ext cx="253462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dirty="0" smtClean="0"/>
                  <a:t>Joint: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637" y="2227357"/>
                <a:ext cx="2534622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Arif\Box Sync\Papers\PrivaSeq_XX.2014\figures\a_priori_genotype_distribution_1_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3" y="2771686"/>
            <a:ext cx="2683563" cy="213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rif\Box Sync\Papers\PrivaSeq_XX.2014\figures\conditional_prob_1_3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78" y="2683264"/>
            <a:ext cx="2736831" cy="230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rif\Box Sync\Papers\PrivaSeq_XX.2014\figures\genotype_expression_distribution_1_3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230" y="2663386"/>
            <a:ext cx="2713947" cy="228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39056" y="4184073"/>
            <a:ext cx="2455457" cy="19878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89120" y="2260488"/>
                <a:ext cx="18680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dirty="0" smtClean="0"/>
                  <a:t>Prior: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20" y="2260488"/>
                <a:ext cx="1868012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168897" y="1874880"/>
            <a:ext cx="109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Posterior:</a:t>
            </a:r>
            <a:endParaRPr lang="en-US" dirty="0"/>
          </a:p>
        </p:txBody>
      </p:sp>
      <p:sp>
        <p:nvSpPr>
          <p:cNvPr id="12" name="5-Point Star 11"/>
          <p:cNvSpPr/>
          <p:nvPr/>
        </p:nvSpPr>
        <p:spPr>
          <a:xfrm>
            <a:off x="8391864" y="2584778"/>
            <a:ext cx="149901" cy="14990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860159" y="4876433"/>
                <a:ext cx="1088183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59" y="4876433"/>
                <a:ext cx="1088183" cy="400944"/>
              </a:xfrm>
              <a:prstGeom prst="rect">
                <a:avLst/>
              </a:prstGeom>
              <a:blipFill rotWithShape="0"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74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SXX: Genotype Prediction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20880" y="2134630"/>
                <a:ext cx="27612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=10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80" y="2134630"/>
                <a:ext cx="276126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160637" y="2196926"/>
                <a:ext cx="253462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dirty="0" smtClean="0"/>
                  <a:t>Joint: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637" y="2196926"/>
                <a:ext cx="2534622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Arif\Box Sync\Papers\PrivaSeq_XX.2014\figures\a_priori_genotype_distribution_1_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3" y="2741255"/>
            <a:ext cx="2683563" cy="213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rif\Box Sync\Papers\PrivaSeq_XX.2014\figures\conditional_prob_1_3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78" y="2652833"/>
            <a:ext cx="2736831" cy="230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Arif\Box Sync\Papers\PrivaSeq_XX.2014\figures\genotype_expression_distribution_1_3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230" y="2632955"/>
            <a:ext cx="2713947" cy="228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9120" y="2230057"/>
                <a:ext cx="18200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dirty="0" smtClean="0"/>
                  <a:t>Prior: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20" y="2230057"/>
                <a:ext cx="182005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168897" y="1844449"/>
            <a:ext cx="236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Conditional (Posterior):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951599" y="4832939"/>
                <a:ext cx="1088183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599" y="4832939"/>
                <a:ext cx="1088183" cy="400944"/>
              </a:xfrm>
              <a:prstGeom prst="rect">
                <a:avLst/>
              </a:prstGeom>
              <a:blipFill rotWithShape="0"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38700" y="4841129"/>
                <a:ext cx="1098249" cy="4058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00" y="4841129"/>
                <a:ext cx="1098249" cy="405817"/>
              </a:xfrm>
              <a:prstGeom prst="rect">
                <a:avLst/>
              </a:prstGeom>
              <a:blipFill rotWithShape="0">
                <a:blip r:embed="rId9"/>
                <a:stretch>
                  <a:fillRect b="-16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5-Point Star 19"/>
          <p:cNvSpPr/>
          <p:nvPr/>
        </p:nvSpPr>
        <p:spPr>
          <a:xfrm>
            <a:off x="1381022" y="2856015"/>
            <a:ext cx="149901" cy="14990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8365739" y="2584795"/>
            <a:ext cx="149901" cy="14990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4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5" y="-27161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Figure SXX</a:t>
            </a:r>
            <a:endParaRPr lang="en-US" dirty="0"/>
          </a:p>
        </p:txBody>
      </p:sp>
      <p:pic>
        <p:nvPicPr>
          <p:cNvPr id="1026" name="Picture 2" descr="C:\Users\Arif\Box Sync\Papers\PrivaSeq_XX.2014\figures\GEUVADIS_expressions_eQTLs\average_assigned_rank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83" y="836023"/>
            <a:ext cx="7583033" cy="596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68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6125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Fig SXX</a:t>
            </a:r>
            <a:endParaRPr lang="en-US" sz="3200" dirty="0"/>
          </a:p>
        </p:txBody>
      </p:sp>
      <p:pic>
        <p:nvPicPr>
          <p:cNvPr id="2051" name="Picture 3" descr="C:\Users\Ozgun\Desktop\Box\Box Sync\Papers\PrivaSeq_XX.2014\figures\per_sample_extremit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06" y="674912"/>
            <a:ext cx="7734900" cy="592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10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1a: Linking Attack Scenario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269474" y="4253490"/>
            <a:ext cx="3158" cy="3352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ight Brace 106"/>
          <p:cNvSpPr/>
          <p:nvPr/>
        </p:nvSpPr>
        <p:spPr>
          <a:xfrm rot="5400000">
            <a:off x="2159071" y="2733230"/>
            <a:ext cx="231964" cy="133462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>
            <a:stCxn id="29" idx="2"/>
            <a:endCxn id="144" idx="3"/>
          </p:cNvCxnSpPr>
          <p:nvPr/>
        </p:nvCxnSpPr>
        <p:spPr>
          <a:xfrm flipH="1">
            <a:off x="2815630" y="2565825"/>
            <a:ext cx="1512110" cy="14177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32143" y="1062211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Phenotype-Genotype </a:t>
            </a:r>
          </a:p>
          <a:p>
            <a:pPr algn="ctr"/>
            <a:r>
              <a:rPr lang="en-US" dirty="0" smtClean="0"/>
              <a:t>Correlation Dataset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20849" y="1676142"/>
            <a:ext cx="2013781" cy="889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3256845" y="1695497"/>
                <a:ext cx="2164374" cy="845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/>
                  <a:t>Phenotype 1             Variant 1 </a:t>
                </a:r>
              </a:p>
              <a:p>
                <a:pPr algn="ctr"/>
                <a:r>
                  <a:rPr lang="en-US" sz="1200" dirty="0" smtClean="0"/>
                  <a:t>Phenotype 2             </a:t>
                </a:r>
                <a:r>
                  <a:rPr lang="en-US" sz="1200" dirty="0"/>
                  <a:t>Variant </a:t>
                </a:r>
                <a:r>
                  <a:rPr lang="en-US" sz="1200" dirty="0" smtClean="0"/>
                  <a:t>2 </a:t>
                </a:r>
                <a:endParaRPr lang="en-US" sz="1200" dirty="0"/>
              </a:p>
              <a:p>
                <a:pPr algn="ctr"/>
                <a:r>
                  <a:rPr lang="en-US" sz="1200" dirty="0" smtClean="0"/>
                  <a:t>…</a:t>
                </a:r>
              </a:p>
              <a:p>
                <a:pPr algn="ctr"/>
                <a:r>
                  <a:rPr lang="en-US" sz="1200" dirty="0" smtClean="0"/>
                  <a:t>Phenotype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200" dirty="0" smtClean="0"/>
                  <a:t>            Variant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200" dirty="0" smtClean="0"/>
                  <a:t> </a:t>
                </a:r>
                <a:endParaRPr lang="en-US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845" y="1695497"/>
                <a:ext cx="2164374" cy="845296"/>
              </a:xfrm>
              <a:prstGeom prst="rect">
                <a:avLst/>
              </a:prstGeom>
              <a:blipFill rotWithShape="0">
                <a:blip r:embed="rId3"/>
                <a:stretch>
                  <a:fillRect b="-3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18575" y="1465825"/>
            <a:ext cx="983369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1945" y="1465825"/>
            <a:ext cx="1342750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18575" y="2010780"/>
            <a:ext cx="233114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64455" y="198765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</a:t>
            </a:r>
            <a:r>
              <a:rPr lang="en-US" sz="1400" dirty="0" smtClean="0"/>
              <a:t>IV+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879085" y="2252916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903514" y="2006426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206255" y="2010779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219696" y="191812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219696" y="21705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2550425" y="2010777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07558" y="2277088"/>
            <a:ext cx="233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65153" y="296755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 rot="5400000">
            <a:off x="2281583" y="258102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 rot="5400000">
            <a:off x="998925" y="26049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625298" y="2985364"/>
            <a:ext cx="2309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18575" y="2559028"/>
            <a:ext cx="232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 rot="19489206">
            <a:off x="1495215" y="1696225"/>
            <a:ext cx="712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Phenotype 1</a:t>
            </a:r>
            <a:endParaRPr lang="en-US" sz="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 rot="19577995">
                <a:off x="2442229" y="1684181"/>
                <a:ext cx="660758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Phenotype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2442229" y="1684181"/>
                <a:ext cx="660758" cy="3481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2224168" y="28810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801687" y="1122120"/>
            <a:ext cx="19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Phenotype Dataset</a:t>
            </a:r>
          </a:p>
        </p:txBody>
      </p:sp>
      <p:grpSp>
        <p:nvGrpSpPr>
          <p:cNvPr id="149" name="Group 148"/>
          <p:cNvGrpSpPr/>
          <p:nvPr/>
        </p:nvGrpSpPr>
        <p:grpSpPr>
          <a:xfrm>
            <a:off x="1719695" y="3716474"/>
            <a:ext cx="1095935" cy="523220"/>
            <a:chOff x="1727938" y="4323981"/>
            <a:chExt cx="1095935" cy="523220"/>
          </a:xfrm>
        </p:grpSpPr>
        <p:sp>
          <p:nvSpPr>
            <p:cNvPr id="144" name="Rectangle 143"/>
            <p:cNvSpPr/>
            <p:nvPr/>
          </p:nvSpPr>
          <p:spPr>
            <a:xfrm>
              <a:off x="1727938" y="4336680"/>
              <a:ext cx="1095935" cy="5087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820803" y="4323981"/>
              <a:ext cx="9444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Genotype </a:t>
              </a:r>
            </a:p>
            <a:p>
              <a:pPr algn="ctr"/>
              <a:r>
                <a:rPr lang="en-US" sz="1400" dirty="0" smtClean="0"/>
                <a:t>Prediction</a:t>
              </a:r>
              <a:endParaRPr lang="en-US" sz="1400" dirty="0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930135" y="1129869"/>
            <a:ext cx="2414750" cy="2159498"/>
            <a:chOff x="705742" y="4353548"/>
            <a:chExt cx="2414750" cy="2159498"/>
          </a:xfrm>
        </p:grpSpPr>
        <p:sp>
          <p:nvSpPr>
            <p:cNvPr id="17" name="TextBox 16"/>
            <p:cNvSpPr txBox="1"/>
            <p:nvPr/>
          </p:nvSpPr>
          <p:spPr>
            <a:xfrm>
              <a:off x="931548" y="4353548"/>
              <a:ext cx="1877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Genotype Dataset</a:t>
              </a:r>
              <a:endParaRPr lang="en-US" dirty="0"/>
            </a:p>
          </p:txBody>
        </p:sp>
        <p:grpSp>
          <p:nvGrpSpPr>
            <p:cNvPr id="181" name="Group 180"/>
            <p:cNvGrpSpPr/>
            <p:nvPr/>
          </p:nvGrpSpPr>
          <p:grpSpPr>
            <a:xfrm>
              <a:off x="705742" y="4679138"/>
              <a:ext cx="2414750" cy="1833908"/>
              <a:chOff x="4177990" y="5025127"/>
              <a:chExt cx="2414750" cy="1833908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489617" y="5826428"/>
                <a:ext cx="401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AH</a:t>
                </a:r>
                <a:endParaRPr lang="en-US" sz="1400" dirty="0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5168371" y="5046309"/>
                <a:ext cx="1342750" cy="180367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156523" y="5025127"/>
                <a:ext cx="1338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Variant Genotypes</a:t>
                </a:r>
                <a:endParaRPr lang="en-US" sz="1200" dirty="0"/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>
                <a:off x="5469940" y="5586910"/>
                <a:ext cx="0" cy="126810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5772681" y="5591263"/>
                <a:ext cx="0" cy="12595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TextBox 158"/>
              <p:cNvSpPr txBox="1"/>
              <p:nvPr/>
            </p:nvSpPr>
            <p:spPr>
              <a:xfrm>
                <a:off x="5786122" y="549860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cxnSp>
            <p:nvCxnSpPr>
              <p:cNvPr id="160" name="Straight Connector 159"/>
              <p:cNvCxnSpPr/>
              <p:nvPr/>
            </p:nvCxnSpPr>
            <p:spPr>
              <a:xfrm>
                <a:off x="6150103" y="5591261"/>
                <a:ext cx="0" cy="12537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TextBox 161"/>
              <p:cNvSpPr txBox="1"/>
              <p:nvPr/>
            </p:nvSpPr>
            <p:spPr>
              <a:xfrm rot="5400000">
                <a:off x="5861072" y="6174576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>
                <a:off x="4177990" y="6139512"/>
                <a:ext cx="233313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TextBox 163"/>
              <p:cNvSpPr txBox="1"/>
              <p:nvPr/>
            </p:nvSpPr>
            <p:spPr>
              <a:xfrm rot="19489206">
                <a:off x="5089038" y="5336488"/>
                <a:ext cx="56297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Variant 1</a:t>
                </a:r>
                <a:endParaRPr lang="en-US" sz="800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 rot="19386106">
                <a:off x="5401843" y="5329278"/>
                <a:ext cx="56297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Variant 2</a:t>
                </a:r>
                <a:endParaRPr lang="en-US" sz="8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6" name="TextBox 165"/>
                  <p:cNvSpPr txBox="1"/>
                  <p:nvPr/>
                </p:nvSpPr>
                <p:spPr>
                  <a:xfrm rot="19577995">
                    <a:off x="6103504" y="5284837"/>
                    <a:ext cx="489236" cy="3481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800" dirty="0" smtClean="0"/>
                      <a:t>Variant</a:t>
                    </a: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800" i="1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166" name="TextBox 1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9577995">
                    <a:off x="6103504" y="5284837"/>
                    <a:ext cx="489236" cy="34817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7" name="Straight Connector 166"/>
              <p:cNvCxnSpPr/>
              <p:nvPr/>
            </p:nvCxnSpPr>
            <p:spPr>
              <a:xfrm>
                <a:off x="4181707" y="6574298"/>
                <a:ext cx="233389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4189643" y="5591264"/>
                <a:ext cx="2319778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Rectangle 168"/>
              <p:cNvSpPr/>
              <p:nvPr/>
            </p:nvSpPr>
            <p:spPr>
              <a:xfrm>
                <a:off x="4187116" y="5048086"/>
                <a:ext cx="983369" cy="180131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4320924" y="5080819"/>
                <a:ext cx="665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Identity</a:t>
                </a:r>
              </a:p>
              <a:p>
                <a:r>
                  <a:rPr lang="en-US" sz="1200" dirty="0" smtClean="0"/>
                  <a:t>(Name)</a:t>
                </a:r>
              </a:p>
            </p:txBody>
          </p:sp>
          <p:cxnSp>
            <p:nvCxnSpPr>
              <p:cNvPr id="177" name="Straight Connector 176"/>
              <p:cNvCxnSpPr/>
              <p:nvPr/>
            </p:nvCxnSpPr>
            <p:spPr>
              <a:xfrm>
                <a:off x="4181710" y="5864457"/>
                <a:ext cx="233313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4518185" y="5577384"/>
                <a:ext cx="3401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JR</a:t>
                </a:r>
                <a:endParaRPr lang="en-US" sz="1400" dirty="0"/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4444897" y="6551258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MG</a:t>
                </a:r>
                <a:endParaRPr lang="en-US" sz="1400" dirty="0"/>
              </a:p>
            </p:txBody>
          </p:sp>
        </p:grpSp>
      </p:grpSp>
      <p:cxnSp>
        <p:nvCxnSpPr>
          <p:cNvPr id="188" name="Straight Arrow Connector 187"/>
          <p:cNvCxnSpPr/>
          <p:nvPr/>
        </p:nvCxnSpPr>
        <p:spPr>
          <a:xfrm>
            <a:off x="2279282" y="3401585"/>
            <a:ext cx="6826" cy="3148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21" idx="3"/>
            <a:endCxn id="223" idx="1"/>
          </p:cNvCxnSpPr>
          <p:nvPr/>
        </p:nvCxnSpPr>
        <p:spPr>
          <a:xfrm flipV="1">
            <a:off x="2936657" y="3914126"/>
            <a:ext cx="3294820" cy="17755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7062380" y="3307097"/>
            <a:ext cx="4227" cy="3368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1593907" y="4740367"/>
            <a:ext cx="1342750" cy="18986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1628410" y="4683510"/>
            <a:ext cx="1294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Predicted Variant </a:t>
            </a:r>
          </a:p>
          <a:p>
            <a:pPr algn="ctr"/>
            <a:r>
              <a:rPr lang="en-US" sz="1200" dirty="0" smtClean="0"/>
              <a:t>Genotypes</a:t>
            </a:r>
            <a:endParaRPr lang="en-US" sz="12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1895476" y="5358236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2198217" y="5362589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2211658" y="526993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26" name="Straight Connector 125"/>
          <p:cNvCxnSpPr/>
          <p:nvPr/>
        </p:nvCxnSpPr>
        <p:spPr>
          <a:xfrm>
            <a:off x="2575639" y="5362587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 rot="5400000">
            <a:off x="2273545" y="593283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 rot="19489206">
            <a:off x="1514574" y="5107814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Variant 1</a:t>
            </a:r>
            <a:endParaRPr lang="en-US" sz="800" dirty="0"/>
          </a:p>
        </p:txBody>
      </p:sp>
      <p:sp>
        <p:nvSpPr>
          <p:cNvPr id="131" name="TextBox 130"/>
          <p:cNvSpPr txBox="1"/>
          <p:nvPr/>
        </p:nvSpPr>
        <p:spPr>
          <a:xfrm rot="19386106">
            <a:off x="1827379" y="5100604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Variant 2</a:t>
            </a:r>
            <a:endParaRPr lang="en-US" sz="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 rot="19577995">
                <a:off x="2529040" y="5056163"/>
                <a:ext cx="489236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2529040" y="5056163"/>
                <a:ext cx="489236" cy="3481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1" name="Straight Connector 140"/>
          <p:cNvCxnSpPr/>
          <p:nvPr/>
        </p:nvCxnSpPr>
        <p:spPr>
          <a:xfrm>
            <a:off x="621957" y="5356153"/>
            <a:ext cx="2313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613990" y="4739614"/>
            <a:ext cx="983369" cy="18994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TextBox 192"/>
          <p:cNvSpPr txBox="1"/>
          <p:nvPr/>
        </p:nvSpPr>
        <p:spPr>
          <a:xfrm>
            <a:off x="558098" y="4773714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Disease Status</a:t>
            </a:r>
          </a:p>
          <a:p>
            <a:pPr algn="ctr"/>
            <a:r>
              <a:rPr lang="en-US" sz="1200" dirty="0" smtClean="0"/>
              <a:t>(HIV+/-)</a:t>
            </a:r>
            <a:endParaRPr lang="en-US" sz="1200" dirty="0"/>
          </a:p>
        </p:txBody>
      </p:sp>
      <p:sp>
        <p:nvSpPr>
          <p:cNvPr id="194" name="TextBox 193"/>
          <p:cNvSpPr txBox="1"/>
          <p:nvPr/>
        </p:nvSpPr>
        <p:spPr>
          <a:xfrm>
            <a:off x="859870" y="5372065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</a:t>
            </a:r>
            <a:r>
              <a:rPr lang="en-US" sz="1400" dirty="0" smtClean="0"/>
              <a:t>IV+</a:t>
            </a:r>
            <a:endParaRPr lang="en-US" sz="1400" dirty="0"/>
          </a:p>
        </p:txBody>
      </p:sp>
      <p:sp>
        <p:nvSpPr>
          <p:cNvPr id="195" name="TextBox 194"/>
          <p:cNvSpPr txBox="1"/>
          <p:nvPr/>
        </p:nvSpPr>
        <p:spPr>
          <a:xfrm>
            <a:off x="874500" y="5618014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cxnSp>
        <p:nvCxnSpPr>
          <p:cNvPr id="196" name="Straight Connector 195"/>
          <p:cNvCxnSpPr/>
          <p:nvPr/>
        </p:nvCxnSpPr>
        <p:spPr>
          <a:xfrm>
            <a:off x="602973" y="5635747"/>
            <a:ext cx="233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860568" y="6326209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sp>
        <p:nvSpPr>
          <p:cNvPr id="198" name="TextBox 197"/>
          <p:cNvSpPr txBox="1"/>
          <p:nvPr/>
        </p:nvSpPr>
        <p:spPr>
          <a:xfrm rot="5400000">
            <a:off x="994340" y="5963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99" name="Straight Connector 198"/>
          <p:cNvCxnSpPr/>
          <p:nvPr/>
        </p:nvCxnSpPr>
        <p:spPr>
          <a:xfrm>
            <a:off x="620713" y="6344023"/>
            <a:ext cx="2309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613990" y="5917687"/>
            <a:ext cx="232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ight Brace 205"/>
          <p:cNvSpPr/>
          <p:nvPr/>
        </p:nvSpPr>
        <p:spPr>
          <a:xfrm rot="5400000">
            <a:off x="992904" y="2923402"/>
            <a:ext cx="230199" cy="95561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" name="Straight Arrow Connector 207"/>
          <p:cNvCxnSpPr/>
          <p:nvPr/>
        </p:nvCxnSpPr>
        <p:spPr>
          <a:xfrm flipH="1">
            <a:off x="1099457" y="3417350"/>
            <a:ext cx="9276" cy="115454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ight Brace 209"/>
          <p:cNvSpPr/>
          <p:nvPr/>
        </p:nvSpPr>
        <p:spPr>
          <a:xfrm rot="5400000" flipH="1">
            <a:off x="2132256" y="3925647"/>
            <a:ext cx="269551" cy="133462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ight Brace 218"/>
          <p:cNvSpPr/>
          <p:nvPr/>
        </p:nvSpPr>
        <p:spPr>
          <a:xfrm rot="5400000" flipH="1">
            <a:off x="956355" y="4104870"/>
            <a:ext cx="288682" cy="957044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6231477" y="3661654"/>
            <a:ext cx="1724628" cy="504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6042621" y="3645718"/>
            <a:ext cx="209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Genotype Comparison </a:t>
            </a:r>
            <a:r>
              <a:rPr lang="en-US" sz="1400" dirty="0"/>
              <a:t>and </a:t>
            </a:r>
            <a:r>
              <a:rPr lang="en-US" sz="1400" dirty="0" smtClean="0"/>
              <a:t>Matching</a:t>
            </a:r>
            <a:endParaRPr lang="en-US" sz="1400" dirty="0"/>
          </a:p>
        </p:txBody>
      </p:sp>
      <p:sp>
        <p:nvSpPr>
          <p:cNvPr id="231" name="Rectangle 230"/>
          <p:cNvSpPr/>
          <p:nvPr/>
        </p:nvSpPr>
        <p:spPr>
          <a:xfrm>
            <a:off x="7237788" y="4765446"/>
            <a:ext cx="1342750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7178238" y="4770390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Predicted/Matched Genotypes</a:t>
            </a:r>
            <a:endParaRPr lang="en-US" sz="800" dirty="0"/>
          </a:p>
        </p:txBody>
      </p:sp>
      <p:cxnSp>
        <p:nvCxnSpPr>
          <p:cNvPr id="233" name="Straight Connector 232"/>
          <p:cNvCxnSpPr/>
          <p:nvPr/>
        </p:nvCxnSpPr>
        <p:spPr>
          <a:xfrm>
            <a:off x="7539357" y="5306047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7842098" y="5310400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7855539" y="521774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36" name="Straight Connector 235"/>
          <p:cNvCxnSpPr/>
          <p:nvPr/>
        </p:nvCxnSpPr>
        <p:spPr>
          <a:xfrm>
            <a:off x="8219520" y="5310398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7238310" y="5583433"/>
            <a:ext cx="13388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 rot="5400000">
            <a:off x="7917426" y="588065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39" name="Straight Connector 238"/>
          <p:cNvCxnSpPr/>
          <p:nvPr/>
        </p:nvCxnSpPr>
        <p:spPr>
          <a:xfrm>
            <a:off x="7238303" y="5858649"/>
            <a:ext cx="1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 rot="19489206">
            <a:off x="7158455" y="5055625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Variant 1</a:t>
            </a:r>
            <a:endParaRPr lang="en-US" sz="800" dirty="0"/>
          </a:p>
        </p:txBody>
      </p:sp>
      <p:sp>
        <p:nvSpPr>
          <p:cNvPr id="241" name="TextBox 240"/>
          <p:cNvSpPr txBox="1"/>
          <p:nvPr/>
        </p:nvSpPr>
        <p:spPr>
          <a:xfrm rot="19386106">
            <a:off x="7471260" y="5048415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Variant 2</a:t>
            </a:r>
            <a:endParaRPr lang="en-US" sz="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2" name="TextBox 241"/>
              <p:cNvSpPr txBox="1"/>
              <p:nvPr/>
            </p:nvSpPr>
            <p:spPr>
              <a:xfrm rot="19577995">
                <a:off x="8172921" y="5003974"/>
                <a:ext cx="489236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242" name="TextBox 2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8172921" y="5003974"/>
                <a:ext cx="489236" cy="3481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3" name="Straight Connector 242"/>
          <p:cNvCxnSpPr/>
          <p:nvPr/>
        </p:nvCxnSpPr>
        <p:spPr>
          <a:xfrm>
            <a:off x="7242786" y="6293435"/>
            <a:ext cx="1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>
            <a:off x="5271643" y="5310401"/>
            <a:ext cx="330719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6257871" y="4767703"/>
            <a:ext cx="983369" cy="180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TextBox 245"/>
          <p:cNvSpPr txBox="1"/>
          <p:nvPr/>
        </p:nvSpPr>
        <p:spPr>
          <a:xfrm>
            <a:off x="6189622" y="4798793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Disease Status</a:t>
            </a:r>
          </a:p>
          <a:p>
            <a:pPr algn="ctr"/>
            <a:r>
              <a:rPr lang="en-US" sz="1200" dirty="0" smtClean="0"/>
              <a:t>(HIV+/-)</a:t>
            </a:r>
            <a:endParaRPr lang="en-US"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6503751" y="529412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</a:t>
            </a:r>
            <a:r>
              <a:rPr lang="en-US" sz="1400" dirty="0" smtClean="0"/>
              <a:t>IV+</a:t>
            </a:r>
            <a:endParaRPr lang="en-US" sz="1400" dirty="0"/>
          </a:p>
        </p:txBody>
      </p:sp>
      <p:sp>
        <p:nvSpPr>
          <p:cNvPr id="248" name="TextBox 247"/>
          <p:cNvSpPr txBox="1"/>
          <p:nvPr/>
        </p:nvSpPr>
        <p:spPr>
          <a:xfrm>
            <a:off x="6518381" y="5559386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sp>
        <p:nvSpPr>
          <p:cNvPr id="250" name="TextBox 249"/>
          <p:cNvSpPr txBox="1"/>
          <p:nvPr/>
        </p:nvSpPr>
        <p:spPr>
          <a:xfrm>
            <a:off x="6504449" y="627402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HIV-</a:t>
            </a:r>
            <a:endParaRPr lang="en-US" sz="1400" dirty="0"/>
          </a:p>
        </p:txBody>
      </p:sp>
      <p:sp>
        <p:nvSpPr>
          <p:cNvPr id="251" name="TextBox 250"/>
          <p:cNvSpPr txBox="1"/>
          <p:nvPr/>
        </p:nvSpPr>
        <p:spPr>
          <a:xfrm rot="5400000">
            <a:off x="6638221" y="591140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52" name="Straight Connector 251"/>
          <p:cNvCxnSpPr/>
          <p:nvPr/>
        </p:nvCxnSpPr>
        <p:spPr>
          <a:xfrm>
            <a:off x="5284522" y="6291834"/>
            <a:ext cx="32894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5278082" y="5865498"/>
            <a:ext cx="3305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>
            <a:off x="7087459" y="4186173"/>
            <a:ext cx="0" cy="5466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5572768" y="5545166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JR</a:t>
            </a:r>
            <a:endParaRPr lang="en-US" sz="1400" dirty="0"/>
          </a:p>
        </p:txBody>
      </p:sp>
      <p:sp>
        <p:nvSpPr>
          <p:cNvPr id="260" name="Rectangle 259"/>
          <p:cNvSpPr/>
          <p:nvPr/>
        </p:nvSpPr>
        <p:spPr>
          <a:xfrm>
            <a:off x="5280961" y="4765366"/>
            <a:ext cx="983369" cy="1802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TextBox 260"/>
          <p:cNvSpPr txBox="1"/>
          <p:nvPr/>
        </p:nvSpPr>
        <p:spPr>
          <a:xfrm>
            <a:off x="5404075" y="4799557"/>
            <a:ext cx="665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Identity</a:t>
            </a:r>
          </a:p>
          <a:p>
            <a:r>
              <a:rPr lang="en-US" sz="1200" dirty="0" smtClean="0"/>
              <a:t>(Name)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5498312" y="529612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MG</a:t>
            </a:r>
            <a:endParaRPr lang="en-US" sz="1400" dirty="0"/>
          </a:p>
        </p:txBody>
      </p:sp>
      <p:sp>
        <p:nvSpPr>
          <p:cNvPr id="263" name="TextBox 262"/>
          <p:cNvSpPr txBox="1"/>
          <p:nvPr/>
        </p:nvSpPr>
        <p:spPr>
          <a:xfrm>
            <a:off x="5528048" y="6269996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AH</a:t>
            </a:r>
            <a:endParaRPr lang="en-US" sz="1400" dirty="0"/>
          </a:p>
        </p:txBody>
      </p:sp>
      <p:cxnSp>
        <p:nvCxnSpPr>
          <p:cNvPr id="268" name="Straight Connector 267"/>
          <p:cNvCxnSpPr/>
          <p:nvPr/>
        </p:nvCxnSpPr>
        <p:spPr>
          <a:xfrm>
            <a:off x="5275946" y="5580046"/>
            <a:ext cx="3305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 rot="5400000">
            <a:off x="6341766" y="260055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 rot="19489206">
            <a:off x="1819394" y="1700525"/>
            <a:ext cx="712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Phenotype 1</a:t>
            </a:r>
            <a:endParaRPr lang="en-US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579872" y="1500738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Disease Status</a:t>
            </a:r>
          </a:p>
          <a:p>
            <a:pPr algn="ctr"/>
            <a:r>
              <a:rPr lang="en-US" sz="1200" dirty="0" smtClean="0"/>
              <a:t>(HIV+/-)</a:t>
            </a:r>
            <a:endParaRPr lang="en-US" sz="1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4226945" y="1610693"/>
            <a:ext cx="425569" cy="261610"/>
            <a:chOff x="4106174" y="1318334"/>
            <a:chExt cx="425569" cy="2616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4165865" y="1318334"/>
                  <a:ext cx="354264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54264" cy="26161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0" name="Group 139"/>
          <p:cNvGrpSpPr/>
          <p:nvPr/>
        </p:nvGrpSpPr>
        <p:grpSpPr>
          <a:xfrm>
            <a:off x="4222463" y="1781177"/>
            <a:ext cx="425569" cy="261610"/>
            <a:chOff x="4106174" y="1318334"/>
            <a:chExt cx="425569" cy="261610"/>
          </a:xfrm>
        </p:grpSpPr>
        <p:cxnSp>
          <p:nvCxnSpPr>
            <p:cNvPr id="142" name="Straight Arrow Connector 141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Rectangle 142"/>
                <p:cNvSpPr/>
                <p:nvPr/>
              </p:nvSpPr>
              <p:spPr>
                <a:xfrm>
                  <a:off x="4165865" y="1318334"/>
                  <a:ext cx="357534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143" name="Rectangle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57534" cy="26161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6" name="Group 145"/>
          <p:cNvGrpSpPr/>
          <p:nvPr/>
        </p:nvGrpSpPr>
        <p:grpSpPr>
          <a:xfrm>
            <a:off x="4218905" y="2148008"/>
            <a:ext cx="425569" cy="274627"/>
            <a:chOff x="4106174" y="1318334"/>
            <a:chExt cx="425569" cy="274627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Rectangle 147"/>
                <p:cNvSpPr/>
                <p:nvPr/>
              </p:nvSpPr>
              <p:spPr>
                <a:xfrm>
                  <a:off x="4165865" y="1318334"/>
                  <a:ext cx="361188" cy="2746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148" name="Rectangle 1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61188" cy="27462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25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290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1b</a:t>
            </a:r>
            <a:r>
              <a:rPr lang="en-US" smtClean="0"/>
              <a:t>: Datasets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88496" y="1782500"/>
            <a:ext cx="2476664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8572" y="2702859"/>
                <a:ext cx="584134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72" y="2702859"/>
                <a:ext cx="584134" cy="490199"/>
              </a:xfrm>
              <a:prstGeom prst="rect">
                <a:avLst/>
              </a:prstGeom>
              <a:blipFill rotWithShape="1"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77019" y="950471"/>
                <a:ext cx="5750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019" y="950471"/>
                <a:ext cx="57502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04790" y="1211435"/>
                <a:ext cx="55406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90" y="1211435"/>
                <a:ext cx="554062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1016270" y="2468300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12560" y="1725350"/>
            <a:ext cx="0" cy="226695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660160" y="1401500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160" y="1401500"/>
                <a:ext cx="32489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86623" y="2285420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23" y="2285420"/>
                <a:ext cx="32489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e 24"/>
          <p:cNvSpPr/>
          <p:nvPr/>
        </p:nvSpPr>
        <p:spPr>
          <a:xfrm>
            <a:off x="593360" y="1782500"/>
            <a:ext cx="350108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 rot="5400000">
            <a:off x="2185888" y="244832"/>
            <a:ext cx="285853" cy="24650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517291" y="1786410"/>
            <a:ext cx="2476664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306064" y="2659164"/>
                <a:ext cx="584134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6064" y="2659164"/>
                <a:ext cx="584134" cy="490199"/>
              </a:xfrm>
              <a:prstGeom prst="rect">
                <a:avLst/>
              </a:prstGeom>
              <a:blipFill rotWithShape="1">
                <a:blip r:embed="rId8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514221" y="912902"/>
                <a:ext cx="5713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221" y="912902"/>
                <a:ext cx="57131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5445065" y="3206870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331671" y="1729260"/>
            <a:ext cx="0" cy="226695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213555" y="1399231"/>
                <a:ext cx="2441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555" y="1399231"/>
                <a:ext cx="2441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5000" r="-20000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144631" y="3017141"/>
                <a:ext cx="3709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631" y="3017141"/>
                <a:ext cx="370935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Left Brace 40"/>
          <p:cNvSpPr/>
          <p:nvPr/>
        </p:nvSpPr>
        <p:spPr>
          <a:xfrm rot="10800000">
            <a:off x="8061190" y="1786410"/>
            <a:ext cx="350108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5400000">
            <a:off x="6614683" y="225592"/>
            <a:ext cx="285853" cy="24650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151457" y="2964483"/>
                <a:ext cx="618183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457" y="2964483"/>
                <a:ext cx="618183" cy="400944"/>
              </a:xfrm>
              <a:prstGeom prst="rect">
                <a:avLst/>
              </a:prstGeom>
              <a:blipFill rotWithShape="1">
                <a:blip r:embed="rId12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7938585" y="1200598"/>
                <a:ext cx="52822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585" y="1200598"/>
                <a:ext cx="528222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736508" y="5292785"/>
                <a:ext cx="6516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</a:rPr>
                            <m:t>~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08" y="5292785"/>
                <a:ext cx="651652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5447749" y="2265571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79609" y="3014228"/>
                <a:ext cx="31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9" y="3014228"/>
                <a:ext cx="3130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/>
          <p:nvPr/>
        </p:nvCxnSpPr>
        <p:spPr>
          <a:xfrm>
            <a:off x="1018954" y="3214217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755279" y="4875057"/>
                <a:ext cx="633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~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79" y="4875057"/>
                <a:ext cx="633379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1085640" y="3071899"/>
            <a:ext cx="2483478" cy="277793"/>
          </a:xfrm>
          <a:prstGeom prst="rect">
            <a:avLst/>
          </a:prstGeom>
          <a:noFill/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516119" y="3066413"/>
            <a:ext cx="2479520" cy="277793"/>
          </a:xfrm>
          <a:prstGeom prst="rect">
            <a:avLst/>
          </a:prstGeom>
          <a:noFill/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 rot="10800000">
            <a:off x="1281874" y="5314329"/>
            <a:ext cx="2523069" cy="27779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273411" y="4930994"/>
            <a:ext cx="2523066" cy="27779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9" idx="1"/>
            <a:endCxn id="60" idx="2"/>
          </p:cNvCxnSpPr>
          <p:nvPr/>
        </p:nvCxnSpPr>
        <p:spPr>
          <a:xfrm flipH="1">
            <a:off x="2543408" y="3205310"/>
            <a:ext cx="2972711" cy="2109019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8" idx="1"/>
            <a:endCxn id="61" idx="0"/>
          </p:cNvCxnSpPr>
          <p:nvPr/>
        </p:nvCxnSpPr>
        <p:spPr>
          <a:xfrm>
            <a:off x="1085640" y="3210796"/>
            <a:ext cx="1449304" cy="172019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805603" y="4851400"/>
            <a:ext cx="0" cy="74506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1633965" y="4817769"/>
                <a:ext cx="633891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965" y="4817769"/>
                <a:ext cx="633891" cy="400944"/>
              </a:xfrm>
              <a:prstGeom prst="rect">
                <a:avLst/>
              </a:prstGeom>
              <a:blipFill rotWithShape="1">
                <a:blip r:embed="rId18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1623213" y="5195271"/>
                <a:ext cx="618183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213" y="5195271"/>
                <a:ext cx="618183" cy="400944"/>
              </a:xfrm>
              <a:prstGeom prst="rect">
                <a:avLst/>
              </a:prstGeom>
              <a:blipFill rotWithShape="1">
                <a:blip r:embed="rId1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1695954" y="4514961"/>
                <a:ext cx="2441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54" y="4514961"/>
                <a:ext cx="244100" cy="369332"/>
              </a:xfrm>
              <a:prstGeom prst="rect">
                <a:avLst/>
              </a:prstGeom>
              <a:blipFill rotWithShape="1">
                <a:blip r:embed="rId20"/>
                <a:stretch>
                  <a:fillRect l="-5000" r="-20000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7585443" y="6307344"/>
                <a:ext cx="4682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5443" y="6307344"/>
                <a:ext cx="468269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5695622" y="4693121"/>
                <a:ext cx="486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622" y="4693121"/>
                <a:ext cx="486543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Straight Arrow Connector 112"/>
          <p:cNvCxnSpPr/>
          <p:nvPr/>
        </p:nvCxnSpPr>
        <p:spPr>
          <a:xfrm flipV="1">
            <a:off x="5980937" y="5071530"/>
            <a:ext cx="0" cy="13885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5972470" y="6468538"/>
            <a:ext cx="17187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 124"/>
          <p:cNvSpPr/>
          <p:nvPr/>
        </p:nvSpPr>
        <p:spPr>
          <a:xfrm rot="10284506">
            <a:off x="1802652" y="5087341"/>
            <a:ext cx="1049867" cy="85513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/>
          <p:nvPr/>
        </p:nvCxnSpPr>
        <p:spPr>
          <a:xfrm flipV="1">
            <a:off x="2378760" y="5854148"/>
            <a:ext cx="3525083" cy="80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6230700" y="56895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6726000" y="54736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7221300" y="52704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6347094" y="5611302"/>
            <a:ext cx="4713" cy="8955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6848256" y="5427479"/>
            <a:ext cx="1" cy="10809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7339993" y="5224803"/>
            <a:ext cx="0" cy="12852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200987" y="645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6697436" y="64416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7198621" y="64431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5909552" y="719531"/>
            <a:ext cx="185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 Matrix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1456540" y="712393"/>
            <a:ext cx="177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 Matrix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 rot="18307437">
            <a:off x="4991" y="5056682"/>
            <a:ext cx="1429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eQTL</a:t>
            </a:r>
            <a:r>
              <a:rPr lang="en-US" dirty="0" smtClean="0"/>
              <a:t> Dataset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638781" y="2958239"/>
                <a:ext cx="633891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781" y="2958239"/>
                <a:ext cx="633891" cy="400944"/>
              </a:xfrm>
              <a:prstGeom prst="rect">
                <a:avLst/>
              </a:prstGeom>
              <a:blipFill rotWithShape="1">
                <a:blip r:embed="rId2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636716" y="4955570"/>
                <a:ext cx="11335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ρ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716" y="4955570"/>
                <a:ext cx="1133515" cy="369332"/>
              </a:xfrm>
              <a:prstGeom prst="rect">
                <a:avLst/>
              </a:prstGeom>
              <a:blipFill rotWithShape="1">
                <a:blip r:embed="rId2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074229" y="5277394"/>
            <a:ext cx="1593668" cy="783772"/>
          </a:xfrm>
          <a:prstGeom prst="line">
            <a:avLst/>
          </a:prstGeom>
          <a:ln w="222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5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2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2a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8843" y="1496425"/>
            <a:ext cx="1839225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Sort P-G correlations in decreasing order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22721" y="1502803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the top variants to predict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31080" y="1513856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 the Genotypes for</a:t>
            </a:r>
          </a:p>
          <a:p>
            <a:pPr algn="ctr"/>
            <a:r>
              <a:rPr lang="en-US" dirty="0" smtClean="0"/>
              <a:t>Individual </a:t>
            </a:r>
            <a:r>
              <a:rPr lang="en-US" i="1" dirty="0" smtClean="0"/>
              <a:t>j</a:t>
            </a:r>
            <a:endParaRPr lang="en-US" i="1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2298068" y="1993382"/>
            <a:ext cx="724653" cy="6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>
          <a:xfrm>
            <a:off x="4742190" y="1999760"/>
            <a:ext cx="1488890" cy="110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1037382" y="2859220"/>
            <a:ext cx="3777829" cy="722153"/>
            <a:chOff x="757982" y="3386608"/>
            <a:chExt cx="3777829" cy="722153"/>
          </a:xfrm>
        </p:grpSpPr>
        <p:sp>
          <p:nvSpPr>
            <p:cNvPr id="12" name="TextBox 11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1             Variant 1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1037382" y="3495894"/>
            <a:ext cx="3777829" cy="667812"/>
            <a:chOff x="757982" y="4023282"/>
            <a:chExt cx="3777829" cy="667812"/>
          </a:xfrm>
        </p:grpSpPr>
        <p:sp>
          <p:nvSpPr>
            <p:cNvPr id="25" name="TextBox 24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2             Variant </a:t>
              </a:r>
              <a:r>
                <a:rPr lang="en-US" sz="2400" dirty="0"/>
                <a:t>2</a:t>
              </a:r>
              <a:endParaRPr lang="en-US" sz="2400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866038" y="5268723"/>
            <a:ext cx="4127926" cy="720910"/>
            <a:chOff x="909661" y="5289340"/>
            <a:chExt cx="4127926" cy="7209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773" t="-8750" b="-237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 rot="5400000">
            <a:off x="3020072" y="4034633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865591" y="3224452"/>
            <a:ext cx="0" cy="2659977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rot="16200000">
            <a:off x="-647370" y="4308551"/>
            <a:ext cx="2560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Decreasing Correlation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987640" y="4392347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070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 rot="5400000">
            <a:off x="3003939" y="4993081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4815033" y="3090052"/>
            <a:ext cx="220777" cy="197010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990268" y="5060159"/>
            <a:ext cx="3802517" cy="8583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912976" y="4080547"/>
            <a:ext cx="39990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231080" y="5926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Phenotype</a:t>
            </a:r>
          </a:p>
          <a:p>
            <a:pPr algn="ctr"/>
            <a:r>
              <a:rPr lang="en-US" dirty="0" smtClean="0"/>
              <a:t>Measurements for Individual </a:t>
            </a:r>
            <a:r>
              <a:rPr lang="en-US" i="1" dirty="0" smtClean="0"/>
              <a:t>j</a:t>
            </a:r>
            <a:endParaRPr lang="en-US" i="1" dirty="0"/>
          </a:p>
        </p:txBody>
      </p:sp>
      <p:cxnSp>
        <p:nvCxnSpPr>
          <p:cNvPr id="69" name="Straight Arrow Connector 68"/>
          <p:cNvCxnSpPr>
            <a:stCxn id="68" idx="2"/>
            <a:endCxn id="6" idx="0"/>
          </p:cNvCxnSpPr>
          <p:nvPr/>
        </p:nvCxnSpPr>
        <p:spPr>
          <a:xfrm>
            <a:off x="7090815" y="1053173"/>
            <a:ext cx="0" cy="4606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32044" y="3509372"/>
                <a:ext cx="39564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Phenotypes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044" y="3509372"/>
                <a:ext cx="3956404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104935" y="4429214"/>
                <a:ext cx="23067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dirty="0"/>
                        <m:t>ICI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935" y="4429214"/>
                <a:ext cx="2306722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714222" y="4116954"/>
            <a:ext cx="3035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Characterizing Information: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54012" y="3191670"/>
            <a:ext cx="3631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Joint Predictability of Genotypes:</a:t>
            </a:r>
          </a:p>
        </p:txBody>
      </p:sp>
      <p:sp>
        <p:nvSpPr>
          <p:cNvPr id="49" name="Right Brace 48"/>
          <p:cNvSpPr/>
          <p:nvPr/>
        </p:nvSpPr>
        <p:spPr>
          <a:xfrm flipH="1">
            <a:off x="5242067" y="3095493"/>
            <a:ext cx="151857" cy="197010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2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2a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1481882" y="1585591"/>
            <a:ext cx="3777829" cy="722153"/>
            <a:chOff x="757982" y="3386608"/>
            <a:chExt cx="3777829" cy="722153"/>
          </a:xfrm>
        </p:grpSpPr>
        <p:sp>
          <p:nvSpPr>
            <p:cNvPr id="12" name="TextBox 11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1             Variant 1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1469182" y="2222265"/>
            <a:ext cx="3777829" cy="667812"/>
            <a:chOff x="757982" y="4023282"/>
            <a:chExt cx="3777829" cy="667812"/>
          </a:xfrm>
        </p:grpSpPr>
        <p:sp>
          <p:nvSpPr>
            <p:cNvPr id="25" name="TextBox 24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2             Variant </a:t>
              </a:r>
              <a:r>
                <a:rPr lang="en-US" sz="2400" dirty="0"/>
                <a:t>2</a:t>
              </a:r>
              <a:endParaRPr lang="en-US" sz="2400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1297838" y="3995094"/>
            <a:ext cx="4127926" cy="720910"/>
            <a:chOff x="909661" y="5289340"/>
            <a:chExt cx="4127926" cy="7209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20" t="-8642" b="-2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1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 rot="5400000">
            <a:off x="3451872" y="276100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97391" y="1950823"/>
            <a:ext cx="0" cy="2659977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rot="16200000">
            <a:off x="-215570" y="3034922"/>
            <a:ext cx="2560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Decreasing Correlation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419440" y="3118718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229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 rot="5400000">
            <a:off x="3435739" y="3719452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297391" y="3795114"/>
            <a:ext cx="4416645" cy="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650455" y="3725557"/>
            <a:ext cx="2405402" cy="828614"/>
            <a:chOff x="5826334" y="4703587"/>
            <a:chExt cx="2405402" cy="8286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6232354" y="5193647"/>
                  <a:ext cx="160037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1600" dirty="0"/>
                          <m:t>ICI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2354" y="5193647"/>
                  <a:ext cx="1600375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Box 46"/>
            <p:cNvSpPr txBox="1"/>
            <p:nvPr/>
          </p:nvSpPr>
          <p:spPr>
            <a:xfrm>
              <a:off x="5826334" y="4703587"/>
              <a:ext cx="24054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Increasing Individual</a:t>
              </a:r>
            </a:p>
            <a:p>
              <a:pPr algn="ctr"/>
              <a:r>
                <a:rPr lang="en-US" sz="1600" dirty="0" smtClean="0"/>
                <a:t>Characterizing Information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660271" y="1798099"/>
            <a:ext cx="2780601" cy="783256"/>
            <a:chOff x="5738444" y="3064670"/>
            <a:chExt cx="2780601" cy="7832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5738444" y="3509372"/>
                  <a:ext cx="269804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Phenotypes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8444" y="3509372"/>
                  <a:ext cx="2698046" cy="33855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09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TextBox 47"/>
            <p:cNvSpPr txBox="1"/>
            <p:nvPr/>
          </p:nvSpPr>
          <p:spPr>
            <a:xfrm>
              <a:off x="5792209" y="3064670"/>
              <a:ext cx="272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Decreasing Joint Predictability </a:t>
              </a:r>
            </a:p>
            <a:p>
              <a:pPr algn="ctr"/>
              <a:r>
                <a:rPr lang="en-US" sz="1600" dirty="0" smtClean="0"/>
                <a:t>of Genotypes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885835" y="4744463"/>
                <a:ext cx="3142462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&gt;…&gt;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835" y="4744463"/>
                <a:ext cx="3142462" cy="490199"/>
              </a:xfrm>
              <a:prstGeom prst="rect">
                <a:avLst/>
              </a:prstGeom>
              <a:blipFill rotWithShape="0"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Triangle 16"/>
          <p:cNvSpPr/>
          <p:nvPr/>
        </p:nvSpPr>
        <p:spPr>
          <a:xfrm>
            <a:off x="5433953" y="1890357"/>
            <a:ext cx="354652" cy="2720443"/>
          </a:xfrm>
          <a:prstGeom prst="rtTriangle">
            <a:avLst/>
          </a:prstGeom>
          <a:solidFill>
            <a:schemeClr val="accent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/>
          <p:cNvSpPr/>
          <p:nvPr/>
        </p:nvSpPr>
        <p:spPr>
          <a:xfrm flipV="1">
            <a:off x="5437948" y="1890357"/>
            <a:ext cx="340615" cy="2720443"/>
          </a:xfrm>
          <a:prstGeom prst="rtTriangle">
            <a:avLst/>
          </a:prstGeom>
          <a:solidFill>
            <a:schemeClr val="accent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endCxn id="17" idx="2"/>
          </p:cNvCxnSpPr>
          <p:nvPr/>
        </p:nvCxnSpPr>
        <p:spPr>
          <a:xfrm>
            <a:off x="5433953" y="1889408"/>
            <a:ext cx="0" cy="2721392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8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2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2a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2335291" y="1716220"/>
            <a:ext cx="3777829" cy="722153"/>
            <a:chOff x="757982" y="3386608"/>
            <a:chExt cx="3777829" cy="722153"/>
          </a:xfrm>
        </p:grpSpPr>
        <p:sp>
          <p:nvSpPr>
            <p:cNvPr id="12" name="TextBox 11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1             Variant 1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2322591" y="2352894"/>
            <a:ext cx="3777829" cy="667812"/>
            <a:chOff x="757982" y="4023282"/>
            <a:chExt cx="3777829" cy="667812"/>
          </a:xfrm>
        </p:grpSpPr>
        <p:sp>
          <p:nvSpPr>
            <p:cNvPr id="25" name="TextBox 24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2             Variant </a:t>
              </a:r>
              <a:r>
                <a:rPr lang="en-US" sz="2400" dirty="0"/>
                <a:t>2</a:t>
              </a:r>
              <a:endParaRPr lang="en-US" sz="2400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307380" y="4125723"/>
            <a:ext cx="3815660" cy="692376"/>
            <a:chOff x="1065794" y="5289340"/>
            <a:chExt cx="3815660" cy="6923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080" t="-1066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 rot="5400000">
            <a:off x="4305281" y="2891633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50800" y="2081452"/>
            <a:ext cx="0" cy="2793640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2272849" y="3249347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229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 rot="5400000">
            <a:off x="4289148" y="3850081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2739244" y="4875092"/>
                <a:ext cx="3142462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&gt;…&gt;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244" y="4875092"/>
                <a:ext cx="3142462" cy="490199"/>
              </a:xfrm>
              <a:prstGeom prst="rect">
                <a:avLst/>
              </a:prstGeom>
              <a:blipFill rotWithShape="0">
                <a:blip r:embed="rId10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ight Triangle 52"/>
          <p:cNvSpPr/>
          <p:nvPr/>
        </p:nvSpPr>
        <p:spPr>
          <a:xfrm flipV="1">
            <a:off x="6343557" y="2020986"/>
            <a:ext cx="340615" cy="2720443"/>
          </a:xfrm>
          <a:prstGeom prst="rtTriangle">
            <a:avLst/>
          </a:prstGeom>
          <a:solidFill>
            <a:schemeClr val="tx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313462" y="2020037"/>
            <a:ext cx="0" cy="2855055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Triangle 45"/>
          <p:cNvSpPr/>
          <p:nvPr/>
        </p:nvSpPr>
        <p:spPr>
          <a:xfrm flipH="1">
            <a:off x="1802232" y="2114127"/>
            <a:ext cx="340615" cy="2655542"/>
          </a:xfrm>
          <a:prstGeom prst="rtTriangle">
            <a:avLst/>
          </a:prstGeom>
          <a:solidFill>
            <a:schemeClr val="tx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1589812" y="3897019"/>
            <a:ext cx="5335169" cy="18401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615054" y="3701580"/>
                <a:ext cx="22274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300" dirty="0" smtClean="0"/>
                  <a:t>Decreasing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300" i="1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30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m:rPr>
                              <m:sty m:val="p"/>
                            </m:rPr>
                            <a:rPr lang="en-US" sz="1300">
                              <a:latin typeface="Cambria Math" panose="02040503050406030204" pitchFamily="18" charset="0"/>
                            </a:rPr>
                            <m:t>Phenotypes</m:t>
                          </m:r>
                        </m:e>
                      </m:d>
                    </m:oMath>
                  </m:oMathPara>
                </a14:m>
                <a:endParaRPr lang="en-US" sz="13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054" y="3701580"/>
                <a:ext cx="2227405" cy="492443"/>
              </a:xfrm>
              <a:prstGeom prst="rect">
                <a:avLst/>
              </a:prstGeom>
              <a:blipFill rotWithShape="0">
                <a:blip r:embed="rId11"/>
                <a:stretch>
                  <a:fillRect t="-1235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41291" y="3689322"/>
                <a:ext cx="133414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300" dirty="0" smtClean="0"/>
                  <a:t>Increasing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300" dirty="0"/>
                        <m:t>ICI</m:t>
                      </m:r>
                      <m:d>
                        <m:dPr>
                          <m:ctrlPr>
                            <a:rPr lang="en-US" sz="1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b="0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3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91" y="3689322"/>
                <a:ext cx="1334147" cy="492443"/>
              </a:xfrm>
              <a:prstGeom prst="rect">
                <a:avLst/>
              </a:prstGeom>
              <a:blipFill rotWithShape="0">
                <a:blip r:embed="rId12"/>
                <a:stretch>
                  <a:fillRect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63200" y="1600032"/>
            <a:ext cx="15279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Individual </a:t>
            </a:r>
          </a:p>
          <a:p>
            <a:pPr algn="ctr"/>
            <a:r>
              <a:rPr lang="en-US" sz="1400" dirty="0" smtClean="0"/>
              <a:t>Characterizing</a:t>
            </a:r>
          </a:p>
          <a:p>
            <a:pPr algn="ctr"/>
            <a:r>
              <a:rPr lang="en-US" sz="1400" dirty="0" smtClean="0"/>
              <a:t>Information in Top</a:t>
            </a:r>
          </a:p>
          <a:p>
            <a:pPr algn="ctr"/>
            <a:r>
              <a:rPr lang="en-US" sz="1400" dirty="0" smtClean="0"/>
              <a:t>Genotypes (ICI)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603182" y="1793063"/>
                <a:ext cx="1535100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Cumulative</a:t>
                </a:r>
              </a:p>
              <a:p>
                <a:pPr algn="ctr"/>
                <a:r>
                  <a:rPr lang="en-US" sz="1400" dirty="0" smtClean="0"/>
                  <a:t>Predictability of </a:t>
                </a:r>
              </a:p>
              <a:p>
                <a:pPr algn="ctr"/>
                <a:r>
                  <a:rPr lang="en-US" sz="1400" dirty="0"/>
                  <a:t>T</a:t>
                </a:r>
                <a:r>
                  <a:rPr lang="en-US" sz="1400" dirty="0" smtClean="0"/>
                  <a:t>op Genotypes (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 smtClean="0"/>
                  <a:t>)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182" y="1793063"/>
                <a:ext cx="1535100" cy="738664"/>
              </a:xfrm>
              <a:prstGeom prst="rect">
                <a:avLst/>
              </a:prstGeom>
              <a:blipFill rotWithShape="0">
                <a:blip r:embed="rId13"/>
                <a:stretch>
                  <a:fillRect l="-794" t="-1653" r="-794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5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2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2a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2335291" y="1716220"/>
            <a:ext cx="3777829" cy="722153"/>
            <a:chOff x="757982" y="3386608"/>
            <a:chExt cx="3777829" cy="722153"/>
          </a:xfrm>
        </p:grpSpPr>
        <p:sp>
          <p:nvSpPr>
            <p:cNvPr id="12" name="TextBox 11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1             Variant 1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2322591" y="2352894"/>
            <a:ext cx="3777829" cy="667812"/>
            <a:chOff x="757982" y="4023282"/>
            <a:chExt cx="3777829" cy="667812"/>
          </a:xfrm>
        </p:grpSpPr>
        <p:sp>
          <p:nvSpPr>
            <p:cNvPr id="25" name="TextBox 24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Phenotype 2             Variant </a:t>
              </a:r>
              <a:r>
                <a:rPr lang="en-US" sz="2400" dirty="0"/>
                <a:t>2</a:t>
              </a:r>
              <a:endParaRPr lang="en-US" sz="2400" dirty="0" smtClean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307380" y="4125723"/>
            <a:ext cx="3815660" cy="692376"/>
            <a:chOff x="1065794" y="5289340"/>
            <a:chExt cx="3815660" cy="69237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080" t="-1066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Rectangle 31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 rot="5400000">
            <a:off x="4305281" y="2891633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50800" y="2081452"/>
            <a:ext cx="0" cy="2793640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2272849" y="3249347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 smtClean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 smtClean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229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Rectangle 39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 rot="5400000">
            <a:off x="4289148" y="3850081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2739244" y="4875092"/>
                <a:ext cx="3142462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&gt;…&gt;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244" y="4875092"/>
                <a:ext cx="3142462" cy="490199"/>
              </a:xfrm>
              <a:prstGeom prst="rect">
                <a:avLst/>
              </a:prstGeom>
              <a:blipFill rotWithShape="0">
                <a:blip r:embed="rId8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ight Triangle 52"/>
          <p:cNvSpPr/>
          <p:nvPr/>
        </p:nvSpPr>
        <p:spPr>
          <a:xfrm flipV="1">
            <a:off x="6315847" y="2032070"/>
            <a:ext cx="340615" cy="2720443"/>
          </a:xfrm>
          <a:prstGeom prst="rtTriangle">
            <a:avLst/>
          </a:prstGeom>
          <a:solidFill>
            <a:schemeClr val="tx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313462" y="2020037"/>
            <a:ext cx="0" cy="2855055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Triangle 45"/>
          <p:cNvSpPr/>
          <p:nvPr/>
        </p:nvSpPr>
        <p:spPr>
          <a:xfrm flipH="1">
            <a:off x="1807774" y="2097501"/>
            <a:ext cx="340615" cy="2655542"/>
          </a:xfrm>
          <a:prstGeom prst="rtTriangle">
            <a:avLst/>
          </a:prstGeom>
          <a:solidFill>
            <a:schemeClr val="tx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1589812" y="3897019"/>
            <a:ext cx="5335169" cy="18401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6615054" y="3701580"/>
                <a:ext cx="22274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300" dirty="0" smtClean="0"/>
                  <a:t>Decreasing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300" i="1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30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m:rPr>
                              <m:sty m:val="p"/>
                            </m:rPr>
                            <a:rPr lang="en-US" sz="1300">
                              <a:latin typeface="Cambria Math" panose="02040503050406030204" pitchFamily="18" charset="0"/>
                            </a:rPr>
                            <m:t>Phenotypes</m:t>
                          </m:r>
                        </m:e>
                      </m:d>
                    </m:oMath>
                  </m:oMathPara>
                </a14:m>
                <a:endParaRPr lang="en-US" sz="1300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054" y="3701580"/>
                <a:ext cx="2227405" cy="492443"/>
              </a:xfrm>
              <a:prstGeom prst="rect">
                <a:avLst/>
              </a:prstGeom>
              <a:blipFill rotWithShape="0">
                <a:blip r:embed="rId9"/>
                <a:stretch>
                  <a:fillRect t="-1235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441291" y="3689322"/>
                <a:ext cx="133414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300" dirty="0" smtClean="0"/>
                  <a:t>Increasing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300" dirty="0"/>
                        <m:t>ICI</m:t>
                      </m:r>
                      <m:d>
                        <m:dPr>
                          <m:ctrlPr>
                            <a:rPr lang="en-US" sz="1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300" b="0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3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300" dirty="0"/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91" y="3689322"/>
                <a:ext cx="1334147" cy="492443"/>
              </a:xfrm>
              <a:prstGeom prst="rect">
                <a:avLst/>
              </a:prstGeom>
              <a:blipFill rotWithShape="0">
                <a:blip r:embed="rId10"/>
                <a:stretch>
                  <a:fillRect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24532" y="1583102"/>
            <a:ext cx="15279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Individual </a:t>
            </a:r>
          </a:p>
          <a:p>
            <a:pPr algn="ctr"/>
            <a:r>
              <a:rPr lang="en-US" sz="1400" dirty="0" smtClean="0"/>
              <a:t>Characterizing</a:t>
            </a:r>
          </a:p>
          <a:p>
            <a:pPr algn="ctr"/>
            <a:r>
              <a:rPr lang="en-US" sz="1400" dirty="0" smtClean="0"/>
              <a:t>Information in Top</a:t>
            </a:r>
          </a:p>
          <a:p>
            <a:pPr algn="ctr"/>
            <a:r>
              <a:rPr lang="en-US" sz="1400" dirty="0" smtClean="0"/>
              <a:t>Genotypes (ICI)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6789449" y="1826929"/>
                <a:ext cx="1535100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Cumulative</a:t>
                </a:r>
              </a:p>
              <a:p>
                <a:pPr algn="ctr"/>
                <a:r>
                  <a:rPr lang="en-US" sz="1400" dirty="0" smtClean="0"/>
                  <a:t>Predictability of </a:t>
                </a:r>
              </a:p>
              <a:p>
                <a:pPr algn="ctr"/>
                <a:r>
                  <a:rPr lang="en-US" sz="1400" dirty="0"/>
                  <a:t>T</a:t>
                </a:r>
                <a:r>
                  <a:rPr lang="en-US" sz="1400" dirty="0" smtClean="0"/>
                  <a:t>op Genotypes (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 smtClean="0"/>
                  <a:t>)</a:t>
                </a: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449" y="1826929"/>
                <a:ext cx="1535100" cy="738664"/>
              </a:xfrm>
              <a:prstGeom prst="rect">
                <a:avLst/>
              </a:prstGeom>
              <a:blipFill rotWithShape="0">
                <a:blip r:embed="rId11"/>
                <a:stretch>
                  <a:fillRect l="-794" t="-1653" r="-794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1601585" y="2094807"/>
            <a:ext cx="543098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292734" y="2036619"/>
            <a:ext cx="543098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0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06" y="-83851"/>
            <a:ext cx="8229600" cy="1977967"/>
          </a:xfrm>
        </p:spPr>
        <p:txBody>
          <a:bodyPr>
            <a:normAutofit/>
          </a:bodyPr>
          <a:lstStyle/>
          <a:p>
            <a:r>
              <a:rPr lang="en-US" dirty="0" smtClean="0"/>
              <a:t>Fig 2bcd: Predictability vs Information leakage</a:t>
            </a:r>
            <a:endParaRPr lang="en-US" dirty="0"/>
          </a:p>
        </p:txBody>
      </p:sp>
      <p:pic>
        <p:nvPicPr>
          <p:cNvPr id="2054" name="Picture 6" descr="C:\Users\Arif\Box Sync\Papers\PrivaSeq_XX.2014\figures\GEUVADIS_expressions_eQTLs\leakage_vs_predictability\avg_predictability_vs_avg_iii_leak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37" y="2242919"/>
            <a:ext cx="5669286" cy="461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rif\Box Sync\Papers\PrivaSeq_XX.2014\figures\GEUVADIS_expressions_eQTLs\leakage_vs_predictability\rand_avg_predictability_vs_avg_iii_leaka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127" y="4442290"/>
            <a:ext cx="2630540" cy="214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rif\Box Sync\Papers\PrivaSeq_XX.2014\figures\GEUVADIS_expressions_eQTLs\leakage_vs_predictability\avg_a_priori_predictability_vs_avg_iii_leaka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11" y="2270565"/>
            <a:ext cx="2586446" cy="210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1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13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3: 3 Steps of Linking Attack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62562" y="364149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Phenotype Selection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10233" y="363887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Genotype Prediction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10346" y="3636958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Linking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3082031" y="4135832"/>
            <a:ext cx="1128202" cy="261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5929702" y="4133915"/>
            <a:ext cx="980644" cy="191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81400" y="1463040"/>
            <a:ext cx="0" cy="461118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0320" y="1463040"/>
            <a:ext cx="0" cy="4572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81314" y="4750543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Absolute Value of Correlation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79818" y="4813680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Maximum a Posteriori </a:t>
            </a:r>
            <a:r>
              <a:rPr lang="en-US" b="1" i="1" dirty="0"/>
              <a:t>G</a:t>
            </a:r>
            <a:r>
              <a:rPr lang="en-US" b="1" i="1" dirty="0" smtClean="0"/>
              <a:t>enotype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66560" y="4767960"/>
            <a:ext cx="225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Individual whose genotypes have the closest match to predicted genotypes</a:t>
            </a:r>
            <a:endParaRPr lang="en-US" b="1" i="1" dirty="0"/>
          </a:p>
        </p:txBody>
      </p:sp>
      <p:sp>
        <p:nvSpPr>
          <p:cNvPr id="26" name="Oval 25"/>
          <p:cNvSpPr/>
          <p:nvPr/>
        </p:nvSpPr>
        <p:spPr>
          <a:xfrm>
            <a:off x="293058" y="3705408"/>
            <a:ext cx="214884" cy="2286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6" idx="4"/>
          </p:cNvCxnSpPr>
          <p:nvPr/>
        </p:nvCxnSpPr>
        <p:spPr>
          <a:xfrm flipH="1">
            <a:off x="398214" y="3934008"/>
            <a:ext cx="2286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5220" y="4252674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00840" y="425264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56720" y="3988590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7476" y="3993584"/>
            <a:ext cx="163001" cy="36991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23900" y="4123132"/>
            <a:ext cx="616133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905991" y="163399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Auxiliary Information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2"/>
            <a:endCxn id="6" idx="0"/>
          </p:cNvCxnSpPr>
          <p:nvPr/>
        </p:nvCxnSpPr>
        <p:spPr>
          <a:xfrm>
            <a:off x="7765726" y="2627903"/>
            <a:ext cx="4355" cy="10090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79324" y="988421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Gender, Population, Age</a:t>
            </a:r>
            <a:endParaRPr lang="en-US" b="1" i="1" dirty="0"/>
          </a:p>
        </p:txBody>
      </p:sp>
      <p:sp>
        <p:nvSpPr>
          <p:cNvPr id="30" name="Rectangle 29"/>
          <p:cNvSpPr/>
          <p:nvPr/>
        </p:nvSpPr>
        <p:spPr>
          <a:xfrm>
            <a:off x="1345204" y="161584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eQTL</a:t>
            </a:r>
            <a:endParaRPr lang="en-US" dirty="0" smtClean="0"/>
          </a:p>
          <a:p>
            <a:pPr algn="ctr"/>
            <a:r>
              <a:rPr lang="en-US" dirty="0" smtClean="0"/>
              <a:t>Dataset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234241" y="2609758"/>
            <a:ext cx="3356" cy="101823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7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19062</TotalTime>
  <Words>568</Words>
  <Application>Microsoft Office PowerPoint</Application>
  <PresentationFormat>On-screen Show (4:3)</PresentationFormat>
  <Paragraphs>245</Paragraphs>
  <Slides>19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PrivaSeq Figure Pack</vt:lpstr>
      <vt:lpstr>Fig 1a: Linking Attack Scenario</vt:lpstr>
      <vt:lpstr>Fig 1b: Datasets</vt:lpstr>
      <vt:lpstr>Fig 2a</vt:lpstr>
      <vt:lpstr>Fig 2a</vt:lpstr>
      <vt:lpstr>Fig 2a</vt:lpstr>
      <vt:lpstr>Fig 2a</vt:lpstr>
      <vt:lpstr>Fig 2bcd: Predictability vs Information leakage</vt:lpstr>
      <vt:lpstr>Fig 3: 3 Steps of Linking Attack</vt:lpstr>
      <vt:lpstr>Figure 4a: MAP Genotype Prediction Accuracy </vt:lpstr>
      <vt:lpstr>Fig 4b: Fraction of Vulnerable Individuals</vt:lpstr>
      <vt:lpstr>Fig 5a: Extremity based genotype prediction</vt:lpstr>
      <vt:lpstr>Fig 5bc</vt:lpstr>
      <vt:lpstr>Supplementary Figures</vt:lpstr>
      <vt:lpstr>Fig S1: eQTL properties</vt:lpstr>
      <vt:lpstr>Fig SXX: Illustration of a priori, a posteriori distributions</vt:lpstr>
      <vt:lpstr>Figure SXX: Genotype Prediction</vt:lpstr>
      <vt:lpstr>Figure SXX</vt:lpstr>
      <vt:lpstr>Fig SXX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Arif</cp:lastModifiedBy>
  <cp:revision>342</cp:revision>
  <dcterms:created xsi:type="dcterms:W3CDTF">2015-01-26T16:39:33Z</dcterms:created>
  <dcterms:modified xsi:type="dcterms:W3CDTF">2015-05-06T02:17:41Z</dcterms:modified>
</cp:coreProperties>
</file>