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6" r:id="rId2"/>
    <p:sldId id="285" r:id="rId3"/>
    <p:sldId id="287" r:id="rId4"/>
    <p:sldId id="288" r:id="rId5"/>
    <p:sldId id="289" r:id="rId6"/>
    <p:sldId id="290" r:id="rId7"/>
    <p:sldId id="286" r:id="rId8"/>
    <p:sldId id="291" r:id="rId9"/>
    <p:sldId id="292" r:id="rId10"/>
    <p:sldId id="293" r:id="rId11"/>
    <p:sldId id="267" r:id="rId12"/>
    <p:sldId id="268" r:id="rId13"/>
    <p:sldId id="269" r:id="rId14"/>
    <p:sldId id="270" r:id="rId15"/>
    <p:sldId id="271" r:id="rId16"/>
    <p:sldId id="273" r:id="rId17"/>
    <p:sldId id="274" r:id="rId18"/>
    <p:sldId id="275" r:id="rId19"/>
    <p:sldId id="276" r:id="rId20"/>
    <p:sldId id="277" r:id="rId21"/>
    <p:sldId id="281" r:id="rId22"/>
    <p:sldId id="283" r:id="rId23"/>
    <p:sldId id="302" r:id="rId24"/>
    <p:sldId id="294" r:id="rId25"/>
    <p:sldId id="264" r:id="rId26"/>
    <p:sldId id="296" r:id="rId27"/>
    <p:sldId id="297" r:id="rId28"/>
    <p:sldId id="298" r:id="rId29"/>
    <p:sldId id="299" r:id="rId30"/>
    <p:sldId id="295" r:id="rId31"/>
    <p:sldId id="300" r:id="rId32"/>
    <p:sldId id="258" r:id="rId33"/>
    <p:sldId id="260" r:id="rId34"/>
    <p:sldId id="261" r:id="rId35"/>
    <p:sldId id="265" r:id="rId36"/>
    <p:sldId id="263" r:id="rId37"/>
    <p:sldId id="257" r:id="rId38"/>
    <p:sldId id="266" r:id="rId39"/>
    <p:sldId id="301" r:id="rId40"/>
    <p:sldId id="303"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22" d="100"/>
          <a:sy n="22" d="100"/>
        </p:scale>
        <p:origin x="-120" y="-21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eo:plotYs.csv"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Leo:Downloads:GenDi:gedi_pat_diff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Leo:Downloads:GenDi:gedi_pat_diff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Leo:Library:Application%20Support:Microsoft:Office:Office%202011%20AutoRecovery:gedi_pat_diffs%20(version%201).xlsb"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Leo:Downloads:GenDi:gedi_pat_diff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Leo:Downloads:GenDi:gedi_pat_diff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Leo:Downloads:GenDi:FAST_CLUST_DIR:Trees_density_distPeak_LOG_co_35_dis_0_dens_0"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Leo:Downloads:GenDi:FAST_CLUST_DIR:Trees_density_distPeak_LOG_co_35_dis_0_dens_0"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Macintosh%20HD:Users:Leo:Downloads:GenDi:FAST_CLUST_DIR:Trees_density_distPeak_LOG_co_35_dis_0_dens_0"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scatterChart>
        <c:scatterStyle val="lineMarker"/>
        <c:varyColors val="0"/>
        <c:ser>
          <c:idx val="0"/>
          <c:order val="0"/>
          <c:tx>
            <c:strRef>
              <c:f>plotYs.csv!$C$1</c:f>
              <c:strCache>
                <c:ptCount val="1"/>
                <c:pt idx="0">
                  <c:v>y</c:v>
                </c:pt>
              </c:strCache>
            </c:strRef>
          </c:tx>
          <c:spPr>
            <a:ln w="47625">
              <a:noFill/>
            </a:ln>
          </c:spPr>
          <c:trendline>
            <c:trendlineType val="linear"/>
            <c:dispRSqr val="1"/>
            <c:dispEq val="1"/>
            <c:trendlineLbl>
              <c:layout>
                <c:manualLayout>
                  <c:x val="-0.413349081364829"/>
                  <c:y val="-0.175106080489939"/>
                </c:manualLayout>
              </c:layout>
              <c:tx>
                <c:rich>
                  <a:bodyPr/>
                  <a:lstStyle/>
                  <a:p>
                    <a:pPr>
                      <a:defRPr/>
                    </a:pPr>
                    <a:r>
                      <a:rPr lang="en-US" baseline="0" dirty="0"/>
                      <a:t>y = 1x + 0.043
R² = 0.50037</a:t>
                    </a:r>
                    <a:endParaRPr lang="en-US" sz="1400" dirty="0"/>
                  </a:p>
                </c:rich>
              </c:tx>
              <c:numFmt formatCode="General" sourceLinked="0"/>
            </c:trendlineLbl>
          </c:trendline>
          <c:xVal>
            <c:numRef>
              <c:f>plotYs.csv!$B$2:$B$83</c:f>
              <c:numCache>
                <c:formatCode>General</c:formatCode>
                <c:ptCount val="82"/>
                <c:pt idx="0">
                  <c:v>-163.185957461623</c:v>
                </c:pt>
                <c:pt idx="1">
                  <c:v>1568.86975090094</c:v>
                </c:pt>
                <c:pt idx="2">
                  <c:v>2105.05381038197</c:v>
                </c:pt>
                <c:pt idx="3">
                  <c:v>3126.03741251021</c:v>
                </c:pt>
                <c:pt idx="4">
                  <c:v>2044.25045401558</c:v>
                </c:pt>
                <c:pt idx="5">
                  <c:v>400.399473034255</c:v>
                </c:pt>
                <c:pt idx="6">
                  <c:v>2022.94014508216</c:v>
                </c:pt>
                <c:pt idx="7">
                  <c:v>1577.47904691394</c:v>
                </c:pt>
                <c:pt idx="8">
                  <c:v>3166.18558998085</c:v>
                </c:pt>
                <c:pt idx="9">
                  <c:v>1967.86092338661</c:v>
                </c:pt>
                <c:pt idx="10">
                  <c:v>1097.12289495331</c:v>
                </c:pt>
                <c:pt idx="11">
                  <c:v>1724.59628424831</c:v>
                </c:pt>
                <c:pt idx="12">
                  <c:v>2600.27806883945</c:v>
                </c:pt>
                <c:pt idx="13">
                  <c:v>2148.51678308837</c:v>
                </c:pt>
                <c:pt idx="14">
                  <c:v>1156.56561248413</c:v>
                </c:pt>
                <c:pt idx="15">
                  <c:v>2524.22129322124</c:v>
                </c:pt>
                <c:pt idx="16">
                  <c:v>1859.25070453454</c:v>
                </c:pt>
                <c:pt idx="17">
                  <c:v>1197.28106239828</c:v>
                </c:pt>
                <c:pt idx="18">
                  <c:v>1939.11018468234</c:v>
                </c:pt>
                <c:pt idx="19">
                  <c:v>1213.62190143116</c:v>
                </c:pt>
                <c:pt idx="20">
                  <c:v>2014.24420890548</c:v>
                </c:pt>
                <c:pt idx="21">
                  <c:v>3252.99850910916</c:v>
                </c:pt>
                <c:pt idx="22">
                  <c:v>1295.80630784863</c:v>
                </c:pt>
                <c:pt idx="23">
                  <c:v>1324.38016262884</c:v>
                </c:pt>
                <c:pt idx="24">
                  <c:v>1486.19497087178</c:v>
                </c:pt>
                <c:pt idx="25">
                  <c:v>1385.09510376995</c:v>
                </c:pt>
                <c:pt idx="26">
                  <c:v>2385.50337056123</c:v>
                </c:pt>
                <c:pt idx="27">
                  <c:v>855.272262724391</c:v>
                </c:pt>
                <c:pt idx="28">
                  <c:v>764.7479730932349</c:v>
                </c:pt>
                <c:pt idx="29">
                  <c:v>1673.99453059522</c:v>
                </c:pt>
                <c:pt idx="30">
                  <c:v>2310.72616680982</c:v>
                </c:pt>
                <c:pt idx="31">
                  <c:v>1448.60638819044</c:v>
                </c:pt>
                <c:pt idx="32">
                  <c:v>1201.07673815178</c:v>
                </c:pt>
                <c:pt idx="33">
                  <c:v>1151.32346823739</c:v>
                </c:pt>
                <c:pt idx="34">
                  <c:v>2377.9306357306</c:v>
                </c:pt>
                <c:pt idx="35">
                  <c:v>1372.19674187145</c:v>
                </c:pt>
                <c:pt idx="36">
                  <c:v>1270.93197155576</c:v>
                </c:pt>
                <c:pt idx="37">
                  <c:v>827.1965031919609</c:v>
                </c:pt>
                <c:pt idx="38">
                  <c:v>2134.728543367029</c:v>
                </c:pt>
                <c:pt idx="39">
                  <c:v>344.692462341634</c:v>
                </c:pt>
                <c:pt idx="40">
                  <c:v>2618.15864038574</c:v>
                </c:pt>
                <c:pt idx="41">
                  <c:v>2595.29948403759</c:v>
                </c:pt>
                <c:pt idx="42">
                  <c:v>2460.62182715516</c:v>
                </c:pt>
                <c:pt idx="43">
                  <c:v>1404.38768751728</c:v>
                </c:pt>
                <c:pt idx="44">
                  <c:v>1674.66533958562</c:v>
                </c:pt>
                <c:pt idx="45">
                  <c:v>1817.28449598627</c:v>
                </c:pt>
                <c:pt idx="46">
                  <c:v>966.782752072246</c:v>
                </c:pt>
                <c:pt idx="47">
                  <c:v>-284.141295591044</c:v>
                </c:pt>
                <c:pt idx="48">
                  <c:v>1426.21492167233</c:v>
                </c:pt>
                <c:pt idx="49">
                  <c:v>1869.79917240004</c:v>
                </c:pt>
                <c:pt idx="50">
                  <c:v>757.328754496377</c:v>
                </c:pt>
                <c:pt idx="51">
                  <c:v>1787.14957141199</c:v>
                </c:pt>
                <c:pt idx="52">
                  <c:v>1802.61058589631</c:v>
                </c:pt>
                <c:pt idx="53">
                  <c:v>1619.05960874781</c:v>
                </c:pt>
                <c:pt idx="54">
                  <c:v>1940.1569554282</c:v>
                </c:pt>
                <c:pt idx="55">
                  <c:v>726.8316390862269</c:v>
                </c:pt>
                <c:pt idx="56">
                  <c:v>1223.47174312472</c:v>
                </c:pt>
                <c:pt idx="57">
                  <c:v>250.547172275979</c:v>
                </c:pt>
                <c:pt idx="58">
                  <c:v>732.762446896843</c:v>
                </c:pt>
                <c:pt idx="59">
                  <c:v>1650.69048254929</c:v>
                </c:pt>
                <c:pt idx="60">
                  <c:v>2647.6977438557</c:v>
                </c:pt>
                <c:pt idx="61">
                  <c:v>1516.85516811841</c:v>
                </c:pt>
                <c:pt idx="62">
                  <c:v>1235.71714329318</c:v>
                </c:pt>
                <c:pt idx="63">
                  <c:v>1851.83989135775</c:v>
                </c:pt>
                <c:pt idx="64">
                  <c:v>1166.63959725521</c:v>
                </c:pt>
                <c:pt idx="65">
                  <c:v>2303.7203187749</c:v>
                </c:pt>
                <c:pt idx="66">
                  <c:v>1984.38550827744</c:v>
                </c:pt>
                <c:pt idx="67">
                  <c:v>2002.27399786927</c:v>
                </c:pt>
                <c:pt idx="68">
                  <c:v>542.7266158229569</c:v>
                </c:pt>
                <c:pt idx="69">
                  <c:v>920.920395038436</c:v>
                </c:pt>
                <c:pt idx="70">
                  <c:v>2759.16315675356</c:v>
                </c:pt>
                <c:pt idx="71">
                  <c:v>763.3820956823239</c:v>
                </c:pt>
                <c:pt idx="72">
                  <c:v>1000.57141851439</c:v>
                </c:pt>
                <c:pt idx="73">
                  <c:v>2729.2959790582</c:v>
                </c:pt>
                <c:pt idx="74">
                  <c:v>2199.21333547622</c:v>
                </c:pt>
                <c:pt idx="75">
                  <c:v>2827.67279036763</c:v>
                </c:pt>
                <c:pt idx="76">
                  <c:v>2409.5142337795</c:v>
                </c:pt>
                <c:pt idx="77">
                  <c:v>1131.94308703891</c:v>
                </c:pt>
                <c:pt idx="78">
                  <c:v>1984.20867089702</c:v>
                </c:pt>
                <c:pt idx="79">
                  <c:v>1473.42864879252</c:v>
                </c:pt>
                <c:pt idx="80">
                  <c:v>1760.88576065973</c:v>
                </c:pt>
              </c:numCache>
            </c:numRef>
          </c:xVal>
          <c:yVal>
            <c:numRef>
              <c:f>plotYs.csv!$C$2:$C$83</c:f>
              <c:numCache>
                <c:formatCode>General</c:formatCode>
                <c:ptCount val="82"/>
                <c:pt idx="0">
                  <c:v>255.0</c:v>
                </c:pt>
                <c:pt idx="1">
                  <c:v>1699.0</c:v>
                </c:pt>
                <c:pt idx="2">
                  <c:v>1563.0</c:v>
                </c:pt>
                <c:pt idx="3">
                  <c:v>4456.0</c:v>
                </c:pt>
                <c:pt idx="4">
                  <c:v>2009.0</c:v>
                </c:pt>
                <c:pt idx="5">
                  <c:v>571.0</c:v>
                </c:pt>
                <c:pt idx="6">
                  <c:v>3941.0</c:v>
                </c:pt>
                <c:pt idx="7">
                  <c:v>2097.0</c:v>
                </c:pt>
                <c:pt idx="8">
                  <c:v>4273.0</c:v>
                </c:pt>
                <c:pt idx="9">
                  <c:v>1556.0</c:v>
                </c:pt>
                <c:pt idx="10">
                  <c:v>612.0</c:v>
                </c:pt>
                <c:pt idx="11">
                  <c:v>2763.0</c:v>
                </c:pt>
                <c:pt idx="12">
                  <c:v>2763.0</c:v>
                </c:pt>
                <c:pt idx="13">
                  <c:v>3461.0</c:v>
                </c:pt>
                <c:pt idx="14">
                  <c:v>967.0</c:v>
                </c:pt>
                <c:pt idx="15">
                  <c:v>3126.0</c:v>
                </c:pt>
                <c:pt idx="16">
                  <c:v>2551.0</c:v>
                </c:pt>
                <c:pt idx="17">
                  <c:v>524.0</c:v>
                </c:pt>
                <c:pt idx="18">
                  <c:v>2520.0</c:v>
                </c:pt>
                <c:pt idx="19">
                  <c:v>3063.0</c:v>
                </c:pt>
                <c:pt idx="20">
                  <c:v>1286.0</c:v>
                </c:pt>
                <c:pt idx="21">
                  <c:v>3945.0</c:v>
                </c:pt>
                <c:pt idx="22">
                  <c:v>1127.0</c:v>
                </c:pt>
                <c:pt idx="23">
                  <c:v>369.0</c:v>
                </c:pt>
                <c:pt idx="24">
                  <c:v>811.0</c:v>
                </c:pt>
                <c:pt idx="25">
                  <c:v>943.0</c:v>
                </c:pt>
                <c:pt idx="26">
                  <c:v>2469.0</c:v>
                </c:pt>
                <c:pt idx="27">
                  <c:v>723.0</c:v>
                </c:pt>
                <c:pt idx="28">
                  <c:v>883.0</c:v>
                </c:pt>
                <c:pt idx="29">
                  <c:v>1694.0</c:v>
                </c:pt>
                <c:pt idx="30">
                  <c:v>3418.0</c:v>
                </c:pt>
                <c:pt idx="31">
                  <c:v>921.0</c:v>
                </c:pt>
                <c:pt idx="32">
                  <c:v>224.0</c:v>
                </c:pt>
                <c:pt idx="33">
                  <c:v>426.0</c:v>
                </c:pt>
                <c:pt idx="34">
                  <c:v>1692.0</c:v>
                </c:pt>
                <c:pt idx="35">
                  <c:v>1142.0</c:v>
                </c:pt>
                <c:pt idx="36">
                  <c:v>158.0</c:v>
                </c:pt>
                <c:pt idx="37">
                  <c:v>653.0</c:v>
                </c:pt>
                <c:pt idx="38">
                  <c:v>921.0</c:v>
                </c:pt>
                <c:pt idx="39">
                  <c:v>825.0</c:v>
                </c:pt>
                <c:pt idx="40">
                  <c:v>2207.0</c:v>
                </c:pt>
                <c:pt idx="41">
                  <c:v>2965.0</c:v>
                </c:pt>
                <c:pt idx="42">
                  <c:v>1791.0</c:v>
                </c:pt>
                <c:pt idx="43">
                  <c:v>2798.0</c:v>
                </c:pt>
                <c:pt idx="44">
                  <c:v>1694.0</c:v>
                </c:pt>
                <c:pt idx="45">
                  <c:v>1142.0</c:v>
                </c:pt>
                <c:pt idx="46">
                  <c:v>365.0</c:v>
                </c:pt>
                <c:pt idx="47">
                  <c:v>304.0</c:v>
                </c:pt>
                <c:pt idx="48">
                  <c:v>1796.0</c:v>
                </c:pt>
                <c:pt idx="49">
                  <c:v>2798.0</c:v>
                </c:pt>
                <c:pt idx="50">
                  <c:v>1556.0</c:v>
                </c:pt>
                <c:pt idx="51">
                  <c:v>860.0</c:v>
                </c:pt>
                <c:pt idx="52">
                  <c:v>2483.0</c:v>
                </c:pt>
                <c:pt idx="53">
                  <c:v>785.0</c:v>
                </c:pt>
                <c:pt idx="54">
                  <c:v>1542.0</c:v>
                </c:pt>
                <c:pt idx="55">
                  <c:v>785.0</c:v>
                </c:pt>
                <c:pt idx="56">
                  <c:v>1286.0</c:v>
                </c:pt>
                <c:pt idx="57">
                  <c:v>991.0</c:v>
                </c:pt>
                <c:pt idx="58">
                  <c:v>1563.0</c:v>
                </c:pt>
                <c:pt idx="59">
                  <c:v>1272.0</c:v>
                </c:pt>
                <c:pt idx="60">
                  <c:v>1920.0</c:v>
                </c:pt>
                <c:pt idx="61">
                  <c:v>749.0</c:v>
                </c:pt>
                <c:pt idx="62">
                  <c:v>1692.0</c:v>
                </c:pt>
                <c:pt idx="63">
                  <c:v>2422.0</c:v>
                </c:pt>
                <c:pt idx="64">
                  <c:v>160.0</c:v>
                </c:pt>
                <c:pt idx="65">
                  <c:v>1148.0</c:v>
                </c:pt>
                <c:pt idx="66">
                  <c:v>2373.0</c:v>
                </c:pt>
                <c:pt idx="67">
                  <c:v>2207.0</c:v>
                </c:pt>
                <c:pt idx="68">
                  <c:v>548.0</c:v>
                </c:pt>
                <c:pt idx="69">
                  <c:v>612.0</c:v>
                </c:pt>
                <c:pt idx="70">
                  <c:v>2520.0</c:v>
                </c:pt>
                <c:pt idx="71">
                  <c:v>754.0</c:v>
                </c:pt>
                <c:pt idx="72">
                  <c:v>558.0</c:v>
                </c:pt>
                <c:pt idx="73">
                  <c:v>1999.0</c:v>
                </c:pt>
                <c:pt idx="74">
                  <c:v>811.0</c:v>
                </c:pt>
                <c:pt idx="75">
                  <c:v>3462.0</c:v>
                </c:pt>
                <c:pt idx="76">
                  <c:v>993.0</c:v>
                </c:pt>
                <c:pt idx="77">
                  <c:v>1365.0</c:v>
                </c:pt>
                <c:pt idx="78">
                  <c:v>2573.0</c:v>
                </c:pt>
                <c:pt idx="79">
                  <c:v>1148.0</c:v>
                </c:pt>
                <c:pt idx="80">
                  <c:v>2009.0</c:v>
                </c:pt>
              </c:numCache>
            </c:numRef>
          </c:yVal>
          <c:smooth val="0"/>
        </c:ser>
        <c:dLbls>
          <c:showLegendKey val="0"/>
          <c:showVal val="0"/>
          <c:showCatName val="0"/>
          <c:showSerName val="0"/>
          <c:showPercent val="0"/>
          <c:showBubbleSize val="0"/>
        </c:dLbls>
        <c:axId val="2134378424"/>
        <c:axId val="2134381368"/>
      </c:scatterChart>
      <c:valAx>
        <c:axId val="2134378424"/>
        <c:scaling>
          <c:orientation val="minMax"/>
        </c:scaling>
        <c:delete val="0"/>
        <c:axPos val="b"/>
        <c:numFmt formatCode="General" sourceLinked="1"/>
        <c:majorTickMark val="out"/>
        <c:minorTickMark val="none"/>
        <c:tickLblPos val="nextTo"/>
        <c:crossAx val="2134381368"/>
        <c:crosses val="autoZero"/>
        <c:crossBetween val="midCat"/>
      </c:valAx>
      <c:valAx>
        <c:axId val="2134381368"/>
        <c:scaling>
          <c:orientation val="minMax"/>
        </c:scaling>
        <c:delete val="0"/>
        <c:axPos val="l"/>
        <c:majorGridlines/>
        <c:numFmt formatCode="General" sourceLinked="1"/>
        <c:majorTickMark val="out"/>
        <c:minorTickMark val="none"/>
        <c:tickLblPos val="nextTo"/>
        <c:crossAx val="2134378424"/>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spPr>
            <a:ln w="47625">
              <a:noFill/>
            </a:ln>
          </c:spPr>
          <c:trendline>
            <c:trendlineType val="linear"/>
            <c:dispRSqr val="1"/>
            <c:dispEq val="1"/>
            <c:trendlineLbl>
              <c:layout>
                <c:manualLayout>
                  <c:x val="-0.166254374453193"/>
                  <c:y val="-0.192247424295844"/>
                </c:manualLayout>
              </c:layout>
              <c:numFmt formatCode="General" sourceLinked="0"/>
            </c:trendlineLbl>
          </c:trendline>
          <c:xVal>
            <c:numRef>
              <c:f>gedi_pat_diffs!$E$1:$E$79</c:f>
              <c:numCache>
                <c:formatCode>General</c:formatCode>
                <c:ptCount val="79"/>
                <c:pt idx="0">
                  <c:v>255.0</c:v>
                </c:pt>
                <c:pt idx="1">
                  <c:v>1699.0</c:v>
                </c:pt>
                <c:pt idx="2">
                  <c:v>1563.0</c:v>
                </c:pt>
                <c:pt idx="3">
                  <c:v>2009.0</c:v>
                </c:pt>
                <c:pt idx="4">
                  <c:v>571.0</c:v>
                </c:pt>
                <c:pt idx="5">
                  <c:v>3941.0</c:v>
                </c:pt>
                <c:pt idx="6">
                  <c:v>2097.0</c:v>
                </c:pt>
                <c:pt idx="7">
                  <c:v>4273.0</c:v>
                </c:pt>
                <c:pt idx="8">
                  <c:v>1556.0</c:v>
                </c:pt>
                <c:pt idx="9">
                  <c:v>612.0</c:v>
                </c:pt>
                <c:pt idx="10">
                  <c:v>2763.0</c:v>
                </c:pt>
                <c:pt idx="11">
                  <c:v>2763.0</c:v>
                </c:pt>
                <c:pt idx="12">
                  <c:v>3461.0</c:v>
                </c:pt>
                <c:pt idx="13">
                  <c:v>967.0</c:v>
                </c:pt>
                <c:pt idx="14">
                  <c:v>3126.0</c:v>
                </c:pt>
                <c:pt idx="15">
                  <c:v>2551.0</c:v>
                </c:pt>
                <c:pt idx="16">
                  <c:v>524.0</c:v>
                </c:pt>
                <c:pt idx="17">
                  <c:v>2520.0</c:v>
                </c:pt>
                <c:pt idx="18">
                  <c:v>3063.0</c:v>
                </c:pt>
                <c:pt idx="19">
                  <c:v>1286.0</c:v>
                </c:pt>
                <c:pt idx="20">
                  <c:v>3945.0</c:v>
                </c:pt>
                <c:pt idx="21">
                  <c:v>1127.0</c:v>
                </c:pt>
                <c:pt idx="22">
                  <c:v>369.0</c:v>
                </c:pt>
                <c:pt idx="23">
                  <c:v>811.0</c:v>
                </c:pt>
                <c:pt idx="24">
                  <c:v>943.0</c:v>
                </c:pt>
                <c:pt idx="25">
                  <c:v>2469.0</c:v>
                </c:pt>
                <c:pt idx="26">
                  <c:v>723.0</c:v>
                </c:pt>
                <c:pt idx="27">
                  <c:v>883.0</c:v>
                </c:pt>
                <c:pt idx="28">
                  <c:v>1694.0</c:v>
                </c:pt>
                <c:pt idx="29">
                  <c:v>3418.0</c:v>
                </c:pt>
                <c:pt idx="30">
                  <c:v>921.0</c:v>
                </c:pt>
                <c:pt idx="31">
                  <c:v>224.0</c:v>
                </c:pt>
                <c:pt idx="32">
                  <c:v>426.0</c:v>
                </c:pt>
                <c:pt idx="33">
                  <c:v>1692.0</c:v>
                </c:pt>
                <c:pt idx="34">
                  <c:v>1142.0</c:v>
                </c:pt>
                <c:pt idx="35">
                  <c:v>653.0</c:v>
                </c:pt>
                <c:pt idx="36">
                  <c:v>921.0</c:v>
                </c:pt>
                <c:pt idx="37">
                  <c:v>825.0</c:v>
                </c:pt>
                <c:pt idx="38">
                  <c:v>2207.0</c:v>
                </c:pt>
                <c:pt idx="39">
                  <c:v>2965.0</c:v>
                </c:pt>
                <c:pt idx="40">
                  <c:v>1791.0</c:v>
                </c:pt>
                <c:pt idx="41">
                  <c:v>2798.0</c:v>
                </c:pt>
                <c:pt idx="42">
                  <c:v>1694.0</c:v>
                </c:pt>
                <c:pt idx="43">
                  <c:v>1142.0</c:v>
                </c:pt>
                <c:pt idx="44">
                  <c:v>365.0</c:v>
                </c:pt>
                <c:pt idx="45">
                  <c:v>304.0</c:v>
                </c:pt>
                <c:pt idx="46">
                  <c:v>1796.0</c:v>
                </c:pt>
                <c:pt idx="47">
                  <c:v>2798.0</c:v>
                </c:pt>
                <c:pt idx="48">
                  <c:v>1556.0</c:v>
                </c:pt>
                <c:pt idx="49">
                  <c:v>860.0</c:v>
                </c:pt>
                <c:pt idx="50">
                  <c:v>2483.0</c:v>
                </c:pt>
                <c:pt idx="51">
                  <c:v>785.0</c:v>
                </c:pt>
                <c:pt idx="52">
                  <c:v>1542.0</c:v>
                </c:pt>
                <c:pt idx="53">
                  <c:v>785.0</c:v>
                </c:pt>
                <c:pt idx="54">
                  <c:v>1286.0</c:v>
                </c:pt>
                <c:pt idx="55">
                  <c:v>991.0</c:v>
                </c:pt>
                <c:pt idx="56">
                  <c:v>1563.0</c:v>
                </c:pt>
                <c:pt idx="57">
                  <c:v>1272.0</c:v>
                </c:pt>
                <c:pt idx="58">
                  <c:v>1920.0</c:v>
                </c:pt>
                <c:pt idx="59">
                  <c:v>749.0</c:v>
                </c:pt>
                <c:pt idx="60">
                  <c:v>1692.0</c:v>
                </c:pt>
                <c:pt idx="61">
                  <c:v>2422.0</c:v>
                </c:pt>
                <c:pt idx="62">
                  <c:v>160.0</c:v>
                </c:pt>
                <c:pt idx="63">
                  <c:v>1148.0</c:v>
                </c:pt>
                <c:pt idx="64">
                  <c:v>2373.0</c:v>
                </c:pt>
                <c:pt idx="65">
                  <c:v>2207.0</c:v>
                </c:pt>
                <c:pt idx="66">
                  <c:v>548.0</c:v>
                </c:pt>
                <c:pt idx="67">
                  <c:v>612.0</c:v>
                </c:pt>
                <c:pt idx="68">
                  <c:v>2520.0</c:v>
                </c:pt>
                <c:pt idx="69">
                  <c:v>754.0</c:v>
                </c:pt>
                <c:pt idx="70">
                  <c:v>558.0</c:v>
                </c:pt>
                <c:pt idx="71">
                  <c:v>1999.0</c:v>
                </c:pt>
                <c:pt idx="72">
                  <c:v>811.0</c:v>
                </c:pt>
                <c:pt idx="73">
                  <c:v>3462.0</c:v>
                </c:pt>
                <c:pt idx="74">
                  <c:v>993.0</c:v>
                </c:pt>
                <c:pt idx="75">
                  <c:v>1365.0</c:v>
                </c:pt>
                <c:pt idx="76">
                  <c:v>2573.0</c:v>
                </c:pt>
                <c:pt idx="77">
                  <c:v>1148.0</c:v>
                </c:pt>
                <c:pt idx="78">
                  <c:v>2009.0</c:v>
                </c:pt>
              </c:numCache>
            </c:numRef>
          </c:xVal>
          <c:yVal>
            <c:numRef>
              <c:f>gedi_pat_diffs!$F$1:$F$79</c:f>
              <c:numCache>
                <c:formatCode>General</c:formatCode>
                <c:ptCount val="79"/>
                <c:pt idx="0">
                  <c:v>63.507864396</c:v>
                </c:pt>
                <c:pt idx="1">
                  <c:v>59.794188839</c:v>
                </c:pt>
                <c:pt idx="2">
                  <c:v>38.627348404</c:v>
                </c:pt>
                <c:pt idx="3">
                  <c:v>50.49448700199999</c:v>
                </c:pt>
                <c:pt idx="4">
                  <c:v>53.464479334</c:v>
                </c:pt>
                <c:pt idx="5">
                  <c:v>72.281484894</c:v>
                </c:pt>
                <c:pt idx="6">
                  <c:v>58.075130796</c:v>
                </c:pt>
                <c:pt idx="7">
                  <c:v>69.482549957</c:v>
                </c:pt>
                <c:pt idx="8">
                  <c:v>39.503964165</c:v>
                </c:pt>
                <c:pt idx="9">
                  <c:v>39.52805331</c:v>
                </c:pt>
                <c:pt idx="10">
                  <c:v>52.25152425</c:v>
                </c:pt>
                <c:pt idx="11">
                  <c:v>44.874102828</c:v>
                </c:pt>
                <c:pt idx="12">
                  <c:v>47.707906832</c:v>
                </c:pt>
                <c:pt idx="13">
                  <c:v>53.515597289</c:v>
                </c:pt>
                <c:pt idx="14">
                  <c:v>59.517882627</c:v>
                </c:pt>
                <c:pt idx="15">
                  <c:v>38.897522301</c:v>
                </c:pt>
                <c:pt idx="16">
                  <c:v>45.39009435</c:v>
                </c:pt>
                <c:pt idx="17">
                  <c:v>34.39920713</c:v>
                </c:pt>
                <c:pt idx="18">
                  <c:v>45.470370685</c:v>
                </c:pt>
                <c:pt idx="19">
                  <c:v>49.127497242</c:v>
                </c:pt>
                <c:pt idx="20">
                  <c:v>87.98978864199998</c:v>
                </c:pt>
                <c:pt idx="21">
                  <c:v>41.114640635</c:v>
                </c:pt>
                <c:pt idx="22">
                  <c:v>38.917722594</c:v>
                </c:pt>
                <c:pt idx="23">
                  <c:v>36.762617809</c:v>
                </c:pt>
                <c:pt idx="24">
                  <c:v>49.509405427</c:v>
                </c:pt>
                <c:pt idx="25">
                  <c:v>48.038008332</c:v>
                </c:pt>
                <c:pt idx="26">
                  <c:v>42.269874788</c:v>
                </c:pt>
                <c:pt idx="27">
                  <c:v>46.87555736</c:v>
                </c:pt>
                <c:pt idx="28">
                  <c:v>35.531072258</c:v>
                </c:pt>
                <c:pt idx="29">
                  <c:v>47.333812263</c:v>
                </c:pt>
                <c:pt idx="30">
                  <c:v>30.675310127</c:v>
                </c:pt>
                <c:pt idx="31">
                  <c:v>39.55904512</c:v>
                </c:pt>
                <c:pt idx="32">
                  <c:v>55.707874498</c:v>
                </c:pt>
                <c:pt idx="33">
                  <c:v>38.585724399</c:v>
                </c:pt>
                <c:pt idx="34">
                  <c:v>42.178909176</c:v>
                </c:pt>
                <c:pt idx="35">
                  <c:v>46.855978757</c:v>
                </c:pt>
                <c:pt idx="36">
                  <c:v>54.306116184</c:v>
                </c:pt>
                <c:pt idx="37">
                  <c:v>36.259412417</c:v>
                </c:pt>
                <c:pt idx="38">
                  <c:v>58.620305651</c:v>
                </c:pt>
                <c:pt idx="39">
                  <c:v>50.41169160699999</c:v>
                </c:pt>
                <c:pt idx="40">
                  <c:v>48.346254741</c:v>
                </c:pt>
                <c:pt idx="41">
                  <c:v>32.745097775</c:v>
                </c:pt>
                <c:pt idx="42">
                  <c:v>33.672152644</c:v>
                </c:pt>
                <c:pt idx="43">
                  <c:v>38.641101763</c:v>
                </c:pt>
                <c:pt idx="44">
                  <c:v>36.985350909</c:v>
                </c:pt>
                <c:pt idx="45">
                  <c:v>57.500687242</c:v>
                </c:pt>
                <c:pt idx="46">
                  <c:v>44.427738547</c:v>
                </c:pt>
                <c:pt idx="47">
                  <c:v>54.483151109</c:v>
                </c:pt>
                <c:pt idx="48">
                  <c:v>55.289956677</c:v>
                </c:pt>
                <c:pt idx="49">
                  <c:v>51.417853435</c:v>
                </c:pt>
                <c:pt idx="50">
                  <c:v>45.547522078</c:v>
                </c:pt>
                <c:pt idx="51">
                  <c:v>31.549372593</c:v>
                </c:pt>
                <c:pt idx="52">
                  <c:v>69.70633195800001</c:v>
                </c:pt>
                <c:pt idx="53">
                  <c:v>42.600741159</c:v>
                </c:pt>
                <c:pt idx="54">
                  <c:v>35.721085412</c:v>
                </c:pt>
                <c:pt idx="55">
                  <c:v>58.413298621</c:v>
                </c:pt>
                <c:pt idx="56">
                  <c:v>32.88769915999999</c:v>
                </c:pt>
                <c:pt idx="57">
                  <c:v>40.813134224</c:v>
                </c:pt>
                <c:pt idx="58">
                  <c:v>51.614715561</c:v>
                </c:pt>
                <c:pt idx="59">
                  <c:v>36.825214718</c:v>
                </c:pt>
                <c:pt idx="60">
                  <c:v>57.118870165</c:v>
                </c:pt>
                <c:pt idx="61">
                  <c:v>42.160898064</c:v>
                </c:pt>
                <c:pt idx="62">
                  <c:v>55.628350911</c:v>
                </c:pt>
                <c:pt idx="63">
                  <c:v>65.866369983</c:v>
                </c:pt>
                <c:pt idx="64">
                  <c:v>58.162347381</c:v>
                </c:pt>
                <c:pt idx="65">
                  <c:v>43.308650558</c:v>
                </c:pt>
                <c:pt idx="66">
                  <c:v>59.324345066</c:v>
                </c:pt>
                <c:pt idx="67">
                  <c:v>31.177676566</c:v>
                </c:pt>
                <c:pt idx="68">
                  <c:v>61.29558041</c:v>
                </c:pt>
                <c:pt idx="69">
                  <c:v>56.217356398</c:v>
                </c:pt>
                <c:pt idx="70">
                  <c:v>37.880788133</c:v>
                </c:pt>
                <c:pt idx="71">
                  <c:v>58.665180703</c:v>
                </c:pt>
                <c:pt idx="72">
                  <c:v>36.589432571</c:v>
                </c:pt>
                <c:pt idx="73">
                  <c:v>57.322343725</c:v>
                </c:pt>
                <c:pt idx="74">
                  <c:v>44.195925033</c:v>
                </c:pt>
                <c:pt idx="75">
                  <c:v>33.642880771</c:v>
                </c:pt>
                <c:pt idx="76">
                  <c:v>55.161028953</c:v>
                </c:pt>
                <c:pt idx="77">
                  <c:v>40.733733654</c:v>
                </c:pt>
                <c:pt idx="78">
                  <c:v>29.470869434</c:v>
                </c:pt>
              </c:numCache>
            </c:numRef>
          </c:yVal>
          <c:smooth val="0"/>
        </c:ser>
        <c:dLbls>
          <c:showLegendKey val="0"/>
          <c:showVal val="0"/>
          <c:showCatName val="0"/>
          <c:showSerName val="0"/>
          <c:showPercent val="0"/>
          <c:showBubbleSize val="0"/>
        </c:dLbls>
        <c:axId val="2133140232"/>
        <c:axId val="2133143096"/>
      </c:scatterChart>
      <c:valAx>
        <c:axId val="2133140232"/>
        <c:scaling>
          <c:orientation val="minMax"/>
        </c:scaling>
        <c:delete val="0"/>
        <c:axPos val="b"/>
        <c:numFmt formatCode="General" sourceLinked="1"/>
        <c:majorTickMark val="out"/>
        <c:minorTickMark val="none"/>
        <c:tickLblPos val="nextTo"/>
        <c:crossAx val="2133143096"/>
        <c:crosses val="autoZero"/>
        <c:crossBetween val="midCat"/>
      </c:valAx>
      <c:valAx>
        <c:axId val="2133143096"/>
        <c:scaling>
          <c:orientation val="minMax"/>
        </c:scaling>
        <c:delete val="0"/>
        <c:axPos val="l"/>
        <c:majorGridlines/>
        <c:numFmt formatCode="General" sourceLinked="1"/>
        <c:majorTickMark val="out"/>
        <c:minorTickMark val="none"/>
        <c:tickLblPos val="nextTo"/>
        <c:crossAx val="2133140232"/>
        <c:crosses val="autoZero"/>
        <c:crossBetween val="midCat"/>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spPr>
            <a:ln w="47625">
              <a:noFill/>
            </a:ln>
          </c:spPr>
          <c:trendline>
            <c:trendlineType val="linear"/>
            <c:dispRSqr val="1"/>
            <c:dispEq val="1"/>
            <c:trendlineLbl>
              <c:layout>
                <c:manualLayout>
                  <c:x val="0.033156605424322"/>
                  <c:y val="0.381811752697579"/>
                </c:manualLayout>
              </c:layout>
              <c:tx>
                <c:rich>
                  <a:bodyPr/>
                  <a:lstStyle/>
                  <a:p>
                    <a:pPr>
                      <a:defRPr/>
                    </a:pPr>
                    <a:r>
                      <a:rPr lang="en-US" sz="1400" baseline="0" dirty="0"/>
                      <a:t>y = 0.0039x + 52.011
R² = 0.18162</a:t>
                    </a:r>
                    <a:endParaRPr lang="en-US" sz="1400" dirty="0"/>
                  </a:p>
                </c:rich>
              </c:tx>
              <c:numFmt formatCode="General" sourceLinked="0"/>
            </c:trendlineLbl>
          </c:trendline>
          <c:xVal>
            <c:numRef>
              <c:f>gedi_pat_diffs!$D$1:$D$80</c:f>
              <c:numCache>
                <c:formatCode>General</c:formatCode>
                <c:ptCount val="80"/>
                <c:pt idx="0">
                  <c:v>255.0</c:v>
                </c:pt>
                <c:pt idx="1">
                  <c:v>1699.0</c:v>
                </c:pt>
                <c:pt idx="2">
                  <c:v>1563.0</c:v>
                </c:pt>
                <c:pt idx="3">
                  <c:v>4456.0</c:v>
                </c:pt>
                <c:pt idx="4">
                  <c:v>2009.0</c:v>
                </c:pt>
                <c:pt idx="5">
                  <c:v>571.0</c:v>
                </c:pt>
                <c:pt idx="6">
                  <c:v>3941.0</c:v>
                </c:pt>
                <c:pt idx="7">
                  <c:v>2097.0</c:v>
                </c:pt>
                <c:pt idx="8">
                  <c:v>4273.0</c:v>
                </c:pt>
                <c:pt idx="9">
                  <c:v>1556.0</c:v>
                </c:pt>
                <c:pt idx="10">
                  <c:v>612.0</c:v>
                </c:pt>
                <c:pt idx="11">
                  <c:v>2763.0</c:v>
                </c:pt>
                <c:pt idx="12">
                  <c:v>2763.0</c:v>
                </c:pt>
                <c:pt idx="13">
                  <c:v>3461.0</c:v>
                </c:pt>
                <c:pt idx="14">
                  <c:v>967.0</c:v>
                </c:pt>
                <c:pt idx="15">
                  <c:v>3126.0</c:v>
                </c:pt>
                <c:pt idx="16">
                  <c:v>2551.0</c:v>
                </c:pt>
                <c:pt idx="17">
                  <c:v>524.0</c:v>
                </c:pt>
                <c:pt idx="18">
                  <c:v>2520.0</c:v>
                </c:pt>
                <c:pt idx="19">
                  <c:v>3063.0</c:v>
                </c:pt>
                <c:pt idx="20">
                  <c:v>1286.0</c:v>
                </c:pt>
                <c:pt idx="21">
                  <c:v>3945.0</c:v>
                </c:pt>
                <c:pt idx="22">
                  <c:v>1127.0</c:v>
                </c:pt>
                <c:pt idx="23">
                  <c:v>369.0</c:v>
                </c:pt>
                <c:pt idx="24">
                  <c:v>811.0</c:v>
                </c:pt>
                <c:pt idx="25">
                  <c:v>943.0</c:v>
                </c:pt>
                <c:pt idx="26">
                  <c:v>2469.0</c:v>
                </c:pt>
                <c:pt idx="27">
                  <c:v>723.0</c:v>
                </c:pt>
                <c:pt idx="28">
                  <c:v>883.0</c:v>
                </c:pt>
                <c:pt idx="29">
                  <c:v>1694.0</c:v>
                </c:pt>
                <c:pt idx="30">
                  <c:v>3418.0</c:v>
                </c:pt>
                <c:pt idx="31">
                  <c:v>921.0</c:v>
                </c:pt>
                <c:pt idx="32">
                  <c:v>224.0</c:v>
                </c:pt>
                <c:pt idx="33">
                  <c:v>426.0</c:v>
                </c:pt>
                <c:pt idx="34">
                  <c:v>1692.0</c:v>
                </c:pt>
                <c:pt idx="35">
                  <c:v>1142.0</c:v>
                </c:pt>
                <c:pt idx="36">
                  <c:v>653.0</c:v>
                </c:pt>
                <c:pt idx="37">
                  <c:v>921.0</c:v>
                </c:pt>
                <c:pt idx="38">
                  <c:v>825.0</c:v>
                </c:pt>
                <c:pt idx="39">
                  <c:v>2207.0</c:v>
                </c:pt>
                <c:pt idx="40">
                  <c:v>2965.0</c:v>
                </c:pt>
                <c:pt idx="41">
                  <c:v>1791.0</c:v>
                </c:pt>
                <c:pt idx="42">
                  <c:v>2798.0</c:v>
                </c:pt>
                <c:pt idx="43">
                  <c:v>1694.0</c:v>
                </c:pt>
                <c:pt idx="44">
                  <c:v>1142.0</c:v>
                </c:pt>
                <c:pt idx="45">
                  <c:v>365.0</c:v>
                </c:pt>
                <c:pt idx="46">
                  <c:v>304.0</c:v>
                </c:pt>
                <c:pt idx="47">
                  <c:v>1796.0</c:v>
                </c:pt>
                <c:pt idx="48">
                  <c:v>2798.0</c:v>
                </c:pt>
                <c:pt idx="49">
                  <c:v>1556.0</c:v>
                </c:pt>
                <c:pt idx="50">
                  <c:v>860.0</c:v>
                </c:pt>
                <c:pt idx="51">
                  <c:v>2483.0</c:v>
                </c:pt>
                <c:pt idx="52">
                  <c:v>785.0</c:v>
                </c:pt>
                <c:pt idx="53">
                  <c:v>1542.0</c:v>
                </c:pt>
                <c:pt idx="54">
                  <c:v>785.0</c:v>
                </c:pt>
                <c:pt idx="55">
                  <c:v>1286.0</c:v>
                </c:pt>
                <c:pt idx="56">
                  <c:v>991.0</c:v>
                </c:pt>
                <c:pt idx="57">
                  <c:v>1563.0</c:v>
                </c:pt>
                <c:pt idx="58">
                  <c:v>1272.0</c:v>
                </c:pt>
                <c:pt idx="59">
                  <c:v>1920.0</c:v>
                </c:pt>
                <c:pt idx="60">
                  <c:v>749.0</c:v>
                </c:pt>
                <c:pt idx="61">
                  <c:v>1692.0</c:v>
                </c:pt>
                <c:pt idx="62">
                  <c:v>2422.0</c:v>
                </c:pt>
                <c:pt idx="63">
                  <c:v>160.0</c:v>
                </c:pt>
                <c:pt idx="64">
                  <c:v>1148.0</c:v>
                </c:pt>
                <c:pt idx="65">
                  <c:v>2373.0</c:v>
                </c:pt>
                <c:pt idx="66">
                  <c:v>2207.0</c:v>
                </c:pt>
                <c:pt idx="67">
                  <c:v>548.0</c:v>
                </c:pt>
                <c:pt idx="68">
                  <c:v>612.0</c:v>
                </c:pt>
                <c:pt idx="69">
                  <c:v>2520.0</c:v>
                </c:pt>
                <c:pt idx="70">
                  <c:v>754.0</c:v>
                </c:pt>
                <c:pt idx="71">
                  <c:v>558.0</c:v>
                </c:pt>
                <c:pt idx="72">
                  <c:v>1999.0</c:v>
                </c:pt>
                <c:pt idx="73">
                  <c:v>811.0</c:v>
                </c:pt>
                <c:pt idx="74">
                  <c:v>3462.0</c:v>
                </c:pt>
                <c:pt idx="75">
                  <c:v>993.0</c:v>
                </c:pt>
                <c:pt idx="76">
                  <c:v>1365.0</c:v>
                </c:pt>
                <c:pt idx="77">
                  <c:v>2573.0</c:v>
                </c:pt>
                <c:pt idx="78">
                  <c:v>1148.0</c:v>
                </c:pt>
                <c:pt idx="79">
                  <c:v>2009.0</c:v>
                </c:pt>
              </c:numCache>
            </c:numRef>
          </c:xVal>
          <c:yVal>
            <c:numRef>
              <c:f>gedi_pat_diffs!$E$1:$E$80</c:f>
              <c:numCache>
                <c:formatCode>General</c:formatCode>
                <c:ptCount val="80"/>
                <c:pt idx="0">
                  <c:v>65.32417795599999</c:v>
                </c:pt>
                <c:pt idx="1">
                  <c:v>68.311400941</c:v>
                </c:pt>
                <c:pt idx="2">
                  <c:v>51.263780642</c:v>
                </c:pt>
                <c:pt idx="3">
                  <c:v>73.36640144099998</c:v>
                </c:pt>
                <c:pt idx="4">
                  <c:v>59.36134076</c:v>
                </c:pt>
                <c:pt idx="5">
                  <c:v>58.841177964</c:v>
                </c:pt>
                <c:pt idx="6">
                  <c:v>69.58254015399999</c:v>
                </c:pt>
                <c:pt idx="7">
                  <c:v>67.65225273599997</c:v>
                </c:pt>
                <c:pt idx="8">
                  <c:v>80.456863813</c:v>
                </c:pt>
                <c:pt idx="9">
                  <c:v>54.227278771</c:v>
                </c:pt>
                <c:pt idx="10">
                  <c:v>51.79406927</c:v>
                </c:pt>
                <c:pt idx="11">
                  <c:v>64.43334888599999</c:v>
                </c:pt>
                <c:pt idx="12">
                  <c:v>49.34087677399999</c:v>
                </c:pt>
                <c:pt idx="13">
                  <c:v>58.59058851</c:v>
                </c:pt>
                <c:pt idx="14">
                  <c:v>62.161853137</c:v>
                </c:pt>
                <c:pt idx="15">
                  <c:v>74.70497237699999</c:v>
                </c:pt>
                <c:pt idx="16">
                  <c:v>62.903648639</c:v>
                </c:pt>
                <c:pt idx="17">
                  <c:v>59.39375851</c:v>
                </c:pt>
                <c:pt idx="18">
                  <c:v>45.292154198</c:v>
                </c:pt>
                <c:pt idx="19">
                  <c:v>46.519842345</c:v>
                </c:pt>
                <c:pt idx="20">
                  <c:v>63.193932526</c:v>
                </c:pt>
                <c:pt idx="21">
                  <c:v>91.542463532</c:v>
                </c:pt>
                <c:pt idx="22">
                  <c:v>46.391715699</c:v>
                </c:pt>
                <c:pt idx="23">
                  <c:v>51.672239418</c:v>
                </c:pt>
                <c:pt idx="24">
                  <c:v>53.333132707</c:v>
                </c:pt>
                <c:pt idx="25">
                  <c:v>56.922323529</c:v>
                </c:pt>
                <c:pt idx="26">
                  <c:v>51.675403796</c:v>
                </c:pt>
                <c:pt idx="27">
                  <c:v>48.282532054</c:v>
                </c:pt>
                <c:pt idx="28">
                  <c:v>53.627922148</c:v>
                </c:pt>
                <c:pt idx="29">
                  <c:v>48.462689448</c:v>
                </c:pt>
                <c:pt idx="30">
                  <c:v>58.035502823</c:v>
                </c:pt>
                <c:pt idx="31">
                  <c:v>41.802284805</c:v>
                </c:pt>
                <c:pt idx="32">
                  <c:v>54.388220992</c:v>
                </c:pt>
                <c:pt idx="33">
                  <c:v>58.540320192</c:v>
                </c:pt>
                <c:pt idx="34">
                  <c:v>41.996163717</c:v>
                </c:pt>
                <c:pt idx="35">
                  <c:v>43.97109406999999</c:v>
                </c:pt>
                <c:pt idx="36">
                  <c:v>47.612947349</c:v>
                </c:pt>
                <c:pt idx="37">
                  <c:v>60.017201976</c:v>
                </c:pt>
                <c:pt idx="38">
                  <c:v>56.255239945</c:v>
                </c:pt>
                <c:pt idx="39">
                  <c:v>66.15850181099995</c:v>
                </c:pt>
                <c:pt idx="40">
                  <c:v>57.960685001</c:v>
                </c:pt>
                <c:pt idx="41">
                  <c:v>64.391070523</c:v>
                </c:pt>
                <c:pt idx="42">
                  <c:v>46.202461639</c:v>
                </c:pt>
                <c:pt idx="43">
                  <c:v>58.938292838</c:v>
                </c:pt>
                <c:pt idx="44">
                  <c:v>57.403035009</c:v>
                </c:pt>
                <c:pt idx="45">
                  <c:v>47.970880609</c:v>
                </c:pt>
                <c:pt idx="46">
                  <c:v>65.37695147199999</c:v>
                </c:pt>
                <c:pt idx="47">
                  <c:v>59.190270343</c:v>
                </c:pt>
                <c:pt idx="48">
                  <c:v>69.40633201099999</c:v>
                </c:pt>
                <c:pt idx="49">
                  <c:v>66.135930761</c:v>
                </c:pt>
                <c:pt idx="50">
                  <c:v>70.65233411899997</c:v>
                </c:pt>
                <c:pt idx="51">
                  <c:v>56.019942474</c:v>
                </c:pt>
                <c:pt idx="52">
                  <c:v>49.31266855299999</c:v>
                </c:pt>
                <c:pt idx="53">
                  <c:v>76.40486259</c:v>
                </c:pt>
                <c:pt idx="54">
                  <c:v>52.314526897</c:v>
                </c:pt>
                <c:pt idx="55">
                  <c:v>59.197982688</c:v>
                </c:pt>
                <c:pt idx="56">
                  <c:v>62.049751049</c:v>
                </c:pt>
                <c:pt idx="57">
                  <c:v>52.273116474</c:v>
                </c:pt>
                <c:pt idx="58">
                  <c:v>53.52120482</c:v>
                </c:pt>
                <c:pt idx="59">
                  <c:v>59.632394223</c:v>
                </c:pt>
                <c:pt idx="60">
                  <c:v>52.173539108</c:v>
                </c:pt>
                <c:pt idx="61">
                  <c:v>58.695921795</c:v>
                </c:pt>
                <c:pt idx="62">
                  <c:v>57.00426107799999</c:v>
                </c:pt>
                <c:pt idx="63">
                  <c:v>54.700760703</c:v>
                </c:pt>
                <c:pt idx="64">
                  <c:v>71.25557445299997</c:v>
                </c:pt>
                <c:pt idx="65">
                  <c:v>58.578555463</c:v>
                </c:pt>
                <c:pt idx="66">
                  <c:v>62.862622832</c:v>
                </c:pt>
                <c:pt idx="67">
                  <c:v>67.423535726</c:v>
                </c:pt>
                <c:pt idx="68">
                  <c:v>43.503368256</c:v>
                </c:pt>
                <c:pt idx="69">
                  <c:v>70.36930485199998</c:v>
                </c:pt>
                <c:pt idx="70">
                  <c:v>59.001218968</c:v>
                </c:pt>
                <c:pt idx="71">
                  <c:v>56.27778705099999</c:v>
                </c:pt>
                <c:pt idx="72">
                  <c:v>76.388485569</c:v>
                </c:pt>
                <c:pt idx="73">
                  <c:v>49.394177403</c:v>
                </c:pt>
                <c:pt idx="74">
                  <c:v>69.394444333</c:v>
                </c:pt>
                <c:pt idx="75">
                  <c:v>55.585186185</c:v>
                </c:pt>
                <c:pt idx="76">
                  <c:v>51.778255513</c:v>
                </c:pt>
                <c:pt idx="77">
                  <c:v>71.22518363499998</c:v>
                </c:pt>
                <c:pt idx="78">
                  <c:v>49.029005602</c:v>
                </c:pt>
                <c:pt idx="79">
                  <c:v>46.148061676</c:v>
                </c:pt>
              </c:numCache>
            </c:numRef>
          </c:yVal>
          <c:smooth val="0"/>
        </c:ser>
        <c:dLbls>
          <c:showLegendKey val="0"/>
          <c:showVal val="0"/>
          <c:showCatName val="0"/>
          <c:showSerName val="0"/>
          <c:showPercent val="0"/>
          <c:showBubbleSize val="0"/>
        </c:dLbls>
        <c:axId val="2136274648"/>
        <c:axId val="2136277480"/>
      </c:scatterChart>
      <c:valAx>
        <c:axId val="2136274648"/>
        <c:scaling>
          <c:orientation val="minMax"/>
        </c:scaling>
        <c:delete val="0"/>
        <c:axPos val="b"/>
        <c:numFmt formatCode="General" sourceLinked="1"/>
        <c:majorTickMark val="out"/>
        <c:minorTickMark val="none"/>
        <c:tickLblPos val="nextTo"/>
        <c:crossAx val="2136277480"/>
        <c:crosses val="autoZero"/>
        <c:crossBetween val="midCat"/>
      </c:valAx>
      <c:valAx>
        <c:axId val="2136277480"/>
        <c:scaling>
          <c:orientation val="minMax"/>
        </c:scaling>
        <c:delete val="0"/>
        <c:axPos val="l"/>
        <c:majorGridlines/>
        <c:numFmt formatCode="General" sourceLinked="1"/>
        <c:majorTickMark val="out"/>
        <c:minorTickMark val="none"/>
        <c:tickLblPos val="nextTo"/>
        <c:crossAx val="2136274648"/>
        <c:crosses val="autoZero"/>
        <c:crossBetween val="midCat"/>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scatterChart>
        <c:scatterStyle val="lineMarker"/>
        <c:varyColors val="0"/>
        <c:ser>
          <c:idx val="0"/>
          <c:order val="0"/>
          <c:tx>
            <c:strRef>
              <c:f>gedi_pat_diffs!$H$1</c:f>
              <c:strCache>
                <c:ptCount val="1"/>
                <c:pt idx="0">
                  <c:v>Days</c:v>
                </c:pt>
              </c:strCache>
            </c:strRef>
          </c:tx>
          <c:spPr>
            <a:ln w="47625">
              <a:noFill/>
            </a:ln>
          </c:spPr>
          <c:trendline>
            <c:trendlineType val="linear"/>
            <c:dispRSqr val="1"/>
            <c:dispEq val="1"/>
            <c:trendlineLbl>
              <c:layout>
                <c:manualLayout>
                  <c:x val="0.439864829396325"/>
                  <c:y val="-0.637208005249344"/>
                </c:manualLayout>
              </c:layout>
              <c:tx>
                <c:rich>
                  <a:bodyPr/>
                  <a:lstStyle/>
                  <a:p>
                    <a:pPr>
                      <a:defRPr/>
                    </a:pPr>
                    <a:r>
                      <a:rPr lang="en-US" sz="1400" baseline="0" dirty="0"/>
                      <a:t>y = -33.779x + 3982.2
R² = 0.16926</a:t>
                    </a:r>
                    <a:endParaRPr lang="en-US" sz="1400" dirty="0"/>
                  </a:p>
                </c:rich>
              </c:tx>
              <c:numFmt formatCode="General" sourceLinked="0"/>
            </c:trendlineLbl>
          </c:trendline>
          <c:xVal>
            <c:numRef>
              <c:f>gedi_pat_diffs!$G$2:$G$82</c:f>
              <c:numCache>
                <c:formatCode>General</c:formatCode>
                <c:ptCount val="81"/>
                <c:pt idx="0">
                  <c:v>94.131405577</c:v>
                </c:pt>
                <c:pt idx="1">
                  <c:v>79.26729789</c:v>
                </c:pt>
                <c:pt idx="2">
                  <c:v>59.041162779</c:v>
                </c:pt>
                <c:pt idx="3">
                  <c:v>61.935348835</c:v>
                </c:pt>
                <c:pt idx="4">
                  <c:v>85.45538864700001</c:v>
                </c:pt>
                <c:pt idx="5">
                  <c:v>68.907265819</c:v>
                </c:pt>
                <c:pt idx="6">
                  <c:v>69.98770273700001</c:v>
                </c:pt>
                <c:pt idx="7">
                  <c:v>63.287321136</c:v>
                </c:pt>
                <c:pt idx="8">
                  <c:v>57.461304836</c:v>
                </c:pt>
                <c:pt idx="9">
                  <c:v>69.65313683099998</c:v>
                </c:pt>
                <c:pt idx="10">
                  <c:v>81.699867457</c:v>
                </c:pt>
                <c:pt idx="11">
                  <c:v>51.915545637</c:v>
                </c:pt>
                <c:pt idx="12">
                  <c:v>71.673630749</c:v>
                </c:pt>
                <c:pt idx="13">
                  <c:v>85.347494712</c:v>
                </c:pt>
                <c:pt idx="14">
                  <c:v>50.794369122</c:v>
                </c:pt>
                <c:pt idx="15">
                  <c:v>59.686568166</c:v>
                </c:pt>
                <c:pt idx="16">
                  <c:v>87.136693441</c:v>
                </c:pt>
                <c:pt idx="17">
                  <c:v>56.994077855</c:v>
                </c:pt>
                <c:pt idx="18">
                  <c:v>71.988236642</c:v>
                </c:pt>
                <c:pt idx="19">
                  <c:v>55.728128223</c:v>
                </c:pt>
                <c:pt idx="20">
                  <c:v>71.566528115</c:v>
                </c:pt>
                <c:pt idx="21">
                  <c:v>80.07554170599998</c:v>
                </c:pt>
                <c:pt idx="22">
                  <c:v>79.998783685</c:v>
                </c:pt>
                <c:pt idx="23">
                  <c:v>65.409276928</c:v>
                </c:pt>
                <c:pt idx="24">
                  <c:v>87.42974168</c:v>
                </c:pt>
                <c:pt idx="25">
                  <c:v>60.863962329</c:v>
                </c:pt>
                <c:pt idx="26">
                  <c:v>78.366120709</c:v>
                </c:pt>
                <c:pt idx="27">
                  <c:v>73.754969369</c:v>
                </c:pt>
                <c:pt idx="28">
                  <c:v>70.569060641</c:v>
                </c:pt>
                <c:pt idx="29">
                  <c:v>56.48951042</c:v>
                </c:pt>
                <c:pt idx="30">
                  <c:v>68.04913947</c:v>
                </c:pt>
                <c:pt idx="31">
                  <c:v>63.81426713899999</c:v>
                </c:pt>
                <c:pt idx="32">
                  <c:v>87.896633853</c:v>
                </c:pt>
                <c:pt idx="33">
                  <c:v>52.650034654</c:v>
                </c:pt>
                <c:pt idx="34">
                  <c:v>75.959590389</c:v>
                </c:pt>
                <c:pt idx="35">
                  <c:v>73.366403499</c:v>
                </c:pt>
                <c:pt idx="36">
                  <c:v>75.594958912</c:v>
                </c:pt>
                <c:pt idx="37">
                  <c:v>74.551292405</c:v>
                </c:pt>
                <c:pt idx="38">
                  <c:v>77.83248724800001</c:v>
                </c:pt>
                <c:pt idx="39">
                  <c:v>64.249561994</c:v>
                </c:pt>
                <c:pt idx="40">
                  <c:v>55.826098334</c:v>
                </c:pt>
                <c:pt idx="41">
                  <c:v>47.141050584</c:v>
                </c:pt>
                <c:pt idx="42">
                  <c:v>75.09263605599999</c:v>
                </c:pt>
                <c:pt idx="43">
                  <c:v>67.681383669</c:v>
                </c:pt>
                <c:pt idx="44">
                  <c:v>79.62056335</c:v>
                </c:pt>
                <c:pt idx="45">
                  <c:v>65.77569896999998</c:v>
                </c:pt>
                <c:pt idx="46">
                  <c:v>91.534819823</c:v>
                </c:pt>
                <c:pt idx="47">
                  <c:v>83.117244344</c:v>
                </c:pt>
                <c:pt idx="48">
                  <c:v>71.122264738</c:v>
                </c:pt>
                <c:pt idx="49">
                  <c:v>84.015653096</c:v>
                </c:pt>
                <c:pt idx="50">
                  <c:v>67.918129822</c:v>
                </c:pt>
                <c:pt idx="51">
                  <c:v>70.970640385</c:v>
                </c:pt>
                <c:pt idx="52">
                  <c:v>56.180783178</c:v>
                </c:pt>
                <c:pt idx="53">
                  <c:v>71.435176221</c:v>
                </c:pt>
                <c:pt idx="54">
                  <c:v>85.162203804</c:v>
                </c:pt>
                <c:pt idx="55">
                  <c:v>63.462974267</c:v>
                </c:pt>
                <c:pt idx="56">
                  <c:v>96.29084333999998</c:v>
                </c:pt>
                <c:pt idx="57">
                  <c:v>73.568228253</c:v>
                </c:pt>
                <c:pt idx="58">
                  <c:v>71.905328477</c:v>
                </c:pt>
                <c:pt idx="59">
                  <c:v>44.262212052</c:v>
                </c:pt>
                <c:pt idx="60">
                  <c:v>76.035803375</c:v>
                </c:pt>
                <c:pt idx="61">
                  <c:v>85.348492428</c:v>
                </c:pt>
                <c:pt idx="62">
                  <c:v>55.905825039</c:v>
                </c:pt>
                <c:pt idx="63">
                  <c:v>73.640536086</c:v>
                </c:pt>
                <c:pt idx="64">
                  <c:v>74.81347039599999</c:v>
                </c:pt>
                <c:pt idx="65">
                  <c:v>75.98658113399999</c:v>
                </c:pt>
                <c:pt idx="66">
                  <c:v>62.651751929</c:v>
                </c:pt>
                <c:pt idx="67">
                  <c:v>93.62483180499999</c:v>
                </c:pt>
                <c:pt idx="68">
                  <c:v>68.155629831</c:v>
                </c:pt>
                <c:pt idx="69">
                  <c:v>59.573185227</c:v>
                </c:pt>
                <c:pt idx="70">
                  <c:v>94.301956413</c:v>
                </c:pt>
                <c:pt idx="71">
                  <c:v>67.621004228</c:v>
                </c:pt>
                <c:pt idx="72">
                  <c:v>79.10988652799999</c:v>
                </c:pt>
                <c:pt idx="73">
                  <c:v>63.934703658</c:v>
                </c:pt>
                <c:pt idx="74">
                  <c:v>46.763203798</c:v>
                </c:pt>
                <c:pt idx="75">
                  <c:v>44.96260849</c:v>
                </c:pt>
                <c:pt idx="76">
                  <c:v>73.460273158</c:v>
                </c:pt>
                <c:pt idx="77">
                  <c:v>80.050614744</c:v>
                </c:pt>
                <c:pt idx="78">
                  <c:v>68.421936849</c:v>
                </c:pt>
                <c:pt idx="79">
                  <c:v>56.233893857</c:v>
                </c:pt>
              </c:numCache>
            </c:numRef>
          </c:xVal>
          <c:yVal>
            <c:numRef>
              <c:f>gedi_pat_diffs!$H$2:$H$82</c:f>
              <c:numCache>
                <c:formatCode>General</c:formatCode>
                <c:ptCount val="81"/>
                <c:pt idx="0">
                  <c:v>255.0</c:v>
                </c:pt>
                <c:pt idx="1">
                  <c:v>1699.0</c:v>
                </c:pt>
                <c:pt idx="2">
                  <c:v>1563.0</c:v>
                </c:pt>
                <c:pt idx="3">
                  <c:v>2009.0</c:v>
                </c:pt>
                <c:pt idx="4">
                  <c:v>571.0</c:v>
                </c:pt>
                <c:pt idx="5">
                  <c:v>3941.0</c:v>
                </c:pt>
                <c:pt idx="6">
                  <c:v>2097.0</c:v>
                </c:pt>
                <c:pt idx="7">
                  <c:v>4273.0</c:v>
                </c:pt>
                <c:pt idx="8">
                  <c:v>1556.0</c:v>
                </c:pt>
                <c:pt idx="9">
                  <c:v>612.0</c:v>
                </c:pt>
                <c:pt idx="10">
                  <c:v>2763.0</c:v>
                </c:pt>
                <c:pt idx="11">
                  <c:v>2763.0</c:v>
                </c:pt>
                <c:pt idx="12">
                  <c:v>3461.0</c:v>
                </c:pt>
                <c:pt idx="13">
                  <c:v>967.0</c:v>
                </c:pt>
                <c:pt idx="14">
                  <c:v>3126.0</c:v>
                </c:pt>
                <c:pt idx="15">
                  <c:v>2551.0</c:v>
                </c:pt>
                <c:pt idx="16">
                  <c:v>524.0</c:v>
                </c:pt>
                <c:pt idx="17">
                  <c:v>2520.0</c:v>
                </c:pt>
                <c:pt idx="18">
                  <c:v>3063.0</c:v>
                </c:pt>
                <c:pt idx="19">
                  <c:v>1286.0</c:v>
                </c:pt>
                <c:pt idx="20">
                  <c:v>3945.0</c:v>
                </c:pt>
                <c:pt idx="21">
                  <c:v>1127.0</c:v>
                </c:pt>
                <c:pt idx="22">
                  <c:v>369.0</c:v>
                </c:pt>
                <c:pt idx="23">
                  <c:v>811.0</c:v>
                </c:pt>
                <c:pt idx="24">
                  <c:v>943.0</c:v>
                </c:pt>
                <c:pt idx="25">
                  <c:v>2469.0</c:v>
                </c:pt>
                <c:pt idx="26">
                  <c:v>723.0</c:v>
                </c:pt>
                <c:pt idx="27">
                  <c:v>883.0</c:v>
                </c:pt>
                <c:pt idx="28">
                  <c:v>1694.0</c:v>
                </c:pt>
                <c:pt idx="29">
                  <c:v>3418.0</c:v>
                </c:pt>
                <c:pt idx="30">
                  <c:v>921.0</c:v>
                </c:pt>
                <c:pt idx="31">
                  <c:v>224.0</c:v>
                </c:pt>
                <c:pt idx="32">
                  <c:v>426.0</c:v>
                </c:pt>
                <c:pt idx="33">
                  <c:v>1692.0</c:v>
                </c:pt>
                <c:pt idx="34">
                  <c:v>1142.0</c:v>
                </c:pt>
                <c:pt idx="35">
                  <c:v>158.0</c:v>
                </c:pt>
                <c:pt idx="36">
                  <c:v>653.0</c:v>
                </c:pt>
                <c:pt idx="37">
                  <c:v>921.0</c:v>
                </c:pt>
                <c:pt idx="38">
                  <c:v>825.0</c:v>
                </c:pt>
                <c:pt idx="39">
                  <c:v>2207.0</c:v>
                </c:pt>
                <c:pt idx="40">
                  <c:v>2965.0</c:v>
                </c:pt>
                <c:pt idx="41">
                  <c:v>1791.0</c:v>
                </c:pt>
                <c:pt idx="42">
                  <c:v>2798.0</c:v>
                </c:pt>
                <c:pt idx="43">
                  <c:v>1694.0</c:v>
                </c:pt>
                <c:pt idx="44">
                  <c:v>1142.0</c:v>
                </c:pt>
                <c:pt idx="45">
                  <c:v>365.0</c:v>
                </c:pt>
                <c:pt idx="46">
                  <c:v>304.0</c:v>
                </c:pt>
                <c:pt idx="47">
                  <c:v>1796.0</c:v>
                </c:pt>
                <c:pt idx="48">
                  <c:v>2798.0</c:v>
                </c:pt>
                <c:pt idx="49">
                  <c:v>1556.0</c:v>
                </c:pt>
                <c:pt idx="50">
                  <c:v>860.0</c:v>
                </c:pt>
                <c:pt idx="51">
                  <c:v>2483.0</c:v>
                </c:pt>
                <c:pt idx="52">
                  <c:v>785.0</c:v>
                </c:pt>
                <c:pt idx="53">
                  <c:v>1542.0</c:v>
                </c:pt>
                <c:pt idx="54">
                  <c:v>785.0</c:v>
                </c:pt>
                <c:pt idx="55">
                  <c:v>1286.0</c:v>
                </c:pt>
                <c:pt idx="56">
                  <c:v>991.0</c:v>
                </c:pt>
                <c:pt idx="57">
                  <c:v>1563.0</c:v>
                </c:pt>
                <c:pt idx="58">
                  <c:v>1272.0</c:v>
                </c:pt>
                <c:pt idx="59">
                  <c:v>1920.0</c:v>
                </c:pt>
                <c:pt idx="60">
                  <c:v>749.0</c:v>
                </c:pt>
                <c:pt idx="61">
                  <c:v>1692.0</c:v>
                </c:pt>
                <c:pt idx="62">
                  <c:v>2422.0</c:v>
                </c:pt>
                <c:pt idx="63">
                  <c:v>160.0</c:v>
                </c:pt>
                <c:pt idx="64">
                  <c:v>1148.0</c:v>
                </c:pt>
                <c:pt idx="65">
                  <c:v>2373.0</c:v>
                </c:pt>
                <c:pt idx="66">
                  <c:v>2207.0</c:v>
                </c:pt>
                <c:pt idx="67">
                  <c:v>548.0</c:v>
                </c:pt>
                <c:pt idx="68">
                  <c:v>612.0</c:v>
                </c:pt>
                <c:pt idx="69">
                  <c:v>2520.0</c:v>
                </c:pt>
                <c:pt idx="70">
                  <c:v>754.0</c:v>
                </c:pt>
                <c:pt idx="71">
                  <c:v>558.0</c:v>
                </c:pt>
                <c:pt idx="72">
                  <c:v>1999.0</c:v>
                </c:pt>
                <c:pt idx="73">
                  <c:v>811.0</c:v>
                </c:pt>
                <c:pt idx="74">
                  <c:v>3462.0</c:v>
                </c:pt>
                <c:pt idx="75">
                  <c:v>993.0</c:v>
                </c:pt>
                <c:pt idx="76">
                  <c:v>1365.0</c:v>
                </c:pt>
                <c:pt idx="77">
                  <c:v>2573.0</c:v>
                </c:pt>
                <c:pt idx="78">
                  <c:v>1148.0</c:v>
                </c:pt>
                <c:pt idx="79">
                  <c:v>2009.0</c:v>
                </c:pt>
              </c:numCache>
            </c:numRef>
          </c:yVal>
          <c:smooth val="0"/>
        </c:ser>
        <c:dLbls>
          <c:showLegendKey val="0"/>
          <c:showVal val="0"/>
          <c:showCatName val="0"/>
          <c:showSerName val="0"/>
          <c:showPercent val="0"/>
          <c:showBubbleSize val="0"/>
        </c:dLbls>
        <c:axId val="2133148600"/>
        <c:axId val="2133151320"/>
      </c:scatterChart>
      <c:valAx>
        <c:axId val="2133148600"/>
        <c:scaling>
          <c:orientation val="minMax"/>
        </c:scaling>
        <c:delete val="0"/>
        <c:axPos val="b"/>
        <c:numFmt formatCode="General" sourceLinked="1"/>
        <c:majorTickMark val="out"/>
        <c:minorTickMark val="none"/>
        <c:tickLblPos val="nextTo"/>
        <c:crossAx val="2133151320"/>
        <c:crosses val="autoZero"/>
        <c:crossBetween val="midCat"/>
      </c:valAx>
      <c:valAx>
        <c:axId val="2133151320"/>
        <c:scaling>
          <c:orientation val="minMax"/>
        </c:scaling>
        <c:delete val="0"/>
        <c:axPos val="l"/>
        <c:majorGridlines/>
        <c:numFmt formatCode="General" sourceLinked="1"/>
        <c:majorTickMark val="out"/>
        <c:minorTickMark val="none"/>
        <c:tickLblPos val="nextTo"/>
        <c:crossAx val="2133148600"/>
        <c:crosses val="autoZero"/>
        <c:crossBetween val="midCat"/>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spPr>
            <a:ln w="47625">
              <a:noFill/>
            </a:ln>
          </c:spPr>
          <c:trendline>
            <c:trendlineType val="linear"/>
            <c:dispRSqr val="1"/>
            <c:dispEq val="1"/>
            <c:trendlineLbl>
              <c:layout>
                <c:manualLayout>
                  <c:x val="0.0230956106624428"/>
                  <c:y val="0.657032016252183"/>
                </c:manualLayout>
              </c:layout>
              <c:tx>
                <c:rich>
                  <a:bodyPr/>
                  <a:lstStyle/>
                  <a:p>
                    <a:pPr>
                      <a:defRPr sz="1400"/>
                    </a:pPr>
                    <a:r>
                      <a:rPr lang="en-US" sz="1400" baseline="0" dirty="0"/>
                      <a:t>y = 0.7132x + 24.34
R² = 0.70362</a:t>
                    </a:r>
                    <a:endParaRPr lang="en-US" sz="1400" dirty="0"/>
                  </a:p>
                </c:rich>
              </c:tx>
              <c:numFmt formatCode="General" sourceLinked="0"/>
            </c:trendlineLbl>
          </c:trendline>
          <c:xVal>
            <c:numRef>
              <c:f>gedi_pat_diffs!$B$1:$B$79</c:f>
              <c:numCache>
                <c:formatCode>General</c:formatCode>
                <c:ptCount val="79"/>
                <c:pt idx="0">
                  <c:v>63.507864396</c:v>
                </c:pt>
                <c:pt idx="1">
                  <c:v>59.794188839</c:v>
                </c:pt>
                <c:pt idx="2">
                  <c:v>38.627348404</c:v>
                </c:pt>
                <c:pt idx="3">
                  <c:v>50.49448700199999</c:v>
                </c:pt>
                <c:pt idx="4">
                  <c:v>53.464479334</c:v>
                </c:pt>
                <c:pt idx="5">
                  <c:v>72.281484894</c:v>
                </c:pt>
                <c:pt idx="6">
                  <c:v>58.075130796</c:v>
                </c:pt>
                <c:pt idx="7">
                  <c:v>69.482549957</c:v>
                </c:pt>
                <c:pt idx="8">
                  <c:v>39.503964165</c:v>
                </c:pt>
                <c:pt idx="9">
                  <c:v>39.52805331</c:v>
                </c:pt>
                <c:pt idx="10">
                  <c:v>52.25152425</c:v>
                </c:pt>
                <c:pt idx="11">
                  <c:v>44.874102828</c:v>
                </c:pt>
                <c:pt idx="12">
                  <c:v>47.707906832</c:v>
                </c:pt>
                <c:pt idx="13">
                  <c:v>53.515597289</c:v>
                </c:pt>
                <c:pt idx="14">
                  <c:v>59.517882627</c:v>
                </c:pt>
                <c:pt idx="15">
                  <c:v>38.897522301</c:v>
                </c:pt>
                <c:pt idx="16">
                  <c:v>45.39009435</c:v>
                </c:pt>
                <c:pt idx="17">
                  <c:v>34.39920713</c:v>
                </c:pt>
                <c:pt idx="18">
                  <c:v>45.470370685</c:v>
                </c:pt>
                <c:pt idx="19">
                  <c:v>49.127497242</c:v>
                </c:pt>
                <c:pt idx="20">
                  <c:v>87.98978864199998</c:v>
                </c:pt>
                <c:pt idx="21">
                  <c:v>41.114640635</c:v>
                </c:pt>
                <c:pt idx="22">
                  <c:v>38.917722594</c:v>
                </c:pt>
                <c:pt idx="23">
                  <c:v>36.762617809</c:v>
                </c:pt>
                <c:pt idx="24">
                  <c:v>49.509405427</c:v>
                </c:pt>
                <c:pt idx="25">
                  <c:v>48.038008332</c:v>
                </c:pt>
                <c:pt idx="26">
                  <c:v>42.269874788</c:v>
                </c:pt>
                <c:pt idx="27">
                  <c:v>46.87555736</c:v>
                </c:pt>
                <c:pt idx="28">
                  <c:v>35.531072258</c:v>
                </c:pt>
                <c:pt idx="29">
                  <c:v>47.333812263</c:v>
                </c:pt>
                <c:pt idx="30">
                  <c:v>30.675310127</c:v>
                </c:pt>
                <c:pt idx="31">
                  <c:v>39.55904512</c:v>
                </c:pt>
                <c:pt idx="32">
                  <c:v>55.707874498</c:v>
                </c:pt>
                <c:pt idx="33">
                  <c:v>38.585724399</c:v>
                </c:pt>
                <c:pt idx="34">
                  <c:v>42.178909176</c:v>
                </c:pt>
                <c:pt idx="35">
                  <c:v>46.855978757</c:v>
                </c:pt>
                <c:pt idx="36">
                  <c:v>54.306116184</c:v>
                </c:pt>
                <c:pt idx="37">
                  <c:v>36.259412417</c:v>
                </c:pt>
                <c:pt idx="38">
                  <c:v>58.620305651</c:v>
                </c:pt>
                <c:pt idx="39">
                  <c:v>50.41169160699999</c:v>
                </c:pt>
                <c:pt idx="40">
                  <c:v>48.346254741</c:v>
                </c:pt>
                <c:pt idx="41">
                  <c:v>32.745097775</c:v>
                </c:pt>
                <c:pt idx="42">
                  <c:v>33.672152644</c:v>
                </c:pt>
                <c:pt idx="43">
                  <c:v>38.641101763</c:v>
                </c:pt>
                <c:pt idx="44">
                  <c:v>36.985350909</c:v>
                </c:pt>
                <c:pt idx="45">
                  <c:v>57.500687242</c:v>
                </c:pt>
                <c:pt idx="46">
                  <c:v>44.427738547</c:v>
                </c:pt>
                <c:pt idx="47">
                  <c:v>54.483151109</c:v>
                </c:pt>
                <c:pt idx="48">
                  <c:v>55.289956677</c:v>
                </c:pt>
                <c:pt idx="49">
                  <c:v>51.417853435</c:v>
                </c:pt>
                <c:pt idx="50">
                  <c:v>45.547522078</c:v>
                </c:pt>
                <c:pt idx="51">
                  <c:v>31.549372593</c:v>
                </c:pt>
                <c:pt idx="52">
                  <c:v>69.70633195800001</c:v>
                </c:pt>
                <c:pt idx="53">
                  <c:v>42.600741159</c:v>
                </c:pt>
                <c:pt idx="54">
                  <c:v>35.721085412</c:v>
                </c:pt>
                <c:pt idx="55">
                  <c:v>58.413298621</c:v>
                </c:pt>
                <c:pt idx="56">
                  <c:v>32.88769915999999</c:v>
                </c:pt>
                <c:pt idx="57">
                  <c:v>40.813134224</c:v>
                </c:pt>
                <c:pt idx="58">
                  <c:v>51.614715561</c:v>
                </c:pt>
                <c:pt idx="59">
                  <c:v>36.825214718</c:v>
                </c:pt>
                <c:pt idx="60">
                  <c:v>57.118870165</c:v>
                </c:pt>
                <c:pt idx="61">
                  <c:v>42.160898064</c:v>
                </c:pt>
                <c:pt idx="62">
                  <c:v>55.628350911</c:v>
                </c:pt>
                <c:pt idx="63">
                  <c:v>65.866369983</c:v>
                </c:pt>
                <c:pt idx="64">
                  <c:v>58.162347381</c:v>
                </c:pt>
                <c:pt idx="65">
                  <c:v>43.308650558</c:v>
                </c:pt>
                <c:pt idx="66">
                  <c:v>59.324345066</c:v>
                </c:pt>
                <c:pt idx="67">
                  <c:v>31.177676566</c:v>
                </c:pt>
                <c:pt idx="68">
                  <c:v>61.29558041</c:v>
                </c:pt>
                <c:pt idx="69">
                  <c:v>56.217356398</c:v>
                </c:pt>
                <c:pt idx="70">
                  <c:v>37.880788133</c:v>
                </c:pt>
                <c:pt idx="71">
                  <c:v>58.665180703</c:v>
                </c:pt>
                <c:pt idx="72">
                  <c:v>36.589432571</c:v>
                </c:pt>
                <c:pt idx="73">
                  <c:v>57.322343725</c:v>
                </c:pt>
                <c:pt idx="74">
                  <c:v>44.195925033</c:v>
                </c:pt>
                <c:pt idx="75">
                  <c:v>33.642880771</c:v>
                </c:pt>
                <c:pt idx="76">
                  <c:v>55.161028953</c:v>
                </c:pt>
                <c:pt idx="77">
                  <c:v>40.733733654</c:v>
                </c:pt>
                <c:pt idx="78">
                  <c:v>29.470869434</c:v>
                </c:pt>
              </c:numCache>
            </c:numRef>
          </c:xVal>
          <c:yVal>
            <c:numRef>
              <c:f>gedi_pat_diffs!$C$1:$C$79</c:f>
              <c:numCache>
                <c:formatCode>General</c:formatCode>
                <c:ptCount val="79"/>
                <c:pt idx="0">
                  <c:v>65.32417795599999</c:v>
                </c:pt>
                <c:pt idx="1">
                  <c:v>68.311400941</c:v>
                </c:pt>
                <c:pt idx="2">
                  <c:v>51.263780642</c:v>
                </c:pt>
                <c:pt idx="3">
                  <c:v>59.36134076</c:v>
                </c:pt>
                <c:pt idx="4">
                  <c:v>58.841177964</c:v>
                </c:pt>
                <c:pt idx="5">
                  <c:v>69.58254015399999</c:v>
                </c:pt>
                <c:pt idx="6">
                  <c:v>67.65225273599997</c:v>
                </c:pt>
                <c:pt idx="7">
                  <c:v>80.456863813</c:v>
                </c:pt>
                <c:pt idx="8">
                  <c:v>54.227278771</c:v>
                </c:pt>
                <c:pt idx="9">
                  <c:v>51.79406927</c:v>
                </c:pt>
                <c:pt idx="10">
                  <c:v>64.43334888599999</c:v>
                </c:pt>
                <c:pt idx="11">
                  <c:v>49.34087677399999</c:v>
                </c:pt>
                <c:pt idx="12">
                  <c:v>58.59058851</c:v>
                </c:pt>
                <c:pt idx="13">
                  <c:v>62.161853137</c:v>
                </c:pt>
                <c:pt idx="14">
                  <c:v>74.70497237699999</c:v>
                </c:pt>
                <c:pt idx="15">
                  <c:v>62.903648639</c:v>
                </c:pt>
                <c:pt idx="16">
                  <c:v>59.39375851</c:v>
                </c:pt>
                <c:pt idx="17">
                  <c:v>45.292154198</c:v>
                </c:pt>
                <c:pt idx="18">
                  <c:v>46.519842345</c:v>
                </c:pt>
                <c:pt idx="19">
                  <c:v>63.193932526</c:v>
                </c:pt>
                <c:pt idx="20">
                  <c:v>91.542463532</c:v>
                </c:pt>
                <c:pt idx="21">
                  <c:v>46.391715699</c:v>
                </c:pt>
                <c:pt idx="22">
                  <c:v>51.672239418</c:v>
                </c:pt>
                <c:pt idx="23">
                  <c:v>53.333132707</c:v>
                </c:pt>
                <c:pt idx="24">
                  <c:v>56.922323529</c:v>
                </c:pt>
                <c:pt idx="25">
                  <c:v>51.675403796</c:v>
                </c:pt>
                <c:pt idx="26">
                  <c:v>48.282532054</c:v>
                </c:pt>
                <c:pt idx="27">
                  <c:v>53.627922148</c:v>
                </c:pt>
                <c:pt idx="28">
                  <c:v>48.462689448</c:v>
                </c:pt>
                <c:pt idx="29">
                  <c:v>58.035502823</c:v>
                </c:pt>
                <c:pt idx="30">
                  <c:v>41.802284805</c:v>
                </c:pt>
                <c:pt idx="31">
                  <c:v>54.388220992</c:v>
                </c:pt>
                <c:pt idx="32">
                  <c:v>58.540320192</c:v>
                </c:pt>
                <c:pt idx="33">
                  <c:v>41.996163717</c:v>
                </c:pt>
                <c:pt idx="34">
                  <c:v>43.97109406999999</c:v>
                </c:pt>
                <c:pt idx="35">
                  <c:v>47.612947349</c:v>
                </c:pt>
                <c:pt idx="36">
                  <c:v>60.017201976</c:v>
                </c:pt>
                <c:pt idx="37">
                  <c:v>56.255239945</c:v>
                </c:pt>
                <c:pt idx="38">
                  <c:v>66.15850181099995</c:v>
                </c:pt>
                <c:pt idx="39">
                  <c:v>57.960685001</c:v>
                </c:pt>
                <c:pt idx="40">
                  <c:v>64.391070523</c:v>
                </c:pt>
                <c:pt idx="41">
                  <c:v>46.202461639</c:v>
                </c:pt>
                <c:pt idx="42">
                  <c:v>58.938292838</c:v>
                </c:pt>
                <c:pt idx="43">
                  <c:v>57.403035009</c:v>
                </c:pt>
                <c:pt idx="44">
                  <c:v>47.970880609</c:v>
                </c:pt>
                <c:pt idx="45">
                  <c:v>65.37695147199999</c:v>
                </c:pt>
                <c:pt idx="46">
                  <c:v>59.190270343</c:v>
                </c:pt>
                <c:pt idx="47">
                  <c:v>69.40633201099999</c:v>
                </c:pt>
                <c:pt idx="48">
                  <c:v>66.135930761</c:v>
                </c:pt>
                <c:pt idx="49">
                  <c:v>70.65233411899997</c:v>
                </c:pt>
                <c:pt idx="50">
                  <c:v>56.019942474</c:v>
                </c:pt>
                <c:pt idx="51">
                  <c:v>49.31266855299999</c:v>
                </c:pt>
                <c:pt idx="52">
                  <c:v>76.40486259</c:v>
                </c:pt>
                <c:pt idx="53">
                  <c:v>52.314526897</c:v>
                </c:pt>
                <c:pt idx="54">
                  <c:v>59.197982688</c:v>
                </c:pt>
                <c:pt idx="55">
                  <c:v>62.049751049</c:v>
                </c:pt>
                <c:pt idx="56">
                  <c:v>52.273116474</c:v>
                </c:pt>
                <c:pt idx="57">
                  <c:v>53.52120482</c:v>
                </c:pt>
                <c:pt idx="58">
                  <c:v>59.632394223</c:v>
                </c:pt>
                <c:pt idx="59">
                  <c:v>52.173539108</c:v>
                </c:pt>
                <c:pt idx="60">
                  <c:v>58.695921795</c:v>
                </c:pt>
                <c:pt idx="61">
                  <c:v>57.00426107799999</c:v>
                </c:pt>
                <c:pt idx="62">
                  <c:v>54.700760703</c:v>
                </c:pt>
                <c:pt idx="63">
                  <c:v>71.25557445299997</c:v>
                </c:pt>
                <c:pt idx="64">
                  <c:v>58.578555463</c:v>
                </c:pt>
                <c:pt idx="65">
                  <c:v>62.862622832</c:v>
                </c:pt>
                <c:pt idx="66">
                  <c:v>67.423535726</c:v>
                </c:pt>
                <c:pt idx="67">
                  <c:v>43.503368256</c:v>
                </c:pt>
                <c:pt idx="68">
                  <c:v>70.36930485199998</c:v>
                </c:pt>
                <c:pt idx="69">
                  <c:v>59.001218968</c:v>
                </c:pt>
                <c:pt idx="70">
                  <c:v>56.27778705099999</c:v>
                </c:pt>
                <c:pt idx="71">
                  <c:v>76.388485569</c:v>
                </c:pt>
                <c:pt idx="72">
                  <c:v>49.394177403</c:v>
                </c:pt>
                <c:pt idx="73">
                  <c:v>69.394444333</c:v>
                </c:pt>
                <c:pt idx="74">
                  <c:v>55.585186185</c:v>
                </c:pt>
                <c:pt idx="75">
                  <c:v>51.778255513</c:v>
                </c:pt>
                <c:pt idx="76">
                  <c:v>71.22518363499998</c:v>
                </c:pt>
                <c:pt idx="77">
                  <c:v>49.029005602</c:v>
                </c:pt>
                <c:pt idx="78">
                  <c:v>46.148061676</c:v>
                </c:pt>
              </c:numCache>
            </c:numRef>
          </c:yVal>
          <c:smooth val="0"/>
        </c:ser>
        <c:dLbls>
          <c:showLegendKey val="0"/>
          <c:showVal val="0"/>
          <c:showCatName val="0"/>
          <c:showSerName val="0"/>
          <c:showPercent val="0"/>
          <c:showBubbleSize val="0"/>
        </c:dLbls>
        <c:axId val="2133167256"/>
        <c:axId val="2133170088"/>
      </c:scatterChart>
      <c:valAx>
        <c:axId val="2133167256"/>
        <c:scaling>
          <c:orientation val="minMax"/>
        </c:scaling>
        <c:delete val="0"/>
        <c:axPos val="b"/>
        <c:numFmt formatCode="General" sourceLinked="1"/>
        <c:majorTickMark val="out"/>
        <c:minorTickMark val="none"/>
        <c:tickLblPos val="nextTo"/>
        <c:crossAx val="2133170088"/>
        <c:crosses val="autoZero"/>
        <c:crossBetween val="midCat"/>
      </c:valAx>
      <c:valAx>
        <c:axId val="2133170088"/>
        <c:scaling>
          <c:orientation val="minMax"/>
        </c:scaling>
        <c:delete val="0"/>
        <c:axPos val="l"/>
        <c:majorGridlines/>
        <c:numFmt formatCode="General" sourceLinked="1"/>
        <c:majorTickMark val="out"/>
        <c:minorTickMark val="none"/>
        <c:tickLblPos val="nextTo"/>
        <c:crossAx val="2133167256"/>
        <c:crosses val="autoZero"/>
        <c:crossBetween val="midCat"/>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spPr>
            <a:ln w="47625">
              <a:noFill/>
            </a:ln>
          </c:spPr>
          <c:trendline>
            <c:trendlineType val="linear"/>
            <c:dispRSqr val="1"/>
            <c:dispEq val="1"/>
            <c:trendlineLbl>
              <c:layout>
                <c:manualLayout>
                  <c:x val="0.17931605424322"/>
                  <c:y val="-0.309054389034704"/>
                </c:manualLayout>
              </c:layout>
              <c:tx>
                <c:rich>
                  <a:bodyPr/>
                  <a:lstStyle/>
                  <a:p>
                    <a:pPr>
                      <a:defRPr/>
                    </a:pPr>
                    <a:r>
                      <a:rPr lang="en-US" sz="1400" baseline="0" dirty="0"/>
                      <a:t>y = 0.2117x + 32.753
R² = 0.05387</a:t>
                    </a:r>
                    <a:endParaRPr lang="en-US" sz="1400" dirty="0"/>
                  </a:p>
                </c:rich>
              </c:tx>
              <c:numFmt formatCode="General" sourceLinked="0"/>
            </c:trendlineLbl>
          </c:trendline>
          <c:xVal>
            <c:numRef>
              <c:f>gedi_pat_diffs!$A$1:$A$79</c:f>
              <c:numCache>
                <c:formatCode>General</c:formatCode>
                <c:ptCount val="79"/>
                <c:pt idx="0">
                  <c:v>94.131405577</c:v>
                </c:pt>
                <c:pt idx="1">
                  <c:v>79.26729789</c:v>
                </c:pt>
                <c:pt idx="2">
                  <c:v>59.041162779</c:v>
                </c:pt>
                <c:pt idx="3">
                  <c:v>61.935348835</c:v>
                </c:pt>
                <c:pt idx="4">
                  <c:v>85.45538864700001</c:v>
                </c:pt>
                <c:pt idx="5">
                  <c:v>68.907265819</c:v>
                </c:pt>
                <c:pt idx="6">
                  <c:v>69.98770273700001</c:v>
                </c:pt>
                <c:pt idx="7">
                  <c:v>63.287321136</c:v>
                </c:pt>
                <c:pt idx="8">
                  <c:v>57.461304836</c:v>
                </c:pt>
                <c:pt idx="9">
                  <c:v>69.65313683099998</c:v>
                </c:pt>
                <c:pt idx="10">
                  <c:v>81.699867457</c:v>
                </c:pt>
                <c:pt idx="11">
                  <c:v>51.915545637</c:v>
                </c:pt>
                <c:pt idx="12">
                  <c:v>71.673630749</c:v>
                </c:pt>
                <c:pt idx="13">
                  <c:v>85.347494712</c:v>
                </c:pt>
                <c:pt idx="14">
                  <c:v>50.794369122</c:v>
                </c:pt>
                <c:pt idx="15">
                  <c:v>59.686568166</c:v>
                </c:pt>
                <c:pt idx="16">
                  <c:v>87.136693441</c:v>
                </c:pt>
                <c:pt idx="17">
                  <c:v>56.994077855</c:v>
                </c:pt>
                <c:pt idx="18">
                  <c:v>71.988236642</c:v>
                </c:pt>
                <c:pt idx="19">
                  <c:v>55.728128223</c:v>
                </c:pt>
                <c:pt idx="20">
                  <c:v>71.566528115</c:v>
                </c:pt>
                <c:pt idx="21">
                  <c:v>80.07554170599998</c:v>
                </c:pt>
                <c:pt idx="22">
                  <c:v>79.998783685</c:v>
                </c:pt>
                <c:pt idx="23">
                  <c:v>65.409276928</c:v>
                </c:pt>
                <c:pt idx="24">
                  <c:v>87.42974168</c:v>
                </c:pt>
                <c:pt idx="25">
                  <c:v>60.863962329</c:v>
                </c:pt>
                <c:pt idx="26">
                  <c:v>78.366120709</c:v>
                </c:pt>
                <c:pt idx="27">
                  <c:v>73.754969369</c:v>
                </c:pt>
                <c:pt idx="28">
                  <c:v>70.569060641</c:v>
                </c:pt>
                <c:pt idx="29">
                  <c:v>56.48951042</c:v>
                </c:pt>
                <c:pt idx="30">
                  <c:v>68.04913947</c:v>
                </c:pt>
                <c:pt idx="31">
                  <c:v>63.81426713899999</c:v>
                </c:pt>
                <c:pt idx="32">
                  <c:v>87.896633853</c:v>
                </c:pt>
                <c:pt idx="33">
                  <c:v>52.650034654</c:v>
                </c:pt>
                <c:pt idx="34">
                  <c:v>75.959590389</c:v>
                </c:pt>
                <c:pt idx="35">
                  <c:v>75.594958912</c:v>
                </c:pt>
                <c:pt idx="36">
                  <c:v>74.551292405</c:v>
                </c:pt>
                <c:pt idx="37">
                  <c:v>77.83248724800001</c:v>
                </c:pt>
                <c:pt idx="38">
                  <c:v>64.249561994</c:v>
                </c:pt>
                <c:pt idx="39">
                  <c:v>55.826098334</c:v>
                </c:pt>
                <c:pt idx="40">
                  <c:v>47.141050584</c:v>
                </c:pt>
                <c:pt idx="41">
                  <c:v>75.09263605599999</c:v>
                </c:pt>
                <c:pt idx="42">
                  <c:v>67.681383669</c:v>
                </c:pt>
                <c:pt idx="43">
                  <c:v>79.62056335</c:v>
                </c:pt>
                <c:pt idx="44">
                  <c:v>65.77569896999998</c:v>
                </c:pt>
                <c:pt idx="45">
                  <c:v>91.534819823</c:v>
                </c:pt>
                <c:pt idx="46">
                  <c:v>83.117244344</c:v>
                </c:pt>
                <c:pt idx="47">
                  <c:v>71.122264738</c:v>
                </c:pt>
                <c:pt idx="48">
                  <c:v>84.015653096</c:v>
                </c:pt>
                <c:pt idx="49">
                  <c:v>67.918129822</c:v>
                </c:pt>
                <c:pt idx="50">
                  <c:v>70.970640385</c:v>
                </c:pt>
                <c:pt idx="51">
                  <c:v>56.180783178</c:v>
                </c:pt>
                <c:pt idx="52">
                  <c:v>71.435176221</c:v>
                </c:pt>
                <c:pt idx="53">
                  <c:v>85.162203804</c:v>
                </c:pt>
                <c:pt idx="54">
                  <c:v>63.462974267</c:v>
                </c:pt>
                <c:pt idx="55">
                  <c:v>96.29084333999998</c:v>
                </c:pt>
                <c:pt idx="56">
                  <c:v>73.568228253</c:v>
                </c:pt>
                <c:pt idx="57">
                  <c:v>71.905328477</c:v>
                </c:pt>
                <c:pt idx="58">
                  <c:v>44.262212052</c:v>
                </c:pt>
                <c:pt idx="59">
                  <c:v>76.035803375</c:v>
                </c:pt>
                <c:pt idx="60">
                  <c:v>85.348492428</c:v>
                </c:pt>
                <c:pt idx="61">
                  <c:v>55.905825039</c:v>
                </c:pt>
                <c:pt idx="62">
                  <c:v>73.640536086</c:v>
                </c:pt>
                <c:pt idx="63">
                  <c:v>74.81347039599999</c:v>
                </c:pt>
                <c:pt idx="64">
                  <c:v>75.98658113399999</c:v>
                </c:pt>
                <c:pt idx="65">
                  <c:v>62.651751929</c:v>
                </c:pt>
                <c:pt idx="66">
                  <c:v>93.62483180499999</c:v>
                </c:pt>
                <c:pt idx="67">
                  <c:v>68.155629831</c:v>
                </c:pt>
                <c:pt idx="68">
                  <c:v>59.573185227</c:v>
                </c:pt>
                <c:pt idx="69">
                  <c:v>94.301956413</c:v>
                </c:pt>
                <c:pt idx="70">
                  <c:v>67.621004228</c:v>
                </c:pt>
                <c:pt idx="71">
                  <c:v>79.10988652799999</c:v>
                </c:pt>
                <c:pt idx="72">
                  <c:v>63.934703658</c:v>
                </c:pt>
                <c:pt idx="73">
                  <c:v>46.763203798</c:v>
                </c:pt>
                <c:pt idx="74">
                  <c:v>44.96260849</c:v>
                </c:pt>
                <c:pt idx="75">
                  <c:v>73.460273158</c:v>
                </c:pt>
                <c:pt idx="76">
                  <c:v>80.050614744</c:v>
                </c:pt>
                <c:pt idx="77">
                  <c:v>68.421936849</c:v>
                </c:pt>
                <c:pt idx="78">
                  <c:v>56.233893857</c:v>
                </c:pt>
              </c:numCache>
            </c:numRef>
          </c:xVal>
          <c:yVal>
            <c:numRef>
              <c:f>gedi_pat_diffs!$B$1:$B$79</c:f>
              <c:numCache>
                <c:formatCode>General</c:formatCode>
                <c:ptCount val="79"/>
                <c:pt idx="0">
                  <c:v>63.507864396</c:v>
                </c:pt>
                <c:pt idx="1">
                  <c:v>59.794188839</c:v>
                </c:pt>
                <c:pt idx="2">
                  <c:v>38.627348404</c:v>
                </c:pt>
                <c:pt idx="3">
                  <c:v>50.49448700199999</c:v>
                </c:pt>
                <c:pt idx="4">
                  <c:v>53.464479334</c:v>
                </c:pt>
                <c:pt idx="5">
                  <c:v>72.281484894</c:v>
                </c:pt>
                <c:pt idx="6">
                  <c:v>58.075130796</c:v>
                </c:pt>
                <c:pt idx="7">
                  <c:v>69.482549957</c:v>
                </c:pt>
                <c:pt idx="8">
                  <c:v>39.503964165</c:v>
                </c:pt>
                <c:pt idx="9">
                  <c:v>39.52805331</c:v>
                </c:pt>
                <c:pt idx="10">
                  <c:v>52.25152425</c:v>
                </c:pt>
                <c:pt idx="11">
                  <c:v>44.874102828</c:v>
                </c:pt>
                <c:pt idx="12">
                  <c:v>47.707906832</c:v>
                </c:pt>
                <c:pt idx="13">
                  <c:v>53.515597289</c:v>
                </c:pt>
                <c:pt idx="14">
                  <c:v>59.517882627</c:v>
                </c:pt>
                <c:pt idx="15">
                  <c:v>38.897522301</c:v>
                </c:pt>
                <c:pt idx="16">
                  <c:v>45.39009435</c:v>
                </c:pt>
                <c:pt idx="17">
                  <c:v>34.39920713</c:v>
                </c:pt>
                <c:pt idx="18">
                  <c:v>45.470370685</c:v>
                </c:pt>
                <c:pt idx="19">
                  <c:v>49.127497242</c:v>
                </c:pt>
                <c:pt idx="20">
                  <c:v>87.98978864199998</c:v>
                </c:pt>
                <c:pt idx="21">
                  <c:v>41.114640635</c:v>
                </c:pt>
                <c:pt idx="22">
                  <c:v>38.917722594</c:v>
                </c:pt>
                <c:pt idx="23">
                  <c:v>36.762617809</c:v>
                </c:pt>
                <c:pt idx="24">
                  <c:v>49.509405427</c:v>
                </c:pt>
                <c:pt idx="25">
                  <c:v>48.038008332</c:v>
                </c:pt>
                <c:pt idx="26">
                  <c:v>42.269874788</c:v>
                </c:pt>
                <c:pt idx="27">
                  <c:v>46.87555736</c:v>
                </c:pt>
                <c:pt idx="28">
                  <c:v>35.531072258</c:v>
                </c:pt>
                <c:pt idx="29">
                  <c:v>47.333812263</c:v>
                </c:pt>
                <c:pt idx="30">
                  <c:v>30.675310127</c:v>
                </c:pt>
                <c:pt idx="31">
                  <c:v>39.55904512</c:v>
                </c:pt>
                <c:pt idx="32">
                  <c:v>55.707874498</c:v>
                </c:pt>
                <c:pt idx="33">
                  <c:v>38.585724399</c:v>
                </c:pt>
                <c:pt idx="34">
                  <c:v>42.178909176</c:v>
                </c:pt>
                <c:pt idx="35">
                  <c:v>46.855978757</c:v>
                </c:pt>
                <c:pt idx="36">
                  <c:v>54.306116184</c:v>
                </c:pt>
                <c:pt idx="37">
                  <c:v>36.259412417</c:v>
                </c:pt>
                <c:pt idx="38">
                  <c:v>58.620305651</c:v>
                </c:pt>
                <c:pt idx="39">
                  <c:v>50.41169160699999</c:v>
                </c:pt>
                <c:pt idx="40">
                  <c:v>48.346254741</c:v>
                </c:pt>
                <c:pt idx="41">
                  <c:v>32.745097775</c:v>
                </c:pt>
                <c:pt idx="42">
                  <c:v>33.672152644</c:v>
                </c:pt>
                <c:pt idx="43">
                  <c:v>38.641101763</c:v>
                </c:pt>
                <c:pt idx="44">
                  <c:v>36.985350909</c:v>
                </c:pt>
                <c:pt idx="45">
                  <c:v>57.500687242</c:v>
                </c:pt>
                <c:pt idx="46">
                  <c:v>44.427738547</c:v>
                </c:pt>
                <c:pt idx="47">
                  <c:v>54.483151109</c:v>
                </c:pt>
                <c:pt idx="48">
                  <c:v>55.289956677</c:v>
                </c:pt>
                <c:pt idx="49">
                  <c:v>51.417853435</c:v>
                </c:pt>
                <c:pt idx="50">
                  <c:v>45.547522078</c:v>
                </c:pt>
                <c:pt idx="51">
                  <c:v>31.549372593</c:v>
                </c:pt>
                <c:pt idx="52">
                  <c:v>69.70633195800001</c:v>
                </c:pt>
                <c:pt idx="53">
                  <c:v>42.600741159</c:v>
                </c:pt>
                <c:pt idx="54">
                  <c:v>35.721085412</c:v>
                </c:pt>
                <c:pt idx="55">
                  <c:v>58.413298621</c:v>
                </c:pt>
                <c:pt idx="56">
                  <c:v>32.88769915999999</c:v>
                </c:pt>
                <c:pt idx="57">
                  <c:v>40.813134224</c:v>
                </c:pt>
                <c:pt idx="58">
                  <c:v>51.614715561</c:v>
                </c:pt>
                <c:pt idx="59">
                  <c:v>36.825214718</c:v>
                </c:pt>
                <c:pt idx="60">
                  <c:v>57.118870165</c:v>
                </c:pt>
                <c:pt idx="61">
                  <c:v>42.160898064</c:v>
                </c:pt>
                <c:pt idx="62">
                  <c:v>55.628350911</c:v>
                </c:pt>
                <c:pt idx="63">
                  <c:v>65.866369983</c:v>
                </c:pt>
                <c:pt idx="64">
                  <c:v>58.162347381</c:v>
                </c:pt>
                <c:pt idx="65">
                  <c:v>43.308650558</c:v>
                </c:pt>
                <c:pt idx="66">
                  <c:v>59.324345066</c:v>
                </c:pt>
                <c:pt idx="67">
                  <c:v>31.177676566</c:v>
                </c:pt>
                <c:pt idx="68">
                  <c:v>61.29558041</c:v>
                </c:pt>
                <c:pt idx="69">
                  <c:v>56.217356398</c:v>
                </c:pt>
                <c:pt idx="70">
                  <c:v>37.880788133</c:v>
                </c:pt>
                <c:pt idx="71">
                  <c:v>58.665180703</c:v>
                </c:pt>
                <c:pt idx="72">
                  <c:v>36.589432571</c:v>
                </c:pt>
                <c:pt idx="73">
                  <c:v>57.322343725</c:v>
                </c:pt>
                <c:pt idx="74">
                  <c:v>44.195925033</c:v>
                </c:pt>
                <c:pt idx="75">
                  <c:v>33.642880771</c:v>
                </c:pt>
                <c:pt idx="76">
                  <c:v>55.161028953</c:v>
                </c:pt>
                <c:pt idx="77">
                  <c:v>40.733733654</c:v>
                </c:pt>
                <c:pt idx="78">
                  <c:v>29.470869434</c:v>
                </c:pt>
              </c:numCache>
            </c:numRef>
          </c:yVal>
          <c:smooth val="0"/>
        </c:ser>
        <c:dLbls>
          <c:showLegendKey val="0"/>
          <c:showVal val="0"/>
          <c:showCatName val="0"/>
          <c:showSerName val="0"/>
          <c:showPercent val="0"/>
          <c:showBubbleSize val="0"/>
        </c:dLbls>
        <c:axId val="2133204776"/>
        <c:axId val="2133207608"/>
      </c:scatterChart>
      <c:valAx>
        <c:axId val="2133204776"/>
        <c:scaling>
          <c:orientation val="minMax"/>
        </c:scaling>
        <c:delete val="0"/>
        <c:axPos val="b"/>
        <c:numFmt formatCode="General" sourceLinked="1"/>
        <c:majorTickMark val="out"/>
        <c:minorTickMark val="none"/>
        <c:tickLblPos val="nextTo"/>
        <c:crossAx val="2133207608"/>
        <c:crosses val="autoZero"/>
        <c:crossBetween val="midCat"/>
      </c:valAx>
      <c:valAx>
        <c:axId val="2133207608"/>
        <c:scaling>
          <c:orientation val="minMax"/>
        </c:scaling>
        <c:delete val="0"/>
        <c:axPos val="l"/>
        <c:majorGridlines/>
        <c:numFmt formatCode="General" sourceLinked="1"/>
        <c:majorTickMark val="out"/>
        <c:minorTickMark val="none"/>
        <c:tickLblPos val="nextTo"/>
        <c:crossAx val="2133204776"/>
        <c:crosses val="autoZero"/>
        <c:crossBetween val="midCat"/>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min_distance vs Density</a:t>
            </a:r>
          </a:p>
        </c:rich>
      </c:tx>
      <c:layout/>
      <c:overlay val="0"/>
    </c:title>
    <c:autoTitleDeleted val="0"/>
    <c:plotArea>
      <c:layout/>
      <c:scatterChart>
        <c:scatterStyle val="lineMarker"/>
        <c:varyColors val="0"/>
        <c:ser>
          <c:idx val="0"/>
          <c:order val="0"/>
          <c:tx>
            <c:strRef>
              <c:f>'35'!$C$1</c:f>
              <c:strCache>
                <c:ptCount val="1"/>
                <c:pt idx="0">
                  <c:v>min_distance</c:v>
                </c:pt>
              </c:strCache>
            </c:strRef>
          </c:tx>
          <c:spPr>
            <a:ln w="47625">
              <a:noFill/>
            </a:ln>
          </c:spPr>
          <c:xVal>
            <c:numRef>
              <c:f>'35'!$B$2:$B$82</c:f>
              <c:numCache>
                <c:formatCode>General</c:formatCode>
                <c:ptCount val="81"/>
                <c:pt idx="0">
                  <c:v>43.0</c:v>
                </c:pt>
                <c:pt idx="1">
                  <c:v>17.0</c:v>
                </c:pt>
                <c:pt idx="2">
                  <c:v>22.0</c:v>
                </c:pt>
                <c:pt idx="3">
                  <c:v>72.0</c:v>
                </c:pt>
                <c:pt idx="4">
                  <c:v>64.0</c:v>
                </c:pt>
                <c:pt idx="5">
                  <c:v>31.0</c:v>
                </c:pt>
                <c:pt idx="6">
                  <c:v>21.0</c:v>
                </c:pt>
                <c:pt idx="7">
                  <c:v>58.0</c:v>
                </c:pt>
                <c:pt idx="8">
                  <c:v>18.0</c:v>
                </c:pt>
                <c:pt idx="9">
                  <c:v>67.0</c:v>
                </c:pt>
                <c:pt idx="10">
                  <c:v>44.0</c:v>
                </c:pt>
                <c:pt idx="11">
                  <c:v>66.0</c:v>
                </c:pt>
                <c:pt idx="12">
                  <c:v>18.0</c:v>
                </c:pt>
                <c:pt idx="13">
                  <c:v>22.0</c:v>
                </c:pt>
                <c:pt idx="14">
                  <c:v>59.0</c:v>
                </c:pt>
                <c:pt idx="15">
                  <c:v>17.0</c:v>
                </c:pt>
                <c:pt idx="16">
                  <c:v>25.0</c:v>
                </c:pt>
                <c:pt idx="17">
                  <c:v>16.0</c:v>
                </c:pt>
                <c:pt idx="18">
                  <c:v>58.0</c:v>
                </c:pt>
                <c:pt idx="19">
                  <c:v>12.0</c:v>
                </c:pt>
                <c:pt idx="20">
                  <c:v>59.0</c:v>
                </c:pt>
                <c:pt idx="21">
                  <c:v>50.001</c:v>
                </c:pt>
                <c:pt idx="22">
                  <c:v>69.0</c:v>
                </c:pt>
                <c:pt idx="23">
                  <c:v>25.0</c:v>
                </c:pt>
                <c:pt idx="24">
                  <c:v>18.0</c:v>
                </c:pt>
                <c:pt idx="25">
                  <c:v>38.0</c:v>
                </c:pt>
                <c:pt idx="26">
                  <c:v>24.0</c:v>
                </c:pt>
                <c:pt idx="27">
                  <c:v>44.001</c:v>
                </c:pt>
                <c:pt idx="28">
                  <c:v>53.0</c:v>
                </c:pt>
                <c:pt idx="29">
                  <c:v>13.0</c:v>
                </c:pt>
                <c:pt idx="30">
                  <c:v>28.001</c:v>
                </c:pt>
                <c:pt idx="31">
                  <c:v>7.0</c:v>
                </c:pt>
                <c:pt idx="32">
                  <c:v>23.0</c:v>
                </c:pt>
                <c:pt idx="33">
                  <c:v>47.0</c:v>
                </c:pt>
                <c:pt idx="34">
                  <c:v>37.001</c:v>
                </c:pt>
                <c:pt idx="35">
                  <c:v>15.0</c:v>
                </c:pt>
                <c:pt idx="36">
                  <c:v>47.0</c:v>
                </c:pt>
                <c:pt idx="37">
                  <c:v>25.0</c:v>
                </c:pt>
                <c:pt idx="38">
                  <c:v>16.001</c:v>
                </c:pt>
                <c:pt idx="39">
                  <c:v>10.001</c:v>
                </c:pt>
                <c:pt idx="40">
                  <c:v>20.0</c:v>
                </c:pt>
                <c:pt idx="41">
                  <c:v>35.0</c:v>
                </c:pt>
                <c:pt idx="42">
                  <c:v>16.0</c:v>
                </c:pt>
                <c:pt idx="43">
                  <c:v>24.001</c:v>
                </c:pt>
                <c:pt idx="44">
                  <c:v>38.0</c:v>
                </c:pt>
                <c:pt idx="45">
                  <c:v>24.001</c:v>
                </c:pt>
                <c:pt idx="46">
                  <c:v>14.0</c:v>
                </c:pt>
                <c:pt idx="47">
                  <c:v>22.001</c:v>
                </c:pt>
                <c:pt idx="48">
                  <c:v>9.001</c:v>
                </c:pt>
                <c:pt idx="49">
                  <c:v>22.001</c:v>
                </c:pt>
                <c:pt idx="50">
                  <c:v>33.0</c:v>
                </c:pt>
                <c:pt idx="51">
                  <c:v>19.001</c:v>
                </c:pt>
                <c:pt idx="52">
                  <c:v>12.001</c:v>
                </c:pt>
                <c:pt idx="53">
                  <c:v>2.001</c:v>
                </c:pt>
                <c:pt idx="54">
                  <c:v>5.001</c:v>
                </c:pt>
                <c:pt idx="55">
                  <c:v>39.0</c:v>
                </c:pt>
                <c:pt idx="56">
                  <c:v>4.001</c:v>
                </c:pt>
                <c:pt idx="57">
                  <c:v>23.001</c:v>
                </c:pt>
                <c:pt idx="58">
                  <c:v>4.001</c:v>
                </c:pt>
                <c:pt idx="59">
                  <c:v>22.001</c:v>
                </c:pt>
                <c:pt idx="60">
                  <c:v>11.001</c:v>
                </c:pt>
                <c:pt idx="61">
                  <c:v>12.001</c:v>
                </c:pt>
                <c:pt idx="62">
                  <c:v>3.001</c:v>
                </c:pt>
                <c:pt idx="63">
                  <c:v>3.001</c:v>
                </c:pt>
                <c:pt idx="64">
                  <c:v>20.001</c:v>
                </c:pt>
                <c:pt idx="65">
                  <c:v>5.001</c:v>
                </c:pt>
                <c:pt idx="66">
                  <c:v>33.0</c:v>
                </c:pt>
                <c:pt idx="67">
                  <c:v>11.001</c:v>
                </c:pt>
                <c:pt idx="68">
                  <c:v>19.001</c:v>
                </c:pt>
                <c:pt idx="69">
                  <c:v>3.001</c:v>
                </c:pt>
                <c:pt idx="70">
                  <c:v>12.001</c:v>
                </c:pt>
                <c:pt idx="71">
                  <c:v>7.001</c:v>
                </c:pt>
                <c:pt idx="72">
                  <c:v>5.001</c:v>
                </c:pt>
                <c:pt idx="73">
                  <c:v>0.001</c:v>
                </c:pt>
                <c:pt idx="74">
                  <c:v>32.001</c:v>
                </c:pt>
                <c:pt idx="75">
                  <c:v>32.001</c:v>
                </c:pt>
                <c:pt idx="76">
                  <c:v>21.001</c:v>
                </c:pt>
                <c:pt idx="77">
                  <c:v>66.0</c:v>
                </c:pt>
                <c:pt idx="78">
                  <c:v>29.001</c:v>
                </c:pt>
                <c:pt idx="79">
                  <c:v>32.001</c:v>
                </c:pt>
                <c:pt idx="80">
                  <c:v>53.0</c:v>
                </c:pt>
              </c:numCache>
            </c:numRef>
          </c:xVal>
          <c:yVal>
            <c:numRef>
              <c:f>'35'!$C$2:$C$82</c:f>
              <c:numCache>
                <c:formatCode>General</c:formatCode>
                <c:ptCount val="81"/>
                <c:pt idx="0">
                  <c:v>0.352664585</c:v>
                </c:pt>
                <c:pt idx="1">
                  <c:v>5.286927182</c:v>
                </c:pt>
                <c:pt idx="2">
                  <c:v>8.249173712999998</c:v>
                </c:pt>
                <c:pt idx="3">
                  <c:v>99.998984343</c:v>
                </c:pt>
                <c:pt idx="4">
                  <c:v>5.974972326</c:v>
                </c:pt>
                <c:pt idx="5">
                  <c:v>5.873095398</c:v>
                </c:pt>
                <c:pt idx="6">
                  <c:v>7.911271118</c:v>
                </c:pt>
                <c:pt idx="7">
                  <c:v>6.168688756999999</c:v>
                </c:pt>
                <c:pt idx="8">
                  <c:v>7.751584581999998</c:v>
                </c:pt>
                <c:pt idx="9">
                  <c:v>5.936239276</c:v>
                </c:pt>
                <c:pt idx="10">
                  <c:v>8.654731973</c:v>
                </c:pt>
                <c:pt idx="11">
                  <c:v>1.809120495</c:v>
                </c:pt>
                <c:pt idx="12">
                  <c:v>12.195738913</c:v>
                </c:pt>
                <c:pt idx="13">
                  <c:v>7.241009323</c:v>
                </c:pt>
                <c:pt idx="14">
                  <c:v>8.931805780999998</c:v>
                </c:pt>
                <c:pt idx="15">
                  <c:v>9.642769645</c:v>
                </c:pt>
                <c:pt idx="16">
                  <c:v>11.945495563</c:v>
                </c:pt>
                <c:pt idx="17">
                  <c:v>11.665735632</c:v>
                </c:pt>
                <c:pt idx="18">
                  <c:v>9.162272152</c:v>
                </c:pt>
                <c:pt idx="19">
                  <c:v>11.943255929</c:v>
                </c:pt>
                <c:pt idx="20">
                  <c:v>12.26591296</c:v>
                </c:pt>
                <c:pt idx="21">
                  <c:v>12.306960957</c:v>
                </c:pt>
                <c:pt idx="22">
                  <c:v>5.309847636</c:v>
                </c:pt>
                <c:pt idx="23">
                  <c:v>13.629921556</c:v>
                </c:pt>
                <c:pt idx="24">
                  <c:v>15.961000926</c:v>
                </c:pt>
                <c:pt idx="25">
                  <c:v>10.539982524</c:v>
                </c:pt>
                <c:pt idx="26">
                  <c:v>14.585227993</c:v>
                </c:pt>
                <c:pt idx="27">
                  <c:v>11.676630533</c:v>
                </c:pt>
                <c:pt idx="28">
                  <c:v>11.897082454</c:v>
                </c:pt>
                <c:pt idx="29">
                  <c:v>16.794716065</c:v>
                </c:pt>
                <c:pt idx="30">
                  <c:v>14.01846998</c:v>
                </c:pt>
                <c:pt idx="31">
                  <c:v>18.033417157</c:v>
                </c:pt>
                <c:pt idx="32">
                  <c:v>15.644158578</c:v>
                </c:pt>
                <c:pt idx="33">
                  <c:v>1.991948913</c:v>
                </c:pt>
                <c:pt idx="34">
                  <c:v>14.969977613</c:v>
                </c:pt>
                <c:pt idx="35">
                  <c:v>15.128255999</c:v>
                </c:pt>
                <c:pt idx="36">
                  <c:v>12.35874667</c:v>
                </c:pt>
                <c:pt idx="37">
                  <c:v>16.672612732</c:v>
                </c:pt>
                <c:pt idx="38">
                  <c:v>17.157639379</c:v>
                </c:pt>
                <c:pt idx="39">
                  <c:v>16.758962864</c:v>
                </c:pt>
                <c:pt idx="40">
                  <c:v>20.329295081</c:v>
                </c:pt>
                <c:pt idx="41">
                  <c:v>14.824994549</c:v>
                </c:pt>
                <c:pt idx="42">
                  <c:v>17.675416138</c:v>
                </c:pt>
                <c:pt idx="43">
                  <c:v>17.111027474</c:v>
                </c:pt>
                <c:pt idx="44">
                  <c:v>2.339597816</c:v>
                </c:pt>
                <c:pt idx="45">
                  <c:v>15.694992862</c:v>
                </c:pt>
                <c:pt idx="46">
                  <c:v>18.933605596</c:v>
                </c:pt>
                <c:pt idx="47">
                  <c:v>19.572863563</c:v>
                </c:pt>
                <c:pt idx="48">
                  <c:v>16.253346322</c:v>
                </c:pt>
                <c:pt idx="49">
                  <c:v>18.067417773</c:v>
                </c:pt>
                <c:pt idx="50">
                  <c:v>16.053060221</c:v>
                </c:pt>
                <c:pt idx="51">
                  <c:v>18.325350944</c:v>
                </c:pt>
                <c:pt idx="52">
                  <c:v>24.247920587</c:v>
                </c:pt>
                <c:pt idx="53">
                  <c:v>27.147520936</c:v>
                </c:pt>
                <c:pt idx="54">
                  <c:v>23.598458081</c:v>
                </c:pt>
                <c:pt idx="55">
                  <c:v>3.99772332</c:v>
                </c:pt>
                <c:pt idx="56">
                  <c:v>25.469416192</c:v>
                </c:pt>
                <c:pt idx="57">
                  <c:v>18.759477354</c:v>
                </c:pt>
                <c:pt idx="58">
                  <c:v>25.411801853</c:v>
                </c:pt>
                <c:pt idx="59">
                  <c:v>19.697268144</c:v>
                </c:pt>
                <c:pt idx="60">
                  <c:v>18.207696316</c:v>
                </c:pt>
                <c:pt idx="61">
                  <c:v>19.726417612</c:v>
                </c:pt>
                <c:pt idx="62">
                  <c:v>29.343701869</c:v>
                </c:pt>
                <c:pt idx="63">
                  <c:v>30.032306181</c:v>
                </c:pt>
                <c:pt idx="64">
                  <c:v>19.378722289</c:v>
                </c:pt>
                <c:pt idx="65">
                  <c:v>25.838761936</c:v>
                </c:pt>
                <c:pt idx="66">
                  <c:v>5.065259661</c:v>
                </c:pt>
                <c:pt idx="67">
                  <c:v>26.604928473</c:v>
                </c:pt>
                <c:pt idx="68">
                  <c:v>20.1130343</c:v>
                </c:pt>
                <c:pt idx="69">
                  <c:v>33.105464197</c:v>
                </c:pt>
                <c:pt idx="70">
                  <c:v>25.795778839</c:v>
                </c:pt>
                <c:pt idx="71">
                  <c:v>27.038908707</c:v>
                </c:pt>
                <c:pt idx="72">
                  <c:v>31.729500828</c:v>
                </c:pt>
                <c:pt idx="73">
                  <c:v>41.613000916</c:v>
                </c:pt>
                <c:pt idx="74">
                  <c:v>15.28505072</c:v>
                </c:pt>
                <c:pt idx="75">
                  <c:v>14.956391551</c:v>
                </c:pt>
                <c:pt idx="77">
                  <c:v>4.741163467</c:v>
                </c:pt>
                <c:pt idx="79">
                  <c:v>18.178039903</c:v>
                </c:pt>
                <c:pt idx="80">
                  <c:v>4.428836338999999</c:v>
                </c:pt>
              </c:numCache>
            </c:numRef>
          </c:yVal>
          <c:smooth val="0"/>
        </c:ser>
        <c:dLbls>
          <c:showLegendKey val="0"/>
          <c:showVal val="0"/>
          <c:showCatName val="0"/>
          <c:showSerName val="0"/>
          <c:showPercent val="0"/>
          <c:showBubbleSize val="0"/>
        </c:dLbls>
        <c:axId val="2134542328"/>
        <c:axId val="2134544952"/>
      </c:scatterChart>
      <c:valAx>
        <c:axId val="2134542328"/>
        <c:scaling>
          <c:orientation val="minMax"/>
        </c:scaling>
        <c:delete val="0"/>
        <c:axPos val="b"/>
        <c:numFmt formatCode="General" sourceLinked="1"/>
        <c:majorTickMark val="out"/>
        <c:minorTickMark val="none"/>
        <c:tickLblPos val="nextTo"/>
        <c:crossAx val="2134544952"/>
        <c:crosses val="autoZero"/>
        <c:crossBetween val="midCat"/>
      </c:valAx>
      <c:valAx>
        <c:axId val="2134544952"/>
        <c:scaling>
          <c:orientation val="minMax"/>
        </c:scaling>
        <c:delete val="0"/>
        <c:axPos val="l"/>
        <c:majorGridlines/>
        <c:numFmt formatCode="General" sourceLinked="1"/>
        <c:majorTickMark val="out"/>
        <c:minorTickMark val="none"/>
        <c:tickLblPos val="nextTo"/>
        <c:crossAx val="2134542328"/>
        <c:crosses val="autoZero"/>
        <c:crossBetween val="midCat"/>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density_i vs stdev</a:t>
            </a:r>
          </a:p>
        </c:rich>
      </c:tx>
      <c:layout/>
      <c:overlay val="0"/>
    </c:title>
    <c:autoTitleDeleted val="0"/>
    <c:plotArea>
      <c:layout/>
      <c:scatterChart>
        <c:scatterStyle val="lineMarker"/>
        <c:varyColors val="0"/>
        <c:ser>
          <c:idx val="0"/>
          <c:order val="0"/>
          <c:tx>
            <c:strRef>
              <c:f>Trees_density_distPeak_LOG_co_3!$H$1</c:f>
              <c:strCache>
                <c:ptCount val="1"/>
                <c:pt idx="0">
                  <c:v>density_i</c:v>
                </c:pt>
              </c:strCache>
            </c:strRef>
          </c:tx>
          <c:spPr>
            <a:ln w="47625">
              <a:noFill/>
            </a:ln>
          </c:spPr>
          <c:xVal>
            <c:numRef>
              <c:f>Trees_density_distPeak_LOG_co_3!$F$2:$F$82</c:f>
              <c:numCache>
                <c:formatCode>General</c:formatCode>
                <c:ptCount val="81"/>
                <c:pt idx="0">
                  <c:v>10.5028842741153</c:v>
                </c:pt>
                <c:pt idx="1">
                  <c:v>7.93976520852517</c:v>
                </c:pt>
                <c:pt idx="2">
                  <c:v>8.35030358162858</c:v>
                </c:pt>
                <c:pt idx="3">
                  <c:v>7.5242551438103</c:v>
                </c:pt>
                <c:pt idx="4">
                  <c:v>7.900732046947449</c:v>
                </c:pt>
                <c:pt idx="5">
                  <c:v>7.666504456466238</c:v>
                </c:pt>
                <c:pt idx="6">
                  <c:v>7.54678344058651</c:v>
                </c:pt>
                <c:pt idx="7">
                  <c:v>7.142432220735309</c:v>
                </c:pt>
                <c:pt idx="8">
                  <c:v>8.34617646994677</c:v>
                </c:pt>
                <c:pt idx="9">
                  <c:v>6.392819410474409</c:v>
                </c:pt>
                <c:pt idx="10">
                  <c:v>8.15982586096791</c:v>
                </c:pt>
                <c:pt idx="11">
                  <c:v>9.81353430037168</c:v>
                </c:pt>
                <c:pt idx="12">
                  <c:v>7.596538883937209</c:v>
                </c:pt>
                <c:pt idx="13">
                  <c:v>8.2776108977278</c:v>
                </c:pt>
                <c:pt idx="14">
                  <c:v>6.94600145344225</c:v>
                </c:pt>
                <c:pt idx="15">
                  <c:v>6.63162189821534</c:v>
                </c:pt>
                <c:pt idx="16">
                  <c:v>6.82267164191682</c:v>
                </c:pt>
                <c:pt idx="17">
                  <c:v>6.92004116996485</c:v>
                </c:pt>
                <c:pt idx="18">
                  <c:v>6.552379211329489</c:v>
                </c:pt>
                <c:pt idx="19">
                  <c:v>5.345969561541509</c:v>
                </c:pt>
                <c:pt idx="20">
                  <c:v>6.44854104530942</c:v>
                </c:pt>
                <c:pt idx="21">
                  <c:v>6.167856768428748</c:v>
                </c:pt>
                <c:pt idx="22">
                  <c:v>9.29685795031624</c:v>
                </c:pt>
                <c:pt idx="23">
                  <c:v>6.12954279499735</c:v>
                </c:pt>
                <c:pt idx="24">
                  <c:v>4.590918458981259</c:v>
                </c:pt>
                <c:pt idx="25">
                  <c:v>6.68585979566677</c:v>
                </c:pt>
                <c:pt idx="26">
                  <c:v>6.24965155793428</c:v>
                </c:pt>
                <c:pt idx="27">
                  <c:v>6.186088626961699</c:v>
                </c:pt>
                <c:pt idx="28">
                  <c:v>7.18362390848904</c:v>
                </c:pt>
                <c:pt idx="29">
                  <c:v>4.26917722244707</c:v>
                </c:pt>
                <c:pt idx="30">
                  <c:v>5.615798878935948</c:v>
                </c:pt>
                <c:pt idx="31">
                  <c:v>5.20156108277193</c:v>
                </c:pt>
                <c:pt idx="32">
                  <c:v>5.21705500035411</c:v>
                </c:pt>
                <c:pt idx="33">
                  <c:v>8.98155742773884</c:v>
                </c:pt>
                <c:pt idx="34">
                  <c:v>6.082494937280908</c:v>
                </c:pt>
                <c:pt idx="35">
                  <c:v>5.23396628430523</c:v>
                </c:pt>
                <c:pt idx="36">
                  <c:v>6.40716106471833</c:v>
                </c:pt>
                <c:pt idx="37">
                  <c:v>4.00121258535318</c:v>
                </c:pt>
                <c:pt idx="38">
                  <c:v>5.28807256005323</c:v>
                </c:pt>
                <c:pt idx="39">
                  <c:v>4.794820119700399</c:v>
                </c:pt>
                <c:pt idx="40">
                  <c:v>3.71877479230406</c:v>
                </c:pt>
                <c:pt idx="41">
                  <c:v>5.52031161300406</c:v>
                </c:pt>
                <c:pt idx="42">
                  <c:v>5.40115324279606</c:v>
                </c:pt>
                <c:pt idx="43">
                  <c:v>4.861852574160189</c:v>
                </c:pt>
                <c:pt idx="44">
                  <c:v>9.406353467816169</c:v>
                </c:pt>
                <c:pt idx="45">
                  <c:v>5.397420015956749</c:v>
                </c:pt>
                <c:pt idx="46">
                  <c:v>4.252336862907139</c:v>
                </c:pt>
                <c:pt idx="47">
                  <c:v>4.88657722855184</c:v>
                </c:pt>
                <c:pt idx="48">
                  <c:v>5.4506047482863</c:v>
                </c:pt>
                <c:pt idx="49">
                  <c:v>4.925956841135908</c:v>
                </c:pt>
                <c:pt idx="50">
                  <c:v>5.30023937555094</c:v>
                </c:pt>
                <c:pt idx="51">
                  <c:v>4.72305478440245</c:v>
                </c:pt>
                <c:pt idx="52">
                  <c:v>3.53858961426223</c:v>
                </c:pt>
                <c:pt idx="53">
                  <c:v>0.684804175902723</c:v>
                </c:pt>
                <c:pt idx="54">
                  <c:v>2.50081120580676</c:v>
                </c:pt>
                <c:pt idx="55">
                  <c:v>8.09705300316326</c:v>
                </c:pt>
                <c:pt idx="56">
                  <c:v>2.36067644865781</c:v>
                </c:pt>
                <c:pt idx="57">
                  <c:v>4.59310900576219</c:v>
                </c:pt>
                <c:pt idx="58">
                  <c:v>3.76668357069413</c:v>
                </c:pt>
                <c:pt idx="59">
                  <c:v>3.93190216845902</c:v>
                </c:pt>
                <c:pt idx="60">
                  <c:v>4.18612864819352</c:v>
                </c:pt>
                <c:pt idx="61">
                  <c:v>4.062786128394189</c:v>
                </c:pt>
                <c:pt idx="62">
                  <c:v>2.08306143513616</c:v>
                </c:pt>
                <c:pt idx="63">
                  <c:v>1.35149232727997</c:v>
                </c:pt>
                <c:pt idx="64">
                  <c:v>4.76213902572455</c:v>
                </c:pt>
                <c:pt idx="65">
                  <c:v>2.012683989110399</c:v>
                </c:pt>
                <c:pt idx="66">
                  <c:v>8.85495426118864</c:v>
                </c:pt>
                <c:pt idx="67">
                  <c:v>2.22820673058105</c:v>
                </c:pt>
                <c:pt idx="68">
                  <c:v>4.57500870119143</c:v>
                </c:pt>
                <c:pt idx="69">
                  <c:v>0.764299402637284</c:v>
                </c:pt>
                <c:pt idx="70">
                  <c:v>2.65809144283746</c:v>
                </c:pt>
                <c:pt idx="71">
                  <c:v>1.77005177689342</c:v>
                </c:pt>
                <c:pt idx="72">
                  <c:v>1.185624357850179</c:v>
                </c:pt>
                <c:pt idx="73">
                  <c:v>0.0</c:v>
                </c:pt>
                <c:pt idx="74">
                  <c:v>9.96584939292325</c:v>
                </c:pt>
                <c:pt idx="75">
                  <c:v>9.38529262193329</c:v>
                </c:pt>
                <c:pt idx="76">
                  <c:v>10.9240357723098</c:v>
                </c:pt>
                <c:pt idx="77">
                  <c:v>7.45764952786154</c:v>
                </c:pt>
                <c:pt idx="78">
                  <c:v>10.6488949877178</c:v>
                </c:pt>
                <c:pt idx="79">
                  <c:v>9.84818679461826</c:v>
                </c:pt>
                <c:pt idx="80">
                  <c:v>7.75014114453962</c:v>
                </c:pt>
              </c:numCache>
            </c:numRef>
          </c:xVal>
          <c:yVal>
            <c:numRef>
              <c:f>Trees_density_distPeak_LOG_co_3!$H$2:$H$82</c:f>
              <c:numCache>
                <c:formatCode>General</c:formatCode>
                <c:ptCount val="81"/>
                <c:pt idx="0">
                  <c:v>43.0</c:v>
                </c:pt>
                <c:pt idx="1">
                  <c:v>17.0</c:v>
                </c:pt>
                <c:pt idx="2">
                  <c:v>22.0</c:v>
                </c:pt>
                <c:pt idx="3">
                  <c:v>72.0</c:v>
                </c:pt>
                <c:pt idx="4">
                  <c:v>64.0</c:v>
                </c:pt>
                <c:pt idx="5">
                  <c:v>31.0</c:v>
                </c:pt>
                <c:pt idx="6">
                  <c:v>21.0</c:v>
                </c:pt>
                <c:pt idx="7">
                  <c:v>58.0</c:v>
                </c:pt>
                <c:pt idx="8">
                  <c:v>18.0</c:v>
                </c:pt>
                <c:pt idx="9">
                  <c:v>67.0</c:v>
                </c:pt>
                <c:pt idx="10">
                  <c:v>44.0</c:v>
                </c:pt>
                <c:pt idx="11">
                  <c:v>66.0</c:v>
                </c:pt>
                <c:pt idx="12">
                  <c:v>18.0</c:v>
                </c:pt>
                <c:pt idx="13">
                  <c:v>22.0</c:v>
                </c:pt>
                <c:pt idx="14">
                  <c:v>59.0</c:v>
                </c:pt>
                <c:pt idx="15">
                  <c:v>17.0</c:v>
                </c:pt>
                <c:pt idx="16">
                  <c:v>25.0</c:v>
                </c:pt>
                <c:pt idx="17">
                  <c:v>16.0</c:v>
                </c:pt>
                <c:pt idx="18">
                  <c:v>58.0</c:v>
                </c:pt>
                <c:pt idx="19">
                  <c:v>12.0</c:v>
                </c:pt>
                <c:pt idx="20">
                  <c:v>59.0</c:v>
                </c:pt>
                <c:pt idx="21">
                  <c:v>50.001</c:v>
                </c:pt>
                <c:pt idx="22">
                  <c:v>69.0</c:v>
                </c:pt>
                <c:pt idx="23">
                  <c:v>25.0</c:v>
                </c:pt>
                <c:pt idx="24">
                  <c:v>18.0</c:v>
                </c:pt>
                <c:pt idx="25">
                  <c:v>38.0</c:v>
                </c:pt>
                <c:pt idx="26">
                  <c:v>24.0</c:v>
                </c:pt>
                <c:pt idx="27">
                  <c:v>44.001</c:v>
                </c:pt>
                <c:pt idx="28">
                  <c:v>53.0</c:v>
                </c:pt>
                <c:pt idx="29">
                  <c:v>13.0</c:v>
                </c:pt>
                <c:pt idx="30">
                  <c:v>28.001</c:v>
                </c:pt>
                <c:pt idx="31">
                  <c:v>7.0</c:v>
                </c:pt>
                <c:pt idx="32">
                  <c:v>23.0</c:v>
                </c:pt>
                <c:pt idx="33">
                  <c:v>47.0</c:v>
                </c:pt>
                <c:pt idx="34">
                  <c:v>37.001</c:v>
                </c:pt>
                <c:pt idx="35">
                  <c:v>15.0</c:v>
                </c:pt>
                <c:pt idx="36">
                  <c:v>47.0</c:v>
                </c:pt>
                <c:pt idx="37">
                  <c:v>25.0</c:v>
                </c:pt>
                <c:pt idx="38">
                  <c:v>16.001</c:v>
                </c:pt>
                <c:pt idx="39">
                  <c:v>10.001</c:v>
                </c:pt>
                <c:pt idx="40">
                  <c:v>20.0</c:v>
                </c:pt>
                <c:pt idx="41">
                  <c:v>35.0</c:v>
                </c:pt>
                <c:pt idx="42">
                  <c:v>16.0</c:v>
                </c:pt>
                <c:pt idx="43">
                  <c:v>24.001</c:v>
                </c:pt>
                <c:pt idx="44">
                  <c:v>38.0</c:v>
                </c:pt>
                <c:pt idx="45">
                  <c:v>24.001</c:v>
                </c:pt>
                <c:pt idx="46">
                  <c:v>14.0</c:v>
                </c:pt>
                <c:pt idx="47">
                  <c:v>22.001</c:v>
                </c:pt>
                <c:pt idx="48">
                  <c:v>9.001</c:v>
                </c:pt>
                <c:pt idx="49">
                  <c:v>22.001</c:v>
                </c:pt>
                <c:pt idx="50">
                  <c:v>33.0</c:v>
                </c:pt>
                <c:pt idx="51">
                  <c:v>19.001</c:v>
                </c:pt>
                <c:pt idx="52">
                  <c:v>12.001</c:v>
                </c:pt>
                <c:pt idx="53">
                  <c:v>2.001</c:v>
                </c:pt>
                <c:pt idx="54">
                  <c:v>5.001</c:v>
                </c:pt>
                <c:pt idx="55">
                  <c:v>39.0</c:v>
                </c:pt>
                <c:pt idx="56">
                  <c:v>4.001</c:v>
                </c:pt>
                <c:pt idx="57">
                  <c:v>23.001</c:v>
                </c:pt>
                <c:pt idx="58">
                  <c:v>4.001</c:v>
                </c:pt>
                <c:pt idx="59">
                  <c:v>22.001</c:v>
                </c:pt>
                <c:pt idx="60">
                  <c:v>11.001</c:v>
                </c:pt>
                <c:pt idx="61">
                  <c:v>12.001</c:v>
                </c:pt>
                <c:pt idx="62">
                  <c:v>3.001</c:v>
                </c:pt>
                <c:pt idx="63">
                  <c:v>3.001</c:v>
                </c:pt>
                <c:pt idx="64">
                  <c:v>20.001</c:v>
                </c:pt>
                <c:pt idx="65">
                  <c:v>5.001</c:v>
                </c:pt>
                <c:pt idx="66">
                  <c:v>33.0</c:v>
                </c:pt>
                <c:pt idx="67">
                  <c:v>11.001</c:v>
                </c:pt>
                <c:pt idx="68">
                  <c:v>19.001</c:v>
                </c:pt>
                <c:pt idx="69">
                  <c:v>3.001</c:v>
                </c:pt>
                <c:pt idx="70">
                  <c:v>12.001</c:v>
                </c:pt>
                <c:pt idx="71">
                  <c:v>7.001</c:v>
                </c:pt>
                <c:pt idx="72">
                  <c:v>5.001</c:v>
                </c:pt>
                <c:pt idx="73">
                  <c:v>0.001</c:v>
                </c:pt>
                <c:pt idx="74">
                  <c:v>32.001</c:v>
                </c:pt>
                <c:pt idx="75">
                  <c:v>32.001</c:v>
                </c:pt>
                <c:pt idx="76">
                  <c:v>21.001</c:v>
                </c:pt>
                <c:pt idx="77">
                  <c:v>66.0</c:v>
                </c:pt>
                <c:pt idx="78">
                  <c:v>29.001</c:v>
                </c:pt>
                <c:pt idx="79">
                  <c:v>32.001</c:v>
                </c:pt>
                <c:pt idx="80">
                  <c:v>53.0</c:v>
                </c:pt>
              </c:numCache>
            </c:numRef>
          </c:yVal>
          <c:smooth val="0"/>
        </c:ser>
        <c:dLbls>
          <c:showLegendKey val="0"/>
          <c:showVal val="0"/>
          <c:showCatName val="0"/>
          <c:showSerName val="0"/>
          <c:showPercent val="0"/>
          <c:showBubbleSize val="0"/>
        </c:dLbls>
        <c:axId val="2136346408"/>
        <c:axId val="2136349384"/>
      </c:scatterChart>
      <c:valAx>
        <c:axId val="2136346408"/>
        <c:scaling>
          <c:orientation val="minMax"/>
        </c:scaling>
        <c:delete val="0"/>
        <c:axPos val="b"/>
        <c:numFmt formatCode="General" sourceLinked="1"/>
        <c:majorTickMark val="out"/>
        <c:minorTickMark val="none"/>
        <c:tickLblPos val="nextTo"/>
        <c:crossAx val="2136349384"/>
        <c:crosses val="autoZero"/>
        <c:crossBetween val="midCat"/>
      </c:valAx>
      <c:valAx>
        <c:axId val="2136349384"/>
        <c:scaling>
          <c:orientation val="minMax"/>
        </c:scaling>
        <c:delete val="0"/>
        <c:axPos val="l"/>
        <c:majorGridlines/>
        <c:numFmt formatCode="General" sourceLinked="1"/>
        <c:majorTickMark val="out"/>
        <c:minorTickMark val="none"/>
        <c:tickLblPos val="nextTo"/>
        <c:crossAx val="2136346408"/>
        <c:crosses val="autoZero"/>
        <c:crossBetween val="midCat"/>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mean_distance_i vs stdev</a:t>
            </a:r>
          </a:p>
        </c:rich>
      </c:tx>
      <c:layout/>
      <c:overlay val="0"/>
    </c:title>
    <c:autoTitleDeleted val="0"/>
    <c:plotArea>
      <c:layout/>
      <c:scatterChart>
        <c:scatterStyle val="lineMarker"/>
        <c:varyColors val="0"/>
        <c:ser>
          <c:idx val="0"/>
          <c:order val="0"/>
          <c:tx>
            <c:strRef>
              <c:f>Trees_density_distPeak_LOG_co_3!$G$1</c:f>
              <c:strCache>
                <c:ptCount val="1"/>
                <c:pt idx="0">
                  <c:v>mean_distance_i</c:v>
                </c:pt>
              </c:strCache>
            </c:strRef>
          </c:tx>
          <c:spPr>
            <a:ln w="47625">
              <a:noFill/>
            </a:ln>
          </c:spPr>
          <c:xVal>
            <c:numRef>
              <c:f>Trees_density_distPeak_LOG_co_3!$F$2:$F$82</c:f>
              <c:numCache>
                <c:formatCode>General</c:formatCode>
                <c:ptCount val="81"/>
                <c:pt idx="0">
                  <c:v>10.5028842741153</c:v>
                </c:pt>
                <c:pt idx="1">
                  <c:v>7.93976520852517</c:v>
                </c:pt>
                <c:pt idx="2">
                  <c:v>8.35030358162858</c:v>
                </c:pt>
                <c:pt idx="3">
                  <c:v>7.5242551438103</c:v>
                </c:pt>
                <c:pt idx="4">
                  <c:v>7.900732046947449</c:v>
                </c:pt>
                <c:pt idx="5">
                  <c:v>7.666504456466238</c:v>
                </c:pt>
                <c:pt idx="6">
                  <c:v>7.54678344058651</c:v>
                </c:pt>
                <c:pt idx="7">
                  <c:v>7.142432220735309</c:v>
                </c:pt>
                <c:pt idx="8">
                  <c:v>8.34617646994677</c:v>
                </c:pt>
                <c:pt idx="9">
                  <c:v>6.392819410474409</c:v>
                </c:pt>
                <c:pt idx="10">
                  <c:v>8.15982586096791</c:v>
                </c:pt>
                <c:pt idx="11">
                  <c:v>9.81353430037168</c:v>
                </c:pt>
                <c:pt idx="12">
                  <c:v>7.596538883937209</c:v>
                </c:pt>
                <c:pt idx="13">
                  <c:v>8.2776108977278</c:v>
                </c:pt>
                <c:pt idx="14">
                  <c:v>6.94600145344225</c:v>
                </c:pt>
                <c:pt idx="15">
                  <c:v>6.63162189821534</c:v>
                </c:pt>
                <c:pt idx="16">
                  <c:v>6.82267164191682</c:v>
                </c:pt>
                <c:pt idx="17">
                  <c:v>6.92004116996485</c:v>
                </c:pt>
                <c:pt idx="18">
                  <c:v>6.552379211329489</c:v>
                </c:pt>
                <c:pt idx="19">
                  <c:v>5.345969561541509</c:v>
                </c:pt>
                <c:pt idx="20">
                  <c:v>6.44854104530942</c:v>
                </c:pt>
                <c:pt idx="21">
                  <c:v>6.167856768428748</c:v>
                </c:pt>
                <c:pt idx="22">
                  <c:v>9.29685795031624</c:v>
                </c:pt>
                <c:pt idx="23">
                  <c:v>6.12954279499735</c:v>
                </c:pt>
                <c:pt idx="24">
                  <c:v>4.590918458981259</c:v>
                </c:pt>
                <c:pt idx="25">
                  <c:v>6.68585979566677</c:v>
                </c:pt>
                <c:pt idx="26">
                  <c:v>6.24965155793428</c:v>
                </c:pt>
                <c:pt idx="27">
                  <c:v>6.186088626961699</c:v>
                </c:pt>
                <c:pt idx="28">
                  <c:v>7.18362390848904</c:v>
                </c:pt>
                <c:pt idx="29">
                  <c:v>4.26917722244707</c:v>
                </c:pt>
                <c:pt idx="30">
                  <c:v>5.615798878935948</c:v>
                </c:pt>
                <c:pt idx="31">
                  <c:v>5.20156108277193</c:v>
                </c:pt>
                <c:pt idx="32">
                  <c:v>5.21705500035411</c:v>
                </c:pt>
                <c:pt idx="33">
                  <c:v>8.98155742773884</c:v>
                </c:pt>
                <c:pt idx="34">
                  <c:v>6.082494937280908</c:v>
                </c:pt>
                <c:pt idx="35">
                  <c:v>5.23396628430523</c:v>
                </c:pt>
                <c:pt idx="36">
                  <c:v>6.40716106471833</c:v>
                </c:pt>
                <c:pt idx="37">
                  <c:v>4.00121258535318</c:v>
                </c:pt>
                <c:pt idx="38">
                  <c:v>5.28807256005323</c:v>
                </c:pt>
                <c:pt idx="39">
                  <c:v>4.794820119700399</c:v>
                </c:pt>
                <c:pt idx="40">
                  <c:v>3.71877479230406</c:v>
                </c:pt>
                <c:pt idx="41">
                  <c:v>5.52031161300406</c:v>
                </c:pt>
                <c:pt idx="42">
                  <c:v>5.40115324279606</c:v>
                </c:pt>
                <c:pt idx="43">
                  <c:v>4.861852574160189</c:v>
                </c:pt>
                <c:pt idx="44">
                  <c:v>9.406353467816169</c:v>
                </c:pt>
                <c:pt idx="45">
                  <c:v>5.397420015956749</c:v>
                </c:pt>
                <c:pt idx="46">
                  <c:v>4.252336862907139</c:v>
                </c:pt>
                <c:pt idx="47">
                  <c:v>4.88657722855184</c:v>
                </c:pt>
                <c:pt idx="48">
                  <c:v>5.4506047482863</c:v>
                </c:pt>
                <c:pt idx="49">
                  <c:v>4.925956841135908</c:v>
                </c:pt>
                <c:pt idx="50">
                  <c:v>5.30023937555094</c:v>
                </c:pt>
                <c:pt idx="51">
                  <c:v>4.72305478440245</c:v>
                </c:pt>
                <c:pt idx="52">
                  <c:v>3.53858961426223</c:v>
                </c:pt>
                <c:pt idx="53">
                  <c:v>0.684804175902723</c:v>
                </c:pt>
                <c:pt idx="54">
                  <c:v>2.50081120580676</c:v>
                </c:pt>
                <c:pt idx="55">
                  <c:v>8.09705300316326</c:v>
                </c:pt>
                <c:pt idx="56">
                  <c:v>2.36067644865781</c:v>
                </c:pt>
                <c:pt idx="57">
                  <c:v>4.59310900576219</c:v>
                </c:pt>
                <c:pt idx="58">
                  <c:v>3.76668357069413</c:v>
                </c:pt>
                <c:pt idx="59">
                  <c:v>3.93190216845902</c:v>
                </c:pt>
                <c:pt idx="60">
                  <c:v>4.18612864819352</c:v>
                </c:pt>
                <c:pt idx="61">
                  <c:v>4.062786128394189</c:v>
                </c:pt>
                <c:pt idx="62">
                  <c:v>2.08306143513616</c:v>
                </c:pt>
                <c:pt idx="63">
                  <c:v>1.35149232727997</c:v>
                </c:pt>
                <c:pt idx="64">
                  <c:v>4.76213902572455</c:v>
                </c:pt>
                <c:pt idx="65">
                  <c:v>2.012683989110399</c:v>
                </c:pt>
                <c:pt idx="66">
                  <c:v>8.85495426118864</c:v>
                </c:pt>
                <c:pt idx="67">
                  <c:v>2.22820673058105</c:v>
                </c:pt>
                <c:pt idx="68">
                  <c:v>4.57500870119143</c:v>
                </c:pt>
                <c:pt idx="69">
                  <c:v>0.764299402637284</c:v>
                </c:pt>
                <c:pt idx="70">
                  <c:v>2.65809144283746</c:v>
                </c:pt>
                <c:pt idx="71">
                  <c:v>1.77005177689342</c:v>
                </c:pt>
                <c:pt idx="72">
                  <c:v>1.185624357850179</c:v>
                </c:pt>
                <c:pt idx="73">
                  <c:v>0.0</c:v>
                </c:pt>
                <c:pt idx="74">
                  <c:v>9.96584939292325</c:v>
                </c:pt>
                <c:pt idx="75">
                  <c:v>9.38529262193329</c:v>
                </c:pt>
                <c:pt idx="76">
                  <c:v>10.9240357723098</c:v>
                </c:pt>
                <c:pt idx="77">
                  <c:v>7.45764952786154</c:v>
                </c:pt>
                <c:pt idx="78">
                  <c:v>10.6488949877178</c:v>
                </c:pt>
                <c:pt idx="79">
                  <c:v>9.84818679461826</c:v>
                </c:pt>
                <c:pt idx="80">
                  <c:v>7.75014114453962</c:v>
                </c:pt>
              </c:numCache>
            </c:numRef>
          </c:xVal>
          <c:yVal>
            <c:numRef>
              <c:f>Trees_density_distPeak_LOG_co_3!$G$2:$G$82</c:f>
              <c:numCache>
                <c:formatCode>General</c:formatCode>
                <c:ptCount val="81"/>
                <c:pt idx="0">
                  <c:v>20.7565340976512</c:v>
                </c:pt>
                <c:pt idx="1">
                  <c:v>18.7931984541176</c:v>
                </c:pt>
                <c:pt idx="2">
                  <c:v>22.6844428624091</c:v>
                </c:pt>
                <c:pt idx="3">
                  <c:v>19.48247334863889</c:v>
                </c:pt>
                <c:pt idx="4">
                  <c:v>21.1064038179687</c:v>
                </c:pt>
                <c:pt idx="5">
                  <c:v>21.6698570519032</c:v>
                </c:pt>
                <c:pt idx="6">
                  <c:v>24.8047141511905</c:v>
                </c:pt>
                <c:pt idx="7">
                  <c:v>23.17874913779309</c:v>
                </c:pt>
                <c:pt idx="8">
                  <c:v>22.26341974183329</c:v>
                </c:pt>
                <c:pt idx="9">
                  <c:v>20.1790724854925</c:v>
                </c:pt>
                <c:pt idx="10">
                  <c:v>23.3611965514091</c:v>
                </c:pt>
                <c:pt idx="11">
                  <c:v>18.087863602303</c:v>
                </c:pt>
                <c:pt idx="12">
                  <c:v>23.4268762552222</c:v>
                </c:pt>
                <c:pt idx="13">
                  <c:v>22.29080283418179</c:v>
                </c:pt>
                <c:pt idx="14">
                  <c:v>22.7340371578136</c:v>
                </c:pt>
                <c:pt idx="15">
                  <c:v>23.96358226176469</c:v>
                </c:pt>
                <c:pt idx="16">
                  <c:v>24.42176892888</c:v>
                </c:pt>
                <c:pt idx="17">
                  <c:v>24.880960448875</c:v>
                </c:pt>
                <c:pt idx="18">
                  <c:v>23.7835674581724</c:v>
                </c:pt>
                <c:pt idx="19">
                  <c:v>24.2188427401667</c:v>
                </c:pt>
                <c:pt idx="20">
                  <c:v>23.6899679060678</c:v>
                </c:pt>
                <c:pt idx="21">
                  <c:v>24.4862051396372</c:v>
                </c:pt>
                <c:pt idx="22">
                  <c:v>17.6273597886812</c:v>
                </c:pt>
                <c:pt idx="23">
                  <c:v>26.6138451876</c:v>
                </c:pt>
                <c:pt idx="24">
                  <c:v>28.3462768909444</c:v>
                </c:pt>
                <c:pt idx="25">
                  <c:v>25.3193657654474</c:v>
                </c:pt>
                <c:pt idx="26">
                  <c:v>25.724494859375</c:v>
                </c:pt>
                <c:pt idx="27">
                  <c:v>22.97538368000729</c:v>
                </c:pt>
                <c:pt idx="28">
                  <c:v>24.3416754171509</c:v>
                </c:pt>
                <c:pt idx="29">
                  <c:v>25.33016201</c:v>
                </c:pt>
                <c:pt idx="30">
                  <c:v>26.2162521237813</c:v>
                </c:pt>
                <c:pt idx="31">
                  <c:v>26.8661626555714</c:v>
                </c:pt>
                <c:pt idx="32">
                  <c:v>26.1446035953478</c:v>
                </c:pt>
                <c:pt idx="33">
                  <c:v>21.192870425617</c:v>
                </c:pt>
                <c:pt idx="34">
                  <c:v>26.2993837916543</c:v>
                </c:pt>
                <c:pt idx="35">
                  <c:v>28.2310531046</c:v>
                </c:pt>
                <c:pt idx="36">
                  <c:v>24.26175270653189</c:v>
                </c:pt>
                <c:pt idx="37">
                  <c:v>27.45717857096</c:v>
                </c:pt>
                <c:pt idx="38">
                  <c:v>26.4397690926192</c:v>
                </c:pt>
                <c:pt idx="39">
                  <c:v>26.6231554266573</c:v>
                </c:pt>
                <c:pt idx="40">
                  <c:v>29.2371761725</c:v>
                </c:pt>
                <c:pt idx="41">
                  <c:v>25.8587101600572</c:v>
                </c:pt>
                <c:pt idx="42">
                  <c:v>27.8954431298125</c:v>
                </c:pt>
                <c:pt idx="43">
                  <c:v>27.2030528641723</c:v>
                </c:pt>
                <c:pt idx="44">
                  <c:v>18.1405616145</c:v>
                </c:pt>
                <c:pt idx="45">
                  <c:v>26.54511963105699</c:v>
                </c:pt>
                <c:pt idx="46">
                  <c:v>27.42403483671429</c:v>
                </c:pt>
                <c:pt idx="47">
                  <c:v>27.273318482569</c:v>
                </c:pt>
                <c:pt idx="48">
                  <c:v>25.6527919791134</c:v>
                </c:pt>
                <c:pt idx="49">
                  <c:v>27.517468687196</c:v>
                </c:pt>
                <c:pt idx="50">
                  <c:v>25.6517831948788</c:v>
                </c:pt>
                <c:pt idx="51">
                  <c:v>29.3412879571602</c:v>
                </c:pt>
                <c:pt idx="52">
                  <c:v>28.8363236996917</c:v>
                </c:pt>
                <c:pt idx="53">
                  <c:v>27.81844583258369</c:v>
                </c:pt>
                <c:pt idx="54">
                  <c:v>27.208050769846</c:v>
                </c:pt>
                <c:pt idx="55">
                  <c:v>21.2969199408718</c:v>
                </c:pt>
                <c:pt idx="56">
                  <c:v>27.7846470374906</c:v>
                </c:pt>
                <c:pt idx="57">
                  <c:v>27.3782097461415</c:v>
                </c:pt>
                <c:pt idx="58">
                  <c:v>31.81554685778559</c:v>
                </c:pt>
                <c:pt idx="59">
                  <c:v>24.8074304384801</c:v>
                </c:pt>
                <c:pt idx="60">
                  <c:v>27.3438634853195</c:v>
                </c:pt>
                <c:pt idx="61">
                  <c:v>28.5002855423715</c:v>
                </c:pt>
                <c:pt idx="62">
                  <c:v>31.7674510946351</c:v>
                </c:pt>
                <c:pt idx="63">
                  <c:v>31.5705353702099</c:v>
                </c:pt>
                <c:pt idx="64">
                  <c:v>27.9174086720164</c:v>
                </c:pt>
                <c:pt idx="65">
                  <c:v>29.4883508676265</c:v>
                </c:pt>
                <c:pt idx="66">
                  <c:v>20.08503694430299</c:v>
                </c:pt>
                <c:pt idx="67">
                  <c:v>30.1541556664849</c:v>
                </c:pt>
                <c:pt idx="68">
                  <c:v>26.9132434736593</c:v>
                </c:pt>
                <c:pt idx="69">
                  <c:v>33.9031232395868</c:v>
                </c:pt>
                <c:pt idx="70">
                  <c:v>31.3917663987168</c:v>
                </c:pt>
                <c:pt idx="71">
                  <c:v>29.9442520942723</c:v>
                </c:pt>
                <c:pt idx="72">
                  <c:v>33.7853762761448</c:v>
                </c:pt>
                <c:pt idx="73">
                  <c:v>0.0</c:v>
                </c:pt>
                <c:pt idx="74">
                  <c:v>22.0119570552483</c:v>
                </c:pt>
                <c:pt idx="75">
                  <c:v>21.8141682473673</c:v>
                </c:pt>
                <c:pt idx="76">
                  <c:v>19.9042633055093</c:v>
                </c:pt>
                <c:pt idx="77">
                  <c:v>19.3734674557727</c:v>
                </c:pt>
                <c:pt idx="78">
                  <c:v>22.4965336579084</c:v>
                </c:pt>
                <c:pt idx="79">
                  <c:v>22.7553344657042</c:v>
                </c:pt>
                <c:pt idx="80">
                  <c:v>21.6553827630755</c:v>
                </c:pt>
              </c:numCache>
            </c:numRef>
          </c:yVal>
          <c:smooth val="0"/>
        </c:ser>
        <c:dLbls>
          <c:showLegendKey val="0"/>
          <c:showVal val="0"/>
          <c:showCatName val="0"/>
          <c:showSerName val="0"/>
          <c:showPercent val="0"/>
          <c:showBubbleSize val="0"/>
        </c:dLbls>
        <c:axId val="2135243064"/>
        <c:axId val="2135246072"/>
      </c:scatterChart>
      <c:valAx>
        <c:axId val="2135243064"/>
        <c:scaling>
          <c:orientation val="minMax"/>
        </c:scaling>
        <c:delete val="0"/>
        <c:axPos val="b"/>
        <c:numFmt formatCode="General" sourceLinked="1"/>
        <c:majorTickMark val="out"/>
        <c:minorTickMark val="none"/>
        <c:tickLblPos val="nextTo"/>
        <c:crossAx val="2135246072"/>
        <c:crosses val="autoZero"/>
        <c:crossBetween val="midCat"/>
      </c:valAx>
      <c:valAx>
        <c:axId val="2135246072"/>
        <c:scaling>
          <c:orientation val="minMax"/>
        </c:scaling>
        <c:delete val="0"/>
        <c:axPos val="l"/>
        <c:majorGridlines/>
        <c:numFmt formatCode="General" sourceLinked="1"/>
        <c:majorTickMark val="out"/>
        <c:minorTickMark val="none"/>
        <c:tickLblPos val="nextTo"/>
        <c:crossAx val="2135243064"/>
        <c:crosses val="autoZero"/>
        <c:crossBetween val="midCat"/>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081633-AAE1-9B40-8243-1EF4355C088C}" type="datetimeFigureOut">
              <a:rPr lang="en-US" smtClean="0"/>
              <a:t>5/6/15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286A05-C45D-984A-95AC-518DF36E0DBD}" type="slidenum">
              <a:rPr lang="en-US" smtClean="0"/>
              <a:t>‹#›</a:t>
            </a:fld>
            <a:endParaRPr lang="en-US"/>
          </a:p>
        </p:txBody>
      </p:sp>
    </p:spTree>
    <p:extLst>
      <p:ext uri="{BB962C8B-B14F-4D97-AF65-F5344CB8AC3E}">
        <p14:creationId xmlns:p14="http://schemas.microsoft.com/office/powerpoint/2010/main" val="4000134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6"/>
          <p:cNvSpPr>
            <a:spLocks noGrp="1" noChangeArrowheads="1"/>
          </p:cNvSpPr>
          <p:nvPr>
            <p:ph type="sldNum" sz="quarter"/>
          </p:nvPr>
        </p:nvSpPr>
        <p:spPr>
          <a:noFill/>
        </p:spPr>
        <p:txBody>
          <a:bodyPr/>
          <a:lstStyle/>
          <a:p>
            <a:pPr>
              <a:tabLst>
                <a:tab pos="649409" algn="l"/>
                <a:tab pos="1298818" algn="l"/>
                <a:tab pos="1948227" algn="l"/>
                <a:tab pos="2597636" algn="l"/>
              </a:tabLst>
            </a:pPr>
            <a:fld id="{4E180493-8094-44C1-BD13-1E758A955236}" type="slidenum">
              <a:rPr lang="en-US" smtClean="0">
                <a:latin typeface="Times New Roman" pitchFamily="18" charset="0"/>
                <a:cs typeface="DejaVu Sans" pitchFamily="34" charset="0"/>
              </a:rPr>
              <a:pPr>
                <a:tabLst>
                  <a:tab pos="649409" algn="l"/>
                  <a:tab pos="1298818" algn="l"/>
                  <a:tab pos="1948227" algn="l"/>
                  <a:tab pos="2597636" algn="l"/>
                </a:tabLst>
              </a:pPr>
              <a:t>2</a:t>
            </a:fld>
            <a:endParaRPr lang="en-US" smtClean="0">
              <a:latin typeface="Times New Roman" pitchFamily="18" charset="0"/>
              <a:cs typeface="DejaVu Sans" pitchFamily="34" charset="0"/>
            </a:endParaRPr>
          </a:p>
        </p:txBody>
      </p:sp>
      <p:sp>
        <p:nvSpPr>
          <p:cNvPr id="16387" name="Rectangle 1"/>
          <p:cNvSpPr>
            <a:spLocks noGrp="1" noRot="1" noChangeAspect="1" noChangeArrowheads="1" noTextEdit="1"/>
          </p:cNvSpPr>
          <p:nvPr>
            <p:ph type="sldImg"/>
          </p:nvPr>
        </p:nvSpPr>
        <p:spPr>
          <a:xfrm>
            <a:off x="1143000" y="693738"/>
            <a:ext cx="4570413" cy="3429000"/>
          </a:xfrm>
          <a:solidFill>
            <a:srgbClr val="FFFFFF"/>
          </a:solidFill>
          <a:ln>
            <a:solidFill>
              <a:srgbClr val="000000"/>
            </a:solidFill>
            <a:miter lim="800000"/>
          </a:ln>
        </p:spPr>
      </p:sp>
      <p:sp>
        <p:nvSpPr>
          <p:cNvPr id="16388" name="Rectangle 2"/>
          <p:cNvSpPr>
            <a:spLocks noGrp="1" noChangeArrowheads="1"/>
          </p:cNvSpPr>
          <p:nvPr>
            <p:ph type="body" idx="1"/>
          </p:nvPr>
        </p:nvSpPr>
        <p:spPr>
          <a:xfrm>
            <a:off x="684544" y="4342141"/>
            <a:ext cx="5487343" cy="4115430"/>
          </a:xfrm>
          <a:noFill/>
          <a:ln/>
        </p:spPr>
        <p:txBody>
          <a:bodyPr wrap="none" lIns="82048" tIns="41025" rIns="82048" bIns="41025" anchor="ctr"/>
          <a:lstStyle/>
          <a:p>
            <a:r>
              <a:rPr lang="en-US" dirty="0" smtClean="0">
                <a:latin typeface="Times New Roman" pitchFamily="18" charset="0"/>
              </a:rPr>
              <a:t>Hi all,</a:t>
            </a:r>
            <a:r>
              <a:rPr lang="en-US" baseline="0" dirty="0" smtClean="0">
                <a:latin typeface="Times New Roman" pitchFamily="18" charset="0"/>
              </a:rPr>
              <a:t> today I am </a:t>
            </a:r>
            <a:r>
              <a:rPr lang="en-US" baseline="0" dirty="0" err="1" smtClean="0">
                <a:latin typeface="Times New Roman" pitchFamily="18" charset="0"/>
              </a:rPr>
              <a:t>gonna</a:t>
            </a:r>
            <a:r>
              <a:rPr lang="en-US" baseline="0" dirty="0" smtClean="0">
                <a:latin typeface="Times New Roman" pitchFamily="18" charset="0"/>
              </a:rPr>
              <a:t> talk about revising the Tree of life. To heaven and back</a:t>
            </a:r>
            <a:endParaRPr lang="en-US" dirty="0"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6"/>
          <p:cNvSpPr>
            <a:spLocks noGrp="1" noChangeArrowheads="1"/>
          </p:cNvSpPr>
          <p:nvPr>
            <p:ph type="sldNum" sz="quarter"/>
          </p:nvPr>
        </p:nvSpPr>
        <p:spPr>
          <a:noFill/>
        </p:spPr>
        <p:txBody>
          <a:bodyPr/>
          <a:lstStyle/>
          <a:p>
            <a:pPr>
              <a:tabLst>
                <a:tab pos="649409" algn="l"/>
                <a:tab pos="1298818" algn="l"/>
                <a:tab pos="1948227" algn="l"/>
                <a:tab pos="2597636" algn="l"/>
              </a:tabLst>
            </a:pPr>
            <a:fld id="{48291529-CCDD-47DF-89BF-732AA1800E7D}" type="slidenum">
              <a:rPr lang="en-US" smtClean="0">
                <a:latin typeface="Times New Roman" pitchFamily="18" charset="0"/>
                <a:ea typeface="DejaVu Sans"/>
                <a:cs typeface="DejaVu Sans"/>
              </a:rPr>
              <a:pPr>
                <a:tabLst>
                  <a:tab pos="649409" algn="l"/>
                  <a:tab pos="1298818" algn="l"/>
                  <a:tab pos="1948227" algn="l"/>
                  <a:tab pos="2597636" algn="l"/>
                </a:tabLst>
              </a:pPr>
              <a:t>12</a:t>
            </a:fld>
            <a:endParaRPr lang="en-US" smtClean="0">
              <a:latin typeface="Times New Roman" pitchFamily="18" charset="0"/>
              <a:ea typeface="DejaVu Sans"/>
              <a:cs typeface="DejaVu Sans"/>
            </a:endParaRPr>
          </a:p>
        </p:txBody>
      </p:sp>
      <p:sp>
        <p:nvSpPr>
          <p:cNvPr id="30723" name="Rectangle 1"/>
          <p:cNvSpPr>
            <a:spLocks noGrp="1" noRot="1" noChangeAspect="1" noChangeArrowheads="1" noTextEdit="1"/>
          </p:cNvSpPr>
          <p:nvPr>
            <p:ph type="sldImg"/>
          </p:nvPr>
        </p:nvSpPr>
        <p:spPr>
          <a:xfrm>
            <a:off x="1143000" y="693738"/>
            <a:ext cx="4570413" cy="3429000"/>
          </a:xfrm>
          <a:solidFill>
            <a:srgbClr val="FFFFFF"/>
          </a:solidFill>
          <a:ln>
            <a:solidFill>
              <a:srgbClr val="000000"/>
            </a:solidFill>
            <a:miter lim="800000"/>
          </a:ln>
        </p:spPr>
      </p:sp>
      <p:sp>
        <p:nvSpPr>
          <p:cNvPr id="30724" name="Rectangle 2"/>
          <p:cNvSpPr>
            <a:spLocks noGrp="1" noChangeArrowheads="1"/>
          </p:cNvSpPr>
          <p:nvPr>
            <p:ph type="body" idx="1"/>
          </p:nvPr>
        </p:nvSpPr>
        <p:spPr>
          <a:xfrm>
            <a:off x="684544" y="4342141"/>
            <a:ext cx="5487343" cy="4115430"/>
          </a:xfrm>
          <a:noFill/>
          <a:ln/>
        </p:spPr>
        <p:txBody>
          <a:bodyPr wrap="none" lIns="82048" tIns="41025" rIns="82048" bIns="41025" anchor="ctr"/>
          <a:lstStyle/>
          <a:p>
            <a:r>
              <a:rPr lang="en-US" dirty="0" smtClean="0">
                <a:latin typeface="Times New Roman" pitchFamily="18" charset="0"/>
              </a:rPr>
              <a:t>First, we have analytical reasons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6"/>
          <p:cNvSpPr>
            <a:spLocks noGrp="1" noChangeArrowheads="1"/>
          </p:cNvSpPr>
          <p:nvPr>
            <p:ph type="sldNum" sz="quarter"/>
          </p:nvPr>
        </p:nvSpPr>
        <p:spPr>
          <a:noFill/>
        </p:spPr>
        <p:txBody>
          <a:bodyPr/>
          <a:lstStyle/>
          <a:p>
            <a:pPr>
              <a:tabLst>
                <a:tab pos="649409" algn="l"/>
                <a:tab pos="1298818" algn="l"/>
                <a:tab pos="1948227" algn="l"/>
                <a:tab pos="2597636" algn="l"/>
              </a:tabLst>
            </a:pPr>
            <a:fld id="{48291529-CCDD-47DF-89BF-732AA1800E7D}" type="slidenum">
              <a:rPr lang="en-US" smtClean="0">
                <a:latin typeface="Times New Roman" pitchFamily="18" charset="0"/>
                <a:ea typeface="DejaVu Sans"/>
                <a:cs typeface="DejaVu Sans"/>
              </a:rPr>
              <a:pPr>
                <a:tabLst>
                  <a:tab pos="649409" algn="l"/>
                  <a:tab pos="1298818" algn="l"/>
                  <a:tab pos="1948227" algn="l"/>
                  <a:tab pos="2597636" algn="l"/>
                </a:tabLst>
              </a:pPr>
              <a:t>13</a:t>
            </a:fld>
            <a:endParaRPr lang="en-US" smtClean="0">
              <a:latin typeface="Times New Roman" pitchFamily="18" charset="0"/>
              <a:ea typeface="DejaVu Sans"/>
              <a:cs typeface="DejaVu Sans"/>
            </a:endParaRPr>
          </a:p>
        </p:txBody>
      </p:sp>
      <p:sp>
        <p:nvSpPr>
          <p:cNvPr id="30723" name="Rectangle 1"/>
          <p:cNvSpPr>
            <a:spLocks noGrp="1" noRot="1" noChangeAspect="1" noChangeArrowheads="1" noTextEdit="1"/>
          </p:cNvSpPr>
          <p:nvPr>
            <p:ph type="sldImg"/>
          </p:nvPr>
        </p:nvSpPr>
        <p:spPr>
          <a:xfrm>
            <a:off x="1143000" y="693738"/>
            <a:ext cx="4570413" cy="3429000"/>
          </a:xfrm>
          <a:solidFill>
            <a:srgbClr val="FFFFFF"/>
          </a:solidFill>
          <a:ln>
            <a:solidFill>
              <a:srgbClr val="000000"/>
            </a:solidFill>
            <a:miter lim="800000"/>
          </a:ln>
        </p:spPr>
      </p:sp>
      <p:sp>
        <p:nvSpPr>
          <p:cNvPr id="30724" name="Rectangle 2"/>
          <p:cNvSpPr>
            <a:spLocks noGrp="1" noChangeArrowheads="1"/>
          </p:cNvSpPr>
          <p:nvPr>
            <p:ph type="body" idx="1"/>
          </p:nvPr>
        </p:nvSpPr>
        <p:spPr>
          <a:xfrm>
            <a:off x="684544" y="4342141"/>
            <a:ext cx="5487343" cy="4115430"/>
          </a:xfrm>
          <a:noFill/>
          <a:ln/>
        </p:spPr>
        <p:txBody>
          <a:bodyPr wrap="none" lIns="82048" tIns="41025" rIns="82048" bIns="41025" anchor="ctr"/>
          <a:lstStyle/>
          <a:p>
            <a:endParaRPr lang="en-US"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6"/>
          <p:cNvSpPr>
            <a:spLocks noGrp="1" noChangeArrowheads="1"/>
          </p:cNvSpPr>
          <p:nvPr>
            <p:ph type="sldNum" sz="quarter"/>
          </p:nvPr>
        </p:nvSpPr>
        <p:spPr>
          <a:noFill/>
        </p:spPr>
        <p:txBody>
          <a:bodyPr/>
          <a:lstStyle/>
          <a:p>
            <a:pPr>
              <a:tabLst>
                <a:tab pos="649409" algn="l"/>
                <a:tab pos="1298818" algn="l"/>
                <a:tab pos="1948227" algn="l"/>
                <a:tab pos="2597636" algn="l"/>
              </a:tabLst>
            </a:pPr>
            <a:fld id="{48291529-CCDD-47DF-89BF-732AA1800E7D}" type="slidenum">
              <a:rPr lang="en-US" smtClean="0">
                <a:latin typeface="Times New Roman" pitchFamily="18" charset="0"/>
                <a:ea typeface="DejaVu Sans"/>
                <a:cs typeface="DejaVu Sans"/>
              </a:rPr>
              <a:pPr>
                <a:tabLst>
                  <a:tab pos="649409" algn="l"/>
                  <a:tab pos="1298818" algn="l"/>
                  <a:tab pos="1948227" algn="l"/>
                  <a:tab pos="2597636" algn="l"/>
                </a:tabLst>
              </a:pPr>
              <a:t>14</a:t>
            </a:fld>
            <a:endParaRPr lang="en-US" smtClean="0">
              <a:latin typeface="Times New Roman" pitchFamily="18" charset="0"/>
              <a:ea typeface="DejaVu Sans"/>
              <a:cs typeface="DejaVu Sans"/>
            </a:endParaRPr>
          </a:p>
        </p:txBody>
      </p:sp>
      <p:sp>
        <p:nvSpPr>
          <p:cNvPr id="30723" name="Rectangle 1"/>
          <p:cNvSpPr>
            <a:spLocks noGrp="1" noRot="1" noChangeAspect="1" noChangeArrowheads="1" noTextEdit="1"/>
          </p:cNvSpPr>
          <p:nvPr>
            <p:ph type="sldImg"/>
          </p:nvPr>
        </p:nvSpPr>
        <p:spPr>
          <a:xfrm>
            <a:off x="1143000" y="693738"/>
            <a:ext cx="4570413" cy="3429000"/>
          </a:xfrm>
          <a:solidFill>
            <a:srgbClr val="FFFFFF"/>
          </a:solidFill>
          <a:ln>
            <a:solidFill>
              <a:srgbClr val="000000"/>
            </a:solidFill>
            <a:miter lim="800000"/>
          </a:ln>
        </p:spPr>
      </p:sp>
      <p:sp>
        <p:nvSpPr>
          <p:cNvPr id="30724" name="Rectangle 2"/>
          <p:cNvSpPr>
            <a:spLocks noGrp="1" noChangeArrowheads="1"/>
          </p:cNvSpPr>
          <p:nvPr>
            <p:ph type="body" idx="1"/>
          </p:nvPr>
        </p:nvSpPr>
        <p:spPr>
          <a:xfrm>
            <a:off x="684544" y="4342141"/>
            <a:ext cx="5487343" cy="4115430"/>
          </a:xfrm>
          <a:noFill/>
          <a:ln/>
        </p:spPr>
        <p:txBody>
          <a:bodyPr wrap="none" lIns="82048" tIns="41025" rIns="82048" bIns="41025" anchor="ctr"/>
          <a:lstStyle/>
          <a:p>
            <a:endParaRPr lang="en-US"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go back to our example with the too similar</a:t>
            </a:r>
            <a:r>
              <a:rPr lang="en-US" baseline="0" dirty="0" smtClean="0"/>
              <a:t> but also very different </a:t>
            </a:r>
            <a:r>
              <a:rPr lang="en-US" baseline="0" dirty="0" err="1" smtClean="0"/>
              <a:t>internode</a:t>
            </a:r>
            <a:r>
              <a:rPr lang="en-US" baseline="0" dirty="0" smtClean="0"/>
              <a:t> supports, </a:t>
            </a:r>
            <a:endParaRPr lang="en-US" dirty="0"/>
          </a:p>
        </p:txBody>
      </p:sp>
      <p:sp>
        <p:nvSpPr>
          <p:cNvPr id="4" name="Slide Number Placeholder 3"/>
          <p:cNvSpPr>
            <a:spLocks noGrp="1"/>
          </p:cNvSpPr>
          <p:nvPr>
            <p:ph type="sldNum" idx="10"/>
          </p:nvPr>
        </p:nvSpPr>
        <p:spPr/>
        <p:txBody>
          <a:bodyPr/>
          <a:lstStyle/>
          <a:p>
            <a:pPr>
              <a:defRPr/>
            </a:pPr>
            <a:fld id="{843794A8-C440-438F-9457-57E977792A1F}" type="slidenum">
              <a:rPr lang="en-US" smtClean="0"/>
              <a:pPr>
                <a:defRPr/>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Indeed,</a:t>
            </a:r>
            <a:r>
              <a:rPr lang="en-US" baseline="0" dirty="0" smtClean="0"/>
              <a:t> </a:t>
            </a:r>
            <a:endParaRPr lang="en-US" dirty="0" smtClean="0"/>
          </a:p>
          <a:p>
            <a:endParaRPr lang="en-US" dirty="0" smtClean="0"/>
          </a:p>
          <a:p>
            <a:r>
              <a:rPr lang="en-US" dirty="0" smtClean="0"/>
              <a:t>So What</a:t>
            </a:r>
            <a:r>
              <a:rPr lang="en-US" baseline="0" dirty="0" smtClean="0"/>
              <a:t> can we do?</a:t>
            </a:r>
            <a:endParaRPr lang="en-US" dirty="0"/>
          </a:p>
        </p:txBody>
      </p:sp>
      <p:sp>
        <p:nvSpPr>
          <p:cNvPr id="4" name="Slide Number Placeholder 3"/>
          <p:cNvSpPr>
            <a:spLocks noGrp="1"/>
          </p:cNvSpPr>
          <p:nvPr>
            <p:ph type="sldNum" idx="10"/>
          </p:nvPr>
        </p:nvSpPr>
        <p:spPr/>
        <p:txBody>
          <a:bodyPr/>
          <a:lstStyle/>
          <a:p>
            <a:pPr>
              <a:defRPr/>
            </a:pPr>
            <a:fld id="{843794A8-C440-438F-9457-57E977792A1F}" type="slidenum">
              <a:rPr lang="en-US" smtClean="0"/>
              <a:pPr>
                <a:defRPr/>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Well, if you</a:t>
            </a:r>
            <a:r>
              <a:rPr lang="en-US" baseline="0" dirty="0" smtClean="0"/>
              <a:t> look more carefully, you can see that most nodes with low certainty appear to be concentrated in deep time and small internodes</a:t>
            </a:r>
            <a:endParaRPr lang="en-US" dirty="0"/>
          </a:p>
        </p:txBody>
      </p:sp>
      <p:sp>
        <p:nvSpPr>
          <p:cNvPr id="4" name="Slide Number Placeholder 3"/>
          <p:cNvSpPr>
            <a:spLocks noGrp="1"/>
          </p:cNvSpPr>
          <p:nvPr>
            <p:ph type="sldNum" idx="10"/>
          </p:nvPr>
        </p:nvSpPr>
        <p:spPr/>
        <p:txBody>
          <a:bodyPr/>
          <a:lstStyle/>
          <a:p>
            <a:pPr>
              <a:defRPr/>
            </a:pPr>
            <a:fld id="{843794A8-C440-438F-9457-57E977792A1F}" type="slidenum">
              <a:rPr lang="en-US" smtClean="0"/>
              <a:pPr>
                <a:defRPr/>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Indeed,</a:t>
            </a:r>
            <a:r>
              <a:rPr lang="en-US" baseline="0" dirty="0" smtClean="0"/>
              <a:t> </a:t>
            </a:r>
            <a:endParaRPr lang="en-US" dirty="0" smtClean="0"/>
          </a:p>
          <a:p>
            <a:endParaRPr lang="en-US" dirty="0" smtClean="0"/>
          </a:p>
          <a:p>
            <a:r>
              <a:rPr lang="en-US" dirty="0" smtClean="0"/>
              <a:t>So What</a:t>
            </a:r>
            <a:r>
              <a:rPr lang="en-US" baseline="0" dirty="0" smtClean="0"/>
              <a:t> can we do?</a:t>
            </a:r>
            <a:endParaRPr lang="en-US" dirty="0"/>
          </a:p>
        </p:txBody>
      </p:sp>
      <p:sp>
        <p:nvSpPr>
          <p:cNvPr id="4" name="Slide Number Placeholder 3"/>
          <p:cNvSpPr>
            <a:spLocks noGrp="1"/>
          </p:cNvSpPr>
          <p:nvPr>
            <p:ph type="sldNum" idx="10"/>
          </p:nvPr>
        </p:nvSpPr>
        <p:spPr/>
        <p:txBody>
          <a:bodyPr/>
          <a:lstStyle/>
          <a:p>
            <a:pPr>
              <a:defRPr/>
            </a:pPr>
            <a:fld id="{843794A8-C440-438F-9457-57E977792A1F}" type="slidenum">
              <a:rPr lang="en-US" smtClean="0"/>
              <a:pPr>
                <a:defRPr/>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Indeed,</a:t>
            </a:r>
            <a:r>
              <a:rPr lang="en-US" baseline="0" dirty="0" smtClean="0"/>
              <a:t> </a:t>
            </a:r>
            <a:endParaRPr lang="en-US" dirty="0" smtClean="0"/>
          </a:p>
          <a:p>
            <a:endParaRPr lang="en-US" dirty="0" smtClean="0"/>
          </a:p>
          <a:p>
            <a:r>
              <a:rPr lang="en-US" dirty="0" smtClean="0"/>
              <a:t>So What</a:t>
            </a:r>
            <a:r>
              <a:rPr lang="en-US" baseline="0" dirty="0" smtClean="0"/>
              <a:t> can we do?</a:t>
            </a:r>
            <a:endParaRPr lang="en-US" dirty="0"/>
          </a:p>
        </p:txBody>
      </p:sp>
      <p:sp>
        <p:nvSpPr>
          <p:cNvPr id="4" name="Slide Number Placeholder 3"/>
          <p:cNvSpPr>
            <a:spLocks noGrp="1"/>
          </p:cNvSpPr>
          <p:nvPr>
            <p:ph type="sldNum" idx="10"/>
          </p:nvPr>
        </p:nvSpPr>
        <p:spPr/>
        <p:txBody>
          <a:bodyPr/>
          <a:lstStyle/>
          <a:p>
            <a:pPr>
              <a:defRPr/>
            </a:pPr>
            <a:fld id="{843794A8-C440-438F-9457-57E977792A1F}" type="slidenum">
              <a:rPr lang="en-US" smtClean="0"/>
              <a:pPr>
                <a:defRPr/>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6"/>
          <p:cNvSpPr>
            <a:spLocks noGrp="1" noChangeArrowheads="1"/>
          </p:cNvSpPr>
          <p:nvPr>
            <p:ph type="sldNum" sz="quarter"/>
          </p:nvPr>
        </p:nvSpPr>
        <p:spPr>
          <a:noFill/>
        </p:spPr>
        <p:txBody>
          <a:bodyPr/>
          <a:lstStyle/>
          <a:p>
            <a:pPr>
              <a:tabLst>
                <a:tab pos="649409" algn="l"/>
                <a:tab pos="1298818" algn="l"/>
                <a:tab pos="1948227" algn="l"/>
                <a:tab pos="2597636" algn="l"/>
              </a:tabLst>
            </a:pPr>
            <a:fld id="{499D68D5-6B0C-49C7-9F6F-4845E9B20552}" type="slidenum">
              <a:rPr lang="en-US" smtClean="0">
                <a:latin typeface="Times New Roman" pitchFamily="18" charset="0"/>
                <a:cs typeface="DejaVu Sans" pitchFamily="34" charset="0"/>
              </a:rPr>
              <a:pPr>
                <a:tabLst>
                  <a:tab pos="649409" algn="l"/>
                  <a:tab pos="1298818" algn="l"/>
                  <a:tab pos="1948227" algn="l"/>
                  <a:tab pos="2597636" algn="l"/>
                </a:tabLst>
              </a:pPr>
              <a:t>20</a:t>
            </a:fld>
            <a:endParaRPr lang="en-US" smtClean="0">
              <a:latin typeface="Times New Roman" pitchFamily="18" charset="0"/>
              <a:cs typeface="DejaVu Sans" pitchFamily="34" charset="0"/>
            </a:endParaRPr>
          </a:p>
        </p:txBody>
      </p:sp>
      <p:sp>
        <p:nvSpPr>
          <p:cNvPr id="51203" name="Rectangle 1"/>
          <p:cNvSpPr>
            <a:spLocks noGrp="1" noRot="1" noChangeAspect="1" noChangeArrowheads="1" noTextEdit="1"/>
          </p:cNvSpPr>
          <p:nvPr>
            <p:ph type="sldImg"/>
          </p:nvPr>
        </p:nvSpPr>
        <p:spPr>
          <a:xfrm>
            <a:off x="1149281" y="694303"/>
            <a:ext cx="4557870" cy="3429000"/>
          </a:xfrm>
          <a:solidFill>
            <a:srgbClr val="FFFFFF"/>
          </a:solidFill>
          <a:ln>
            <a:solidFill>
              <a:srgbClr val="000000"/>
            </a:solidFill>
            <a:miter lim="800000"/>
          </a:ln>
        </p:spPr>
      </p:sp>
      <p:sp>
        <p:nvSpPr>
          <p:cNvPr id="51204" name="Rectangle 2"/>
          <p:cNvSpPr>
            <a:spLocks noGrp="1" noChangeArrowheads="1"/>
          </p:cNvSpPr>
          <p:nvPr>
            <p:ph type="body" idx="1"/>
          </p:nvPr>
        </p:nvSpPr>
        <p:spPr>
          <a:xfrm>
            <a:off x="684544" y="4342141"/>
            <a:ext cx="5487343" cy="4115430"/>
          </a:xfrm>
          <a:noFill/>
          <a:ln/>
        </p:spPr>
        <p:txBody>
          <a:bodyPr wrap="none" lIns="82048" tIns="41025" rIns="82048" bIns="41025" anchor="ctr"/>
          <a:lstStyle/>
          <a:p>
            <a:endParaRPr lang="en-US" smtClean="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Indeed,</a:t>
            </a:r>
            <a:r>
              <a:rPr lang="en-US" baseline="0" dirty="0" smtClean="0"/>
              <a:t> </a:t>
            </a:r>
            <a:endParaRPr lang="en-US" dirty="0" smtClean="0"/>
          </a:p>
          <a:p>
            <a:endParaRPr lang="en-US" dirty="0" smtClean="0"/>
          </a:p>
          <a:p>
            <a:r>
              <a:rPr lang="en-US" dirty="0" smtClean="0"/>
              <a:t>So What</a:t>
            </a:r>
            <a:r>
              <a:rPr lang="en-US" baseline="0" dirty="0" smtClean="0"/>
              <a:t> can we do?</a:t>
            </a:r>
            <a:endParaRPr lang="en-US" dirty="0"/>
          </a:p>
        </p:txBody>
      </p:sp>
      <p:sp>
        <p:nvSpPr>
          <p:cNvPr id="4" name="Slide Number Placeholder 3"/>
          <p:cNvSpPr>
            <a:spLocks noGrp="1"/>
          </p:cNvSpPr>
          <p:nvPr>
            <p:ph type="sldNum" idx="10"/>
          </p:nvPr>
        </p:nvSpPr>
        <p:spPr/>
        <p:txBody>
          <a:bodyPr/>
          <a:lstStyle/>
          <a:p>
            <a:pPr>
              <a:defRPr/>
            </a:pPr>
            <a:fld id="{843794A8-C440-438F-9457-57E977792A1F}" type="slidenum">
              <a:rPr lang="en-US" smtClean="0"/>
              <a:pPr>
                <a:defRPr/>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6"/>
          <p:cNvSpPr>
            <a:spLocks noGrp="1" noChangeArrowheads="1"/>
          </p:cNvSpPr>
          <p:nvPr>
            <p:ph type="sldNum" sz="quarter"/>
          </p:nvPr>
        </p:nvSpPr>
        <p:spPr>
          <a:noFill/>
        </p:spPr>
        <p:txBody>
          <a:bodyPr/>
          <a:lstStyle/>
          <a:p>
            <a:pPr>
              <a:tabLst>
                <a:tab pos="649409" algn="l"/>
                <a:tab pos="1298818" algn="l"/>
                <a:tab pos="1948227" algn="l"/>
                <a:tab pos="2597636" algn="l"/>
              </a:tabLst>
            </a:pPr>
            <a:fld id="{F6360539-22CE-4D78-8863-BD783A6EEAF2}" type="slidenum">
              <a:rPr lang="en-US" smtClean="0">
                <a:latin typeface="Times New Roman" pitchFamily="18" charset="0"/>
                <a:cs typeface="DejaVu Sans" pitchFamily="34" charset="0"/>
              </a:rPr>
              <a:pPr>
                <a:tabLst>
                  <a:tab pos="649409" algn="l"/>
                  <a:tab pos="1298818" algn="l"/>
                  <a:tab pos="1948227" algn="l"/>
                  <a:tab pos="2597636" algn="l"/>
                </a:tabLst>
              </a:pPr>
              <a:t>3</a:t>
            </a:fld>
            <a:endParaRPr lang="en-US" smtClean="0">
              <a:latin typeface="Times New Roman" pitchFamily="18" charset="0"/>
              <a:cs typeface="DejaVu Sans" pitchFamily="34" charset="0"/>
            </a:endParaRPr>
          </a:p>
        </p:txBody>
      </p:sp>
      <p:sp>
        <p:nvSpPr>
          <p:cNvPr id="22531" name="Rectangle 1"/>
          <p:cNvSpPr>
            <a:spLocks noGrp="1" noRot="1" noChangeAspect="1" noChangeArrowheads="1" noTextEdit="1"/>
          </p:cNvSpPr>
          <p:nvPr>
            <p:ph type="sldImg"/>
          </p:nvPr>
        </p:nvSpPr>
        <p:spPr>
          <a:xfrm>
            <a:off x="1143000" y="693738"/>
            <a:ext cx="4570413" cy="3429000"/>
          </a:xfrm>
          <a:solidFill>
            <a:srgbClr val="FFFFFF"/>
          </a:solidFill>
          <a:ln>
            <a:solidFill>
              <a:srgbClr val="000000"/>
            </a:solidFill>
            <a:miter lim="800000"/>
          </a:ln>
        </p:spPr>
      </p:sp>
      <p:sp>
        <p:nvSpPr>
          <p:cNvPr id="22532" name="Rectangle 2"/>
          <p:cNvSpPr>
            <a:spLocks noGrp="1" noChangeArrowheads="1"/>
          </p:cNvSpPr>
          <p:nvPr>
            <p:ph type="body" idx="1"/>
          </p:nvPr>
        </p:nvSpPr>
        <p:spPr>
          <a:xfrm>
            <a:off x="684544" y="4342141"/>
            <a:ext cx="5487343" cy="4115430"/>
          </a:xfrm>
          <a:noFill/>
          <a:ln/>
        </p:spPr>
        <p:txBody>
          <a:bodyPr wrap="none" lIns="82048" tIns="41025" rIns="82048" bIns="41025" anchor="ctr"/>
          <a:lstStyle/>
          <a:p>
            <a:r>
              <a:rPr lang="en-US" dirty="0" smtClean="0">
                <a:latin typeface="Times New Roman" pitchFamily="18" charset="0"/>
              </a:rPr>
              <a:t>Well, in general, for</a:t>
            </a:r>
            <a:r>
              <a:rPr lang="en-US" baseline="0" dirty="0" smtClean="0">
                <a:latin typeface="Times New Roman" pitchFamily="18" charset="0"/>
              </a:rPr>
              <a:t> a long time, </a:t>
            </a:r>
            <a:r>
              <a:rPr lang="en-US" dirty="0" smtClean="0">
                <a:latin typeface="Times New Roman" pitchFamily="18" charset="0"/>
              </a:rPr>
              <a:t>from the sequence matrix of a gene, we would</a:t>
            </a:r>
            <a:r>
              <a:rPr lang="en-US" baseline="0" dirty="0" smtClean="0">
                <a:latin typeface="Times New Roman" pitchFamily="18" charset="0"/>
              </a:rPr>
              <a:t> </a:t>
            </a:r>
            <a:r>
              <a:rPr lang="en-US" dirty="0" smtClean="0">
                <a:latin typeface="Times New Roman" pitchFamily="18" charset="0"/>
              </a:rPr>
              <a:t>infer the topology for</a:t>
            </a:r>
            <a:r>
              <a:rPr lang="en-US" baseline="0" dirty="0" smtClean="0">
                <a:latin typeface="Times New Roman" pitchFamily="18" charset="0"/>
              </a:rPr>
              <a:t> that gene and we speculate that the species tree have the same topology. </a:t>
            </a:r>
            <a:endParaRPr lang="en-US" dirty="0" smtClean="0">
              <a:latin typeface="Times New Roman" pitchFamily="18" charset="0"/>
            </a:endParaRPr>
          </a:p>
          <a:p>
            <a:endParaRPr lang="en-US" dirty="0"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Indeed,</a:t>
            </a:r>
            <a:r>
              <a:rPr lang="en-US" baseline="0" dirty="0" smtClean="0"/>
              <a:t> </a:t>
            </a:r>
            <a:endParaRPr lang="en-US" dirty="0" smtClean="0"/>
          </a:p>
          <a:p>
            <a:endParaRPr lang="en-US" dirty="0" smtClean="0"/>
          </a:p>
          <a:p>
            <a:r>
              <a:rPr lang="en-US" dirty="0" smtClean="0"/>
              <a:t>So What</a:t>
            </a:r>
            <a:r>
              <a:rPr lang="en-US" baseline="0" dirty="0" smtClean="0"/>
              <a:t> can we do?</a:t>
            </a:r>
            <a:endParaRPr lang="en-US" dirty="0"/>
          </a:p>
        </p:txBody>
      </p:sp>
      <p:sp>
        <p:nvSpPr>
          <p:cNvPr id="4" name="Slide Number Placeholder 3"/>
          <p:cNvSpPr>
            <a:spLocks noGrp="1"/>
          </p:cNvSpPr>
          <p:nvPr>
            <p:ph type="sldNum" idx="10"/>
          </p:nvPr>
        </p:nvSpPr>
        <p:spPr/>
        <p:txBody>
          <a:bodyPr/>
          <a:lstStyle/>
          <a:p>
            <a:pPr>
              <a:defRPr/>
            </a:pPr>
            <a:fld id="{843794A8-C440-438F-9457-57E977792A1F}" type="slidenum">
              <a:rPr lang="en-US" smtClean="0"/>
              <a:pPr>
                <a:defRPr/>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Indeed,</a:t>
            </a:r>
            <a:r>
              <a:rPr lang="en-US" baseline="0" dirty="0" smtClean="0"/>
              <a:t> </a:t>
            </a:r>
            <a:endParaRPr lang="en-US" dirty="0" smtClean="0"/>
          </a:p>
          <a:p>
            <a:endParaRPr lang="en-US" dirty="0" smtClean="0"/>
          </a:p>
          <a:p>
            <a:r>
              <a:rPr lang="en-US" dirty="0" smtClean="0"/>
              <a:t>So What</a:t>
            </a:r>
            <a:r>
              <a:rPr lang="en-US" baseline="0" dirty="0" smtClean="0"/>
              <a:t> can we do?</a:t>
            </a:r>
            <a:endParaRPr lang="en-US" dirty="0"/>
          </a:p>
        </p:txBody>
      </p:sp>
      <p:sp>
        <p:nvSpPr>
          <p:cNvPr id="4" name="Slide Number Placeholder 3"/>
          <p:cNvSpPr>
            <a:spLocks noGrp="1"/>
          </p:cNvSpPr>
          <p:nvPr>
            <p:ph type="sldNum" idx="10"/>
          </p:nvPr>
        </p:nvSpPr>
        <p:spPr/>
        <p:txBody>
          <a:bodyPr/>
          <a:lstStyle/>
          <a:p>
            <a:pPr>
              <a:defRPr/>
            </a:pPr>
            <a:fld id="{843794A8-C440-438F-9457-57E977792A1F}" type="slidenum">
              <a:rPr lang="en-US" smtClean="0"/>
              <a:pPr>
                <a:defRPr/>
              </a:pPr>
              <a:t>23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6"/>
          <p:cNvSpPr>
            <a:spLocks noGrp="1" noChangeArrowheads="1"/>
          </p:cNvSpPr>
          <p:nvPr>
            <p:ph type="sldNum" sz="quarter"/>
          </p:nvPr>
        </p:nvSpPr>
        <p:spPr>
          <a:noFill/>
        </p:spPr>
        <p:txBody>
          <a:bodyPr/>
          <a:lstStyle/>
          <a:p>
            <a:pPr>
              <a:tabLst>
                <a:tab pos="649409" algn="l"/>
                <a:tab pos="1298818" algn="l"/>
                <a:tab pos="1948227" algn="l"/>
                <a:tab pos="2597636" algn="l"/>
              </a:tabLst>
            </a:pPr>
            <a:fld id="{08CCE5E6-6873-44DE-B80B-C748157A4048}" type="slidenum">
              <a:rPr lang="en-US" smtClean="0">
                <a:latin typeface="Times New Roman" pitchFamily="18" charset="0"/>
                <a:cs typeface="DejaVu Sans" pitchFamily="34" charset="0"/>
              </a:rPr>
              <a:pPr>
                <a:tabLst>
                  <a:tab pos="649409" algn="l"/>
                  <a:tab pos="1298818" algn="l"/>
                  <a:tab pos="1948227" algn="l"/>
                  <a:tab pos="2597636" algn="l"/>
                </a:tabLst>
              </a:pPr>
              <a:t>4</a:t>
            </a:fld>
            <a:endParaRPr lang="en-US" smtClean="0">
              <a:latin typeface="Times New Roman" pitchFamily="18" charset="0"/>
              <a:cs typeface="DejaVu Sans" pitchFamily="34" charset="0"/>
            </a:endParaRPr>
          </a:p>
        </p:txBody>
      </p:sp>
      <p:sp>
        <p:nvSpPr>
          <p:cNvPr id="24579" name="Rectangle 1"/>
          <p:cNvSpPr>
            <a:spLocks noGrp="1" noRot="1" noChangeAspect="1" noChangeArrowheads="1" noTextEdit="1"/>
          </p:cNvSpPr>
          <p:nvPr>
            <p:ph type="sldImg"/>
          </p:nvPr>
        </p:nvSpPr>
        <p:spPr>
          <a:xfrm>
            <a:off x="1143000" y="693738"/>
            <a:ext cx="4570413" cy="3429000"/>
          </a:xfrm>
          <a:solidFill>
            <a:srgbClr val="FFFFFF"/>
          </a:solidFill>
          <a:ln>
            <a:solidFill>
              <a:srgbClr val="000000"/>
            </a:solidFill>
            <a:miter lim="800000"/>
          </a:ln>
        </p:spPr>
      </p:sp>
      <p:sp>
        <p:nvSpPr>
          <p:cNvPr id="24580" name="Rectangle 2"/>
          <p:cNvSpPr>
            <a:spLocks noGrp="1" noChangeArrowheads="1"/>
          </p:cNvSpPr>
          <p:nvPr>
            <p:ph type="body" idx="1"/>
          </p:nvPr>
        </p:nvSpPr>
        <p:spPr>
          <a:xfrm>
            <a:off x="684544" y="4342141"/>
            <a:ext cx="5487343" cy="4115430"/>
          </a:xfrm>
          <a:noFill/>
          <a:ln/>
        </p:spPr>
        <p:txBody>
          <a:bodyPr wrap="none" lIns="82048" tIns="41025" rIns="82048" bIns="41025" anchor="ctr"/>
          <a:lstStyle/>
          <a:p>
            <a:r>
              <a:rPr lang="en-US" dirty="0" smtClean="0">
                <a:latin typeface="Times New Roman" pitchFamily="18" charset="0"/>
              </a:rPr>
              <a:t>However, what happens when we have a second gene that may give</a:t>
            </a:r>
            <a:r>
              <a:rPr lang="en-US" baseline="0" dirty="0" smtClean="0">
                <a:latin typeface="Times New Roman" pitchFamily="18" charset="0"/>
              </a:rPr>
              <a:t> us a different topology? In this case, which one is the species tree?</a:t>
            </a:r>
            <a:endParaRPr lang="en-US" dirty="0"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6"/>
          <p:cNvSpPr>
            <a:spLocks noGrp="1" noChangeArrowheads="1"/>
          </p:cNvSpPr>
          <p:nvPr>
            <p:ph type="sldNum" sz="quarter"/>
          </p:nvPr>
        </p:nvSpPr>
        <p:spPr>
          <a:noFill/>
        </p:spPr>
        <p:txBody>
          <a:bodyPr/>
          <a:lstStyle/>
          <a:p>
            <a:pPr>
              <a:tabLst>
                <a:tab pos="649409" algn="l"/>
                <a:tab pos="1298818" algn="l"/>
                <a:tab pos="1948227" algn="l"/>
                <a:tab pos="2597636" algn="l"/>
              </a:tabLst>
            </a:pPr>
            <a:fld id="{43725B93-E42C-4F69-8FAF-1D26FCB68A98}" type="slidenum">
              <a:rPr lang="en-US" smtClean="0">
                <a:latin typeface="Times New Roman" pitchFamily="18" charset="0"/>
                <a:cs typeface="DejaVu Sans" pitchFamily="34" charset="0"/>
              </a:rPr>
              <a:pPr>
                <a:tabLst>
                  <a:tab pos="649409" algn="l"/>
                  <a:tab pos="1298818" algn="l"/>
                  <a:tab pos="1948227" algn="l"/>
                  <a:tab pos="2597636" algn="l"/>
                </a:tabLst>
              </a:pPr>
              <a:t>5</a:t>
            </a:fld>
            <a:endParaRPr lang="en-US" smtClean="0">
              <a:latin typeface="Times New Roman" pitchFamily="18" charset="0"/>
              <a:cs typeface="DejaVu Sans" pitchFamily="34" charset="0"/>
            </a:endParaRPr>
          </a:p>
        </p:txBody>
      </p:sp>
      <p:sp>
        <p:nvSpPr>
          <p:cNvPr id="26627" name="Rectangle 1"/>
          <p:cNvSpPr>
            <a:spLocks noGrp="1" noRot="1" noChangeAspect="1" noChangeArrowheads="1" noTextEdit="1"/>
          </p:cNvSpPr>
          <p:nvPr>
            <p:ph type="sldImg"/>
          </p:nvPr>
        </p:nvSpPr>
        <p:spPr>
          <a:xfrm>
            <a:off x="1143000" y="693738"/>
            <a:ext cx="4570413" cy="3429000"/>
          </a:xfrm>
          <a:solidFill>
            <a:srgbClr val="FFFFFF"/>
          </a:solidFill>
          <a:ln>
            <a:solidFill>
              <a:srgbClr val="000000"/>
            </a:solidFill>
            <a:miter lim="800000"/>
          </a:ln>
        </p:spPr>
      </p:sp>
      <p:sp>
        <p:nvSpPr>
          <p:cNvPr id="26628" name="Rectangle 2"/>
          <p:cNvSpPr>
            <a:spLocks noGrp="1" noChangeArrowheads="1"/>
          </p:cNvSpPr>
          <p:nvPr>
            <p:ph type="body" idx="1"/>
          </p:nvPr>
        </p:nvSpPr>
        <p:spPr>
          <a:xfrm>
            <a:off x="684544" y="4342141"/>
            <a:ext cx="5487343" cy="4115430"/>
          </a:xfrm>
          <a:noFill/>
          <a:ln/>
        </p:spPr>
        <p:txBody>
          <a:bodyPr wrap="none" lIns="82048" tIns="41025" rIns="82048" bIns="41025" anchor="ctr"/>
          <a:lstStyle/>
          <a:p>
            <a:r>
              <a:rPr lang="en-US" dirty="0" smtClean="0">
                <a:latin typeface="Times New Roman" pitchFamily="18" charset="0"/>
              </a:rPr>
              <a:t>So</a:t>
            </a:r>
            <a:r>
              <a:rPr lang="en-US" baseline="0" dirty="0" smtClean="0">
                <a:latin typeface="Times New Roman" pitchFamily="18" charset="0"/>
              </a:rPr>
              <a:t> in the 21</a:t>
            </a:r>
            <a:r>
              <a:rPr lang="en-US" baseline="30000" dirty="0" smtClean="0">
                <a:latin typeface="Times New Roman" pitchFamily="18" charset="0"/>
              </a:rPr>
              <a:t>st</a:t>
            </a:r>
            <a:r>
              <a:rPr lang="en-US" baseline="0" dirty="0" smtClean="0">
                <a:latin typeface="Times New Roman" pitchFamily="18" charset="0"/>
              </a:rPr>
              <a:t> century we decided, what if we concatenate these two genes or more genes in one </a:t>
            </a:r>
            <a:r>
              <a:rPr lang="en-US" baseline="0" dirty="0" err="1" smtClean="0">
                <a:latin typeface="Times New Roman" pitchFamily="18" charset="0"/>
              </a:rPr>
              <a:t>supermatrix</a:t>
            </a:r>
            <a:r>
              <a:rPr lang="en-US" baseline="0" dirty="0" smtClean="0">
                <a:latin typeface="Times New Roman" pitchFamily="18" charset="0"/>
              </a:rPr>
              <a:t> or supergene, and then we infer the species tree.</a:t>
            </a:r>
            <a:endParaRPr lang="en-US" dirty="0"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6"/>
          <p:cNvSpPr>
            <a:spLocks noGrp="1" noChangeArrowheads="1"/>
          </p:cNvSpPr>
          <p:nvPr>
            <p:ph type="sldNum" sz="quarter"/>
          </p:nvPr>
        </p:nvSpPr>
        <p:spPr>
          <a:noFill/>
        </p:spPr>
        <p:txBody>
          <a:bodyPr/>
          <a:lstStyle/>
          <a:p>
            <a:pPr>
              <a:tabLst>
                <a:tab pos="649409" algn="l"/>
                <a:tab pos="1298818" algn="l"/>
                <a:tab pos="1948227" algn="l"/>
                <a:tab pos="2597636" algn="l"/>
              </a:tabLst>
            </a:pPr>
            <a:fld id="{E8A6505E-BCDD-4123-B003-4199CF8108B0}" type="slidenum">
              <a:rPr lang="en-US" smtClean="0">
                <a:latin typeface="Times New Roman" pitchFamily="18" charset="0"/>
                <a:cs typeface="DejaVu Sans" pitchFamily="34" charset="0"/>
              </a:rPr>
              <a:pPr>
                <a:tabLst>
                  <a:tab pos="649409" algn="l"/>
                  <a:tab pos="1298818" algn="l"/>
                  <a:tab pos="1948227" algn="l"/>
                  <a:tab pos="2597636" algn="l"/>
                </a:tabLst>
              </a:pPr>
              <a:t>6</a:t>
            </a:fld>
            <a:endParaRPr lang="en-US" smtClean="0">
              <a:latin typeface="Times New Roman" pitchFamily="18" charset="0"/>
              <a:cs typeface="DejaVu Sans" pitchFamily="34" charset="0"/>
            </a:endParaRPr>
          </a:p>
        </p:txBody>
      </p:sp>
      <p:sp>
        <p:nvSpPr>
          <p:cNvPr id="28675" name="Rectangle 1"/>
          <p:cNvSpPr>
            <a:spLocks noGrp="1" noRot="1" noChangeAspect="1" noChangeArrowheads="1" noTextEdit="1"/>
          </p:cNvSpPr>
          <p:nvPr>
            <p:ph type="sldImg"/>
          </p:nvPr>
        </p:nvSpPr>
        <p:spPr>
          <a:xfrm>
            <a:off x="1143000" y="693738"/>
            <a:ext cx="4570413" cy="3429000"/>
          </a:xfrm>
          <a:solidFill>
            <a:srgbClr val="FFFFFF"/>
          </a:solidFill>
          <a:ln>
            <a:solidFill>
              <a:srgbClr val="000000"/>
            </a:solidFill>
            <a:miter lim="800000"/>
          </a:ln>
        </p:spPr>
      </p:sp>
      <p:sp>
        <p:nvSpPr>
          <p:cNvPr id="28676" name="Rectangle 2"/>
          <p:cNvSpPr>
            <a:spLocks noGrp="1" noChangeArrowheads="1"/>
          </p:cNvSpPr>
          <p:nvPr>
            <p:ph type="body" idx="1"/>
          </p:nvPr>
        </p:nvSpPr>
        <p:spPr>
          <a:xfrm>
            <a:off x="684544" y="4342141"/>
            <a:ext cx="5487343" cy="4115430"/>
          </a:xfrm>
          <a:noFill/>
          <a:ln/>
        </p:spPr>
        <p:txBody>
          <a:bodyPr wrap="none" lIns="82048" tIns="41025" rIns="82048" bIns="41025" anchor="ctr"/>
          <a:lstStyle/>
          <a:p>
            <a:r>
              <a:rPr lang="en-US" smtClean="0">
                <a:latin typeface="Times New Roman" pitchFamily="18" charset="0"/>
              </a:rPr>
              <a:t>By inferring  the gene tree from this orthogroup we often make assumptions concerning the species tree</a:t>
            </a:r>
          </a:p>
          <a:p>
            <a:endParaRPr lang="en-US"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6"/>
          <p:cNvSpPr>
            <a:spLocks noGrp="1" noChangeArrowheads="1"/>
          </p:cNvSpPr>
          <p:nvPr>
            <p:ph type="sldNum" sz="quarter"/>
          </p:nvPr>
        </p:nvSpPr>
        <p:spPr>
          <a:noFill/>
        </p:spPr>
        <p:txBody>
          <a:bodyPr/>
          <a:lstStyle/>
          <a:p>
            <a:pPr>
              <a:tabLst>
                <a:tab pos="649409" algn="l"/>
                <a:tab pos="1298818" algn="l"/>
                <a:tab pos="1948227" algn="l"/>
                <a:tab pos="2597636" algn="l"/>
              </a:tabLst>
            </a:pPr>
            <a:fld id="{742CF4C3-DAD3-4D89-BFDC-D68CFAF12205}" type="slidenum">
              <a:rPr lang="en-US" smtClean="0">
                <a:latin typeface="Times New Roman" pitchFamily="18" charset="0"/>
                <a:ea typeface="DejaVu Sans"/>
                <a:cs typeface="DejaVu Sans"/>
              </a:rPr>
              <a:pPr>
                <a:tabLst>
                  <a:tab pos="649409" algn="l"/>
                  <a:tab pos="1298818" algn="l"/>
                  <a:tab pos="1948227" algn="l"/>
                  <a:tab pos="2597636" algn="l"/>
                </a:tabLst>
              </a:pPr>
              <a:t>7</a:t>
            </a:fld>
            <a:endParaRPr lang="en-US" smtClean="0">
              <a:latin typeface="Times New Roman" pitchFamily="18" charset="0"/>
              <a:ea typeface="DejaVu Sans"/>
              <a:cs typeface="DejaVu Sans"/>
            </a:endParaRPr>
          </a:p>
        </p:txBody>
      </p:sp>
      <p:sp>
        <p:nvSpPr>
          <p:cNvPr id="47107" name="Rectangle 1"/>
          <p:cNvSpPr>
            <a:spLocks noGrp="1" noRot="1" noChangeAspect="1" noChangeArrowheads="1" noTextEdit="1"/>
          </p:cNvSpPr>
          <p:nvPr>
            <p:ph type="sldImg"/>
          </p:nvPr>
        </p:nvSpPr>
        <p:spPr>
          <a:xfrm>
            <a:off x="1143000" y="693738"/>
            <a:ext cx="4570413" cy="3429000"/>
          </a:xfrm>
          <a:solidFill>
            <a:srgbClr val="FFFFFF"/>
          </a:solidFill>
          <a:ln>
            <a:solidFill>
              <a:srgbClr val="000000"/>
            </a:solidFill>
            <a:miter lim="800000"/>
          </a:ln>
        </p:spPr>
      </p:sp>
      <p:sp>
        <p:nvSpPr>
          <p:cNvPr id="47108" name="Rectangle 2"/>
          <p:cNvSpPr>
            <a:spLocks noGrp="1" noChangeArrowheads="1"/>
          </p:cNvSpPr>
          <p:nvPr>
            <p:ph type="body" idx="1"/>
          </p:nvPr>
        </p:nvSpPr>
        <p:spPr>
          <a:xfrm>
            <a:off x="684544" y="4342141"/>
            <a:ext cx="5487343" cy="4115430"/>
          </a:xfrm>
          <a:noFill/>
          <a:ln/>
        </p:spPr>
        <p:txBody>
          <a:bodyPr wrap="none" lIns="82048" tIns="41025" rIns="82048" bIns="41025" anchor="ctr"/>
          <a:lstStyle/>
          <a:p>
            <a:r>
              <a:rPr lang="en-US" dirty="0" smtClean="0">
                <a:latin typeface="Times New Roman" pitchFamily="18" charset="0"/>
              </a:rPr>
              <a:t>So much resolving, that in 2009,</a:t>
            </a:r>
            <a:r>
              <a:rPr lang="en-US" baseline="0" dirty="0" smtClean="0">
                <a:latin typeface="Times New Roman" pitchFamily="18" charset="0"/>
              </a:rPr>
              <a:t> within one year, </a:t>
            </a:r>
            <a:r>
              <a:rPr lang="en-US" baseline="0" dirty="0" err="1" smtClean="0">
                <a:latin typeface="Times New Roman" pitchFamily="18" charset="0"/>
              </a:rPr>
              <a:t>Schierwater</a:t>
            </a:r>
            <a:r>
              <a:rPr lang="en-US" baseline="0" dirty="0" smtClean="0">
                <a:latin typeface="Times New Roman" pitchFamily="18" charset="0"/>
              </a:rPr>
              <a:t>, Dunn and Philippe suggested three distinct evolutionary scenarios on the evolution of early animals using the concatenation approach of hundreds of genes.  Every time a different </a:t>
            </a:r>
            <a:r>
              <a:rPr lang="en-US" baseline="0" dirty="0" err="1" smtClean="0">
                <a:latin typeface="Times New Roman" pitchFamily="18" charset="0"/>
              </a:rPr>
              <a:t>outgroup</a:t>
            </a:r>
            <a:r>
              <a:rPr lang="en-US" baseline="0" dirty="0" smtClean="0">
                <a:latin typeface="Times New Roman" pitchFamily="18" charset="0"/>
              </a:rPr>
              <a:t> and different evolutionary relationships</a:t>
            </a:r>
            <a:endParaRPr lang="en-US" dirty="0"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p:sp>
      <p:sp>
        <p:nvSpPr>
          <p:cNvPr id="36866" name="Notes Placeholder 2"/>
          <p:cNvSpPr>
            <a:spLocks noGrp="1"/>
          </p:cNvSpPr>
          <p:nvPr>
            <p:ph type="body" idx="1"/>
          </p:nvPr>
        </p:nvSpPr>
        <p:spPr>
          <a:noFill/>
          <a:ln/>
        </p:spPr>
        <p:txBody>
          <a:bodyPr/>
          <a:lstStyle/>
          <a:p>
            <a:r>
              <a:rPr lang="en-US" smtClean="0">
                <a:latin typeface="Times New Roman" pitchFamily="18" charset="0"/>
              </a:rPr>
              <a:t>As expected, the concatenation tree we got from the pipeline depicting the evolutionary scenario of yeast, had absolute support for every branch. However, we know that it is at least partly wrong, in the Glabrata-Castellii case that I previously explained. Imagine that the use of more than a thousand genes, was not enough to identify the correct topology. </a:t>
            </a:r>
          </a:p>
        </p:txBody>
      </p:sp>
      <p:sp>
        <p:nvSpPr>
          <p:cNvPr id="36867" name="Slide Number Placeholder 3"/>
          <p:cNvSpPr>
            <a:spLocks noGrp="1"/>
          </p:cNvSpPr>
          <p:nvPr>
            <p:ph type="sldNum" sz="quarter"/>
          </p:nvPr>
        </p:nvSpPr>
        <p:spPr>
          <a:noFill/>
        </p:spPr>
        <p:txBody>
          <a:bodyPr/>
          <a:lstStyle/>
          <a:p>
            <a:pPr>
              <a:tabLst>
                <a:tab pos="649409" algn="l"/>
                <a:tab pos="1298818" algn="l"/>
                <a:tab pos="1948227" algn="l"/>
                <a:tab pos="2597636" algn="l"/>
              </a:tabLst>
            </a:pPr>
            <a:fld id="{91A87AA6-885F-422C-8B3B-0A8884E0F6BA}" type="slidenum">
              <a:rPr lang="en-US" smtClean="0">
                <a:latin typeface="Times New Roman" pitchFamily="18" charset="0"/>
                <a:cs typeface="DejaVu Sans" pitchFamily="34" charset="0"/>
              </a:rPr>
              <a:pPr>
                <a:tabLst>
                  <a:tab pos="649409" algn="l"/>
                  <a:tab pos="1298818" algn="l"/>
                  <a:tab pos="1948227" algn="l"/>
                  <a:tab pos="2597636" algn="l"/>
                </a:tabLst>
              </a:pPr>
              <a:t>8</a:t>
            </a:fld>
            <a:endParaRPr lang="en-US" smtClean="0">
              <a:latin typeface="Times New Roman" pitchFamily="18" charset="0"/>
              <a:cs typeface="DejaVu Sans"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6"/>
          <p:cNvSpPr>
            <a:spLocks noGrp="1" noChangeArrowheads="1"/>
          </p:cNvSpPr>
          <p:nvPr>
            <p:ph type="sldNum" sz="quarter"/>
          </p:nvPr>
        </p:nvSpPr>
        <p:spPr>
          <a:noFill/>
        </p:spPr>
        <p:txBody>
          <a:bodyPr/>
          <a:lstStyle/>
          <a:p>
            <a:pPr>
              <a:tabLst>
                <a:tab pos="649409" algn="l"/>
                <a:tab pos="1298818" algn="l"/>
                <a:tab pos="1948227" algn="l"/>
                <a:tab pos="2597636" algn="l"/>
              </a:tabLst>
            </a:pPr>
            <a:fld id="{43725B93-E42C-4F69-8FAF-1D26FCB68A98}" type="slidenum">
              <a:rPr lang="en-US" smtClean="0">
                <a:latin typeface="Times New Roman" pitchFamily="18" charset="0"/>
                <a:cs typeface="DejaVu Sans" pitchFamily="34" charset="0"/>
              </a:rPr>
              <a:pPr>
                <a:tabLst>
                  <a:tab pos="649409" algn="l"/>
                  <a:tab pos="1298818" algn="l"/>
                  <a:tab pos="1948227" algn="l"/>
                  <a:tab pos="2597636" algn="l"/>
                </a:tabLst>
              </a:pPr>
              <a:t>9</a:t>
            </a:fld>
            <a:endParaRPr lang="en-US" smtClean="0">
              <a:latin typeface="Times New Roman" pitchFamily="18" charset="0"/>
              <a:cs typeface="DejaVu Sans" pitchFamily="34" charset="0"/>
            </a:endParaRPr>
          </a:p>
        </p:txBody>
      </p:sp>
      <p:sp>
        <p:nvSpPr>
          <p:cNvPr id="26627" name="Rectangle 1"/>
          <p:cNvSpPr>
            <a:spLocks noGrp="1" noRot="1" noChangeAspect="1" noChangeArrowheads="1" noTextEdit="1"/>
          </p:cNvSpPr>
          <p:nvPr>
            <p:ph type="sldImg"/>
          </p:nvPr>
        </p:nvSpPr>
        <p:spPr>
          <a:xfrm>
            <a:off x="1143000" y="693738"/>
            <a:ext cx="4570413" cy="3429000"/>
          </a:xfrm>
          <a:solidFill>
            <a:srgbClr val="FFFFFF"/>
          </a:solidFill>
          <a:ln>
            <a:solidFill>
              <a:srgbClr val="000000"/>
            </a:solidFill>
            <a:miter lim="800000"/>
          </a:ln>
        </p:spPr>
      </p:sp>
      <p:sp>
        <p:nvSpPr>
          <p:cNvPr id="26628" name="Rectangle 2"/>
          <p:cNvSpPr>
            <a:spLocks noGrp="1" noChangeArrowheads="1"/>
          </p:cNvSpPr>
          <p:nvPr>
            <p:ph type="body" idx="1"/>
          </p:nvPr>
        </p:nvSpPr>
        <p:spPr>
          <a:xfrm>
            <a:off x="684544" y="4342141"/>
            <a:ext cx="5487343" cy="4115430"/>
          </a:xfrm>
          <a:noFill/>
          <a:ln/>
        </p:spPr>
        <p:txBody>
          <a:bodyPr wrap="none" lIns="82048" tIns="41025" rIns="82048" bIns="41025" anchor="ctr"/>
          <a:lstStyle/>
          <a:p>
            <a:r>
              <a:rPr lang="en-US" smtClean="0">
                <a:latin typeface="Times New Roman" pitchFamily="18" charset="0"/>
              </a:rPr>
              <a:t>By inferring  the gene tree from this orthogroup we often make assumptions concerning the species tree</a:t>
            </a:r>
          </a:p>
          <a:p>
            <a:endParaRPr lang="en-US"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this reason,</a:t>
            </a:r>
            <a:r>
              <a:rPr lang="en-US" baseline="0" dirty="0" smtClean="0"/>
              <a:t> I decided to see what is going on in gene level. I therefore constructed a consensus tree where each number represents the percentage of gene that agree with the specific </a:t>
            </a:r>
            <a:r>
              <a:rPr lang="en-US" baseline="0" dirty="0" err="1" smtClean="0"/>
              <a:t>internode</a:t>
            </a:r>
            <a:r>
              <a:rPr lang="en-US" baseline="0" dirty="0" smtClean="0"/>
              <a:t>. This measurement is also called Gene support Frequency, or GSF. </a:t>
            </a:r>
            <a:endParaRPr lang="en-US" dirty="0"/>
          </a:p>
        </p:txBody>
      </p:sp>
      <p:sp>
        <p:nvSpPr>
          <p:cNvPr id="4" name="Slide Number Placeholder 3"/>
          <p:cNvSpPr>
            <a:spLocks noGrp="1"/>
          </p:cNvSpPr>
          <p:nvPr>
            <p:ph type="sldNum" idx="10"/>
          </p:nvPr>
        </p:nvSpPr>
        <p:spPr/>
        <p:txBody>
          <a:bodyPr/>
          <a:lstStyle/>
          <a:p>
            <a:pPr>
              <a:defRPr/>
            </a:pPr>
            <a:fld id="{843794A8-C440-438F-9457-57E977792A1F}" type="slidenum">
              <a:rPr lang="en-US" smtClean="0"/>
              <a:pPr>
                <a:defRPr/>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94AECA-1795-694A-AD47-08DECCE89010}" type="datetimeFigureOut">
              <a:rPr lang="en-US" smtClean="0"/>
              <a:t>5/6/15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CA15B-5ABA-3C4E-A011-FDC6538D0E5C}" type="slidenum">
              <a:rPr lang="en-US" smtClean="0"/>
              <a:t>‹#›</a:t>
            </a:fld>
            <a:endParaRPr lang="en-US"/>
          </a:p>
        </p:txBody>
      </p:sp>
    </p:spTree>
    <p:extLst>
      <p:ext uri="{BB962C8B-B14F-4D97-AF65-F5344CB8AC3E}">
        <p14:creationId xmlns:p14="http://schemas.microsoft.com/office/powerpoint/2010/main" val="721472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94AECA-1795-694A-AD47-08DECCE89010}" type="datetimeFigureOut">
              <a:rPr lang="en-US" smtClean="0"/>
              <a:t>5/6/15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CA15B-5ABA-3C4E-A011-FDC6538D0E5C}" type="slidenum">
              <a:rPr lang="en-US" smtClean="0"/>
              <a:t>‹#›</a:t>
            </a:fld>
            <a:endParaRPr lang="en-US"/>
          </a:p>
        </p:txBody>
      </p:sp>
    </p:spTree>
    <p:extLst>
      <p:ext uri="{BB962C8B-B14F-4D97-AF65-F5344CB8AC3E}">
        <p14:creationId xmlns:p14="http://schemas.microsoft.com/office/powerpoint/2010/main" val="2490768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94AECA-1795-694A-AD47-08DECCE89010}" type="datetimeFigureOut">
              <a:rPr lang="en-US" smtClean="0"/>
              <a:t>5/6/15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CA15B-5ABA-3C4E-A011-FDC6538D0E5C}" type="slidenum">
              <a:rPr lang="en-US" smtClean="0"/>
              <a:t>‹#›</a:t>
            </a:fld>
            <a:endParaRPr lang="en-US"/>
          </a:p>
        </p:txBody>
      </p:sp>
    </p:spTree>
    <p:extLst>
      <p:ext uri="{BB962C8B-B14F-4D97-AF65-F5344CB8AC3E}">
        <p14:creationId xmlns:p14="http://schemas.microsoft.com/office/powerpoint/2010/main" val="3073096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94AECA-1795-694A-AD47-08DECCE89010}" type="datetimeFigureOut">
              <a:rPr lang="en-US" smtClean="0"/>
              <a:t>5/6/15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CA15B-5ABA-3C4E-A011-FDC6538D0E5C}" type="slidenum">
              <a:rPr lang="en-US" smtClean="0"/>
              <a:t>‹#›</a:t>
            </a:fld>
            <a:endParaRPr lang="en-US"/>
          </a:p>
        </p:txBody>
      </p:sp>
    </p:spTree>
    <p:extLst>
      <p:ext uri="{BB962C8B-B14F-4D97-AF65-F5344CB8AC3E}">
        <p14:creationId xmlns:p14="http://schemas.microsoft.com/office/powerpoint/2010/main" val="1690885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94AECA-1795-694A-AD47-08DECCE89010}" type="datetimeFigureOut">
              <a:rPr lang="en-US" smtClean="0"/>
              <a:t>5/6/15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CA15B-5ABA-3C4E-A011-FDC6538D0E5C}" type="slidenum">
              <a:rPr lang="en-US" smtClean="0"/>
              <a:t>‹#›</a:t>
            </a:fld>
            <a:endParaRPr lang="en-US"/>
          </a:p>
        </p:txBody>
      </p:sp>
    </p:spTree>
    <p:extLst>
      <p:ext uri="{BB962C8B-B14F-4D97-AF65-F5344CB8AC3E}">
        <p14:creationId xmlns:p14="http://schemas.microsoft.com/office/powerpoint/2010/main" val="262676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94AECA-1795-694A-AD47-08DECCE89010}" type="datetimeFigureOut">
              <a:rPr lang="en-US" smtClean="0"/>
              <a:t>5/6/15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ECA15B-5ABA-3C4E-A011-FDC6538D0E5C}" type="slidenum">
              <a:rPr lang="en-US" smtClean="0"/>
              <a:t>‹#›</a:t>
            </a:fld>
            <a:endParaRPr lang="en-US"/>
          </a:p>
        </p:txBody>
      </p:sp>
    </p:spTree>
    <p:extLst>
      <p:ext uri="{BB962C8B-B14F-4D97-AF65-F5344CB8AC3E}">
        <p14:creationId xmlns:p14="http://schemas.microsoft.com/office/powerpoint/2010/main" val="3289531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94AECA-1795-694A-AD47-08DECCE89010}" type="datetimeFigureOut">
              <a:rPr lang="en-US" smtClean="0"/>
              <a:t>5/6/15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ECA15B-5ABA-3C4E-A011-FDC6538D0E5C}" type="slidenum">
              <a:rPr lang="en-US" smtClean="0"/>
              <a:t>‹#›</a:t>
            </a:fld>
            <a:endParaRPr lang="en-US"/>
          </a:p>
        </p:txBody>
      </p:sp>
    </p:spTree>
    <p:extLst>
      <p:ext uri="{BB962C8B-B14F-4D97-AF65-F5344CB8AC3E}">
        <p14:creationId xmlns:p14="http://schemas.microsoft.com/office/powerpoint/2010/main" val="3432238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94AECA-1795-694A-AD47-08DECCE89010}" type="datetimeFigureOut">
              <a:rPr lang="en-US" smtClean="0"/>
              <a:t>5/6/15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ECA15B-5ABA-3C4E-A011-FDC6538D0E5C}" type="slidenum">
              <a:rPr lang="en-US" smtClean="0"/>
              <a:t>‹#›</a:t>
            </a:fld>
            <a:endParaRPr lang="en-US"/>
          </a:p>
        </p:txBody>
      </p:sp>
    </p:spTree>
    <p:extLst>
      <p:ext uri="{BB962C8B-B14F-4D97-AF65-F5344CB8AC3E}">
        <p14:creationId xmlns:p14="http://schemas.microsoft.com/office/powerpoint/2010/main" val="1050223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94AECA-1795-694A-AD47-08DECCE89010}" type="datetimeFigureOut">
              <a:rPr lang="en-US" smtClean="0"/>
              <a:t>5/6/15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ECA15B-5ABA-3C4E-A011-FDC6538D0E5C}" type="slidenum">
              <a:rPr lang="en-US" smtClean="0"/>
              <a:t>‹#›</a:t>
            </a:fld>
            <a:endParaRPr lang="en-US"/>
          </a:p>
        </p:txBody>
      </p:sp>
    </p:spTree>
    <p:extLst>
      <p:ext uri="{BB962C8B-B14F-4D97-AF65-F5344CB8AC3E}">
        <p14:creationId xmlns:p14="http://schemas.microsoft.com/office/powerpoint/2010/main" val="1950684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94AECA-1795-694A-AD47-08DECCE89010}" type="datetimeFigureOut">
              <a:rPr lang="en-US" smtClean="0"/>
              <a:t>5/6/15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ECA15B-5ABA-3C4E-A011-FDC6538D0E5C}" type="slidenum">
              <a:rPr lang="en-US" smtClean="0"/>
              <a:t>‹#›</a:t>
            </a:fld>
            <a:endParaRPr lang="en-US"/>
          </a:p>
        </p:txBody>
      </p:sp>
    </p:spTree>
    <p:extLst>
      <p:ext uri="{BB962C8B-B14F-4D97-AF65-F5344CB8AC3E}">
        <p14:creationId xmlns:p14="http://schemas.microsoft.com/office/powerpoint/2010/main" val="1162069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94AECA-1795-694A-AD47-08DECCE89010}" type="datetimeFigureOut">
              <a:rPr lang="en-US" smtClean="0"/>
              <a:t>5/6/15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ECA15B-5ABA-3C4E-A011-FDC6538D0E5C}" type="slidenum">
              <a:rPr lang="en-US" smtClean="0"/>
              <a:t>‹#›</a:t>
            </a:fld>
            <a:endParaRPr lang="en-US"/>
          </a:p>
        </p:txBody>
      </p:sp>
    </p:spTree>
    <p:extLst>
      <p:ext uri="{BB962C8B-B14F-4D97-AF65-F5344CB8AC3E}">
        <p14:creationId xmlns:p14="http://schemas.microsoft.com/office/powerpoint/2010/main" val="24087015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94AECA-1795-694A-AD47-08DECCE89010}" type="datetimeFigureOut">
              <a:rPr lang="en-US" smtClean="0"/>
              <a:t>5/6/15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ECA15B-5ABA-3C4E-A011-FDC6538D0E5C}" type="slidenum">
              <a:rPr lang="en-US" smtClean="0"/>
              <a:t>‹#›</a:t>
            </a:fld>
            <a:endParaRPr lang="en-US"/>
          </a:p>
        </p:txBody>
      </p:sp>
    </p:spTree>
    <p:extLst>
      <p:ext uri="{BB962C8B-B14F-4D97-AF65-F5344CB8AC3E}">
        <p14:creationId xmlns:p14="http://schemas.microsoft.com/office/powerpoint/2010/main" val="2033728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6.pn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4.jpe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4.jpe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6.pn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28.jpeg"/><Relationship Id="rId6"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1" Type="http://schemas.openxmlformats.org/officeDocument/2006/relationships/image" Target="../media/image37.jpeg"/><Relationship Id="rId12" Type="http://schemas.openxmlformats.org/officeDocument/2006/relationships/image" Target="../media/image38.png"/><Relationship Id="rId13"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jpeg"/><Relationship Id="rId7" Type="http://schemas.openxmlformats.org/officeDocument/2006/relationships/image" Target="../media/image33.jpeg"/><Relationship Id="rId8" Type="http://schemas.openxmlformats.org/officeDocument/2006/relationships/image" Target="../media/image34.jpeg"/><Relationship Id="rId9" Type="http://schemas.openxmlformats.org/officeDocument/2006/relationships/image" Target="../media/image35.jpeg"/><Relationship Id="rId10" Type="http://schemas.openxmlformats.org/officeDocument/2006/relationships/image" Target="../media/image36.gif"/></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9.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package" Target="../embeddings/Microsoft_Excel_Sheet1.xlsx"/><Relationship Id="rId4" Type="http://schemas.openxmlformats.org/officeDocument/2006/relationships/image" Target="../media/image4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Excel_Sheet2.xlsx"/><Relationship Id="rId4" Type="http://schemas.openxmlformats.org/officeDocument/2006/relationships/image" Target="../media/image44.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3.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jpeg"/><Relationship Id="rId13"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jpeg"/><Relationship Id="rId8" Type="http://schemas.openxmlformats.org/officeDocument/2006/relationships/image" Target="../media/image8.png"/><Relationship Id="rId9" Type="http://schemas.openxmlformats.org/officeDocument/2006/relationships/image" Target="../media/image9.jpeg"/><Relationship Id="rId10"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 Id="rId3" Type="http://schemas.openxmlformats.org/officeDocument/2006/relationships/chart" Target="../charts/char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5.xml"/><Relationship Id="rId3" Type="http://schemas.openxmlformats.org/officeDocument/2006/relationships/chart" Target="../charts/chart6.xml"/></Relationships>
</file>

<file path=ppt/slides/_rels/slide35.xml.rels><?xml version="1.0" encoding="UTF-8" standalone="yes"?>
<Relationships xmlns="http://schemas.openxmlformats.org/package/2006/relationships"><Relationship Id="rId3" Type="http://schemas.openxmlformats.org/officeDocument/2006/relationships/package" Target="../embeddings/Microsoft_Excel_Sheet3.xlsx"/><Relationship Id="rId4" Type="http://schemas.openxmlformats.org/officeDocument/2006/relationships/image" Target="../media/image46.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7.xml"/></Relationships>
</file>

<file path=ppt/slides/_rels/slide38.xml.rels><?xml version="1.0" encoding="UTF-8" standalone="yes"?>
<Relationships xmlns="http://schemas.openxmlformats.org/package/2006/relationships"><Relationship Id="rId3" Type="http://schemas.openxmlformats.org/officeDocument/2006/relationships/package" Target="../embeddings/Microsoft_Excel_Sheet4.xlsx"/><Relationship Id="rId4" Type="http://schemas.openxmlformats.org/officeDocument/2006/relationships/image" Target="../media/image50.png"/><Relationship Id="rId5" Type="http://schemas.openxmlformats.org/officeDocument/2006/relationships/chart" Target="../charts/chart8.xml"/><Relationship Id="rId6" Type="http://schemas.openxmlformats.org/officeDocument/2006/relationships/chart" Target="../charts/chart9.xml"/><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jpe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jpeg"/><Relationship Id="rId8" Type="http://schemas.openxmlformats.org/officeDocument/2006/relationships/image" Target="../media/image8.png"/><Relationship Id="rId9" Type="http://schemas.openxmlformats.org/officeDocument/2006/relationships/image" Target="../media/image9.jpeg"/><Relationship Id="rId10"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jpe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jpeg"/><Relationship Id="rId8" Type="http://schemas.openxmlformats.org/officeDocument/2006/relationships/image" Target="../media/image8.png"/><Relationship Id="rId9" Type="http://schemas.openxmlformats.org/officeDocument/2006/relationships/image" Target="../media/image9.jpeg"/><Relationship Id="rId10" Type="http://schemas.openxmlformats.org/officeDocument/2006/relationships/image" Target="../media/image10.png"/></Relationships>
</file>

<file path=ppt/slides/_rels/slide6.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jpeg"/><Relationship Id="rId13" Type="http://schemas.openxmlformats.org/officeDocument/2006/relationships/image" Target="../media/image13.png"/><Relationship Id="rId14" Type="http://schemas.openxmlformats.org/officeDocument/2006/relationships/image" Target="../media/image17.png"/><Relationship Id="rId1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jpeg"/><Relationship Id="rId8" Type="http://schemas.openxmlformats.org/officeDocument/2006/relationships/image" Target="../media/image8.png"/><Relationship Id="rId9" Type="http://schemas.openxmlformats.org/officeDocument/2006/relationships/image" Target="../media/image9.jpeg"/><Relationship Id="rId10"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6.png"/><Relationship Id="rId6"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6.pn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1" Type="http://schemas.openxmlformats.org/officeDocument/2006/relationships/image" Target="../media/image14.png"/><Relationship Id="rId12" Type="http://schemas.openxmlformats.org/officeDocument/2006/relationships/image" Target="../media/image21.jpeg"/><Relationship Id="rId13"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jpe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jpeg"/><Relationship Id="rId10"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424219"/>
            <a:ext cx="8966286" cy="1699060"/>
          </a:xfrm>
        </p:spPr>
        <p:txBody>
          <a:bodyPr>
            <a:normAutofit fontScale="90000"/>
          </a:bodyPr>
          <a:lstStyle/>
          <a:p>
            <a:r>
              <a:rPr lang="en-US" dirty="0" smtClean="0"/>
              <a:t>Evaluation of Gene expression profiles with regards to somatic evolution </a:t>
            </a:r>
            <a:br>
              <a:rPr lang="en-US" dirty="0" smtClean="0"/>
            </a:br>
            <a:r>
              <a:rPr lang="en-US" dirty="0" smtClean="0"/>
              <a:t>(In Cancer)</a:t>
            </a:r>
            <a:endParaRPr lang="en-US" dirty="0"/>
          </a:p>
        </p:txBody>
      </p:sp>
      <p:sp>
        <p:nvSpPr>
          <p:cNvPr id="3" name="Subtitle 2"/>
          <p:cNvSpPr>
            <a:spLocks noGrp="1"/>
          </p:cNvSpPr>
          <p:nvPr>
            <p:ph type="subTitle" idx="1"/>
          </p:nvPr>
        </p:nvSpPr>
        <p:spPr/>
        <p:txBody>
          <a:bodyPr/>
          <a:lstStyle/>
          <a:p>
            <a:r>
              <a:rPr lang="en-US" dirty="0" smtClean="0"/>
              <a:t>Leonidas Salichos LM</a:t>
            </a:r>
          </a:p>
          <a:p>
            <a:r>
              <a:rPr lang="en-US" dirty="0" smtClean="0"/>
              <a:t>5/6/2015</a:t>
            </a:r>
            <a:endParaRPr lang="en-US" dirty="0"/>
          </a:p>
        </p:txBody>
      </p:sp>
    </p:spTree>
    <p:extLst>
      <p:ext uri="{BB962C8B-B14F-4D97-AF65-F5344CB8AC3E}">
        <p14:creationId xmlns:p14="http://schemas.microsoft.com/office/powerpoint/2010/main" val="425987663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6" name="Picture 4"/>
          <p:cNvPicPr>
            <a:picLocks noChangeAspect="1"/>
          </p:cNvPicPr>
          <p:nvPr/>
        </p:nvPicPr>
        <p:blipFill>
          <a:blip r:embed="rId3" cstate="print"/>
          <a:srcRect/>
          <a:stretch>
            <a:fillRect/>
          </a:stretch>
        </p:blipFill>
        <p:spPr bwMode="auto">
          <a:xfrm>
            <a:off x="286561" y="1078674"/>
            <a:ext cx="8498880" cy="4840348"/>
          </a:xfrm>
          <a:prstGeom prst="rect">
            <a:avLst/>
          </a:prstGeom>
          <a:noFill/>
          <a:ln w="9525">
            <a:noFill/>
            <a:miter lim="800000"/>
            <a:headEnd/>
            <a:tailEnd/>
          </a:ln>
        </p:spPr>
      </p:pic>
      <p:sp>
        <p:nvSpPr>
          <p:cNvPr id="6" name="Title 1"/>
          <p:cNvSpPr>
            <a:spLocks/>
          </p:cNvSpPr>
          <p:nvPr/>
        </p:nvSpPr>
        <p:spPr bwMode="auto">
          <a:xfrm>
            <a:off x="1146412" y="-27363"/>
            <a:ext cx="7987507" cy="1070090"/>
          </a:xfrm>
          <a:prstGeom prst="rect">
            <a:avLst/>
          </a:prstGeom>
          <a:solidFill>
            <a:schemeClr val="accent2">
              <a:lumMod val="40000"/>
              <a:lumOff val="60000"/>
            </a:schemeClr>
          </a:solidFill>
          <a:ln w="9360">
            <a:noFill/>
            <a:miter lim="800000"/>
            <a:headEnd/>
            <a:tailEnd/>
          </a:ln>
          <a:effectLst/>
        </p:spPr>
        <p:txBody>
          <a:bodyPr vert="horz" lIns="91430" tIns="45715" rIns="91430" bIns="45715" anchor="ctr">
            <a:normAutofit/>
            <a:scene3d>
              <a:camera prst="orthographicFront"/>
              <a:lightRig rig="soft" dir="t">
                <a:rot lat="0" lon="0" rev="16800000"/>
              </a:lightRig>
            </a:scene3d>
            <a:sp3d prstMaterial="softEdge">
              <a:bevelT w="38100" h="38100"/>
            </a:sp3d>
          </a:bodyPr>
          <a:lstStyle/>
          <a:p>
            <a:pPr algn="ctr" eaLnBrk="0" hangingPunct="0">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sz="2900" b="1" dirty="0">
                <a:ln w="6350">
                  <a:noFill/>
                </a:ln>
                <a:solidFill>
                  <a:srgbClr val="000000"/>
                </a:solidFill>
              </a:rPr>
              <a:t>Gene Consensus Tree Yields Clades With Low “Gene Support Frequency” (GSF)</a:t>
            </a:r>
          </a:p>
        </p:txBody>
      </p:sp>
      <p:pic>
        <p:nvPicPr>
          <p:cNvPr id="7" name="Picture 2"/>
          <p:cNvPicPr>
            <a:picLocks noChangeAspect="1" noChangeArrowheads="1"/>
          </p:cNvPicPr>
          <p:nvPr/>
        </p:nvPicPr>
        <p:blipFill>
          <a:blip r:embed="rId4" cstate="print"/>
          <a:srcRect/>
          <a:stretch>
            <a:fillRect/>
          </a:stretch>
        </p:blipFill>
        <p:spPr bwMode="auto">
          <a:xfrm>
            <a:off x="0" y="-27363"/>
            <a:ext cx="1274400" cy="1274533"/>
          </a:xfrm>
          <a:prstGeom prst="rect">
            <a:avLst/>
          </a:prstGeom>
          <a:noFill/>
          <a:ln w="9525">
            <a:noFill/>
            <a:miter lim="800000"/>
            <a:headEnd/>
            <a:tailEnd/>
          </a:ln>
        </p:spPr>
      </p:pic>
      <p:sp>
        <p:nvSpPr>
          <p:cNvPr id="5" name="Rectangle 4"/>
          <p:cNvSpPr/>
          <p:nvPr/>
        </p:nvSpPr>
        <p:spPr>
          <a:xfrm>
            <a:off x="335521" y="6204675"/>
            <a:ext cx="9143999" cy="360755"/>
          </a:xfrm>
          <a:prstGeom prst="rect">
            <a:avLst/>
          </a:prstGeom>
        </p:spPr>
        <p:txBody>
          <a:bodyPr wrap="square" lIns="82945" tIns="41473" rIns="82945" bIns="41473">
            <a:spAutoFit/>
          </a:bodyPr>
          <a:lstStyle/>
          <a:p>
            <a:r>
              <a:rPr lang="en-US" b="1" dirty="0" smtClean="0">
                <a:ln w="6350">
                  <a:noFill/>
                </a:ln>
                <a:solidFill>
                  <a:srgbClr val="002060"/>
                </a:solidFill>
              </a:rPr>
              <a:t>Gene Support Frequency: </a:t>
            </a:r>
            <a:r>
              <a:rPr lang="en-US" dirty="0" smtClean="0">
                <a:ln w="6350">
                  <a:noFill/>
                </a:ln>
                <a:solidFill>
                  <a:srgbClr val="002060"/>
                </a:solidFill>
              </a:rPr>
              <a:t>The percent of genes that support a particular </a:t>
            </a:r>
            <a:r>
              <a:rPr lang="en-US" dirty="0" err="1" smtClean="0">
                <a:ln w="6350">
                  <a:noFill/>
                </a:ln>
                <a:solidFill>
                  <a:srgbClr val="002060"/>
                </a:solidFill>
              </a:rPr>
              <a:t>internode</a:t>
            </a:r>
            <a:endParaRPr lang="en-US" dirty="0">
              <a:solidFill>
                <a:srgbClr val="002060"/>
              </a:solidFill>
            </a:endParaRPr>
          </a:p>
        </p:txBody>
      </p:sp>
      <p:pic>
        <p:nvPicPr>
          <p:cNvPr id="8" name="Picture 17"/>
          <p:cNvPicPr>
            <a:picLocks noChangeAspect="1" noChangeArrowheads="1"/>
          </p:cNvPicPr>
          <p:nvPr/>
        </p:nvPicPr>
        <p:blipFill>
          <a:blip r:embed="rId5" cstate="print"/>
          <a:srcRect/>
          <a:stretch>
            <a:fillRect/>
          </a:stretch>
        </p:blipFill>
        <p:spPr bwMode="auto">
          <a:xfrm>
            <a:off x="0" y="-27363"/>
            <a:ext cx="1285920" cy="1286055"/>
          </a:xfrm>
          <a:prstGeom prst="rect">
            <a:avLst/>
          </a:prstGeom>
          <a:noFill/>
          <a:ln w="9525">
            <a:noFill/>
            <a:miter lim="800000"/>
            <a:headEnd/>
            <a:tailEnd/>
          </a:ln>
        </p:spPr>
      </p:pic>
    </p:spTree>
    <p:extLst>
      <p:ext uri="{BB962C8B-B14F-4D97-AF65-F5344CB8AC3E}">
        <p14:creationId xmlns:p14="http://schemas.microsoft.com/office/powerpoint/2010/main" val="208150666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2" cstate="print"/>
          <a:srcRect/>
          <a:stretch>
            <a:fillRect/>
          </a:stretch>
        </p:blipFill>
        <p:spPr bwMode="auto">
          <a:xfrm>
            <a:off x="1392480" y="663910"/>
            <a:ext cx="6359040" cy="5927574"/>
          </a:xfrm>
          <a:prstGeom prst="rect">
            <a:avLst/>
          </a:prstGeom>
          <a:noFill/>
          <a:ln w="9525">
            <a:noFill/>
            <a:miter lim="800000"/>
            <a:headEnd/>
            <a:tailEnd/>
          </a:ln>
        </p:spPr>
      </p:pic>
      <p:pic>
        <p:nvPicPr>
          <p:cNvPr id="55299" name="Picture 2"/>
          <p:cNvPicPr>
            <a:picLocks noChangeAspect="1" noChangeArrowheads="1"/>
          </p:cNvPicPr>
          <p:nvPr/>
        </p:nvPicPr>
        <p:blipFill>
          <a:blip r:embed="rId3" cstate="print"/>
          <a:srcRect/>
          <a:stretch>
            <a:fillRect/>
          </a:stretch>
        </p:blipFill>
        <p:spPr bwMode="auto">
          <a:xfrm>
            <a:off x="0" y="-27363"/>
            <a:ext cx="1274400" cy="1274534"/>
          </a:xfrm>
          <a:prstGeom prst="rect">
            <a:avLst/>
          </a:prstGeom>
          <a:noFill/>
          <a:ln w="9525">
            <a:noFill/>
            <a:miter lim="800000"/>
            <a:headEnd/>
            <a:tailEnd/>
          </a:ln>
        </p:spPr>
      </p:pic>
      <p:sp>
        <p:nvSpPr>
          <p:cNvPr id="8" name="Title 1"/>
          <p:cNvSpPr>
            <a:spLocks/>
          </p:cNvSpPr>
          <p:nvPr/>
        </p:nvSpPr>
        <p:spPr bwMode="auto">
          <a:xfrm>
            <a:off x="1254239" y="-27363"/>
            <a:ext cx="7889760" cy="1070090"/>
          </a:xfrm>
          <a:prstGeom prst="rect">
            <a:avLst/>
          </a:prstGeom>
          <a:solidFill>
            <a:schemeClr val="accent2">
              <a:lumMod val="40000"/>
              <a:lumOff val="60000"/>
            </a:schemeClr>
          </a:solidFill>
          <a:ln w="9360">
            <a:noFill/>
            <a:miter lim="800000"/>
            <a:headEnd/>
            <a:tailEnd/>
          </a:ln>
          <a:effectLst/>
        </p:spPr>
        <p:txBody>
          <a:bodyPr vert="horz" lIns="91430" tIns="45715" rIns="91430" bIns="45715" anchor="ctr">
            <a:normAutofit/>
            <a:scene3d>
              <a:camera prst="orthographicFront"/>
              <a:lightRig rig="soft" dir="t">
                <a:rot lat="0" lon="0" rev="16800000"/>
              </a:lightRig>
            </a:scene3d>
            <a:sp3d prstMaterial="softEdge">
              <a:bevelT w="38100" h="38100"/>
            </a:sp3d>
          </a:bodyPr>
          <a:lstStyle/>
          <a:p>
            <a:pPr algn="ctr" eaLnBrk="0" hangingPunct="0">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sz="2900" b="1" dirty="0">
                <a:ln w="6350">
                  <a:noFill/>
                </a:ln>
                <a:solidFill>
                  <a:srgbClr val="000000"/>
                </a:solidFill>
              </a:rPr>
              <a:t>The Species Tree Looks Kind of Messy</a:t>
            </a:r>
          </a:p>
        </p:txBody>
      </p:sp>
      <p:pic>
        <p:nvPicPr>
          <p:cNvPr id="5" name="Picture 17"/>
          <p:cNvPicPr>
            <a:picLocks noChangeAspect="1" noChangeArrowheads="1"/>
          </p:cNvPicPr>
          <p:nvPr/>
        </p:nvPicPr>
        <p:blipFill>
          <a:blip r:embed="rId4" cstate="print"/>
          <a:srcRect/>
          <a:stretch>
            <a:fillRect/>
          </a:stretch>
        </p:blipFill>
        <p:spPr bwMode="auto">
          <a:xfrm>
            <a:off x="0" y="-27363"/>
            <a:ext cx="1285920" cy="1286055"/>
          </a:xfrm>
          <a:prstGeom prst="rect">
            <a:avLst/>
          </a:prstGeom>
          <a:noFill/>
          <a:ln w="9525">
            <a:noFill/>
            <a:miter lim="800000"/>
            <a:headEnd/>
            <a:tailEnd/>
          </a:ln>
        </p:spPr>
      </p:pic>
    </p:spTree>
    <p:extLst>
      <p:ext uri="{BB962C8B-B14F-4D97-AF65-F5344CB8AC3E}">
        <p14:creationId xmlns:p14="http://schemas.microsoft.com/office/powerpoint/2010/main" val="288184861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10079" y="1631692"/>
            <a:ext cx="9133920" cy="2212072"/>
          </a:xfrm>
          <a:prstGeom prst="rect">
            <a:avLst/>
          </a:prstGeom>
          <a:noFill/>
          <a:ln w="9525">
            <a:noFill/>
            <a:round/>
            <a:headEnd/>
            <a:tailEnd/>
          </a:ln>
        </p:spPr>
        <p:txBody>
          <a:bodyPr lIns="82945" tIns="41473" rIns="82945" bIns="41473"/>
          <a:lstStyle/>
          <a:p>
            <a:pPr marL="311045" indent="-309605" hangingPunct="0">
              <a:lnSpc>
                <a:spcPct val="90000"/>
              </a:lnSpc>
              <a:spcBef>
                <a:spcPts val="726"/>
              </a:spcBef>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900" u="sng" dirty="0">
                <a:solidFill>
                  <a:srgbClr val="000000"/>
                </a:solidFill>
                <a:ea typeface="DejaVu Sans"/>
                <a:cs typeface="DejaVu Sans"/>
              </a:rPr>
              <a:t>Analytical reasons</a:t>
            </a:r>
            <a:r>
              <a:rPr lang="en-US" sz="2900" dirty="0">
                <a:solidFill>
                  <a:srgbClr val="000000"/>
                </a:solidFill>
                <a:ea typeface="DejaVu Sans"/>
                <a:cs typeface="DejaVu Sans"/>
              </a:rPr>
              <a:t> </a:t>
            </a:r>
            <a:r>
              <a:rPr lang="en-US" sz="2200" dirty="0">
                <a:solidFill>
                  <a:srgbClr val="000000"/>
                </a:solidFill>
                <a:ea typeface="DejaVu Sans"/>
                <a:cs typeface="DejaVu Sans"/>
              </a:rPr>
              <a:t>(There is a problem with our model) </a:t>
            </a:r>
          </a:p>
          <a:p>
            <a:pPr marL="311045" indent="-309605" hangingPunct="0">
              <a:lnSpc>
                <a:spcPct val="90000"/>
              </a:lnSpc>
              <a:spcBef>
                <a:spcPts val="726"/>
              </a:spcBef>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2200" dirty="0">
              <a:solidFill>
                <a:srgbClr val="000000"/>
              </a:solidFill>
              <a:ea typeface="DejaVu Sans"/>
              <a:cs typeface="DejaVu Sans"/>
            </a:endParaRPr>
          </a:p>
          <a:p>
            <a:pPr marL="1175057" lvl="2" indent="-260644" hangingPunct="0">
              <a:lnSpc>
                <a:spcPct val="90000"/>
              </a:lnSpc>
              <a:spcBef>
                <a:spcPts val="544"/>
              </a:spcBef>
              <a:buClr>
                <a:srgbClr val="000000"/>
              </a:buClr>
              <a:buSzPct val="75000"/>
              <a:buFont typeface="Symbol" pitchFamily="18"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200" i="1" dirty="0">
                <a:solidFill>
                  <a:srgbClr val="000000"/>
                </a:solidFill>
                <a:ea typeface="DejaVu Sans"/>
                <a:cs typeface="DejaVu Sans"/>
              </a:rPr>
              <a:t>Sampling</a:t>
            </a:r>
            <a:r>
              <a:rPr lang="en-US" sz="2200" dirty="0">
                <a:solidFill>
                  <a:srgbClr val="000000"/>
                </a:solidFill>
                <a:ea typeface="DejaVu Sans"/>
                <a:cs typeface="DejaVu Sans"/>
              </a:rPr>
              <a:t>:  Genes are not representative of whole population</a:t>
            </a:r>
          </a:p>
          <a:p>
            <a:pPr marL="1175057" lvl="2" indent="-260644" hangingPunct="0">
              <a:lnSpc>
                <a:spcPct val="90000"/>
              </a:lnSpc>
              <a:spcBef>
                <a:spcPts val="544"/>
              </a:spcBef>
              <a:buClr>
                <a:srgbClr val="000000"/>
              </a:buClr>
              <a:buSzPct val="75000"/>
              <a:buFont typeface="Symbol" pitchFamily="18"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200" i="1" dirty="0">
                <a:solidFill>
                  <a:srgbClr val="000000"/>
                </a:solidFill>
                <a:ea typeface="DejaVu Sans"/>
                <a:cs typeface="DejaVu Sans"/>
              </a:rPr>
              <a:t>Systematic</a:t>
            </a:r>
            <a:r>
              <a:rPr lang="en-US" sz="2200" dirty="0">
                <a:solidFill>
                  <a:srgbClr val="000000"/>
                </a:solidFill>
                <a:ea typeface="DejaVu Sans"/>
                <a:cs typeface="DejaVu Sans"/>
              </a:rPr>
              <a:t>: Misspecification of the evolutionary model </a:t>
            </a:r>
          </a:p>
          <a:p>
            <a:pPr marL="311045" indent="-309605" hangingPunct="0">
              <a:lnSpc>
                <a:spcPct val="90000"/>
              </a:lnSpc>
              <a:spcBef>
                <a:spcPts val="726"/>
              </a:spcBef>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2900" dirty="0">
              <a:solidFill>
                <a:srgbClr val="000000"/>
              </a:solidFill>
              <a:ea typeface="DejaVu Sans"/>
              <a:cs typeface="DejaVu Sans"/>
            </a:endParaRPr>
          </a:p>
          <a:p>
            <a:pPr marL="311045" indent="-309605" hangingPunct="0">
              <a:lnSpc>
                <a:spcPct val="90000"/>
              </a:lnSpc>
              <a:spcBef>
                <a:spcPts val="726"/>
              </a:spcBef>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2900" dirty="0">
              <a:solidFill>
                <a:srgbClr val="000000"/>
              </a:solidFill>
              <a:ea typeface="DejaVu Sans"/>
              <a:cs typeface="DejaVu Sans"/>
            </a:endParaRPr>
          </a:p>
          <a:p>
            <a:pPr marL="311045" indent="-309605" hangingPunct="0">
              <a:lnSpc>
                <a:spcPct val="90000"/>
              </a:lnSpc>
              <a:spcBef>
                <a:spcPts val="726"/>
              </a:spcBef>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2900" dirty="0">
              <a:solidFill>
                <a:srgbClr val="000000"/>
              </a:solidFill>
              <a:ea typeface="DejaVu Sans"/>
              <a:cs typeface="DejaVu Sans"/>
            </a:endParaRPr>
          </a:p>
          <a:p>
            <a:pPr marL="311045" indent="-309605" hangingPunct="0">
              <a:lnSpc>
                <a:spcPct val="90000"/>
              </a:lnSpc>
              <a:spcBef>
                <a:spcPts val="726"/>
              </a:spcBef>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2900" dirty="0">
              <a:solidFill>
                <a:srgbClr val="000000"/>
              </a:solidFill>
              <a:ea typeface="DejaVu Sans"/>
              <a:cs typeface="DejaVu Sans"/>
            </a:endParaRPr>
          </a:p>
          <a:p>
            <a:pPr marL="311045" indent="-309605" hangingPunct="0">
              <a:lnSpc>
                <a:spcPct val="90000"/>
              </a:lnSpc>
              <a:spcBef>
                <a:spcPts val="726"/>
              </a:spcBef>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2900" dirty="0">
              <a:solidFill>
                <a:srgbClr val="000000"/>
              </a:solidFill>
              <a:ea typeface="DejaVu Sans"/>
              <a:cs typeface="DejaVu Sans"/>
            </a:endParaRPr>
          </a:p>
        </p:txBody>
      </p:sp>
      <p:sp>
        <p:nvSpPr>
          <p:cNvPr id="5" name="Text Box 1"/>
          <p:cNvSpPr txBox="1">
            <a:spLocks noChangeArrowheads="1"/>
          </p:cNvSpPr>
          <p:nvPr/>
        </p:nvSpPr>
        <p:spPr bwMode="auto">
          <a:xfrm>
            <a:off x="1146412" y="-27363"/>
            <a:ext cx="7987507" cy="1070090"/>
          </a:xfrm>
          <a:prstGeom prst="rect">
            <a:avLst/>
          </a:prstGeom>
          <a:solidFill>
            <a:schemeClr val="accent2">
              <a:lumMod val="40000"/>
              <a:lumOff val="60000"/>
            </a:schemeClr>
          </a:solidFill>
          <a:ln w="9360">
            <a:noFill/>
            <a:miter lim="800000"/>
            <a:headEnd/>
            <a:tailEnd/>
          </a:ln>
          <a:effectLst/>
        </p:spPr>
        <p:txBody>
          <a:bodyPr vert="horz" lIns="91430" tIns="45715" rIns="91430" bIns="45715" anchor="ctr">
            <a:normAutofit fontScale="97500"/>
            <a:scene3d>
              <a:camera prst="orthographicFront"/>
              <a:lightRig rig="soft" dir="t">
                <a:rot lat="0" lon="0" rev="16800000"/>
              </a:lightRig>
            </a:scene3d>
            <a:sp3d prstMaterial="softEdge">
              <a:bevelT w="38100" h="38100"/>
            </a:sp3d>
          </a:bodyPr>
          <a:lstStyle/>
          <a:p>
            <a:pPr algn="ctr" eaLnBrk="0" hangingPunct="0">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sz="2900" b="1" dirty="0">
                <a:ln w="6350">
                  <a:noFill/>
                </a:ln>
                <a:solidFill>
                  <a:srgbClr val="000000"/>
                </a:solidFill>
              </a:rPr>
              <a:t>Reasons That Genes May Provide Different Trees</a:t>
            </a:r>
          </a:p>
        </p:txBody>
      </p:sp>
      <p:pic>
        <p:nvPicPr>
          <p:cNvPr id="6" name="Picture 2"/>
          <p:cNvPicPr>
            <a:picLocks noChangeAspect="1" noChangeArrowheads="1"/>
          </p:cNvPicPr>
          <p:nvPr/>
        </p:nvPicPr>
        <p:blipFill>
          <a:blip r:embed="rId3" cstate="print"/>
          <a:srcRect/>
          <a:stretch>
            <a:fillRect/>
          </a:stretch>
        </p:blipFill>
        <p:spPr bwMode="auto">
          <a:xfrm>
            <a:off x="0" y="-27363"/>
            <a:ext cx="1274400" cy="1274533"/>
          </a:xfrm>
          <a:prstGeom prst="rect">
            <a:avLst/>
          </a:prstGeom>
          <a:noFill/>
          <a:ln w="9525">
            <a:noFill/>
            <a:miter lim="800000"/>
            <a:headEnd/>
            <a:tailEnd/>
          </a:ln>
        </p:spPr>
      </p:pic>
      <p:pic>
        <p:nvPicPr>
          <p:cNvPr id="7" name="Picture 17"/>
          <p:cNvPicPr>
            <a:picLocks noChangeAspect="1" noChangeArrowheads="1"/>
          </p:cNvPicPr>
          <p:nvPr/>
        </p:nvPicPr>
        <p:blipFill>
          <a:blip r:embed="rId4" cstate="print"/>
          <a:srcRect/>
          <a:stretch>
            <a:fillRect/>
          </a:stretch>
        </p:blipFill>
        <p:spPr bwMode="auto">
          <a:xfrm>
            <a:off x="0" y="-27363"/>
            <a:ext cx="1285920" cy="1286055"/>
          </a:xfrm>
          <a:prstGeom prst="rect">
            <a:avLst/>
          </a:prstGeom>
          <a:noFill/>
          <a:ln w="9525">
            <a:noFill/>
            <a:miter lim="800000"/>
            <a:headEnd/>
            <a:tailEnd/>
          </a:ln>
        </p:spPr>
      </p:pic>
    </p:spTree>
    <p:extLst>
      <p:ext uri="{BB962C8B-B14F-4D97-AF65-F5344CB8AC3E}">
        <p14:creationId xmlns:p14="http://schemas.microsoft.com/office/powerpoint/2010/main" val="130601016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
          <p:cNvSpPr txBox="1">
            <a:spLocks noChangeArrowheads="1"/>
          </p:cNvSpPr>
          <p:nvPr/>
        </p:nvSpPr>
        <p:spPr bwMode="auto">
          <a:xfrm>
            <a:off x="1146412" y="-27363"/>
            <a:ext cx="7987507" cy="1070090"/>
          </a:xfrm>
          <a:prstGeom prst="rect">
            <a:avLst/>
          </a:prstGeom>
          <a:solidFill>
            <a:schemeClr val="accent2">
              <a:lumMod val="40000"/>
              <a:lumOff val="60000"/>
            </a:schemeClr>
          </a:solidFill>
          <a:ln w="9360">
            <a:noFill/>
            <a:miter lim="800000"/>
            <a:headEnd/>
            <a:tailEnd/>
          </a:ln>
          <a:effectLst/>
        </p:spPr>
        <p:txBody>
          <a:bodyPr vert="horz" lIns="91430" tIns="45715" rIns="91430" bIns="45715" anchor="ctr">
            <a:normAutofit fontScale="97500"/>
            <a:scene3d>
              <a:camera prst="orthographicFront"/>
              <a:lightRig rig="soft" dir="t">
                <a:rot lat="0" lon="0" rev="16800000"/>
              </a:lightRig>
            </a:scene3d>
            <a:sp3d prstMaterial="softEdge">
              <a:bevelT w="38100" h="38100"/>
            </a:sp3d>
          </a:bodyPr>
          <a:lstStyle/>
          <a:p>
            <a:pPr algn="ctr" eaLnBrk="0" hangingPunct="0">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sz="2900" b="1" dirty="0">
                <a:ln w="6350">
                  <a:noFill/>
                </a:ln>
                <a:solidFill>
                  <a:srgbClr val="000000"/>
                </a:solidFill>
              </a:rPr>
              <a:t>Reasons That Genes May Provide Different Trees</a:t>
            </a:r>
          </a:p>
        </p:txBody>
      </p:sp>
      <p:sp>
        <p:nvSpPr>
          <p:cNvPr id="29698" name="Text Box 2"/>
          <p:cNvSpPr txBox="1">
            <a:spLocks noChangeArrowheads="1"/>
          </p:cNvSpPr>
          <p:nvPr/>
        </p:nvSpPr>
        <p:spPr bwMode="auto">
          <a:xfrm>
            <a:off x="0" y="1631692"/>
            <a:ext cx="9144000" cy="2004690"/>
          </a:xfrm>
          <a:prstGeom prst="rect">
            <a:avLst/>
          </a:prstGeom>
          <a:noFill/>
          <a:ln w="9525">
            <a:noFill/>
            <a:round/>
            <a:headEnd/>
            <a:tailEnd/>
          </a:ln>
        </p:spPr>
        <p:txBody>
          <a:bodyPr lIns="82945" tIns="41473" rIns="82945" bIns="41473"/>
          <a:lstStyle/>
          <a:p>
            <a:pPr marL="311045" indent="-309605" hangingPunct="0">
              <a:lnSpc>
                <a:spcPct val="90000"/>
              </a:lnSpc>
              <a:spcBef>
                <a:spcPts val="726"/>
              </a:spcBef>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900" u="sng" dirty="0">
                <a:solidFill>
                  <a:srgbClr val="000000"/>
                </a:solidFill>
                <a:ea typeface="DejaVu Sans"/>
                <a:cs typeface="DejaVu Sans"/>
              </a:rPr>
              <a:t>Analytical reasons</a:t>
            </a:r>
            <a:r>
              <a:rPr lang="en-US" sz="2900" dirty="0">
                <a:solidFill>
                  <a:srgbClr val="000000"/>
                </a:solidFill>
                <a:ea typeface="DejaVu Sans"/>
                <a:cs typeface="DejaVu Sans"/>
              </a:rPr>
              <a:t> </a:t>
            </a:r>
            <a:r>
              <a:rPr lang="en-US" sz="2200" dirty="0">
                <a:solidFill>
                  <a:srgbClr val="000000"/>
                </a:solidFill>
                <a:ea typeface="DejaVu Sans"/>
                <a:cs typeface="DejaVu Sans"/>
              </a:rPr>
              <a:t>(There is a problem with our model)</a:t>
            </a:r>
          </a:p>
          <a:p>
            <a:pPr marL="311045" indent="-309605" hangingPunct="0">
              <a:lnSpc>
                <a:spcPct val="90000"/>
              </a:lnSpc>
              <a:spcBef>
                <a:spcPts val="726"/>
              </a:spcBef>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900" i="1" dirty="0">
                <a:solidFill>
                  <a:srgbClr val="000000"/>
                </a:solidFill>
                <a:ea typeface="DejaVu Sans"/>
                <a:cs typeface="DejaVu Sans"/>
              </a:rPr>
              <a:t> </a:t>
            </a:r>
          </a:p>
          <a:p>
            <a:pPr marL="1175057" lvl="2" indent="-260644" hangingPunct="0">
              <a:lnSpc>
                <a:spcPct val="90000"/>
              </a:lnSpc>
              <a:spcBef>
                <a:spcPts val="544"/>
              </a:spcBef>
              <a:buClr>
                <a:schemeClr val="tx1">
                  <a:lumMod val="75000"/>
                </a:schemeClr>
              </a:buClr>
              <a:buSzPct val="75000"/>
              <a:buFont typeface="Symbol" pitchFamily="18"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200" i="1" dirty="0">
                <a:solidFill>
                  <a:srgbClr val="000000"/>
                </a:solidFill>
                <a:ea typeface="DejaVu Sans" charset="0"/>
                <a:cs typeface="DejaVu Sans" charset="0"/>
              </a:rPr>
              <a:t>Sampling</a:t>
            </a:r>
            <a:r>
              <a:rPr lang="en-US" sz="2200" dirty="0">
                <a:solidFill>
                  <a:srgbClr val="000000"/>
                </a:solidFill>
                <a:ea typeface="DejaVu Sans" charset="0"/>
                <a:cs typeface="DejaVu Sans" charset="0"/>
              </a:rPr>
              <a:t>:  Genes are not representative of whole population</a:t>
            </a:r>
          </a:p>
          <a:p>
            <a:pPr marL="1175057" lvl="2" indent="-260644" hangingPunct="0">
              <a:lnSpc>
                <a:spcPct val="90000"/>
              </a:lnSpc>
              <a:spcBef>
                <a:spcPts val="544"/>
              </a:spcBef>
              <a:buClr>
                <a:schemeClr val="tx1">
                  <a:lumMod val="75000"/>
                </a:schemeClr>
              </a:buClr>
              <a:buSzPct val="75000"/>
              <a:buFont typeface="Symbol" pitchFamily="18"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200" i="1" dirty="0">
                <a:solidFill>
                  <a:srgbClr val="000000"/>
                </a:solidFill>
                <a:ea typeface="DejaVu Sans" charset="0"/>
                <a:cs typeface="DejaVu Sans" charset="0"/>
              </a:rPr>
              <a:t>Systematic</a:t>
            </a:r>
            <a:r>
              <a:rPr lang="en-US" sz="2200" dirty="0">
                <a:solidFill>
                  <a:srgbClr val="000000"/>
                </a:solidFill>
                <a:ea typeface="DejaVu Sans" charset="0"/>
                <a:cs typeface="DejaVu Sans" charset="0"/>
              </a:rPr>
              <a:t>: Misspecification of the evolutionary model </a:t>
            </a:r>
          </a:p>
          <a:p>
            <a:pPr marL="311045" indent="-309605" hangingPunct="0">
              <a:lnSpc>
                <a:spcPct val="90000"/>
              </a:lnSpc>
              <a:spcBef>
                <a:spcPts val="726"/>
              </a:spcBef>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2900" dirty="0">
              <a:solidFill>
                <a:srgbClr val="000000"/>
              </a:solidFill>
              <a:ea typeface="DejaVu Sans"/>
              <a:cs typeface="DejaVu Sans"/>
            </a:endParaRPr>
          </a:p>
          <a:p>
            <a:pPr marL="311045" indent="-309605" hangingPunct="0">
              <a:lnSpc>
                <a:spcPct val="90000"/>
              </a:lnSpc>
              <a:spcBef>
                <a:spcPts val="726"/>
              </a:spcBef>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2900" dirty="0">
              <a:solidFill>
                <a:srgbClr val="000000"/>
              </a:solidFill>
              <a:ea typeface="DejaVu Sans"/>
              <a:cs typeface="DejaVu Sans"/>
            </a:endParaRPr>
          </a:p>
          <a:p>
            <a:pPr marL="311045" indent="-309605" hangingPunct="0">
              <a:lnSpc>
                <a:spcPct val="90000"/>
              </a:lnSpc>
              <a:spcBef>
                <a:spcPts val="726"/>
              </a:spcBef>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2900" dirty="0">
              <a:solidFill>
                <a:srgbClr val="000000"/>
              </a:solidFill>
              <a:ea typeface="DejaVu Sans"/>
              <a:cs typeface="DejaVu Sans"/>
            </a:endParaRPr>
          </a:p>
          <a:p>
            <a:pPr marL="311045" indent="-309605" hangingPunct="0">
              <a:lnSpc>
                <a:spcPct val="90000"/>
              </a:lnSpc>
              <a:spcBef>
                <a:spcPts val="726"/>
              </a:spcBef>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2900" dirty="0">
              <a:solidFill>
                <a:srgbClr val="000000"/>
              </a:solidFill>
              <a:ea typeface="DejaVu Sans"/>
              <a:cs typeface="DejaVu Sans"/>
            </a:endParaRPr>
          </a:p>
          <a:p>
            <a:pPr marL="311045" indent="-309605" hangingPunct="0">
              <a:lnSpc>
                <a:spcPct val="90000"/>
              </a:lnSpc>
              <a:spcBef>
                <a:spcPts val="726"/>
              </a:spcBef>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2900" dirty="0">
              <a:solidFill>
                <a:srgbClr val="000000"/>
              </a:solidFill>
              <a:ea typeface="DejaVu Sans"/>
              <a:cs typeface="DejaVu Sans"/>
            </a:endParaRPr>
          </a:p>
        </p:txBody>
      </p:sp>
      <p:sp>
        <p:nvSpPr>
          <p:cNvPr id="5" name="Rectangle 4"/>
          <p:cNvSpPr/>
          <p:nvPr/>
        </p:nvSpPr>
        <p:spPr>
          <a:xfrm>
            <a:off x="0" y="3359872"/>
            <a:ext cx="9144000" cy="930698"/>
          </a:xfrm>
          <a:prstGeom prst="rect">
            <a:avLst/>
          </a:prstGeom>
        </p:spPr>
        <p:txBody>
          <a:bodyPr wrap="square" lIns="82945" tIns="41473" rIns="82945" bIns="41473">
            <a:spAutoFit/>
          </a:bodyPr>
          <a:lstStyle/>
          <a:p>
            <a:pPr marL="311045" indent="-309605" hangingPunct="0">
              <a:lnSpc>
                <a:spcPct val="90000"/>
              </a:lnSpc>
              <a:spcBef>
                <a:spcPts val="726"/>
              </a:spcBef>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sz="2900" u="sng" dirty="0">
                <a:solidFill>
                  <a:schemeClr val="bg1"/>
                </a:solidFill>
                <a:ea typeface="DejaVu Sans" charset="0"/>
                <a:cs typeface="DejaVu Sans" charset="0"/>
              </a:rPr>
              <a:t>Biological reasons</a:t>
            </a:r>
            <a:r>
              <a:rPr lang="en-US" sz="2900" dirty="0">
                <a:solidFill>
                  <a:schemeClr val="bg1"/>
                </a:solidFill>
                <a:ea typeface="DejaVu Sans" charset="0"/>
                <a:cs typeface="DejaVu Sans" charset="0"/>
              </a:rPr>
              <a:t> </a:t>
            </a:r>
            <a:r>
              <a:rPr lang="en-US" sz="2200" dirty="0">
                <a:solidFill>
                  <a:schemeClr val="bg1"/>
                </a:solidFill>
                <a:ea typeface="DejaVu Sans" charset="0"/>
                <a:cs typeface="DejaVu Sans" charset="0"/>
              </a:rPr>
              <a:t>(Genes have different history than species)</a:t>
            </a:r>
          </a:p>
          <a:p>
            <a:pPr marL="311045" indent="-309605" hangingPunct="0">
              <a:lnSpc>
                <a:spcPct val="90000"/>
              </a:lnSpc>
              <a:spcBef>
                <a:spcPts val="726"/>
              </a:spcBef>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endParaRPr lang="en-US" sz="2500" dirty="0">
              <a:solidFill>
                <a:schemeClr val="bg1"/>
              </a:solidFill>
              <a:ea typeface="DejaVu Sans" charset="0"/>
              <a:cs typeface="DejaVu Sans" charset="0"/>
            </a:endParaRPr>
          </a:p>
        </p:txBody>
      </p:sp>
      <p:pic>
        <p:nvPicPr>
          <p:cNvPr id="7" name="Picture 2"/>
          <p:cNvPicPr>
            <a:picLocks noChangeAspect="1" noChangeArrowheads="1"/>
          </p:cNvPicPr>
          <p:nvPr/>
        </p:nvPicPr>
        <p:blipFill>
          <a:blip r:embed="rId3" cstate="print"/>
          <a:srcRect/>
          <a:stretch>
            <a:fillRect/>
          </a:stretch>
        </p:blipFill>
        <p:spPr bwMode="auto">
          <a:xfrm>
            <a:off x="0" y="-27363"/>
            <a:ext cx="1274400" cy="1274533"/>
          </a:xfrm>
          <a:prstGeom prst="rect">
            <a:avLst/>
          </a:prstGeom>
          <a:noFill/>
          <a:ln w="9525">
            <a:noFill/>
            <a:miter lim="800000"/>
            <a:headEnd/>
            <a:tailEnd/>
          </a:ln>
        </p:spPr>
      </p:pic>
      <p:pic>
        <p:nvPicPr>
          <p:cNvPr id="8" name="Picture 7" descr="GeneTree_SpeciesTree.jpg"/>
          <p:cNvPicPr>
            <a:picLocks noChangeAspect="1"/>
          </p:cNvPicPr>
          <p:nvPr/>
        </p:nvPicPr>
        <p:blipFill rotWithShape="1">
          <a:blip r:embed="rId4" cstate="print">
            <a:extLst>
              <a:ext uri="{28A0092B-C50C-407E-A947-70E740481C1C}">
                <a14:useLocalDpi xmlns:a14="http://schemas.microsoft.com/office/drawing/2010/main"/>
              </a:ext>
            </a:extLst>
          </a:blip>
          <a:srcRect r="64710" b="54217"/>
          <a:stretch/>
        </p:blipFill>
        <p:spPr>
          <a:xfrm>
            <a:off x="3535200" y="4396782"/>
            <a:ext cx="2073600" cy="2090000"/>
          </a:xfrm>
          <a:prstGeom prst="rect">
            <a:avLst/>
          </a:prstGeom>
        </p:spPr>
      </p:pic>
      <p:pic>
        <p:nvPicPr>
          <p:cNvPr id="9" name="Picture 8" descr="GeneTree_SpeciesTree.jpg"/>
          <p:cNvPicPr>
            <a:picLocks noChangeAspect="1"/>
          </p:cNvPicPr>
          <p:nvPr/>
        </p:nvPicPr>
        <p:blipFill rotWithShape="1">
          <a:blip r:embed="rId4" cstate="print">
            <a:extLst>
              <a:ext uri="{28A0092B-C50C-407E-A947-70E740481C1C}">
                <a14:useLocalDpi xmlns:a14="http://schemas.microsoft.com/office/drawing/2010/main"/>
              </a:ext>
            </a:extLst>
          </a:blip>
          <a:srcRect t="54343" r="64710" b="433"/>
          <a:stretch/>
        </p:blipFill>
        <p:spPr>
          <a:xfrm>
            <a:off x="6596066" y="4425603"/>
            <a:ext cx="2054013" cy="2044997"/>
          </a:xfrm>
          <a:prstGeom prst="rect">
            <a:avLst/>
          </a:prstGeom>
        </p:spPr>
      </p:pic>
      <p:pic>
        <p:nvPicPr>
          <p:cNvPr id="10" name="Picture 9" descr="GeneTree_SpeciesTree.jpg"/>
          <p:cNvPicPr>
            <a:picLocks noChangeAspect="1"/>
          </p:cNvPicPr>
          <p:nvPr/>
        </p:nvPicPr>
        <p:blipFill rotWithShape="1">
          <a:blip r:embed="rId4" cstate="print">
            <a:lum bright="16000"/>
            <a:extLst>
              <a:ext uri="{28A0092B-C50C-407E-A947-70E740481C1C}">
                <a14:useLocalDpi xmlns:a14="http://schemas.microsoft.com/office/drawing/2010/main"/>
              </a:ext>
            </a:extLst>
          </a:blip>
          <a:srcRect l="68710" t="513" r="-105" b="54363"/>
          <a:stretch/>
        </p:blipFill>
        <p:spPr>
          <a:xfrm>
            <a:off x="751897" y="4353562"/>
            <a:ext cx="1895869" cy="2117038"/>
          </a:xfrm>
          <a:prstGeom prst="rect">
            <a:avLst/>
          </a:prstGeom>
        </p:spPr>
      </p:pic>
      <p:pic>
        <p:nvPicPr>
          <p:cNvPr id="12" name="Picture 17"/>
          <p:cNvPicPr>
            <a:picLocks noChangeAspect="1" noChangeArrowheads="1"/>
          </p:cNvPicPr>
          <p:nvPr/>
        </p:nvPicPr>
        <p:blipFill>
          <a:blip r:embed="rId5" cstate="print"/>
          <a:srcRect/>
          <a:stretch>
            <a:fillRect/>
          </a:stretch>
        </p:blipFill>
        <p:spPr bwMode="auto">
          <a:xfrm>
            <a:off x="0" y="-27363"/>
            <a:ext cx="1285920" cy="1286055"/>
          </a:xfrm>
          <a:prstGeom prst="rect">
            <a:avLst/>
          </a:prstGeom>
          <a:noFill/>
          <a:ln w="9525">
            <a:noFill/>
            <a:miter lim="800000"/>
            <a:headEnd/>
            <a:tailEnd/>
          </a:ln>
        </p:spPr>
      </p:pic>
    </p:spTree>
    <p:extLst>
      <p:ext uri="{BB962C8B-B14F-4D97-AF65-F5344CB8AC3E}">
        <p14:creationId xmlns:p14="http://schemas.microsoft.com/office/powerpoint/2010/main" val="236392568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
          <p:cNvSpPr txBox="1">
            <a:spLocks noChangeArrowheads="1"/>
          </p:cNvSpPr>
          <p:nvPr/>
        </p:nvSpPr>
        <p:spPr bwMode="auto">
          <a:xfrm>
            <a:off x="1146412" y="-27363"/>
            <a:ext cx="7987507" cy="1070090"/>
          </a:xfrm>
          <a:prstGeom prst="rect">
            <a:avLst/>
          </a:prstGeom>
          <a:solidFill>
            <a:schemeClr val="accent2">
              <a:lumMod val="40000"/>
              <a:lumOff val="60000"/>
            </a:schemeClr>
          </a:solidFill>
          <a:ln w="9360">
            <a:noFill/>
            <a:miter lim="800000"/>
            <a:headEnd/>
            <a:tailEnd/>
          </a:ln>
          <a:effectLst/>
        </p:spPr>
        <p:txBody>
          <a:bodyPr vert="horz" lIns="91430" tIns="45715" rIns="91430" bIns="45715" anchor="ctr">
            <a:normAutofit fontScale="97500"/>
            <a:scene3d>
              <a:camera prst="orthographicFront"/>
              <a:lightRig rig="soft" dir="t">
                <a:rot lat="0" lon="0" rev="16800000"/>
              </a:lightRig>
            </a:scene3d>
            <a:sp3d prstMaterial="softEdge">
              <a:bevelT w="38100" h="38100"/>
            </a:sp3d>
          </a:bodyPr>
          <a:lstStyle/>
          <a:p>
            <a:pPr algn="ctr" eaLnBrk="0" hangingPunct="0">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sz="2900" b="1" dirty="0">
                <a:ln w="6350">
                  <a:noFill/>
                </a:ln>
                <a:solidFill>
                  <a:srgbClr val="000000"/>
                </a:solidFill>
              </a:rPr>
              <a:t>Reasons That Genes May Provide Different Trees</a:t>
            </a:r>
          </a:p>
        </p:txBody>
      </p:sp>
      <p:sp>
        <p:nvSpPr>
          <p:cNvPr id="29698" name="Text Box 2"/>
          <p:cNvSpPr txBox="1">
            <a:spLocks noChangeArrowheads="1"/>
          </p:cNvSpPr>
          <p:nvPr/>
        </p:nvSpPr>
        <p:spPr bwMode="auto">
          <a:xfrm>
            <a:off x="0" y="1631692"/>
            <a:ext cx="9144000" cy="2004690"/>
          </a:xfrm>
          <a:prstGeom prst="rect">
            <a:avLst/>
          </a:prstGeom>
          <a:noFill/>
          <a:ln w="9525">
            <a:noFill/>
            <a:round/>
            <a:headEnd/>
            <a:tailEnd/>
          </a:ln>
        </p:spPr>
        <p:txBody>
          <a:bodyPr lIns="82945" tIns="41473" rIns="82945" bIns="41473"/>
          <a:lstStyle/>
          <a:p>
            <a:pPr marL="311045" indent="-309605" hangingPunct="0">
              <a:lnSpc>
                <a:spcPct val="90000"/>
              </a:lnSpc>
              <a:spcBef>
                <a:spcPts val="726"/>
              </a:spcBef>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900" u="sng" dirty="0">
                <a:solidFill>
                  <a:srgbClr val="000000"/>
                </a:solidFill>
                <a:ea typeface="DejaVu Sans"/>
                <a:cs typeface="DejaVu Sans"/>
              </a:rPr>
              <a:t>Analytical reasons </a:t>
            </a:r>
          </a:p>
          <a:p>
            <a:pPr marL="311045" indent="-309605" hangingPunct="0">
              <a:lnSpc>
                <a:spcPct val="90000"/>
              </a:lnSpc>
              <a:spcBef>
                <a:spcPts val="726"/>
              </a:spcBef>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900" i="1" dirty="0">
                <a:solidFill>
                  <a:srgbClr val="000000"/>
                </a:solidFill>
                <a:ea typeface="DejaVu Sans"/>
                <a:cs typeface="DejaVu Sans"/>
              </a:rPr>
              <a:t>(There is a problem with our model) </a:t>
            </a:r>
          </a:p>
          <a:p>
            <a:pPr marL="1175057" lvl="2" indent="-260644" hangingPunct="0">
              <a:lnSpc>
                <a:spcPct val="90000"/>
              </a:lnSpc>
              <a:spcBef>
                <a:spcPts val="544"/>
              </a:spcBef>
              <a:buClr>
                <a:schemeClr val="tx1">
                  <a:lumMod val="75000"/>
                </a:schemeClr>
              </a:buClr>
              <a:buSzPct val="75000"/>
              <a:buFont typeface="Symbol" pitchFamily="18"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200" i="1" dirty="0">
                <a:solidFill>
                  <a:srgbClr val="000000"/>
                </a:solidFill>
                <a:ea typeface="DejaVu Sans" charset="0"/>
                <a:cs typeface="DejaVu Sans" charset="0"/>
              </a:rPr>
              <a:t>Sampling</a:t>
            </a:r>
            <a:r>
              <a:rPr lang="en-US" sz="2200" dirty="0">
                <a:solidFill>
                  <a:srgbClr val="000000"/>
                </a:solidFill>
                <a:ea typeface="DejaVu Sans" charset="0"/>
                <a:cs typeface="DejaVu Sans" charset="0"/>
              </a:rPr>
              <a:t>:  Genes are not representative of whole population</a:t>
            </a:r>
          </a:p>
          <a:p>
            <a:pPr marL="1175057" lvl="2" indent="-260644" hangingPunct="0">
              <a:lnSpc>
                <a:spcPct val="90000"/>
              </a:lnSpc>
              <a:spcBef>
                <a:spcPts val="544"/>
              </a:spcBef>
              <a:buClr>
                <a:schemeClr val="tx1">
                  <a:lumMod val="75000"/>
                </a:schemeClr>
              </a:buClr>
              <a:buSzPct val="75000"/>
              <a:buFont typeface="Symbol" pitchFamily="18"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200" i="1" dirty="0">
                <a:solidFill>
                  <a:srgbClr val="000000"/>
                </a:solidFill>
                <a:ea typeface="DejaVu Sans" charset="0"/>
                <a:cs typeface="DejaVu Sans" charset="0"/>
              </a:rPr>
              <a:t>Systematic</a:t>
            </a:r>
            <a:r>
              <a:rPr lang="en-US" sz="2200" dirty="0">
                <a:solidFill>
                  <a:srgbClr val="000000"/>
                </a:solidFill>
                <a:ea typeface="DejaVu Sans" charset="0"/>
                <a:cs typeface="DejaVu Sans" charset="0"/>
              </a:rPr>
              <a:t>: Misspecification of the evolutionary model </a:t>
            </a:r>
          </a:p>
          <a:p>
            <a:pPr marL="311045" indent="-309605" hangingPunct="0">
              <a:lnSpc>
                <a:spcPct val="90000"/>
              </a:lnSpc>
              <a:spcBef>
                <a:spcPts val="726"/>
              </a:spcBef>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2900" dirty="0">
              <a:solidFill>
                <a:srgbClr val="000000"/>
              </a:solidFill>
              <a:ea typeface="DejaVu Sans"/>
              <a:cs typeface="DejaVu Sans"/>
            </a:endParaRPr>
          </a:p>
          <a:p>
            <a:pPr marL="311045" indent="-309605" hangingPunct="0">
              <a:lnSpc>
                <a:spcPct val="90000"/>
              </a:lnSpc>
              <a:spcBef>
                <a:spcPts val="726"/>
              </a:spcBef>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2900" dirty="0">
              <a:solidFill>
                <a:srgbClr val="000000"/>
              </a:solidFill>
              <a:ea typeface="DejaVu Sans"/>
              <a:cs typeface="DejaVu Sans"/>
            </a:endParaRPr>
          </a:p>
          <a:p>
            <a:pPr marL="311045" indent="-309605" hangingPunct="0">
              <a:lnSpc>
                <a:spcPct val="90000"/>
              </a:lnSpc>
              <a:spcBef>
                <a:spcPts val="726"/>
              </a:spcBef>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2900" dirty="0">
              <a:solidFill>
                <a:srgbClr val="000000"/>
              </a:solidFill>
              <a:ea typeface="DejaVu Sans"/>
              <a:cs typeface="DejaVu Sans"/>
            </a:endParaRPr>
          </a:p>
          <a:p>
            <a:pPr marL="311045" indent="-309605" hangingPunct="0">
              <a:lnSpc>
                <a:spcPct val="90000"/>
              </a:lnSpc>
              <a:spcBef>
                <a:spcPts val="726"/>
              </a:spcBef>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2900" dirty="0">
              <a:solidFill>
                <a:srgbClr val="000000"/>
              </a:solidFill>
              <a:ea typeface="DejaVu Sans"/>
              <a:cs typeface="DejaVu Sans"/>
            </a:endParaRPr>
          </a:p>
          <a:p>
            <a:pPr marL="311045" indent="-309605" hangingPunct="0">
              <a:lnSpc>
                <a:spcPct val="90000"/>
              </a:lnSpc>
              <a:spcBef>
                <a:spcPts val="726"/>
              </a:spcBef>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2900" dirty="0">
              <a:solidFill>
                <a:srgbClr val="000000"/>
              </a:solidFill>
              <a:ea typeface="DejaVu Sans"/>
              <a:cs typeface="DejaVu Sans"/>
            </a:endParaRPr>
          </a:p>
        </p:txBody>
      </p:sp>
      <p:sp>
        <p:nvSpPr>
          <p:cNvPr id="5" name="Rectangle 4"/>
          <p:cNvSpPr/>
          <p:nvPr/>
        </p:nvSpPr>
        <p:spPr>
          <a:xfrm>
            <a:off x="0" y="3359873"/>
            <a:ext cx="8017920" cy="1375572"/>
          </a:xfrm>
          <a:prstGeom prst="rect">
            <a:avLst/>
          </a:prstGeom>
        </p:spPr>
        <p:txBody>
          <a:bodyPr wrap="square" lIns="82945" tIns="41473" rIns="82945" bIns="41473">
            <a:spAutoFit/>
          </a:bodyPr>
          <a:lstStyle/>
          <a:p>
            <a:pPr marL="311045" indent="-309605" hangingPunct="0">
              <a:lnSpc>
                <a:spcPct val="90000"/>
              </a:lnSpc>
              <a:spcBef>
                <a:spcPts val="726"/>
              </a:spcBef>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sz="2900" u="sng" dirty="0">
                <a:solidFill>
                  <a:schemeClr val="bg1"/>
                </a:solidFill>
                <a:ea typeface="DejaVu Sans" charset="0"/>
                <a:cs typeface="DejaVu Sans" charset="0"/>
              </a:rPr>
              <a:t>Biological reasons </a:t>
            </a:r>
          </a:p>
          <a:p>
            <a:pPr marL="311045" indent="-309605" hangingPunct="0">
              <a:lnSpc>
                <a:spcPct val="90000"/>
              </a:lnSpc>
              <a:spcBef>
                <a:spcPts val="726"/>
              </a:spcBef>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sz="2500" dirty="0">
                <a:solidFill>
                  <a:schemeClr val="bg1"/>
                </a:solidFill>
                <a:ea typeface="DejaVu Sans" charset="0"/>
                <a:cs typeface="DejaVu Sans" charset="0"/>
              </a:rPr>
              <a:t>(Genes have different history than species)</a:t>
            </a:r>
          </a:p>
          <a:p>
            <a:pPr marL="311045" indent="-309605" hangingPunct="0">
              <a:lnSpc>
                <a:spcPct val="90000"/>
              </a:lnSpc>
              <a:spcBef>
                <a:spcPts val="726"/>
              </a:spcBef>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endParaRPr lang="en-US" sz="2500" dirty="0">
              <a:solidFill>
                <a:schemeClr val="bg1"/>
              </a:solidFill>
              <a:ea typeface="DejaVu Sans" charset="0"/>
              <a:cs typeface="DejaVu Sans" charset="0"/>
            </a:endParaRPr>
          </a:p>
        </p:txBody>
      </p:sp>
      <p:pic>
        <p:nvPicPr>
          <p:cNvPr id="7" name="Picture 2"/>
          <p:cNvPicPr>
            <a:picLocks noChangeAspect="1" noChangeArrowheads="1"/>
          </p:cNvPicPr>
          <p:nvPr/>
        </p:nvPicPr>
        <p:blipFill>
          <a:blip r:embed="rId3" cstate="print"/>
          <a:srcRect/>
          <a:stretch>
            <a:fillRect/>
          </a:stretch>
        </p:blipFill>
        <p:spPr bwMode="auto">
          <a:xfrm>
            <a:off x="0" y="-27363"/>
            <a:ext cx="1274400" cy="1274533"/>
          </a:xfrm>
          <a:prstGeom prst="rect">
            <a:avLst/>
          </a:prstGeom>
          <a:noFill/>
          <a:ln w="9525">
            <a:noFill/>
            <a:miter lim="800000"/>
            <a:headEnd/>
            <a:tailEnd/>
          </a:ln>
        </p:spPr>
      </p:pic>
      <p:pic>
        <p:nvPicPr>
          <p:cNvPr id="8" name="Picture 7" descr="GeneTree_SpeciesTree.jpg"/>
          <p:cNvPicPr>
            <a:picLocks noChangeAspect="1"/>
          </p:cNvPicPr>
          <p:nvPr/>
        </p:nvPicPr>
        <p:blipFill rotWithShape="1">
          <a:blip r:embed="rId4" cstate="print">
            <a:extLst>
              <a:ext uri="{28A0092B-C50C-407E-A947-70E740481C1C}">
                <a14:useLocalDpi xmlns:a14="http://schemas.microsoft.com/office/drawing/2010/main"/>
              </a:ext>
            </a:extLst>
          </a:blip>
          <a:srcRect r="64710" b="54217"/>
          <a:stretch/>
        </p:blipFill>
        <p:spPr>
          <a:xfrm>
            <a:off x="3535200" y="4396782"/>
            <a:ext cx="2073600" cy="2090000"/>
          </a:xfrm>
          <a:prstGeom prst="rect">
            <a:avLst/>
          </a:prstGeom>
        </p:spPr>
      </p:pic>
      <p:pic>
        <p:nvPicPr>
          <p:cNvPr id="9" name="Picture 8" descr="GeneTree_SpeciesTree.jpg"/>
          <p:cNvPicPr>
            <a:picLocks noChangeAspect="1"/>
          </p:cNvPicPr>
          <p:nvPr/>
        </p:nvPicPr>
        <p:blipFill rotWithShape="1">
          <a:blip r:embed="rId4" cstate="print">
            <a:extLst>
              <a:ext uri="{28A0092B-C50C-407E-A947-70E740481C1C}">
                <a14:useLocalDpi xmlns:a14="http://schemas.microsoft.com/office/drawing/2010/main"/>
              </a:ext>
            </a:extLst>
          </a:blip>
          <a:srcRect t="54343" r="64710" b="433"/>
          <a:stretch/>
        </p:blipFill>
        <p:spPr>
          <a:xfrm>
            <a:off x="6596066" y="4425603"/>
            <a:ext cx="2054013" cy="2044997"/>
          </a:xfrm>
          <a:prstGeom prst="rect">
            <a:avLst/>
          </a:prstGeom>
        </p:spPr>
      </p:pic>
      <p:pic>
        <p:nvPicPr>
          <p:cNvPr id="10" name="Picture 9" descr="GeneTree_SpeciesTree.jpg"/>
          <p:cNvPicPr>
            <a:picLocks noChangeAspect="1"/>
          </p:cNvPicPr>
          <p:nvPr/>
        </p:nvPicPr>
        <p:blipFill rotWithShape="1">
          <a:blip r:embed="rId4" cstate="print">
            <a:lum bright="16000"/>
            <a:extLst>
              <a:ext uri="{28A0092B-C50C-407E-A947-70E740481C1C}">
                <a14:useLocalDpi xmlns:a14="http://schemas.microsoft.com/office/drawing/2010/main"/>
              </a:ext>
            </a:extLst>
          </a:blip>
          <a:srcRect l="68710" t="513" r="-105" b="54363"/>
          <a:stretch/>
        </p:blipFill>
        <p:spPr>
          <a:xfrm>
            <a:off x="751897" y="4353562"/>
            <a:ext cx="1895869" cy="2117038"/>
          </a:xfrm>
          <a:prstGeom prst="rect">
            <a:avLst/>
          </a:prstGeom>
        </p:spPr>
      </p:pic>
      <p:sp>
        <p:nvSpPr>
          <p:cNvPr id="12" name="TextBox 11"/>
          <p:cNvSpPr txBox="1"/>
          <p:nvPr/>
        </p:nvSpPr>
        <p:spPr>
          <a:xfrm>
            <a:off x="908640" y="3913017"/>
            <a:ext cx="1728000" cy="2944984"/>
          </a:xfrm>
          <a:prstGeom prst="rect">
            <a:avLst/>
          </a:prstGeom>
          <a:noFill/>
        </p:spPr>
        <p:txBody>
          <a:bodyPr wrap="square" lIns="82945" tIns="41473" rIns="82945" bIns="41473" rtlCol="0">
            <a:spAutoFit/>
          </a:bodyPr>
          <a:lstStyle/>
          <a:p>
            <a:r>
              <a:rPr lang="en-US" sz="18100" dirty="0">
                <a:solidFill>
                  <a:srgbClr val="FF0000"/>
                </a:solidFill>
              </a:rPr>
              <a:t>X</a:t>
            </a:r>
          </a:p>
        </p:txBody>
      </p:sp>
      <p:pic>
        <p:nvPicPr>
          <p:cNvPr id="13" name="Picture 17"/>
          <p:cNvPicPr>
            <a:picLocks noChangeAspect="1" noChangeArrowheads="1"/>
          </p:cNvPicPr>
          <p:nvPr/>
        </p:nvPicPr>
        <p:blipFill>
          <a:blip r:embed="rId5" cstate="print"/>
          <a:srcRect/>
          <a:stretch>
            <a:fillRect/>
          </a:stretch>
        </p:blipFill>
        <p:spPr bwMode="auto">
          <a:xfrm>
            <a:off x="0" y="-27363"/>
            <a:ext cx="1285920" cy="1286055"/>
          </a:xfrm>
          <a:prstGeom prst="rect">
            <a:avLst/>
          </a:prstGeom>
          <a:noFill/>
          <a:ln w="9525">
            <a:noFill/>
            <a:miter lim="800000"/>
            <a:headEnd/>
            <a:tailEnd/>
          </a:ln>
        </p:spPr>
      </p:pic>
    </p:spTree>
    <p:extLst>
      <p:ext uri="{BB962C8B-B14F-4D97-AF65-F5344CB8AC3E}">
        <p14:creationId xmlns:p14="http://schemas.microsoft.com/office/powerpoint/2010/main" val="324995944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1"/>
          <p:cNvSpPr txBox="1">
            <a:spLocks noChangeArrowheads="1"/>
          </p:cNvSpPr>
          <p:nvPr/>
        </p:nvSpPr>
        <p:spPr bwMode="auto">
          <a:xfrm>
            <a:off x="1146412" y="-27363"/>
            <a:ext cx="7987507" cy="1070090"/>
          </a:xfrm>
          <a:prstGeom prst="rect">
            <a:avLst/>
          </a:prstGeom>
          <a:solidFill>
            <a:schemeClr val="accent2">
              <a:lumMod val="40000"/>
              <a:lumOff val="60000"/>
            </a:schemeClr>
          </a:solidFill>
          <a:ln w="9360">
            <a:noFill/>
            <a:miter lim="800000"/>
            <a:headEnd/>
            <a:tailEnd/>
          </a:ln>
          <a:effectLst/>
        </p:spPr>
        <p:txBody>
          <a:bodyPr vert="horz" lIns="91430" tIns="45715" rIns="91430" bIns="45715" anchor="ctr">
            <a:normAutofit fontScale="97500"/>
            <a:scene3d>
              <a:camera prst="orthographicFront"/>
              <a:lightRig rig="soft" dir="t">
                <a:rot lat="0" lon="0" rev="16800000"/>
              </a:lightRig>
            </a:scene3d>
            <a:sp3d prstMaterial="softEdge">
              <a:bevelT w="38100" h="38100"/>
            </a:sp3d>
          </a:bodyPr>
          <a:lstStyle/>
          <a:p>
            <a:pPr algn="ctr" eaLnBrk="0" hangingPunct="0">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sz="2900" b="1" dirty="0">
                <a:ln w="6350">
                  <a:noFill/>
                </a:ln>
                <a:solidFill>
                  <a:schemeClr val="bg1"/>
                </a:solidFill>
              </a:rPr>
              <a:t>Reasons That Genes May Provide Different Trees</a:t>
            </a:r>
          </a:p>
        </p:txBody>
      </p:sp>
      <p:pic>
        <p:nvPicPr>
          <p:cNvPr id="20482" name="Picture 2"/>
          <p:cNvPicPr>
            <a:picLocks noChangeAspect="1" noChangeArrowheads="1"/>
          </p:cNvPicPr>
          <p:nvPr/>
        </p:nvPicPr>
        <p:blipFill>
          <a:blip r:embed="rId3" cstate="print"/>
          <a:srcRect/>
          <a:stretch>
            <a:fillRect/>
          </a:stretch>
        </p:blipFill>
        <p:spPr bwMode="auto">
          <a:xfrm>
            <a:off x="286560" y="1048899"/>
            <a:ext cx="8570880" cy="4804344"/>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0" y="-27363"/>
            <a:ext cx="1274400" cy="1274533"/>
          </a:xfrm>
          <a:prstGeom prst="rect">
            <a:avLst/>
          </a:prstGeom>
          <a:noFill/>
          <a:ln w="9525">
            <a:noFill/>
            <a:miter lim="800000"/>
            <a:headEnd/>
            <a:tailEnd/>
          </a:ln>
        </p:spPr>
      </p:pic>
      <p:sp>
        <p:nvSpPr>
          <p:cNvPr id="36" name="Oval 35"/>
          <p:cNvSpPr/>
          <p:nvPr/>
        </p:nvSpPr>
        <p:spPr>
          <a:xfrm>
            <a:off x="4019040" y="3399226"/>
            <a:ext cx="362309" cy="365760"/>
          </a:xfrm>
          <a:prstGeom prst="ellipse">
            <a:avLst/>
          </a:prstGeom>
          <a:solidFill>
            <a:schemeClr val="accent5">
              <a:lumMod val="20000"/>
              <a:lumOff val="80000"/>
              <a:alpha val="20000"/>
            </a:schemeClr>
          </a:solid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pic>
        <p:nvPicPr>
          <p:cNvPr id="17" name="Picture 17"/>
          <p:cNvPicPr>
            <a:picLocks noChangeAspect="1" noChangeArrowheads="1"/>
          </p:cNvPicPr>
          <p:nvPr/>
        </p:nvPicPr>
        <p:blipFill>
          <a:blip r:embed="rId5" cstate="print"/>
          <a:srcRect/>
          <a:stretch>
            <a:fillRect/>
          </a:stretch>
        </p:blipFill>
        <p:spPr bwMode="auto">
          <a:xfrm>
            <a:off x="0" y="-27363"/>
            <a:ext cx="1285920" cy="1286055"/>
          </a:xfrm>
          <a:prstGeom prst="rect">
            <a:avLst/>
          </a:prstGeom>
          <a:noFill/>
          <a:ln w="9525">
            <a:noFill/>
            <a:miter lim="800000"/>
            <a:headEnd/>
            <a:tailEnd/>
          </a:ln>
        </p:spPr>
      </p:pic>
      <p:sp>
        <p:nvSpPr>
          <p:cNvPr id="14" name="Oval 13"/>
          <p:cNvSpPr/>
          <p:nvPr/>
        </p:nvSpPr>
        <p:spPr>
          <a:xfrm>
            <a:off x="839520" y="1216927"/>
            <a:ext cx="1866240" cy="4908035"/>
          </a:xfrm>
          <a:prstGeom prst="ellipse">
            <a:avLst/>
          </a:prstGeom>
          <a:solidFill>
            <a:schemeClr val="accent4">
              <a:lumMod val="50000"/>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rtlCol="0" anchor="ctr"/>
          <a:lstStyle/>
          <a:p>
            <a:pPr algn="ctr"/>
            <a:endParaRPr lang="en-US"/>
          </a:p>
        </p:txBody>
      </p:sp>
      <p:sp>
        <p:nvSpPr>
          <p:cNvPr id="18" name="TextBox 17"/>
          <p:cNvSpPr txBox="1"/>
          <p:nvPr/>
        </p:nvSpPr>
        <p:spPr>
          <a:xfrm>
            <a:off x="3240389" y="4047545"/>
            <a:ext cx="2506651" cy="2585313"/>
          </a:xfrm>
          <a:prstGeom prst="rect">
            <a:avLst/>
          </a:prstGeom>
          <a:solidFill>
            <a:schemeClr val="accent5">
              <a:lumMod val="20000"/>
              <a:lumOff val="80000"/>
            </a:schemeClr>
          </a:solidFill>
        </p:spPr>
        <p:txBody>
          <a:bodyPr wrap="square" lIns="91430" tIns="45715" rIns="91430" bIns="45715" rtlCol="0">
            <a:spAutoFit/>
          </a:bodyPr>
          <a:lstStyle/>
          <a:p>
            <a:pPr algn="ctr"/>
            <a:r>
              <a:rPr lang="en-US" b="1" dirty="0" smtClean="0">
                <a:solidFill>
                  <a:srgbClr val="000000"/>
                </a:solidFill>
              </a:rPr>
              <a:t>% Support for most prevalent  conflicts:</a:t>
            </a:r>
          </a:p>
          <a:p>
            <a:pPr algn="ctr"/>
            <a:r>
              <a:rPr lang="en-US" b="1" dirty="0" smtClean="0">
                <a:solidFill>
                  <a:srgbClr val="000000"/>
                </a:solidFill>
              </a:rPr>
              <a:t>#0: 52%</a:t>
            </a:r>
          </a:p>
          <a:p>
            <a:pPr algn="ctr"/>
            <a:r>
              <a:rPr lang="en-US" b="1" dirty="0" smtClean="0">
                <a:solidFill>
                  <a:srgbClr val="000000"/>
                </a:solidFill>
              </a:rPr>
              <a:t>#1: 29%</a:t>
            </a:r>
          </a:p>
          <a:p>
            <a:pPr algn="ctr"/>
            <a:r>
              <a:rPr lang="en-US" b="1" dirty="0" smtClean="0">
                <a:solidFill>
                  <a:srgbClr val="000000"/>
                </a:solidFill>
              </a:rPr>
              <a:t>#2: 14%</a:t>
            </a:r>
          </a:p>
          <a:p>
            <a:pPr algn="ctr"/>
            <a:r>
              <a:rPr lang="en-US" b="1" dirty="0" smtClean="0">
                <a:solidFill>
                  <a:srgbClr val="000000"/>
                </a:solidFill>
              </a:rPr>
              <a:t>#3: 11%</a:t>
            </a:r>
          </a:p>
          <a:p>
            <a:pPr algn="ctr"/>
            <a:r>
              <a:rPr lang="en-US" b="1" dirty="0" smtClean="0">
                <a:solidFill>
                  <a:srgbClr val="000000"/>
                </a:solidFill>
              </a:rPr>
              <a:t>#4: 11%</a:t>
            </a:r>
          </a:p>
          <a:p>
            <a:pPr algn="ctr"/>
            <a:r>
              <a:rPr lang="en-US" b="1" dirty="0" smtClean="0">
                <a:solidFill>
                  <a:srgbClr val="000000"/>
                </a:solidFill>
              </a:rPr>
              <a:t>#5: 08%</a:t>
            </a:r>
          </a:p>
          <a:p>
            <a:pPr algn="ctr"/>
            <a:endParaRPr lang="en-US" b="1" dirty="0" smtClean="0">
              <a:solidFill>
                <a:srgbClr val="000000"/>
              </a:solidFill>
            </a:endParaRPr>
          </a:p>
        </p:txBody>
      </p:sp>
      <p:cxnSp>
        <p:nvCxnSpPr>
          <p:cNvPr id="19" name="Straight Arrow Connector 18"/>
          <p:cNvCxnSpPr/>
          <p:nvPr/>
        </p:nvCxnSpPr>
        <p:spPr>
          <a:xfrm flipH="1">
            <a:off x="4217773" y="3744863"/>
            <a:ext cx="8627" cy="365760"/>
          </a:xfrm>
          <a:prstGeom prst="straightConnector1">
            <a:avLst/>
          </a:prstGeom>
          <a:solidFill>
            <a:schemeClr val="accent5">
              <a:lumMod val="20000"/>
              <a:lumOff val="80000"/>
            </a:schemeClr>
          </a:solidFill>
          <a:ln w="28575">
            <a:solidFill>
              <a:srgbClr val="9A0000"/>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700136" y="6055835"/>
            <a:ext cx="1451854" cy="360755"/>
          </a:xfrm>
          <a:prstGeom prst="rect">
            <a:avLst/>
          </a:prstGeom>
        </p:spPr>
        <p:txBody>
          <a:bodyPr wrap="none" lIns="82945" tIns="41473" rIns="82945" bIns="41473">
            <a:spAutoFit/>
          </a:bodyPr>
          <a:lstStyle/>
          <a:p>
            <a:pPr algn="ctr"/>
            <a:r>
              <a:rPr lang="en-US" b="1" dirty="0" smtClean="0">
                <a:solidFill>
                  <a:srgbClr val="FF0000"/>
                </a:solidFill>
              </a:rPr>
              <a:t>IC value: 0.06</a:t>
            </a:r>
            <a:endParaRPr lang="en-US" b="1" dirty="0">
              <a:solidFill>
                <a:srgbClr val="FF0000"/>
              </a:solidFill>
            </a:endParaRPr>
          </a:p>
        </p:txBody>
      </p:sp>
    </p:spTree>
    <p:extLst>
      <p:ext uri="{BB962C8B-B14F-4D97-AF65-F5344CB8AC3E}">
        <p14:creationId xmlns:p14="http://schemas.microsoft.com/office/powerpoint/2010/main" val="219336901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0" y="-27363"/>
            <a:ext cx="1274400" cy="1274533"/>
          </a:xfrm>
          <a:prstGeom prst="rect">
            <a:avLst/>
          </a:prstGeom>
          <a:noFill/>
          <a:ln w="9525">
            <a:noFill/>
            <a:miter lim="800000"/>
            <a:headEnd/>
            <a:tailEnd/>
          </a:ln>
        </p:spPr>
      </p:pic>
      <p:sp>
        <p:nvSpPr>
          <p:cNvPr id="14" name="Title 1"/>
          <p:cNvSpPr>
            <a:spLocks/>
          </p:cNvSpPr>
          <p:nvPr/>
        </p:nvSpPr>
        <p:spPr bwMode="auto">
          <a:xfrm>
            <a:off x="1254239" y="-27363"/>
            <a:ext cx="7889760" cy="1070090"/>
          </a:xfrm>
          <a:prstGeom prst="rect">
            <a:avLst/>
          </a:prstGeom>
          <a:solidFill>
            <a:schemeClr val="accent2">
              <a:lumMod val="40000"/>
              <a:lumOff val="60000"/>
            </a:schemeClr>
          </a:solidFill>
          <a:ln w="9360">
            <a:noFill/>
            <a:miter lim="800000"/>
            <a:headEnd/>
            <a:tailEnd/>
          </a:ln>
          <a:effectLst/>
        </p:spPr>
        <p:txBody>
          <a:bodyPr vert="horz" lIns="91430" tIns="45715" rIns="91430" bIns="45715" anchor="ctr">
            <a:normAutofit fontScale="90000" lnSpcReduction="20000"/>
            <a:scene3d>
              <a:camera prst="orthographicFront"/>
              <a:lightRig rig="soft" dir="t">
                <a:rot lat="0" lon="0" rev="16800000"/>
              </a:lightRig>
            </a:scene3d>
            <a:sp3d prstMaterial="softEdge">
              <a:bevelT w="38100" h="38100"/>
            </a:sp3d>
          </a:bodyPr>
          <a:lstStyle/>
          <a:p>
            <a:pPr algn="ctr" eaLnBrk="0" hangingPunct="0">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sz="2800" b="1" u="sng" dirty="0">
                <a:ln w="6350">
                  <a:noFill/>
                </a:ln>
                <a:solidFill>
                  <a:schemeClr val="bg1"/>
                </a:solidFill>
              </a:rPr>
              <a:t>Analytical Reasons: </a:t>
            </a:r>
          </a:p>
          <a:p>
            <a:pPr algn="ctr" eaLnBrk="0" hangingPunct="0">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sz="2800" b="1" dirty="0">
                <a:ln w="6350">
                  <a:noFill/>
                </a:ln>
                <a:solidFill>
                  <a:schemeClr val="bg1"/>
                </a:solidFill>
              </a:rPr>
              <a:t>Internode Support depends on Internode and Length Depth </a:t>
            </a:r>
          </a:p>
        </p:txBody>
      </p:sp>
      <p:grpSp>
        <p:nvGrpSpPr>
          <p:cNvPr id="2" name="Group 14"/>
          <p:cNvGrpSpPr/>
          <p:nvPr/>
        </p:nvGrpSpPr>
        <p:grpSpPr>
          <a:xfrm>
            <a:off x="1227151" y="1387660"/>
            <a:ext cx="8087040" cy="2220725"/>
            <a:chOff x="76200" y="3818538"/>
            <a:chExt cx="8915400" cy="2447938"/>
          </a:xfrm>
        </p:grpSpPr>
        <p:sp>
          <p:nvSpPr>
            <p:cNvPr id="16" name="Rectangle 10"/>
            <p:cNvSpPr>
              <a:spLocks noChangeArrowheads="1"/>
            </p:cNvSpPr>
            <p:nvPr/>
          </p:nvSpPr>
          <p:spPr bwMode="auto">
            <a:xfrm>
              <a:off x="76200" y="5146896"/>
              <a:ext cx="8915400" cy="1119580"/>
            </a:xfrm>
            <a:prstGeom prst="rect">
              <a:avLst/>
            </a:prstGeom>
            <a:noFill/>
            <a:ln w="9525">
              <a:noFill/>
              <a:miter lim="800000"/>
              <a:headEnd/>
              <a:tailEnd/>
            </a:ln>
          </p:spPr>
          <p:txBody>
            <a:bodyPr>
              <a:spAutoFit/>
            </a:bodyPr>
            <a:lstStyle/>
            <a:p>
              <a:r>
                <a:rPr lang="en-US" sz="2000" b="1" dirty="0">
                  <a:solidFill>
                    <a:schemeClr val="bg1"/>
                  </a:solidFill>
                </a:rPr>
                <a:t>a) Homoplasy: independent evolution of identical characters</a:t>
              </a:r>
            </a:p>
            <a:p>
              <a:r>
                <a:rPr lang="en-US" sz="2000" b="1" dirty="0">
                  <a:solidFill>
                    <a:schemeClr val="bg1"/>
                  </a:solidFill>
                </a:rPr>
                <a:t>b) </a:t>
              </a:r>
              <a:r>
                <a:rPr lang="en-US" sz="2000" b="1" dirty="0" err="1">
                  <a:solidFill>
                    <a:schemeClr val="bg1"/>
                  </a:solidFill>
                </a:rPr>
                <a:t>Internode</a:t>
              </a:r>
              <a:r>
                <a:rPr lang="en-US" sz="2000" b="1" dirty="0">
                  <a:solidFill>
                    <a:schemeClr val="bg1"/>
                  </a:solidFill>
                </a:rPr>
                <a:t> length: influences amount of phylogenetic signal</a:t>
              </a:r>
            </a:p>
            <a:p>
              <a:endParaRPr lang="en-US" sz="2000" b="1" dirty="0">
                <a:solidFill>
                  <a:schemeClr val="bg1"/>
                </a:solidFill>
              </a:endParaRPr>
            </a:p>
          </p:txBody>
        </p:sp>
        <p:pic>
          <p:nvPicPr>
            <p:cNvPr id="17" name="Picture 2" descr="Rokas_PLOSBiol_Fig1"/>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78287" b="-2455"/>
            <a:stretch/>
          </p:blipFill>
          <p:spPr bwMode="auto">
            <a:xfrm>
              <a:off x="181155" y="3818538"/>
              <a:ext cx="8514271" cy="1254534"/>
            </a:xfrm>
            <a:prstGeom prst="rect">
              <a:avLst/>
            </a:prstGeom>
            <a:noFill/>
            <a:ln w="9525">
              <a:noFill/>
              <a:miter lim="800000"/>
              <a:headEnd/>
              <a:tailEnd/>
            </a:ln>
          </p:spPr>
        </p:pic>
      </p:grpSp>
      <p:pic>
        <p:nvPicPr>
          <p:cNvPr id="20" name="Picture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6561" y="3533699"/>
            <a:ext cx="8699071" cy="2453009"/>
          </a:xfrm>
          <a:prstGeom prst="rect">
            <a:avLst/>
          </a:prstGeom>
        </p:spPr>
      </p:pic>
      <p:sp>
        <p:nvSpPr>
          <p:cNvPr id="22" name="Rectangle 7"/>
          <p:cNvSpPr>
            <a:spLocks noChangeArrowheads="1"/>
          </p:cNvSpPr>
          <p:nvPr/>
        </p:nvSpPr>
        <p:spPr bwMode="auto">
          <a:xfrm>
            <a:off x="5864767" y="1048052"/>
            <a:ext cx="2845527" cy="314588"/>
          </a:xfrm>
          <a:prstGeom prst="rect">
            <a:avLst/>
          </a:prstGeom>
          <a:noFill/>
          <a:ln w="9525" algn="ctr">
            <a:noFill/>
            <a:miter lim="800000"/>
            <a:headEnd/>
            <a:tailEnd/>
          </a:ln>
        </p:spPr>
        <p:txBody>
          <a:bodyPr wrap="none" lIns="82945" tIns="41473" rIns="82945" bIns="41473">
            <a:spAutoFit/>
          </a:bodyPr>
          <a:lstStyle/>
          <a:p>
            <a:pPr algn="r"/>
            <a:r>
              <a:rPr lang="en-US" sz="1500" b="1" i="1" dirty="0">
                <a:solidFill>
                  <a:schemeClr val="bg1"/>
                </a:solidFill>
                <a:latin typeface="+mj-lt"/>
              </a:rPr>
              <a:t>Rokas &amp; Carroll (2006) PLOS Biol.</a:t>
            </a:r>
          </a:p>
        </p:txBody>
      </p:sp>
      <p:sp>
        <p:nvSpPr>
          <p:cNvPr id="10" name="Rectangle 9"/>
          <p:cNvSpPr/>
          <p:nvPr/>
        </p:nvSpPr>
        <p:spPr>
          <a:xfrm>
            <a:off x="1323360" y="1324561"/>
            <a:ext cx="322394" cy="314588"/>
          </a:xfrm>
          <a:prstGeom prst="rect">
            <a:avLst/>
          </a:prstGeom>
        </p:spPr>
        <p:txBody>
          <a:bodyPr wrap="none" lIns="82945" tIns="41473" rIns="82945" bIns="41473">
            <a:spAutoFit/>
          </a:bodyPr>
          <a:lstStyle/>
          <a:p>
            <a:r>
              <a:rPr lang="en-US" sz="1500" b="1" dirty="0">
                <a:solidFill>
                  <a:schemeClr val="bg1"/>
                </a:solidFill>
              </a:rPr>
              <a:t>a) </a:t>
            </a:r>
            <a:endParaRPr lang="en-US" sz="1500" dirty="0"/>
          </a:p>
        </p:txBody>
      </p:sp>
      <p:sp>
        <p:nvSpPr>
          <p:cNvPr id="11" name="Rectangle 10"/>
          <p:cNvSpPr/>
          <p:nvPr/>
        </p:nvSpPr>
        <p:spPr>
          <a:xfrm>
            <a:off x="5124960" y="1324561"/>
            <a:ext cx="330659" cy="314588"/>
          </a:xfrm>
          <a:prstGeom prst="rect">
            <a:avLst/>
          </a:prstGeom>
        </p:spPr>
        <p:txBody>
          <a:bodyPr wrap="none" lIns="82945" tIns="41473" rIns="82945" bIns="41473">
            <a:spAutoFit/>
          </a:bodyPr>
          <a:lstStyle/>
          <a:p>
            <a:r>
              <a:rPr lang="en-US" sz="1500" b="1" dirty="0">
                <a:solidFill>
                  <a:schemeClr val="bg1"/>
                </a:solidFill>
              </a:rPr>
              <a:t>b) </a:t>
            </a:r>
            <a:endParaRPr lang="en-US" sz="1500" dirty="0"/>
          </a:p>
        </p:txBody>
      </p:sp>
      <p:pic>
        <p:nvPicPr>
          <p:cNvPr id="12" name="Picture 17"/>
          <p:cNvPicPr>
            <a:picLocks noChangeAspect="1" noChangeArrowheads="1"/>
          </p:cNvPicPr>
          <p:nvPr/>
        </p:nvPicPr>
        <p:blipFill>
          <a:blip r:embed="rId6" cstate="print"/>
          <a:srcRect/>
          <a:stretch>
            <a:fillRect/>
          </a:stretch>
        </p:blipFill>
        <p:spPr bwMode="auto">
          <a:xfrm>
            <a:off x="0" y="-27363"/>
            <a:ext cx="1285920" cy="1286055"/>
          </a:xfrm>
          <a:prstGeom prst="rect">
            <a:avLst/>
          </a:prstGeom>
          <a:noFill/>
          <a:ln w="9525">
            <a:noFill/>
            <a:miter lim="800000"/>
            <a:headEnd/>
            <a:tailEnd/>
          </a:ln>
        </p:spPr>
      </p:pic>
    </p:spTree>
    <p:extLst>
      <p:ext uri="{BB962C8B-B14F-4D97-AF65-F5344CB8AC3E}">
        <p14:creationId xmlns:p14="http://schemas.microsoft.com/office/powerpoint/2010/main" val="12467136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0" y="-27363"/>
            <a:ext cx="1274400" cy="1274533"/>
          </a:xfrm>
          <a:prstGeom prst="rect">
            <a:avLst/>
          </a:prstGeom>
          <a:noFill/>
          <a:ln w="9525">
            <a:noFill/>
            <a:miter lim="800000"/>
            <a:headEnd/>
            <a:tailEnd/>
          </a:ln>
        </p:spPr>
      </p:pic>
      <p:sp>
        <p:nvSpPr>
          <p:cNvPr id="31" name="Title 1"/>
          <p:cNvSpPr>
            <a:spLocks/>
          </p:cNvSpPr>
          <p:nvPr/>
        </p:nvSpPr>
        <p:spPr bwMode="auto">
          <a:xfrm>
            <a:off x="1254239" y="-27363"/>
            <a:ext cx="7889760" cy="1078672"/>
          </a:xfrm>
          <a:prstGeom prst="rect">
            <a:avLst/>
          </a:prstGeom>
          <a:solidFill>
            <a:schemeClr val="accent2">
              <a:lumMod val="40000"/>
              <a:lumOff val="60000"/>
            </a:schemeClr>
          </a:solidFill>
          <a:ln w="9360">
            <a:noFill/>
            <a:miter lim="800000"/>
            <a:headEnd/>
            <a:tailEnd/>
          </a:ln>
          <a:effectLst/>
        </p:spPr>
        <p:txBody>
          <a:bodyPr vert="horz" lIns="91430" tIns="45715" rIns="91430" bIns="45715" anchor="ctr">
            <a:normAutofit fontScale="97500"/>
            <a:scene3d>
              <a:camera prst="orthographicFront"/>
              <a:lightRig rig="soft" dir="t">
                <a:rot lat="0" lon="0" rev="16800000"/>
              </a:lightRig>
            </a:scene3d>
            <a:sp3d prstMaterial="softEdge">
              <a:bevelT w="38100" h="38100"/>
            </a:sp3d>
          </a:bodyPr>
          <a:lstStyle/>
          <a:p>
            <a:pPr marL="311045" indent="-311045" algn="ctr" eaLnBrk="0" hangingPunct="0">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sz="2800" b="1" dirty="0">
                <a:ln w="6350">
                  <a:noFill/>
                </a:ln>
                <a:solidFill>
                  <a:schemeClr val="bg1"/>
                </a:solidFill>
              </a:rPr>
              <a:t>Evaluating Factors That Influence Gene Tree Incongruence</a:t>
            </a:r>
          </a:p>
        </p:txBody>
      </p:sp>
      <p:pic>
        <p:nvPicPr>
          <p:cNvPr id="25" name="Picture 17"/>
          <p:cNvPicPr>
            <a:picLocks noChangeAspect="1" noChangeArrowheads="1"/>
          </p:cNvPicPr>
          <p:nvPr/>
        </p:nvPicPr>
        <p:blipFill>
          <a:blip r:embed="rId4" cstate="print"/>
          <a:srcRect/>
          <a:stretch>
            <a:fillRect/>
          </a:stretch>
        </p:blipFill>
        <p:spPr bwMode="auto">
          <a:xfrm>
            <a:off x="0" y="-27363"/>
            <a:ext cx="1285920" cy="1286055"/>
          </a:xfrm>
          <a:prstGeom prst="rect">
            <a:avLst/>
          </a:prstGeom>
          <a:noFill/>
          <a:ln w="9525">
            <a:noFill/>
            <a:miter lim="800000"/>
            <a:headEnd/>
            <a:tailEnd/>
          </a:ln>
        </p:spPr>
      </p:pic>
      <p:pic>
        <p:nvPicPr>
          <p:cNvPr id="26" name="Picture 14" descr="http://startswithabang.com/wp-content/uploads/2008/04/big-bang.jpg"/>
          <p:cNvPicPr>
            <a:picLocks noChangeAspect="1" noChangeArrowheads="1"/>
          </p:cNvPicPr>
          <p:nvPr/>
        </p:nvPicPr>
        <p:blipFill>
          <a:blip r:embed="rId5" cstate="print"/>
          <a:srcRect/>
          <a:stretch>
            <a:fillRect/>
          </a:stretch>
        </p:blipFill>
        <p:spPr bwMode="auto">
          <a:xfrm>
            <a:off x="909532" y="1631691"/>
            <a:ext cx="7464068" cy="4519735"/>
          </a:xfrm>
          <a:prstGeom prst="rect">
            <a:avLst/>
          </a:prstGeom>
          <a:noFill/>
        </p:spPr>
      </p:pic>
    </p:spTree>
    <p:extLst>
      <p:ext uri="{BB962C8B-B14F-4D97-AF65-F5344CB8AC3E}">
        <p14:creationId xmlns:p14="http://schemas.microsoft.com/office/powerpoint/2010/main" val="9212211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0" y="-27363"/>
            <a:ext cx="1274400" cy="1274533"/>
          </a:xfrm>
          <a:prstGeom prst="rect">
            <a:avLst/>
          </a:prstGeom>
          <a:noFill/>
          <a:ln w="9525">
            <a:noFill/>
            <a:miter lim="800000"/>
            <a:headEnd/>
            <a:tailEnd/>
          </a:ln>
        </p:spPr>
      </p:pic>
      <p:sp>
        <p:nvSpPr>
          <p:cNvPr id="7" name="Title 1"/>
          <p:cNvSpPr>
            <a:spLocks/>
          </p:cNvSpPr>
          <p:nvPr/>
        </p:nvSpPr>
        <p:spPr bwMode="auto">
          <a:xfrm>
            <a:off x="1254239" y="-27363"/>
            <a:ext cx="7889760" cy="1070090"/>
          </a:xfrm>
          <a:prstGeom prst="rect">
            <a:avLst/>
          </a:prstGeom>
          <a:solidFill>
            <a:schemeClr val="accent2">
              <a:lumMod val="40000"/>
              <a:lumOff val="60000"/>
            </a:schemeClr>
          </a:solidFill>
          <a:ln w="9360">
            <a:noFill/>
            <a:miter lim="800000"/>
            <a:headEnd/>
            <a:tailEnd/>
          </a:ln>
          <a:effectLst/>
        </p:spPr>
        <p:txBody>
          <a:bodyPr vert="horz" lIns="91430" tIns="45715" rIns="91430" bIns="45715" anchor="ctr">
            <a:normAutofit fontScale="97500"/>
            <a:scene3d>
              <a:camera prst="orthographicFront"/>
              <a:lightRig rig="soft" dir="t">
                <a:rot lat="0" lon="0" rev="16800000"/>
              </a:lightRig>
            </a:scene3d>
            <a:sp3d prstMaterial="softEdge">
              <a:bevelT w="38100" h="38100"/>
            </a:sp3d>
          </a:bodyPr>
          <a:lstStyle/>
          <a:p>
            <a:pPr algn="ctr" eaLnBrk="0" hangingPunct="0">
              <a:lnSpc>
                <a:spcPct val="80000"/>
              </a:lnSpc>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sz="2500" b="1" dirty="0">
                <a:ln w="6350">
                  <a:noFill/>
                </a:ln>
                <a:solidFill>
                  <a:schemeClr val="bg1"/>
                </a:solidFill>
              </a:rPr>
              <a:t>Part II. Evaluating Gene Factors That </a:t>
            </a:r>
          </a:p>
          <a:p>
            <a:pPr algn="ctr" eaLnBrk="0" hangingPunct="0">
              <a:lnSpc>
                <a:spcPct val="80000"/>
              </a:lnSpc>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sz="2500" b="1" dirty="0">
                <a:ln w="6350">
                  <a:noFill/>
                </a:ln>
                <a:solidFill>
                  <a:schemeClr val="bg1"/>
                </a:solidFill>
              </a:rPr>
              <a:t>Influence Incongruence</a:t>
            </a:r>
          </a:p>
        </p:txBody>
      </p:sp>
      <p:pic>
        <p:nvPicPr>
          <p:cNvPr id="13" name="Picture 17"/>
          <p:cNvPicPr>
            <a:picLocks noChangeAspect="1" noChangeArrowheads="1"/>
          </p:cNvPicPr>
          <p:nvPr/>
        </p:nvPicPr>
        <p:blipFill>
          <a:blip r:embed="rId4" cstate="print"/>
          <a:srcRect/>
          <a:stretch>
            <a:fillRect/>
          </a:stretch>
        </p:blipFill>
        <p:spPr bwMode="auto">
          <a:xfrm>
            <a:off x="0" y="-27363"/>
            <a:ext cx="1285920" cy="1286055"/>
          </a:xfrm>
          <a:prstGeom prst="rect">
            <a:avLst/>
          </a:prstGeom>
          <a:noFill/>
          <a:ln w="9525">
            <a:noFill/>
            <a:miter lim="800000"/>
            <a:headEnd/>
            <a:tailEnd/>
          </a:ln>
        </p:spPr>
      </p:pic>
      <p:pic>
        <p:nvPicPr>
          <p:cNvPr id="15" name="Picture 14" descr="http://startswithabang.com/wp-content/uploads/2008/04/big-bang.jpg"/>
          <p:cNvPicPr>
            <a:picLocks noChangeAspect="1" noChangeArrowheads="1"/>
          </p:cNvPicPr>
          <p:nvPr/>
        </p:nvPicPr>
        <p:blipFill>
          <a:blip r:embed="rId5" cstate="print"/>
          <a:srcRect/>
          <a:stretch>
            <a:fillRect/>
          </a:stretch>
        </p:blipFill>
        <p:spPr bwMode="auto">
          <a:xfrm>
            <a:off x="632160" y="1977328"/>
            <a:ext cx="5180879" cy="3137190"/>
          </a:xfrm>
          <a:prstGeom prst="rect">
            <a:avLst/>
          </a:prstGeom>
          <a:noFill/>
        </p:spPr>
      </p:pic>
      <p:sp>
        <p:nvSpPr>
          <p:cNvPr id="9" name="TextBox 8"/>
          <p:cNvSpPr txBox="1"/>
          <p:nvPr/>
        </p:nvSpPr>
        <p:spPr>
          <a:xfrm>
            <a:off x="1046880" y="1631691"/>
            <a:ext cx="4423680" cy="360755"/>
          </a:xfrm>
          <a:prstGeom prst="rect">
            <a:avLst/>
          </a:prstGeom>
          <a:noFill/>
        </p:spPr>
        <p:txBody>
          <a:bodyPr wrap="square" lIns="82945" tIns="41473" rIns="82945" bIns="41473" rtlCol="0">
            <a:spAutoFit/>
          </a:bodyPr>
          <a:lstStyle/>
          <a:p>
            <a:r>
              <a:rPr lang="en-US" i="1" dirty="0" smtClean="0">
                <a:solidFill>
                  <a:schemeClr val="bg1"/>
                </a:solidFill>
                <a:latin typeface="Aharoni" pitchFamily="2" charset="-79"/>
                <a:cs typeface="Aharoni" pitchFamily="2" charset="-79"/>
              </a:rPr>
              <a:t>Genes Tree Space Based on RF distance</a:t>
            </a:r>
            <a:endParaRPr lang="en-US" i="1" dirty="0">
              <a:solidFill>
                <a:schemeClr val="bg1"/>
              </a:solidFill>
              <a:latin typeface="Aharoni" pitchFamily="2" charset="-79"/>
              <a:cs typeface="Aharoni" pitchFamily="2" charset="-79"/>
            </a:endParaRPr>
          </a:p>
        </p:txBody>
      </p:sp>
      <p:pic>
        <p:nvPicPr>
          <p:cNvPr id="2051" name="Picture 3"/>
          <p:cNvPicPr>
            <a:picLocks noChangeAspect="1" noChangeArrowheads="1"/>
          </p:cNvPicPr>
          <p:nvPr/>
        </p:nvPicPr>
        <p:blipFill>
          <a:blip r:embed="rId6" cstate="print"/>
          <a:srcRect/>
          <a:stretch>
            <a:fillRect/>
          </a:stretch>
        </p:blipFill>
        <p:spPr bwMode="auto">
          <a:xfrm>
            <a:off x="6714720" y="1424309"/>
            <a:ext cx="9144000" cy="4287085"/>
          </a:xfrm>
          <a:prstGeom prst="rect">
            <a:avLst/>
          </a:prstGeom>
          <a:noFill/>
          <a:ln w="9525">
            <a:noFill/>
            <a:miter lim="800000"/>
            <a:headEnd/>
            <a:tailEnd/>
          </a:ln>
        </p:spPr>
      </p:pic>
      <p:sp>
        <p:nvSpPr>
          <p:cNvPr id="11" name="Title 1"/>
          <p:cNvSpPr>
            <a:spLocks/>
          </p:cNvSpPr>
          <p:nvPr/>
        </p:nvSpPr>
        <p:spPr bwMode="auto">
          <a:xfrm>
            <a:off x="1254240" y="-27363"/>
            <a:ext cx="7889760" cy="1070090"/>
          </a:xfrm>
          <a:prstGeom prst="rect">
            <a:avLst/>
          </a:prstGeom>
          <a:solidFill>
            <a:schemeClr val="accent2">
              <a:lumMod val="40000"/>
              <a:lumOff val="60000"/>
            </a:schemeClr>
          </a:solidFill>
          <a:ln w="9360">
            <a:noFill/>
            <a:miter lim="800000"/>
            <a:headEnd/>
            <a:tailEnd/>
          </a:ln>
          <a:effectLst/>
        </p:spPr>
        <p:txBody>
          <a:bodyPr vert="horz" lIns="91430" tIns="45715" rIns="91430" bIns="45715" anchor="ctr">
            <a:normAutofit fontScale="97500"/>
            <a:scene3d>
              <a:camera prst="orthographicFront"/>
              <a:lightRig rig="soft" dir="t">
                <a:rot lat="0" lon="0" rev="16800000"/>
              </a:lightRig>
            </a:scene3d>
            <a:sp3d prstMaterial="softEdge">
              <a:bevelT w="38100" h="38100"/>
            </a:sp3d>
          </a:bodyPr>
          <a:lstStyle/>
          <a:p>
            <a:pPr algn="ctr" eaLnBrk="0" hangingPunct="0">
              <a:lnSpc>
                <a:spcPct val="80000"/>
              </a:lnSpc>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sz="2500" b="1" dirty="0">
                <a:ln w="6350">
                  <a:noFill/>
                </a:ln>
                <a:solidFill>
                  <a:schemeClr val="bg1"/>
                </a:solidFill>
              </a:rPr>
              <a:t>Evaluating Gene Factors That </a:t>
            </a:r>
          </a:p>
          <a:p>
            <a:pPr algn="ctr" eaLnBrk="0" hangingPunct="0">
              <a:lnSpc>
                <a:spcPct val="80000"/>
              </a:lnSpc>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sz="2500" b="1" dirty="0">
                <a:ln w="6350">
                  <a:noFill/>
                </a:ln>
                <a:solidFill>
                  <a:schemeClr val="bg1"/>
                </a:solidFill>
              </a:rPr>
              <a:t>Influence Incongruence</a:t>
            </a:r>
          </a:p>
        </p:txBody>
      </p:sp>
    </p:spTree>
    <p:extLst>
      <p:ext uri="{BB962C8B-B14F-4D97-AF65-F5344CB8AC3E}">
        <p14:creationId xmlns:p14="http://schemas.microsoft.com/office/powerpoint/2010/main" val="8033569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nodeType="clickEffect">
                                  <p:stCondLst>
                                    <p:cond delay="0"/>
                                  </p:stCondLst>
                                  <p:childTnLst>
                                    <p:animMotion origin="layout" path="M -0.23444 1.84874E-6 L -0.73467 1.84874E-6 " pathEditMode="relative" rAng="0" ptsTypes="AA">
                                      <p:cBhvr>
                                        <p:cTn id="18" dur="2000" fill="hold"/>
                                        <p:tgtEl>
                                          <p:spTgt spid="2051"/>
                                        </p:tgtEl>
                                        <p:attrNameLst>
                                          <p:attrName>ppt_x</p:attrName>
                                          <p:attrName>ppt_y</p:attrName>
                                        </p:attrNameLst>
                                      </p:cBhvr>
                                      <p:rCtr x="-25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0" y="-27363"/>
            <a:ext cx="1274400" cy="1274533"/>
          </a:xfrm>
          <a:prstGeom prst="rect">
            <a:avLst/>
          </a:prstGeom>
          <a:noFill/>
          <a:ln w="9525">
            <a:noFill/>
            <a:miter lim="800000"/>
            <a:headEnd/>
            <a:tailEnd/>
          </a:ln>
        </p:spPr>
      </p:pic>
      <p:sp>
        <p:nvSpPr>
          <p:cNvPr id="7" name="Title 1"/>
          <p:cNvSpPr>
            <a:spLocks/>
          </p:cNvSpPr>
          <p:nvPr/>
        </p:nvSpPr>
        <p:spPr bwMode="auto">
          <a:xfrm>
            <a:off x="1254239" y="-27363"/>
            <a:ext cx="7889760" cy="1070090"/>
          </a:xfrm>
          <a:prstGeom prst="rect">
            <a:avLst/>
          </a:prstGeom>
          <a:solidFill>
            <a:schemeClr val="accent2">
              <a:lumMod val="40000"/>
              <a:lumOff val="60000"/>
            </a:schemeClr>
          </a:solidFill>
          <a:ln w="9360">
            <a:noFill/>
            <a:miter lim="800000"/>
            <a:headEnd/>
            <a:tailEnd/>
          </a:ln>
          <a:effectLst/>
        </p:spPr>
        <p:txBody>
          <a:bodyPr vert="horz" lIns="91430" tIns="45715" rIns="91430" bIns="45715" anchor="ctr">
            <a:normAutofit fontScale="97500"/>
            <a:scene3d>
              <a:camera prst="orthographicFront"/>
              <a:lightRig rig="soft" dir="t">
                <a:rot lat="0" lon="0" rev="16800000"/>
              </a:lightRig>
            </a:scene3d>
            <a:sp3d prstMaterial="softEdge">
              <a:bevelT w="38100" h="38100"/>
            </a:sp3d>
          </a:bodyPr>
          <a:lstStyle/>
          <a:p>
            <a:pPr algn="ctr" eaLnBrk="0" hangingPunct="0">
              <a:lnSpc>
                <a:spcPct val="80000"/>
              </a:lnSpc>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sz="2500" b="1" dirty="0">
                <a:ln w="6350">
                  <a:noFill/>
                </a:ln>
                <a:solidFill>
                  <a:schemeClr val="bg1"/>
                </a:solidFill>
              </a:rPr>
              <a:t>Evaluating Gene Factors That </a:t>
            </a:r>
          </a:p>
          <a:p>
            <a:pPr algn="ctr" eaLnBrk="0" hangingPunct="0">
              <a:lnSpc>
                <a:spcPct val="80000"/>
              </a:lnSpc>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sz="2500" b="1" dirty="0">
                <a:ln w="6350">
                  <a:noFill/>
                </a:ln>
                <a:solidFill>
                  <a:schemeClr val="bg1"/>
                </a:solidFill>
              </a:rPr>
              <a:t>Influence Incongruence</a:t>
            </a:r>
          </a:p>
        </p:txBody>
      </p:sp>
      <p:pic>
        <p:nvPicPr>
          <p:cNvPr id="13" name="Picture 17"/>
          <p:cNvPicPr>
            <a:picLocks noChangeAspect="1" noChangeArrowheads="1"/>
          </p:cNvPicPr>
          <p:nvPr/>
        </p:nvPicPr>
        <p:blipFill>
          <a:blip r:embed="rId4" cstate="print"/>
          <a:srcRect/>
          <a:stretch>
            <a:fillRect/>
          </a:stretch>
        </p:blipFill>
        <p:spPr bwMode="auto">
          <a:xfrm>
            <a:off x="0" y="-27363"/>
            <a:ext cx="1285920" cy="1286055"/>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srcRect/>
          <a:stretch>
            <a:fillRect/>
          </a:stretch>
        </p:blipFill>
        <p:spPr bwMode="auto">
          <a:xfrm>
            <a:off x="-10080" y="1424309"/>
            <a:ext cx="9144000" cy="4287085"/>
          </a:xfrm>
          <a:prstGeom prst="rect">
            <a:avLst/>
          </a:prstGeom>
          <a:noFill/>
          <a:ln w="9525">
            <a:noFill/>
            <a:miter lim="800000"/>
            <a:headEnd/>
            <a:tailEnd/>
          </a:ln>
        </p:spPr>
      </p:pic>
      <p:sp>
        <p:nvSpPr>
          <p:cNvPr id="8" name="Oval 7"/>
          <p:cNvSpPr/>
          <p:nvPr/>
        </p:nvSpPr>
        <p:spPr>
          <a:xfrm>
            <a:off x="3051360" y="3359872"/>
            <a:ext cx="1382400" cy="967782"/>
          </a:xfrm>
          <a:prstGeom prst="ellipse">
            <a:avLst/>
          </a:prstGeom>
          <a:solidFill>
            <a:schemeClr val="accent5">
              <a:lumMod val="20000"/>
              <a:lumOff val="80000"/>
              <a:alpha val="16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rtlCol="0" anchor="ctr"/>
          <a:lstStyle/>
          <a:p>
            <a:pPr algn="ctr"/>
            <a:endParaRPr lang="en-US"/>
          </a:p>
        </p:txBody>
      </p:sp>
      <p:sp>
        <p:nvSpPr>
          <p:cNvPr id="9" name="Oval 8"/>
          <p:cNvSpPr/>
          <p:nvPr/>
        </p:nvSpPr>
        <p:spPr>
          <a:xfrm>
            <a:off x="7336800" y="4465909"/>
            <a:ext cx="1807200" cy="1175163"/>
          </a:xfrm>
          <a:prstGeom prst="ellipse">
            <a:avLst/>
          </a:prstGeom>
          <a:solidFill>
            <a:schemeClr val="accent5">
              <a:lumMod val="20000"/>
              <a:lumOff val="80000"/>
              <a:alpha val="1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rtlCol="0" anchor="ctr"/>
          <a:lstStyle/>
          <a:p>
            <a:pPr algn="ctr"/>
            <a:endParaRPr lang="en-US" dirty="0"/>
          </a:p>
        </p:txBody>
      </p:sp>
      <p:sp>
        <p:nvSpPr>
          <p:cNvPr id="12" name="Oval 11"/>
          <p:cNvSpPr/>
          <p:nvPr/>
        </p:nvSpPr>
        <p:spPr>
          <a:xfrm>
            <a:off x="2636640" y="2599472"/>
            <a:ext cx="4631040" cy="967782"/>
          </a:xfrm>
          <a:prstGeom prst="ellipse">
            <a:avLst/>
          </a:prstGeom>
          <a:solidFill>
            <a:schemeClr val="accent5">
              <a:lumMod val="20000"/>
              <a:lumOff val="80000"/>
              <a:alpha val="12000"/>
            </a:schemeClr>
          </a:solidFill>
          <a:ln>
            <a:solidFill>
              <a:srgbClr val="002060"/>
            </a:solidFill>
          </a:ln>
          <a:scene3d>
            <a:camera prst="orthographicFront">
              <a:rot lat="0" lon="0" rev="19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rtlCol="0" anchor="ctr"/>
          <a:lstStyle/>
          <a:p>
            <a:pPr algn="ctr"/>
            <a:endParaRPr lang="en-US"/>
          </a:p>
        </p:txBody>
      </p:sp>
      <p:sp>
        <p:nvSpPr>
          <p:cNvPr id="14" name="Rectangle 13"/>
          <p:cNvSpPr/>
          <p:nvPr/>
        </p:nvSpPr>
        <p:spPr>
          <a:xfrm>
            <a:off x="-760320" y="5641072"/>
            <a:ext cx="9825120" cy="1284085"/>
          </a:xfrm>
          <a:prstGeom prst="rect">
            <a:avLst/>
          </a:prstGeom>
        </p:spPr>
        <p:txBody>
          <a:bodyPr wrap="square" lIns="82945" tIns="41473" rIns="82945" bIns="41473">
            <a:spAutoFit/>
          </a:bodyPr>
          <a:lstStyle/>
          <a:p>
            <a:pPr lvl="2">
              <a:buFont typeface="Wingdings" pitchFamily="2" charset="2"/>
              <a:buChar char="q"/>
            </a:pPr>
            <a:r>
              <a:rPr lang="en-US" sz="1300" b="1" dirty="0">
                <a:solidFill>
                  <a:schemeClr val="bg1"/>
                </a:solidFill>
              </a:rPr>
              <a:t>All phylogenetic properties </a:t>
            </a:r>
            <a:r>
              <a:rPr lang="en-US" sz="1300" dirty="0">
                <a:solidFill>
                  <a:schemeClr val="bg1"/>
                </a:solidFill>
              </a:rPr>
              <a:t>were </a:t>
            </a:r>
            <a:r>
              <a:rPr lang="en-US" sz="1300" b="1" dirty="0">
                <a:solidFill>
                  <a:schemeClr val="bg1"/>
                </a:solidFill>
              </a:rPr>
              <a:t>highly correlated </a:t>
            </a:r>
            <a:r>
              <a:rPr lang="en-US" sz="1300" dirty="0">
                <a:solidFill>
                  <a:schemeClr val="bg1"/>
                </a:solidFill>
              </a:rPr>
              <a:t>with each other. </a:t>
            </a:r>
          </a:p>
          <a:p>
            <a:pPr lvl="2">
              <a:buFont typeface="Wingdings" pitchFamily="2" charset="2"/>
              <a:buChar char="q"/>
            </a:pPr>
            <a:endParaRPr lang="en-US" sz="1300" dirty="0">
              <a:solidFill>
                <a:schemeClr val="bg1"/>
              </a:solidFill>
            </a:endParaRPr>
          </a:p>
          <a:p>
            <a:pPr lvl="2">
              <a:buFont typeface="Wingdings" pitchFamily="2" charset="2"/>
              <a:buChar char="q"/>
            </a:pPr>
            <a:r>
              <a:rPr lang="en-US" sz="1300" dirty="0">
                <a:solidFill>
                  <a:schemeClr val="bg1"/>
                </a:solidFill>
              </a:rPr>
              <a:t>Significant correlation was also observed </a:t>
            </a:r>
            <a:r>
              <a:rPr lang="en-US" sz="1300" b="1" dirty="0">
                <a:solidFill>
                  <a:schemeClr val="bg1"/>
                </a:solidFill>
              </a:rPr>
              <a:t>between functional  factors</a:t>
            </a:r>
          </a:p>
          <a:p>
            <a:pPr lvl="2">
              <a:buFont typeface="Wingdings" pitchFamily="2" charset="2"/>
              <a:buChar char="q"/>
            </a:pPr>
            <a:endParaRPr lang="en-US" sz="1300" dirty="0">
              <a:solidFill>
                <a:schemeClr val="bg1"/>
              </a:solidFill>
            </a:endParaRPr>
          </a:p>
          <a:p>
            <a:pPr lvl="2">
              <a:buFont typeface="Wingdings" pitchFamily="2" charset="2"/>
              <a:buChar char="q"/>
            </a:pPr>
            <a:r>
              <a:rPr lang="en-US" sz="1300" b="1" dirty="0">
                <a:solidFill>
                  <a:schemeClr val="bg1"/>
                </a:solidFill>
              </a:rPr>
              <a:t>% GC content</a:t>
            </a:r>
            <a:r>
              <a:rPr lang="en-US" sz="1300" dirty="0">
                <a:solidFill>
                  <a:schemeClr val="bg1"/>
                </a:solidFill>
              </a:rPr>
              <a:t>, </a:t>
            </a:r>
            <a:r>
              <a:rPr lang="en-US" sz="1300" b="1" dirty="0">
                <a:solidFill>
                  <a:schemeClr val="bg1"/>
                </a:solidFill>
              </a:rPr>
              <a:t>% of variable sites</a:t>
            </a:r>
            <a:r>
              <a:rPr lang="en-US" sz="1300" dirty="0">
                <a:solidFill>
                  <a:schemeClr val="bg1"/>
                </a:solidFill>
              </a:rPr>
              <a:t>, </a:t>
            </a:r>
            <a:r>
              <a:rPr lang="en-US" sz="1300" b="1" dirty="0">
                <a:solidFill>
                  <a:schemeClr val="bg1"/>
                </a:solidFill>
              </a:rPr>
              <a:t>codon bias </a:t>
            </a:r>
            <a:r>
              <a:rPr lang="en-US" sz="1300" dirty="0">
                <a:solidFill>
                  <a:schemeClr val="bg1"/>
                </a:solidFill>
              </a:rPr>
              <a:t>and c</a:t>
            </a:r>
            <a:r>
              <a:rPr lang="en-US" sz="1300" b="1" dirty="0">
                <a:solidFill>
                  <a:schemeClr val="bg1"/>
                </a:solidFill>
              </a:rPr>
              <a:t>odon adaptation</a:t>
            </a:r>
            <a:r>
              <a:rPr lang="en-US" sz="1300" dirty="0">
                <a:solidFill>
                  <a:schemeClr val="bg1"/>
                </a:solidFill>
              </a:rPr>
              <a:t> provided a significant correlation  with </a:t>
            </a:r>
            <a:r>
              <a:rPr lang="en-US" sz="1300" b="1" dirty="0">
                <a:solidFill>
                  <a:schemeClr val="bg1"/>
                </a:solidFill>
              </a:rPr>
              <a:t>phylogenetic properties</a:t>
            </a:r>
          </a:p>
        </p:txBody>
      </p:sp>
    </p:spTree>
    <p:extLst>
      <p:ext uri="{BB962C8B-B14F-4D97-AF65-F5344CB8AC3E}">
        <p14:creationId xmlns:p14="http://schemas.microsoft.com/office/powerpoint/2010/main" val="333657772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gustav-klimt.com/images/paintings/The-Tree-Of-Life.jpg"/>
          <p:cNvPicPr>
            <a:picLocks noChangeAspect="1" noChangeArrowheads="1"/>
          </p:cNvPicPr>
          <p:nvPr/>
        </p:nvPicPr>
        <p:blipFill>
          <a:blip r:embed="rId3" cstate="print"/>
          <a:srcRect/>
          <a:stretch>
            <a:fillRect/>
          </a:stretch>
        </p:blipFill>
        <p:spPr bwMode="auto">
          <a:xfrm>
            <a:off x="1295712" y="1432950"/>
            <a:ext cx="7008768" cy="4380940"/>
          </a:xfrm>
          <a:prstGeom prst="rect">
            <a:avLst/>
          </a:prstGeom>
          <a:noFill/>
        </p:spPr>
      </p:pic>
      <p:sp>
        <p:nvSpPr>
          <p:cNvPr id="15362" name="Text Box 1"/>
          <p:cNvSpPr txBox="1">
            <a:spLocks noChangeArrowheads="1"/>
          </p:cNvSpPr>
          <p:nvPr/>
        </p:nvSpPr>
        <p:spPr bwMode="auto">
          <a:xfrm>
            <a:off x="1185120" y="-27363"/>
            <a:ext cx="7958880" cy="1067152"/>
          </a:xfrm>
          <a:prstGeom prst="rect">
            <a:avLst/>
          </a:prstGeom>
          <a:solidFill>
            <a:schemeClr val="accent2">
              <a:lumMod val="40000"/>
              <a:lumOff val="60000"/>
            </a:schemeClr>
          </a:solidFill>
          <a:ln w="9525">
            <a:noFill/>
            <a:round/>
            <a:headEnd/>
            <a:tailEnd/>
          </a:ln>
        </p:spPr>
        <p:txBody>
          <a:bodyPr lIns="82945" tIns="41473" rIns="82945" bIns="41473" anchor="ctr"/>
          <a:lstStyle/>
          <a:p>
            <a:pPr marL="311045" indent="-311045" algn="ctr"/>
            <a:r>
              <a:rPr lang="en-US" sz="3300" dirty="0">
                <a:solidFill>
                  <a:srgbClr val="000000"/>
                </a:solidFill>
              </a:rPr>
              <a:t>Quantifying phylogenetic incongruence</a:t>
            </a:r>
          </a:p>
        </p:txBody>
      </p:sp>
      <p:pic>
        <p:nvPicPr>
          <p:cNvPr id="8" name="Picture 17"/>
          <p:cNvPicPr>
            <a:picLocks noChangeAspect="1" noChangeArrowheads="1"/>
          </p:cNvPicPr>
          <p:nvPr/>
        </p:nvPicPr>
        <p:blipFill>
          <a:blip r:embed="rId4" cstate="print"/>
          <a:srcRect/>
          <a:stretch>
            <a:fillRect/>
          </a:stretch>
        </p:blipFill>
        <p:spPr bwMode="auto">
          <a:xfrm>
            <a:off x="0" y="-27363"/>
            <a:ext cx="1285920" cy="1286055"/>
          </a:xfrm>
          <a:prstGeom prst="rect">
            <a:avLst/>
          </a:prstGeom>
          <a:noFill/>
          <a:ln w="9525">
            <a:noFill/>
            <a:miter lim="800000"/>
            <a:headEnd/>
            <a:tailEnd/>
          </a:ln>
        </p:spPr>
      </p:pic>
    </p:spTree>
    <p:extLst>
      <p:ext uri="{BB962C8B-B14F-4D97-AF65-F5344CB8AC3E}">
        <p14:creationId xmlns:p14="http://schemas.microsoft.com/office/powerpoint/2010/main" val="17826916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1154880" y="-27363"/>
            <a:ext cx="7989120" cy="1067152"/>
          </a:xfrm>
          <a:prstGeom prst="rect">
            <a:avLst/>
          </a:prstGeom>
          <a:solidFill>
            <a:schemeClr val="accent2">
              <a:lumMod val="40000"/>
              <a:lumOff val="60000"/>
            </a:schemeClr>
          </a:solidFill>
          <a:ln w="9360">
            <a:noFill/>
            <a:miter lim="800000"/>
            <a:headEnd/>
            <a:tailEnd/>
          </a:ln>
          <a:effectLst/>
        </p:spPr>
        <p:txBody>
          <a:bodyPr vert="horz" lIns="91430" tIns="45715" rIns="91430" bIns="45715" anchor="ctr">
            <a:normAutofit fontScale="97500"/>
            <a:scene3d>
              <a:camera prst="orthographicFront"/>
              <a:lightRig rig="soft" dir="t">
                <a:rot lat="0" lon="0" rev="16800000"/>
              </a:lightRig>
            </a:scene3d>
            <a:sp3d prstMaterial="softEdge">
              <a:bevelT w="38100" h="38100"/>
            </a:sp3d>
          </a:bodyPr>
          <a:lstStyle/>
          <a:p>
            <a:pPr algn="ctr" eaLnBrk="0" hangingPunct="0">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b="1" dirty="0">
                <a:ln w="6350">
                  <a:noFill/>
                </a:ln>
                <a:solidFill>
                  <a:schemeClr val="bg1"/>
                </a:solidFill>
              </a:rPr>
              <a:t>Selective Informative Genes and Clades</a:t>
            </a:r>
          </a:p>
          <a:p>
            <a:pPr algn="ctr" eaLnBrk="0" hangingPunct="0">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b="1" dirty="0">
                <a:ln w="6350">
                  <a:noFill/>
                </a:ln>
                <a:solidFill>
                  <a:schemeClr val="bg1"/>
                </a:solidFill>
              </a:rPr>
              <a:t>A combinatory Approach</a:t>
            </a:r>
          </a:p>
        </p:txBody>
      </p:sp>
      <p:pic>
        <p:nvPicPr>
          <p:cNvPr id="50178" name="Picture 2"/>
          <p:cNvPicPr>
            <a:picLocks noChangeAspect="1" noChangeArrowheads="1"/>
          </p:cNvPicPr>
          <p:nvPr/>
        </p:nvPicPr>
        <p:blipFill>
          <a:blip r:embed="rId3" cstate="print"/>
          <a:srcRect/>
          <a:stretch>
            <a:fillRect/>
          </a:stretch>
        </p:blipFill>
        <p:spPr bwMode="auto">
          <a:xfrm>
            <a:off x="0" y="-27363"/>
            <a:ext cx="1274400" cy="1274534"/>
          </a:xfrm>
          <a:prstGeom prst="rect">
            <a:avLst/>
          </a:prstGeom>
          <a:noFill/>
          <a:ln w="9525">
            <a:noFill/>
            <a:miter lim="800000"/>
            <a:headEnd/>
            <a:tailEnd/>
          </a:ln>
        </p:spPr>
      </p:pic>
      <p:pic>
        <p:nvPicPr>
          <p:cNvPr id="50179" name="Picture 2"/>
          <p:cNvPicPr>
            <a:picLocks noChangeAspect="1" noChangeArrowheads="1"/>
          </p:cNvPicPr>
          <p:nvPr/>
        </p:nvPicPr>
        <p:blipFill>
          <a:blip r:embed="rId4" cstate="print"/>
          <a:srcRect/>
          <a:stretch>
            <a:fillRect/>
          </a:stretch>
        </p:blipFill>
        <p:spPr bwMode="auto">
          <a:xfrm>
            <a:off x="217441" y="2461218"/>
            <a:ext cx="3031200" cy="3940254"/>
          </a:xfrm>
          <a:prstGeom prst="rect">
            <a:avLst/>
          </a:prstGeom>
          <a:noFill/>
          <a:ln w="9525">
            <a:noFill/>
            <a:miter lim="800000"/>
            <a:headEnd/>
            <a:tailEnd/>
          </a:ln>
        </p:spPr>
      </p:pic>
      <p:pic>
        <p:nvPicPr>
          <p:cNvPr id="50180" name="Picture 3"/>
          <p:cNvPicPr>
            <a:picLocks noChangeAspect="1" noChangeArrowheads="1"/>
          </p:cNvPicPr>
          <p:nvPr/>
        </p:nvPicPr>
        <p:blipFill>
          <a:blip r:embed="rId5" cstate="print"/>
          <a:srcRect/>
          <a:stretch>
            <a:fillRect/>
          </a:stretch>
        </p:blipFill>
        <p:spPr bwMode="auto">
          <a:xfrm>
            <a:off x="5608801" y="2350327"/>
            <a:ext cx="3147840" cy="4051145"/>
          </a:xfrm>
          <a:prstGeom prst="rect">
            <a:avLst/>
          </a:prstGeom>
          <a:noFill/>
          <a:ln w="9525">
            <a:noFill/>
            <a:miter lim="800000"/>
            <a:headEnd/>
            <a:tailEnd/>
          </a:ln>
        </p:spPr>
      </p:pic>
      <p:sp>
        <p:nvSpPr>
          <p:cNvPr id="50182" name="Rectangle 22"/>
          <p:cNvSpPr>
            <a:spLocks noChangeArrowheads="1"/>
          </p:cNvSpPr>
          <p:nvPr/>
        </p:nvSpPr>
        <p:spPr bwMode="auto">
          <a:xfrm>
            <a:off x="4710240" y="1216928"/>
            <a:ext cx="4364640" cy="976308"/>
          </a:xfrm>
          <a:prstGeom prst="rect">
            <a:avLst/>
          </a:prstGeom>
          <a:noFill/>
          <a:ln w="9525">
            <a:noFill/>
            <a:miter lim="800000"/>
            <a:headEnd/>
            <a:tailEnd/>
          </a:ln>
        </p:spPr>
        <p:txBody>
          <a:bodyPr lIns="82945" tIns="41473" rIns="82945" bIns="41473">
            <a:spAutoFit/>
          </a:bodyPr>
          <a:lstStyle/>
          <a:p>
            <a:pPr algn="ctr"/>
            <a:r>
              <a:rPr lang="en-US" sz="2200">
                <a:solidFill>
                  <a:schemeClr val="bg1"/>
                </a:solidFill>
              </a:rPr>
              <a:t>Cladistics: </a:t>
            </a:r>
          </a:p>
          <a:p>
            <a:pPr algn="ctr"/>
            <a:r>
              <a:rPr lang="en-US">
                <a:solidFill>
                  <a:schemeClr val="bg1"/>
                </a:solidFill>
              </a:rPr>
              <a:t>(</a:t>
            </a:r>
            <a:r>
              <a:rPr lang="en-US" i="1">
                <a:solidFill>
                  <a:schemeClr val="bg1"/>
                </a:solidFill>
              </a:rPr>
              <a:t>Phylogenetic Systematics, 1966) </a:t>
            </a:r>
          </a:p>
          <a:p>
            <a:pPr algn="ctr"/>
            <a:r>
              <a:rPr lang="en-US" i="1">
                <a:solidFill>
                  <a:schemeClr val="bg1"/>
                </a:solidFill>
              </a:rPr>
              <a:t>By </a:t>
            </a:r>
            <a:r>
              <a:rPr lang="en-US">
                <a:solidFill>
                  <a:schemeClr val="bg1"/>
                </a:solidFill>
              </a:rPr>
              <a:t>Willi Hennig</a:t>
            </a:r>
          </a:p>
        </p:txBody>
      </p:sp>
      <p:pic>
        <p:nvPicPr>
          <p:cNvPr id="50183" name="Picture 5" descr="http://pandasthumb.org/sokal1964.jpg"/>
          <p:cNvPicPr>
            <a:picLocks noChangeAspect="1" noChangeArrowheads="1"/>
          </p:cNvPicPr>
          <p:nvPr/>
        </p:nvPicPr>
        <p:blipFill>
          <a:blip r:embed="rId6" cstate="print"/>
          <a:srcRect/>
          <a:stretch>
            <a:fillRect/>
          </a:stretch>
        </p:blipFill>
        <p:spPr bwMode="auto">
          <a:xfrm>
            <a:off x="3396960" y="2184710"/>
            <a:ext cx="810720" cy="1113236"/>
          </a:xfrm>
          <a:prstGeom prst="rect">
            <a:avLst/>
          </a:prstGeom>
          <a:noFill/>
          <a:ln w="9525">
            <a:noFill/>
            <a:miter lim="800000"/>
            <a:headEnd/>
            <a:tailEnd/>
          </a:ln>
        </p:spPr>
      </p:pic>
      <p:pic>
        <p:nvPicPr>
          <p:cNvPr id="50184" name="Picture 7" descr="http://upload.wikimedia.org/wikipedia/commons/9/9d/Willi_Hennig2.jpg"/>
          <p:cNvPicPr>
            <a:picLocks noChangeAspect="1" noChangeArrowheads="1"/>
          </p:cNvPicPr>
          <p:nvPr/>
        </p:nvPicPr>
        <p:blipFill>
          <a:blip r:embed="rId7" cstate="print"/>
          <a:srcRect/>
          <a:stretch>
            <a:fillRect/>
          </a:stretch>
        </p:blipFill>
        <p:spPr bwMode="auto">
          <a:xfrm>
            <a:off x="4710240" y="2226080"/>
            <a:ext cx="819360" cy="1064665"/>
          </a:xfrm>
          <a:prstGeom prst="rect">
            <a:avLst/>
          </a:prstGeom>
          <a:noFill/>
          <a:ln w="9525">
            <a:noFill/>
            <a:miter lim="800000"/>
            <a:headEnd/>
            <a:tailEnd/>
          </a:ln>
        </p:spPr>
      </p:pic>
      <p:sp>
        <p:nvSpPr>
          <p:cNvPr id="27" name="Rectangle 26"/>
          <p:cNvSpPr/>
          <p:nvPr/>
        </p:nvSpPr>
        <p:spPr>
          <a:xfrm>
            <a:off x="217441" y="4258527"/>
            <a:ext cx="3041279" cy="246121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a:defRPr/>
            </a:pPr>
            <a:endParaRPr lang="en-US"/>
          </a:p>
        </p:txBody>
      </p:sp>
      <p:sp>
        <p:nvSpPr>
          <p:cNvPr id="28" name="Rectangle 27"/>
          <p:cNvSpPr/>
          <p:nvPr/>
        </p:nvSpPr>
        <p:spPr>
          <a:xfrm>
            <a:off x="5608799" y="4216762"/>
            <a:ext cx="3327840" cy="246121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a:defRPr/>
            </a:pPr>
            <a:endParaRPr lang="en-US"/>
          </a:p>
        </p:txBody>
      </p:sp>
      <p:pic>
        <p:nvPicPr>
          <p:cNvPr id="131074" name="Picture 2" descr="https://encrypted-tbn2.gstatic.com/images?q=tbn:ANd9GcS1Cmp_yO1GaWiTh7pSsixnMkKEmNnNU-yV2ZYAKW4Ob-COCRTm"/>
          <p:cNvPicPr>
            <a:picLocks noChangeAspect="1" noChangeArrowheads="1"/>
          </p:cNvPicPr>
          <p:nvPr/>
        </p:nvPicPr>
        <p:blipFill>
          <a:blip r:embed="rId8" cstate="print"/>
          <a:srcRect/>
          <a:stretch>
            <a:fillRect/>
          </a:stretch>
        </p:blipFill>
        <p:spPr bwMode="auto">
          <a:xfrm>
            <a:off x="3258720" y="3498128"/>
            <a:ext cx="2298240" cy="1633131"/>
          </a:xfrm>
          <a:prstGeom prst="rect">
            <a:avLst/>
          </a:prstGeom>
          <a:noFill/>
          <a:ln w="9525">
            <a:noFill/>
            <a:miter lim="800000"/>
            <a:headEnd/>
            <a:tailEnd/>
          </a:ln>
        </p:spPr>
      </p:pic>
      <p:pic>
        <p:nvPicPr>
          <p:cNvPr id="15" name="Picture 2" descr="http://img.timeinc.net/time/magazine/archive/covers/1986/1101861020_400.jpg"/>
          <p:cNvPicPr>
            <a:picLocks noChangeAspect="1" noChangeArrowheads="1"/>
          </p:cNvPicPr>
          <p:nvPr/>
        </p:nvPicPr>
        <p:blipFill>
          <a:blip r:embed="rId9" cstate="print"/>
          <a:srcRect/>
          <a:stretch>
            <a:fillRect/>
          </a:stretch>
        </p:blipFill>
        <p:spPr bwMode="auto">
          <a:xfrm>
            <a:off x="3811681" y="3359873"/>
            <a:ext cx="1556640" cy="2039254"/>
          </a:xfrm>
          <a:prstGeom prst="rect">
            <a:avLst/>
          </a:prstGeom>
          <a:noFill/>
          <a:ln w="9525">
            <a:noFill/>
            <a:miter lim="800000"/>
            <a:headEnd/>
            <a:tailEnd/>
          </a:ln>
        </p:spPr>
      </p:pic>
      <p:sp>
        <p:nvSpPr>
          <p:cNvPr id="14" name="Rectangle 21"/>
          <p:cNvSpPr>
            <a:spLocks noChangeArrowheads="1"/>
          </p:cNvSpPr>
          <p:nvPr/>
        </p:nvSpPr>
        <p:spPr bwMode="auto">
          <a:xfrm>
            <a:off x="79201" y="1216929"/>
            <a:ext cx="4907519" cy="976308"/>
          </a:xfrm>
          <a:prstGeom prst="rect">
            <a:avLst/>
          </a:prstGeom>
          <a:noFill/>
          <a:ln w="9525">
            <a:noFill/>
            <a:miter lim="800000"/>
            <a:headEnd/>
            <a:tailEnd/>
          </a:ln>
        </p:spPr>
        <p:txBody>
          <a:bodyPr wrap="square" lIns="82945" tIns="41473" rIns="82945" bIns="41473">
            <a:spAutoFit/>
          </a:bodyPr>
          <a:lstStyle/>
          <a:p>
            <a:pPr algn="ctr"/>
            <a:r>
              <a:rPr lang="en-US" sz="2200" dirty="0" err="1">
                <a:solidFill>
                  <a:schemeClr val="bg1"/>
                </a:solidFill>
              </a:rPr>
              <a:t>Phenetics</a:t>
            </a:r>
            <a:r>
              <a:rPr lang="en-US" sz="2200" dirty="0">
                <a:solidFill>
                  <a:schemeClr val="bg1"/>
                </a:solidFill>
              </a:rPr>
              <a:t> / Statistical Phylogenetics</a:t>
            </a:r>
            <a:r>
              <a:rPr lang="en-US" dirty="0" smtClean="0">
                <a:solidFill>
                  <a:schemeClr val="bg1"/>
                </a:solidFill>
              </a:rPr>
              <a:t>: </a:t>
            </a:r>
            <a:endParaRPr lang="en-US" dirty="0">
              <a:solidFill>
                <a:schemeClr val="bg1"/>
              </a:solidFill>
            </a:endParaRPr>
          </a:p>
          <a:p>
            <a:pPr algn="ctr"/>
            <a:r>
              <a:rPr lang="en-US" i="1" dirty="0">
                <a:solidFill>
                  <a:schemeClr val="bg1"/>
                </a:solidFill>
              </a:rPr>
              <a:t>Principles of Numerical Taxonomy, </a:t>
            </a:r>
            <a:r>
              <a:rPr lang="en-US" dirty="0">
                <a:solidFill>
                  <a:schemeClr val="bg1"/>
                </a:solidFill>
              </a:rPr>
              <a:t>1963 </a:t>
            </a:r>
          </a:p>
          <a:p>
            <a:pPr algn="ctr"/>
            <a:r>
              <a:rPr lang="en-US" dirty="0">
                <a:solidFill>
                  <a:schemeClr val="bg1"/>
                </a:solidFill>
              </a:rPr>
              <a:t>by Peter </a:t>
            </a:r>
            <a:r>
              <a:rPr lang="en-US" dirty="0" err="1">
                <a:solidFill>
                  <a:schemeClr val="bg1"/>
                </a:solidFill>
              </a:rPr>
              <a:t>Sneath</a:t>
            </a:r>
            <a:r>
              <a:rPr lang="en-US" dirty="0">
                <a:solidFill>
                  <a:schemeClr val="bg1"/>
                </a:solidFill>
              </a:rPr>
              <a:t> and Robert </a:t>
            </a:r>
            <a:r>
              <a:rPr lang="en-US" dirty="0" err="1">
                <a:solidFill>
                  <a:schemeClr val="bg1"/>
                </a:solidFill>
              </a:rPr>
              <a:t>Sokal</a:t>
            </a:r>
            <a:endParaRPr lang="en-US" dirty="0">
              <a:solidFill>
                <a:schemeClr val="bg1"/>
              </a:solidFill>
            </a:endParaRPr>
          </a:p>
        </p:txBody>
      </p:sp>
      <p:pic>
        <p:nvPicPr>
          <p:cNvPr id="18" name="Picture 2" descr="http://www.epixanalytics.com/modelassist/AtRisk/images/15/image456.gif"/>
          <p:cNvPicPr>
            <a:picLocks noChangeAspect="1" noChangeArrowheads="1"/>
          </p:cNvPicPr>
          <p:nvPr/>
        </p:nvPicPr>
        <p:blipFill>
          <a:blip r:embed="rId10" cstate="print"/>
          <a:srcRect/>
          <a:stretch>
            <a:fillRect/>
          </a:stretch>
        </p:blipFill>
        <p:spPr bwMode="auto">
          <a:xfrm>
            <a:off x="5816160" y="4880672"/>
            <a:ext cx="3104366" cy="1728181"/>
          </a:xfrm>
          <a:prstGeom prst="rect">
            <a:avLst/>
          </a:prstGeom>
          <a:noFill/>
        </p:spPr>
      </p:pic>
      <p:pic>
        <p:nvPicPr>
          <p:cNvPr id="51202" name="Picture 2" descr="http://evolution.gs.washington.edu/Joe2011c.jpg"/>
          <p:cNvPicPr>
            <a:picLocks noChangeAspect="1" noChangeArrowheads="1"/>
          </p:cNvPicPr>
          <p:nvPr/>
        </p:nvPicPr>
        <p:blipFill>
          <a:blip r:embed="rId11" cstate="print"/>
          <a:srcRect/>
          <a:stretch>
            <a:fillRect/>
          </a:stretch>
        </p:blipFill>
        <p:spPr bwMode="auto">
          <a:xfrm>
            <a:off x="2913120" y="5502817"/>
            <a:ext cx="1060338" cy="1114678"/>
          </a:xfrm>
          <a:prstGeom prst="rect">
            <a:avLst/>
          </a:prstGeom>
          <a:noFill/>
        </p:spPr>
      </p:pic>
      <p:pic>
        <p:nvPicPr>
          <p:cNvPr id="20" name="Picture 4"/>
          <p:cNvPicPr>
            <a:picLocks noChangeAspect="1" noChangeArrowheads="1"/>
          </p:cNvPicPr>
          <p:nvPr/>
        </p:nvPicPr>
        <p:blipFill>
          <a:blip r:embed="rId12" cstate="print"/>
          <a:srcRect/>
          <a:stretch>
            <a:fillRect/>
          </a:stretch>
        </p:blipFill>
        <p:spPr bwMode="auto">
          <a:xfrm>
            <a:off x="79199" y="4673291"/>
            <a:ext cx="3031373" cy="663653"/>
          </a:xfrm>
          <a:prstGeom prst="rect">
            <a:avLst/>
          </a:prstGeom>
          <a:noFill/>
          <a:ln w="9525">
            <a:noFill/>
            <a:miter lim="800000"/>
            <a:headEnd/>
            <a:tailEnd/>
          </a:ln>
        </p:spPr>
      </p:pic>
      <p:pic>
        <p:nvPicPr>
          <p:cNvPr id="17" name="Picture 17"/>
          <p:cNvPicPr>
            <a:picLocks noChangeAspect="1" noChangeArrowheads="1"/>
          </p:cNvPicPr>
          <p:nvPr/>
        </p:nvPicPr>
        <p:blipFill>
          <a:blip r:embed="rId13" cstate="print"/>
          <a:srcRect/>
          <a:stretch>
            <a:fillRect/>
          </a:stretch>
        </p:blipFill>
        <p:spPr bwMode="auto">
          <a:xfrm>
            <a:off x="0" y="-27363"/>
            <a:ext cx="1285920" cy="1286055"/>
          </a:xfrm>
          <a:prstGeom prst="rect">
            <a:avLst/>
          </a:prstGeom>
          <a:noFill/>
          <a:ln w="9525">
            <a:noFill/>
            <a:miter lim="800000"/>
            <a:headEnd/>
            <a:tailEnd/>
          </a:ln>
        </p:spPr>
      </p:pic>
    </p:spTree>
    <p:extLst>
      <p:ext uri="{BB962C8B-B14F-4D97-AF65-F5344CB8AC3E}">
        <p14:creationId xmlns:p14="http://schemas.microsoft.com/office/powerpoint/2010/main" val="76928785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31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0" y="-27363"/>
            <a:ext cx="1274400" cy="1274533"/>
          </a:xfrm>
          <a:prstGeom prst="rect">
            <a:avLst/>
          </a:prstGeom>
          <a:noFill/>
          <a:ln w="9525">
            <a:noFill/>
            <a:miter lim="800000"/>
            <a:headEnd/>
            <a:tailEnd/>
          </a:ln>
        </p:spPr>
      </p:pic>
      <p:sp>
        <p:nvSpPr>
          <p:cNvPr id="14" name="Title 1"/>
          <p:cNvSpPr>
            <a:spLocks/>
          </p:cNvSpPr>
          <p:nvPr/>
        </p:nvSpPr>
        <p:spPr bwMode="auto">
          <a:xfrm>
            <a:off x="1254239" y="-27363"/>
            <a:ext cx="7889760" cy="1070090"/>
          </a:xfrm>
          <a:prstGeom prst="rect">
            <a:avLst/>
          </a:prstGeom>
          <a:solidFill>
            <a:schemeClr val="accent2">
              <a:lumMod val="40000"/>
              <a:lumOff val="60000"/>
            </a:schemeClr>
          </a:solidFill>
          <a:ln w="9360">
            <a:noFill/>
            <a:miter lim="800000"/>
            <a:headEnd/>
            <a:tailEnd/>
          </a:ln>
          <a:effectLst/>
        </p:spPr>
        <p:txBody>
          <a:bodyPr vert="horz" lIns="91430" tIns="45715" rIns="91430" bIns="45715" anchor="ctr">
            <a:normAutofit/>
            <a:scene3d>
              <a:camera prst="orthographicFront"/>
              <a:lightRig rig="soft" dir="t">
                <a:rot lat="0" lon="0" rev="16800000"/>
              </a:lightRig>
            </a:scene3d>
            <a:sp3d prstMaterial="softEdge">
              <a:bevelT w="38100" h="38100"/>
            </a:sp3d>
          </a:bodyPr>
          <a:lstStyle/>
          <a:p>
            <a:pPr algn="ctr" eaLnBrk="0" hangingPunct="0">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sz="2900" b="1" dirty="0">
                <a:ln w="6350">
                  <a:noFill/>
                </a:ln>
                <a:solidFill>
                  <a:schemeClr val="bg1"/>
                </a:solidFill>
              </a:rPr>
              <a:t>A Principal Component Regression Analysis Explains 17% of Gene Tree Incongruence</a:t>
            </a:r>
          </a:p>
        </p:txBody>
      </p:sp>
      <p:pic>
        <p:nvPicPr>
          <p:cNvPr id="8193" name="Picture 1"/>
          <p:cNvPicPr>
            <a:picLocks noChangeAspect="1" noChangeArrowheads="1"/>
          </p:cNvPicPr>
          <p:nvPr/>
        </p:nvPicPr>
        <p:blipFill>
          <a:blip r:embed="rId4" cstate="print"/>
          <a:srcRect/>
          <a:stretch>
            <a:fillRect/>
          </a:stretch>
        </p:blipFill>
        <p:spPr bwMode="auto">
          <a:xfrm>
            <a:off x="839519" y="1355182"/>
            <a:ext cx="7712058" cy="4700654"/>
          </a:xfrm>
          <a:prstGeom prst="rect">
            <a:avLst/>
          </a:prstGeom>
          <a:noFill/>
          <a:ln w="9525">
            <a:noFill/>
            <a:miter lim="800000"/>
            <a:headEnd/>
            <a:tailEnd/>
          </a:ln>
        </p:spPr>
      </p:pic>
      <p:pic>
        <p:nvPicPr>
          <p:cNvPr id="7" name="Picture 17"/>
          <p:cNvPicPr>
            <a:picLocks noChangeAspect="1" noChangeArrowheads="1"/>
          </p:cNvPicPr>
          <p:nvPr/>
        </p:nvPicPr>
        <p:blipFill>
          <a:blip r:embed="rId5" cstate="print"/>
          <a:srcRect/>
          <a:stretch>
            <a:fillRect/>
          </a:stretch>
        </p:blipFill>
        <p:spPr bwMode="auto">
          <a:xfrm>
            <a:off x="0" y="-27363"/>
            <a:ext cx="1285920" cy="1286055"/>
          </a:xfrm>
          <a:prstGeom prst="rect">
            <a:avLst/>
          </a:prstGeom>
          <a:noFill/>
          <a:ln w="9525">
            <a:noFill/>
            <a:miter lim="800000"/>
            <a:headEnd/>
            <a:tailEnd/>
          </a:ln>
        </p:spPr>
      </p:pic>
    </p:spTree>
    <p:extLst>
      <p:ext uri="{BB962C8B-B14F-4D97-AF65-F5344CB8AC3E}">
        <p14:creationId xmlns:p14="http://schemas.microsoft.com/office/powerpoint/2010/main" val="248986181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0" y="-27363"/>
            <a:ext cx="1274400" cy="1274533"/>
          </a:xfrm>
          <a:prstGeom prst="rect">
            <a:avLst/>
          </a:prstGeom>
          <a:noFill/>
          <a:ln w="9525">
            <a:noFill/>
            <a:miter lim="800000"/>
            <a:headEnd/>
            <a:tailEnd/>
          </a:ln>
        </p:spPr>
      </p:pic>
      <p:sp>
        <p:nvSpPr>
          <p:cNvPr id="14" name="Title 1"/>
          <p:cNvSpPr>
            <a:spLocks/>
          </p:cNvSpPr>
          <p:nvPr/>
        </p:nvSpPr>
        <p:spPr bwMode="auto">
          <a:xfrm>
            <a:off x="1254239" y="-27363"/>
            <a:ext cx="7889760" cy="1070090"/>
          </a:xfrm>
          <a:prstGeom prst="rect">
            <a:avLst/>
          </a:prstGeom>
          <a:solidFill>
            <a:schemeClr val="accent2">
              <a:lumMod val="40000"/>
              <a:lumOff val="60000"/>
            </a:schemeClr>
          </a:solidFill>
          <a:ln w="9360">
            <a:noFill/>
            <a:miter lim="800000"/>
            <a:headEnd/>
            <a:tailEnd/>
          </a:ln>
          <a:effectLst/>
        </p:spPr>
        <p:txBody>
          <a:bodyPr vert="horz" lIns="91430" tIns="45715" rIns="91430" bIns="45715" anchor="ctr">
            <a:normAutofit/>
            <a:scene3d>
              <a:camera prst="orthographicFront"/>
              <a:lightRig rig="soft" dir="t">
                <a:rot lat="0" lon="0" rev="16800000"/>
              </a:lightRig>
            </a:scene3d>
            <a:sp3d prstMaterial="softEdge">
              <a:bevelT w="38100" h="38100"/>
            </a:sp3d>
          </a:bodyPr>
          <a:lstStyle/>
          <a:p>
            <a:pPr algn="ctr" eaLnBrk="0" hangingPunct="0">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sz="2900" b="1" u="sng" dirty="0">
                <a:ln w="6350">
                  <a:noFill/>
                </a:ln>
                <a:solidFill>
                  <a:schemeClr val="bg1"/>
                </a:solidFill>
              </a:rPr>
              <a:t>PCR analysis</a:t>
            </a:r>
          </a:p>
          <a:p>
            <a:pPr algn="ctr" eaLnBrk="0" hangingPunct="0">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sz="2900" b="1" dirty="0">
                <a:ln w="6350">
                  <a:noFill/>
                </a:ln>
                <a:solidFill>
                  <a:schemeClr val="bg1"/>
                </a:solidFill>
              </a:rPr>
              <a:t>3d </a:t>
            </a:r>
            <a:r>
              <a:rPr lang="en-US" sz="2900" b="1" dirty="0" err="1">
                <a:ln w="6350">
                  <a:noFill/>
                </a:ln>
                <a:solidFill>
                  <a:schemeClr val="bg1"/>
                </a:solidFill>
              </a:rPr>
              <a:t>Scatterplot</a:t>
            </a:r>
            <a:r>
              <a:rPr lang="en-US" sz="2900" b="1" dirty="0">
                <a:ln w="6350">
                  <a:noFill/>
                </a:ln>
                <a:solidFill>
                  <a:schemeClr val="bg1"/>
                </a:solidFill>
              </a:rPr>
              <a:t> using 3 Principal Components </a:t>
            </a:r>
          </a:p>
        </p:txBody>
      </p:sp>
      <p:pic>
        <p:nvPicPr>
          <p:cNvPr id="4098" name="Picture 2"/>
          <p:cNvPicPr>
            <a:picLocks noChangeAspect="1" noChangeArrowheads="1"/>
          </p:cNvPicPr>
          <p:nvPr/>
        </p:nvPicPr>
        <p:blipFill>
          <a:blip r:embed="rId4" cstate="print"/>
          <a:srcRect/>
          <a:stretch>
            <a:fillRect/>
          </a:stretch>
        </p:blipFill>
        <p:spPr bwMode="auto">
          <a:xfrm>
            <a:off x="5308759" y="1216928"/>
            <a:ext cx="3835241" cy="5129340"/>
          </a:xfrm>
          <a:prstGeom prst="rect">
            <a:avLst/>
          </a:prstGeom>
          <a:noFill/>
          <a:ln w="9525">
            <a:noFill/>
            <a:miter lim="800000"/>
            <a:headEnd/>
            <a:tailEnd/>
          </a:ln>
        </p:spPr>
      </p:pic>
      <p:pic>
        <p:nvPicPr>
          <p:cNvPr id="4099" name="Picture 3"/>
          <p:cNvPicPr>
            <a:picLocks noChangeAspect="1" noChangeArrowheads="1"/>
          </p:cNvPicPr>
          <p:nvPr/>
        </p:nvPicPr>
        <p:blipFill>
          <a:blip r:embed="rId5" cstate="print"/>
          <a:srcRect/>
          <a:stretch>
            <a:fillRect/>
          </a:stretch>
        </p:blipFill>
        <p:spPr bwMode="auto">
          <a:xfrm>
            <a:off x="50046" y="1562564"/>
            <a:ext cx="5213154" cy="4838908"/>
          </a:xfrm>
          <a:prstGeom prst="rect">
            <a:avLst/>
          </a:prstGeom>
          <a:noFill/>
          <a:ln w="9525">
            <a:noFill/>
            <a:miter lim="800000"/>
            <a:headEnd/>
            <a:tailEnd/>
          </a:ln>
        </p:spPr>
      </p:pic>
      <p:pic>
        <p:nvPicPr>
          <p:cNvPr id="6" name="Picture 17"/>
          <p:cNvPicPr>
            <a:picLocks noChangeAspect="1" noChangeArrowheads="1"/>
          </p:cNvPicPr>
          <p:nvPr/>
        </p:nvPicPr>
        <p:blipFill>
          <a:blip r:embed="rId6" cstate="print"/>
          <a:srcRect/>
          <a:stretch>
            <a:fillRect/>
          </a:stretch>
        </p:blipFill>
        <p:spPr bwMode="auto">
          <a:xfrm>
            <a:off x="0" y="-27363"/>
            <a:ext cx="1285920" cy="1286055"/>
          </a:xfrm>
          <a:prstGeom prst="rect">
            <a:avLst/>
          </a:prstGeom>
          <a:noFill/>
          <a:ln w="9525">
            <a:noFill/>
            <a:miter lim="800000"/>
            <a:headEnd/>
            <a:tailEnd/>
          </a:ln>
        </p:spPr>
      </p:pic>
    </p:spTree>
    <p:extLst>
      <p:ext uri="{BB962C8B-B14F-4D97-AF65-F5344CB8AC3E}">
        <p14:creationId xmlns:p14="http://schemas.microsoft.com/office/powerpoint/2010/main" val="15605464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0" y="-27363"/>
            <a:ext cx="1274400" cy="1274533"/>
          </a:xfrm>
          <a:prstGeom prst="rect">
            <a:avLst/>
          </a:prstGeom>
          <a:noFill/>
          <a:ln w="9525">
            <a:noFill/>
            <a:miter lim="800000"/>
            <a:headEnd/>
            <a:tailEnd/>
          </a:ln>
        </p:spPr>
      </p:pic>
      <p:sp>
        <p:nvSpPr>
          <p:cNvPr id="7" name="Title 1"/>
          <p:cNvSpPr>
            <a:spLocks/>
          </p:cNvSpPr>
          <p:nvPr/>
        </p:nvSpPr>
        <p:spPr bwMode="auto">
          <a:xfrm>
            <a:off x="1254239" y="-27363"/>
            <a:ext cx="7889760" cy="1070090"/>
          </a:xfrm>
          <a:prstGeom prst="rect">
            <a:avLst/>
          </a:prstGeom>
          <a:solidFill>
            <a:schemeClr val="accent2">
              <a:lumMod val="40000"/>
              <a:lumOff val="60000"/>
            </a:schemeClr>
          </a:solidFill>
          <a:ln w="9360">
            <a:noFill/>
            <a:miter lim="800000"/>
            <a:headEnd/>
            <a:tailEnd/>
          </a:ln>
          <a:effectLst/>
        </p:spPr>
        <p:txBody>
          <a:bodyPr vert="horz" lIns="91430" tIns="45715" rIns="91430" bIns="45715" anchor="ctr">
            <a:normAutofit fontScale="97500"/>
            <a:scene3d>
              <a:camera prst="orthographicFront"/>
              <a:lightRig rig="soft" dir="t">
                <a:rot lat="0" lon="0" rev="16800000"/>
              </a:lightRig>
            </a:scene3d>
            <a:sp3d prstMaterial="softEdge">
              <a:bevelT w="38100" h="38100"/>
            </a:sp3d>
          </a:bodyPr>
          <a:lstStyle/>
          <a:p>
            <a:pPr algn="ctr" eaLnBrk="0" hangingPunct="0">
              <a:lnSpc>
                <a:spcPct val="80000"/>
              </a:lnSpc>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sz="2500" b="1" dirty="0">
                <a:ln w="6350">
                  <a:noFill/>
                </a:ln>
                <a:solidFill>
                  <a:schemeClr val="bg1"/>
                </a:solidFill>
              </a:rPr>
              <a:t>Part II. Evaluating Gene Factors That </a:t>
            </a:r>
          </a:p>
          <a:p>
            <a:pPr algn="ctr" eaLnBrk="0" hangingPunct="0">
              <a:lnSpc>
                <a:spcPct val="80000"/>
              </a:lnSpc>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sz="2500" b="1" dirty="0">
                <a:ln w="6350">
                  <a:noFill/>
                </a:ln>
                <a:solidFill>
                  <a:schemeClr val="bg1"/>
                </a:solidFill>
              </a:rPr>
              <a:t>Influence Incongruence</a:t>
            </a:r>
          </a:p>
        </p:txBody>
      </p:sp>
      <p:pic>
        <p:nvPicPr>
          <p:cNvPr id="13" name="Picture 17"/>
          <p:cNvPicPr>
            <a:picLocks noChangeAspect="1" noChangeArrowheads="1"/>
          </p:cNvPicPr>
          <p:nvPr/>
        </p:nvPicPr>
        <p:blipFill>
          <a:blip r:embed="rId4" cstate="print"/>
          <a:srcRect/>
          <a:stretch>
            <a:fillRect/>
          </a:stretch>
        </p:blipFill>
        <p:spPr bwMode="auto">
          <a:xfrm>
            <a:off x="0" y="-27363"/>
            <a:ext cx="1285920" cy="1286055"/>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a:stretch>
            <a:fillRect/>
          </a:stretch>
        </p:blipFill>
        <p:spPr bwMode="auto">
          <a:xfrm>
            <a:off x="808218" y="1556171"/>
            <a:ext cx="7537873" cy="4806371"/>
          </a:xfrm>
          <a:prstGeom prst="rect">
            <a:avLst/>
          </a:prstGeom>
          <a:noFill/>
          <a:ln w="9525">
            <a:noFill/>
            <a:miter lim="800000"/>
            <a:headEnd/>
            <a:tailEnd/>
          </a:ln>
        </p:spPr>
      </p:pic>
      <p:sp>
        <p:nvSpPr>
          <p:cNvPr id="9" name="TextBox 8"/>
          <p:cNvSpPr txBox="1"/>
          <p:nvPr/>
        </p:nvSpPr>
        <p:spPr>
          <a:xfrm>
            <a:off x="1046880" y="1631691"/>
            <a:ext cx="4423680" cy="360755"/>
          </a:xfrm>
          <a:prstGeom prst="rect">
            <a:avLst/>
          </a:prstGeom>
          <a:noFill/>
        </p:spPr>
        <p:txBody>
          <a:bodyPr wrap="square" lIns="82945" tIns="41473" rIns="82945" bIns="41473" rtlCol="0">
            <a:spAutoFit/>
          </a:bodyPr>
          <a:lstStyle/>
          <a:p>
            <a:r>
              <a:rPr lang="en-US" i="1" dirty="0" smtClean="0">
                <a:solidFill>
                  <a:schemeClr val="bg1"/>
                </a:solidFill>
                <a:latin typeface="Aharoni" pitchFamily="2" charset="-79"/>
                <a:cs typeface="Aharoni" pitchFamily="2" charset="-79"/>
              </a:rPr>
              <a:t>Genes Tree Space Based on RF distance</a:t>
            </a:r>
            <a:endParaRPr lang="en-US" i="1" dirty="0">
              <a:solidFill>
                <a:schemeClr val="bg1"/>
              </a:solidFill>
              <a:latin typeface="Aharoni" pitchFamily="2" charset="-79"/>
              <a:cs typeface="Aharoni" pitchFamily="2" charset="-79"/>
            </a:endParaRPr>
          </a:p>
        </p:txBody>
      </p:sp>
      <p:sp>
        <p:nvSpPr>
          <p:cNvPr id="11" name="Title 1"/>
          <p:cNvSpPr>
            <a:spLocks/>
          </p:cNvSpPr>
          <p:nvPr/>
        </p:nvSpPr>
        <p:spPr bwMode="auto">
          <a:xfrm>
            <a:off x="1254240" y="-27363"/>
            <a:ext cx="7889760" cy="1070090"/>
          </a:xfrm>
          <a:prstGeom prst="rect">
            <a:avLst/>
          </a:prstGeom>
          <a:solidFill>
            <a:schemeClr val="accent2">
              <a:lumMod val="40000"/>
              <a:lumOff val="60000"/>
            </a:schemeClr>
          </a:solidFill>
          <a:ln w="9360">
            <a:noFill/>
            <a:miter lim="800000"/>
            <a:headEnd/>
            <a:tailEnd/>
          </a:ln>
          <a:effectLst/>
        </p:spPr>
        <p:txBody>
          <a:bodyPr vert="horz" lIns="91430" tIns="45715" rIns="91430" bIns="45715" anchor="ctr">
            <a:normAutofit fontScale="97500"/>
            <a:scene3d>
              <a:camera prst="orthographicFront"/>
              <a:lightRig rig="soft" dir="t">
                <a:rot lat="0" lon="0" rev="16800000"/>
              </a:lightRig>
            </a:scene3d>
            <a:sp3d prstMaterial="softEdge">
              <a:bevelT w="38100" h="38100"/>
            </a:sp3d>
          </a:bodyPr>
          <a:lstStyle/>
          <a:p>
            <a:pPr algn="ctr" eaLnBrk="0" hangingPunct="0">
              <a:lnSpc>
                <a:spcPct val="80000"/>
              </a:lnSpc>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sz="2500" b="1" dirty="0">
                <a:ln w="6350">
                  <a:noFill/>
                </a:ln>
                <a:solidFill>
                  <a:schemeClr val="bg1"/>
                </a:solidFill>
              </a:rPr>
              <a:t>Evaluating Gene Factors That </a:t>
            </a:r>
          </a:p>
          <a:p>
            <a:pPr algn="ctr" eaLnBrk="0" hangingPunct="0">
              <a:lnSpc>
                <a:spcPct val="80000"/>
              </a:lnSpc>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sz="2500" b="1" dirty="0">
                <a:ln w="6350">
                  <a:noFill/>
                </a:ln>
                <a:solidFill>
                  <a:schemeClr val="bg1"/>
                </a:solidFill>
              </a:rPr>
              <a:t>Influence Incongruence</a:t>
            </a:r>
          </a:p>
        </p:txBody>
      </p:sp>
    </p:spTree>
    <p:extLst>
      <p:ext uri="{BB962C8B-B14F-4D97-AF65-F5344CB8AC3E}">
        <p14:creationId xmlns:p14="http://schemas.microsoft.com/office/powerpoint/2010/main" val="16116373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1000"/>
                                        <p:tgtEl>
                                          <p:spTgt spid="10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424219"/>
            <a:ext cx="8966286" cy="1699060"/>
          </a:xfrm>
        </p:spPr>
        <p:txBody>
          <a:bodyPr>
            <a:normAutofit fontScale="90000"/>
          </a:bodyPr>
          <a:lstStyle/>
          <a:p>
            <a:r>
              <a:rPr lang="en-US" dirty="0" smtClean="0"/>
              <a:t>Exploration of Gene expression profiles with regards to somatic evolution in Breast Cancer </a:t>
            </a:r>
            <a:endParaRPr lang="en-US" dirty="0"/>
          </a:p>
        </p:txBody>
      </p:sp>
      <p:sp>
        <p:nvSpPr>
          <p:cNvPr id="3" name="Subtitle 2"/>
          <p:cNvSpPr>
            <a:spLocks noGrp="1"/>
          </p:cNvSpPr>
          <p:nvPr>
            <p:ph type="subTitle" idx="1"/>
          </p:nvPr>
        </p:nvSpPr>
        <p:spPr/>
        <p:txBody>
          <a:bodyPr/>
          <a:lstStyle/>
          <a:p>
            <a:r>
              <a:rPr lang="en-US" dirty="0" smtClean="0"/>
              <a:t>Leonidas Salichos LM</a:t>
            </a:r>
          </a:p>
          <a:p>
            <a:r>
              <a:rPr lang="en-US" dirty="0" smtClean="0"/>
              <a:t>5/6/2015</a:t>
            </a:r>
            <a:endParaRPr lang="en-US" dirty="0"/>
          </a:p>
        </p:txBody>
      </p:sp>
    </p:spTree>
    <p:extLst>
      <p:ext uri="{BB962C8B-B14F-4D97-AF65-F5344CB8AC3E}">
        <p14:creationId xmlns:p14="http://schemas.microsoft.com/office/powerpoint/2010/main" val="256630712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638"/>
            <a:ext cx="8229600" cy="693737"/>
          </a:xfrm>
        </p:spPr>
        <p:txBody>
          <a:bodyPr>
            <a:noAutofit/>
          </a:bodyPr>
          <a:lstStyle/>
          <a:p>
            <a:r>
              <a:rPr lang="en-US" sz="2400" dirty="0" smtClean="0"/>
              <a:t>Exploration of Gene expression profiles with regards to somatic evolution in Breast Cancer </a:t>
            </a:r>
            <a:endParaRPr lang="en-US" sz="2400" dirty="0"/>
          </a:p>
        </p:txBody>
      </p:sp>
      <p:sp>
        <p:nvSpPr>
          <p:cNvPr id="3" name="Content Placeholder 2"/>
          <p:cNvSpPr>
            <a:spLocks noGrp="1"/>
          </p:cNvSpPr>
          <p:nvPr>
            <p:ph idx="1"/>
          </p:nvPr>
        </p:nvSpPr>
        <p:spPr>
          <a:xfrm>
            <a:off x="457200" y="869950"/>
            <a:ext cx="8229600" cy="4765675"/>
          </a:xfrm>
        </p:spPr>
        <p:txBody>
          <a:bodyPr>
            <a:normAutofit fontScale="92500" lnSpcReduction="10000"/>
          </a:bodyPr>
          <a:lstStyle/>
          <a:p>
            <a:r>
              <a:rPr lang="en-US" dirty="0" smtClean="0"/>
              <a:t>Current</a:t>
            </a:r>
          </a:p>
          <a:p>
            <a:pPr lvl="1"/>
            <a:r>
              <a:rPr lang="en-US" dirty="0" smtClean="0"/>
              <a:t>Select genes based on clinical associations</a:t>
            </a:r>
          </a:p>
          <a:p>
            <a:pPr lvl="1"/>
            <a:r>
              <a:rPr lang="en-US" dirty="0" smtClean="0"/>
              <a:t>Automated pipeline</a:t>
            </a:r>
          </a:p>
          <a:p>
            <a:pPr lvl="1"/>
            <a:r>
              <a:rPr lang="en-US" dirty="0" smtClean="0"/>
              <a:t>Test on BRCA</a:t>
            </a:r>
          </a:p>
          <a:p>
            <a:r>
              <a:rPr lang="en-US" dirty="0" smtClean="0"/>
              <a:t>Future</a:t>
            </a:r>
          </a:p>
          <a:p>
            <a:pPr lvl="1"/>
            <a:r>
              <a:rPr lang="en-US" dirty="0" smtClean="0"/>
              <a:t>Select genes based on somatic mutations and clinical data</a:t>
            </a:r>
          </a:p>
          <a:p>
            <a:pPr lvl="1"/>
            <a:r>
              <a:rPr lang="en-US" dirty="0" smtClean="0"/>
              <a:t>Associate somatic mutations with jumps in expression profiles</a:t>
            </a:r>
          </a:p>
          <a:p>
            <a:pPr lvl="1"/>
            <a:r>
              <a:rPr lang="en-US" dirty="0" smtClean="0"/>
              <a:t>Compare Expression profiles across Cancer and different Tissues</a:t>
            </a:r>
          </a:p>
          <a:p>
            <a:pPr lvl="1"/>
            <a:endParaRPr lang="en-US" dirty="0" smtClean="0"/>
          </a:p>
          <a:p>
            <a:endParaRPr lang="en-US" dirty="0" smtClean="0"/>
          </a:p>
        </p:txBody>
      </p:sp>
    </p:spTree>
    <p:extLst>
      <p:ext uri="{BB962C8B-B14F-4D97-AF65-F5344CB8AC3E}">
        <p14:creationId xmlns:p14="http://schemas.microsoft.com/office/powerpoint/2010/main" val="18289244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PCR using genes associated with DTD criterion</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28047663"/>
              </p:ext>
            </p:extLst>
          </p:nvPr>
        </p:nvGraphicFramePr>
        <p:xfrm>
          <a:off x="1327149" y="2120900"/>
          <a:ext cx="5400535" cy="3721100"/>
        </p:xfrm>
        <a:graphic>
          <a:graphicData uri="http://schemas.openxmlformats.org/presentationml/2006/ole">
            <mc:AlternateContent xmlns:mc="http://schemas.openxmlformats.org/markup-compatibility/2006">
              <mc:Choice xmlns:v="urn:schemas-microsoft-com:vml" Requires="v">
                <p:oleObj spid="_x0000_s4113" name="Worksheet" r:id="rId3" imgW="4165600" imgH="2870200" progId="Excel.Sheet.12">
                  <p:embed/>
                </p:oleObj>
              </mc:Choice>
              <mc:Fallback>
                <p:oleObj name="Worksheet" r:id="rId3" imgW="4165600" imgH="2870200" progId="Excel.Sheet.12">
                  <p:embed/>
                  <p:pic>
                    <p:nvPicPr>
                      <p:cNvPr id="0" name=""/>
                      <p:cNvPicPr/>
                      <p:nvPr/>
                    </p:nvPicPr>
                    <p:blipFill>
                      <a:blip r:embed="rId4"/>
                      <a:stretch>
                        <a:fillRect/>
                      </a:stretch>
                    </p:blipFill>
                    <p:spPr>
                      <a:xfrm>
                        <a:off x="1327149" y="2120900"/>
                        <a:ext cx="5400535" cy="3721100"/>
                      </a:xfrm>
                      <a:prstGeom prst="rect">
                        <a:avLst/>
                      </a:prstGeom>
                    </p:spPr>
                  </p:pic>
                </p:oleObj>
              </mc:Fallback>
            </mc:AlternateContent>
          </a:graphicData>
        </a:graphic>
      </p:graphicFrame>
    </p:spTree>
    <p:extLst>
      <p:ext uri="{BB962C8B-B14F-4D97-AF65-F5344CB8AC3E}">
        <p14:creationId xmlns:p14="http://schemas.microsoft.com/office/powerpoint/2010/main" val="1701323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 Gene function</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42828122"/>
              </p:ext>
            </p:extLst>
          </p:nvPr>
        </p:nvGraphicFramePr>
        <p:xfrm>
          <a:off x="457199" y="1517649"/>
          <a:ext cx="7940675" cy="5085411"/>
        </p:xfrm>
        <a:graphic>
          <a:graphicData uri="http://schemas.openxmlformats.org/presentationml/2006/ole">
            <mc:AlternateContent xmlns:mc="http://schemas.openxmlformats.org/markup-compatibility/2006">
              <mc:Choice xmlns:v="urn:schemas-microsoft-com:vml" Requires="v">
                <p:oleObj spid="_x0000_s2064" name="Worksheet" r:id="rId3" imgW="5969000" imgH="3822700" progId="Excel.Sheet.12">
                  <p:embed/>
                </p:oleObj>
              </mc:Choice>
              <mc:Fallback>
                <p:oleObj name="Worksheet" r:id="rId3" imgW="5969000" imgH="3822700" progId="Excel.Sheet.12">
                  <p:embed/>
                  <p:pic>
                    <p:nvPicPr>
                      <p:cNvPr id="0" name=""/>
                      <p:cNvPicPr/>
                      <p:nvPr/>
                    </p:nvPicPr>
                    <p:blipFill>
                      <a:blip r:embed="rId4"/>
                      <a:stretch>
                        <a:fillRect/>
                      </a:stretch>
                    </p:blipFill>
                    <p:spPr>
                      <a:xfrm>
                        <a:off x="457199" y="1517649"/>
                        <a:ext cx="7940675" cy="5085411"/>
                      </a:xfrm>
                      <a:prstGeom prst="rect">
                        <a:avLst/>
                      </a:prstGeom>
                    </p:spPr>
                  </p:pic>
                </p:oleObj>
              </mc:Fallback>
            </mc:AlternateContent>
          </a:graphicData>
        </a:graphic>
      </p:graphicFrame>
    </p:spTree>
    <p:extLst>
      <p:ext uri="{BB962C8B-B14F-4D97-AF65-F5344CB8AC3E}">
        <p14:creationId xmlns:p14="http://schemas.microsoft.com/office/powerpoint/2010/main" val="3548499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2487"/>
          </a:xfrm>
        </p:spPr>
        <p:txBody>
          <a:bodyPr/>
          <a:lstStyle/>
          <a:p>
            <a:r>
              <a:rPr lang="en-US" dirty="0" smtClean="0"/>
              <a:t>Principal Component Regression</a:t>
            </a:r>
            <a:endParaRPr lang="en-US" dirty="0"/>
          </a:p>
        </p:txBody>
      </p:sp>
    </p:spTree>
    <p:extLst>
      <p:ext uri="{BB962C8B-B14F-4D97-AF65-F5344CB8AC3E}">
        <p14:creationId xmlns:p14="http://schemas.microsoft.com/office/powerpoint/2010/main" val="2587294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Principal Component Regression</a:t>
            </a:r>
            <a:endParaRPr lang="en-US" dirty="0"/>
          </a:p>
        </p:txBody>
      </p:sp>
      <p:sp>
        <p:nvSpPr>
          <p:cNvPr id="9" name="Content Placeholder 8"/>
          <p:cNvSpPr>
            <a:spLocks noGrp="1"/>
          </p:cNvSpPr>
          <p:nvPr>
            <p:ph idx="1"/>
          </p:nvPr>
        </p:nvSpPr>
        <p:spPr>
          <a:xfrm>
            <a:off x="206375" y="1714500"/>
            <a:ext cx="3095625" cy="4348163"/>
          </a:xfrm>
        </p:spPr>
        <p:txBody>
          <a:bodyPr>
            <a:normAutofit/>
          </a:bodyPr>
          <a:lstStyle/>
          <a:p>
            <a:r>
              <a:rPr lang="en-US" sz="2400" dirty="0" smtClean="0"/>
              <a:t>12 PCs ~80%</a:t>
            </a:r>
          </a:p>
          <a:p>
            <a:endParaRPr lang="en-US" sz="2400" dirty="0" smtClean="0"/>
          </a:p>
          <a:p>
            <a:r>
              <a:rPr lang="en-US" sz="2400" dirty="0" smtClean="0"/>
              <a:t>5 significant PCs</a:t>
            </a:r>
          </a:p>
          <a:p>
            <a:endParaRPr lang="en-US" sz="2400" dirty="0" smtClean="0"/>
          </a:p>
          <a:p>
            <a:r>
              <a:rPr lang="en-US" sz="2400" dirty="0" smtClean="0"/>
              <a:t>R^2~0.5</a:t>
            </a:r>
          </a:p>
          <a:p>
            <a:endParaRPr lang="en-US" sz="2400" dirty="0" smtClean="0"/>
          </a:p>
          <a:p>
            <a:r>
              <a:rPr lang="fi-FI" sz="2400" dirty="0" smtClean="0"/>
              <a:t>p-value:3.341e-10</a:t>
            </a:r>
            <a:endParaRPr lang="en-US" sz="2400" dirty="0"/>
          </a:p>
        </p:txBody>
      </p:sp>
      <p:graphicFrame>
        <p:nvGraphicFramePr>
          <p:cNvPr id="10" name="Chart 9"/>
          <p:cNvGraphicFramePr/>
          <p:nvPr>
            <p:extLst>
              <p:ext uri="{D42A27DB-BD31-4B8C-83A1-F6EECF244321}">
                <p14:modId xmlns:p14="http://schemas.microsoft.com/office/powerpoint/2010/main" val="3877061111"/>
              </p:ext>
            </p:extLst>
          </p:nvPr>
        </p:nvGraphicFramePr>
        <p:xfrm>
          <a:off x="3460749" y="1600199"/>
          <a:ext cx="5461001" cy="42100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53432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5"/>
          <p:cNvSpPr>
            <a:spLocks noChangeArrowheads="1"/>
          </p:cNvSpPr>
          <p:nvPr/>
        </p:nvSpPr>
        <p:spPr bwMode="auto">
          <a:xfrm>
            <a:off x="1046880" y="2112323"/>
            <a:ext cx="1199593" cy="402561"/>
          </a:xfrm>
          <a:prstGeom prst="rect">
            <a:avLst/>
          </a:prstGeom>
          <a:noFill/>
          <a:ln w="9525">
            <a:noFill/>
            <a:miter lim="800000"/>
            <a:headEnd/>
            <a:tailEnd/>
          </a:ln>
        </p:spPr>
        <p:txBody>
          <a:bodyPr wrap="none" lIns="82945" tIns="41473" rIns="82945" bIns="41473" anchor="ctr">
            <a:spAutoFit/>
          </a:bodyPr>
          <a:lstStyle/>
          <a:p>
            <a:pPr hangingPunct="0">
              <a:lnSpc>
                <a:spcPct val="93000"/>
              </a:lnSpc>
              <a:buClr>
                <a:srgbClr val="000000"/>
              </a:buClr>
              <a:buSzPct val="100000"/>
              <a:buFont typeface="Times New Roman" pitchFamily="18" charset="0"/>
              <a:buNone/>
            </a:pPr>
            <a:r>
              <a:rPr lang="en-US" sz="2200" b="1" i="1" u="sng">
                <a:solidFill>
                  <a:srgbClr val="000000"/>
                </a:solidFill>
                <a:latin typeface="Helvetica" pitchFamily="34" charset="0"/>
              </a:rPr>
              <a:t>Gene X</a:t>
            </a:r>
          </a:p>
        </p:txBody>
      </p:sp>
      <p:pic>
        <p:nvPicPr>
          <p:cNvPr id="21506" name="Picture 2"/>
          <p:cNvPicPr>
            <a:picLocks noChangeAspect="1" noChangeArrowheads="1"/>
          </p:cNvPicPr>
          <p:nvPr/>
        </p:nvPicPr>
        <p:blipFill>
          <a:blip r:embed="rId3" cstate="print"/>
          <a:srcRect/>
          <a:stretch>
            <a:fillRect/>
          </a:stretch>
        </p:blipFill>
        <p:spPr bwMode="auto">
          <a:xfrm>
            <a:off x="3742560" y="1216928"/>
            <a:ext cx="2106720" cy="622145"/>
          </a:xfrm>
          <a:prstGeom prst="rect">
            <a:avLst/>
          </a:prstGeom>
          <a:noFill/>
          <a:ln w="9525">
            <a:noFill/>
            <a:miter lim="800000"/>
            <a:headEnd/>
            <a:tailEnd/>
          </a:ln>
        </p:spPr>
      </p:pic>
      <p:pic>
        <p:nvPicPr>
          <p:cNvPr id="21507" name="Picture 2" descr="An image of a DBA/2J Jackson Laboratory research mouse."/>
          <p:cNvPicPr>
            <a:picLocks noChangeAspect="1" noChangeArrowheads="1"/>
          </p:cNvPicPr>
          <p:nvPr/>
        </p:nvPicPr>
        <p:blipFill>
          <a:blip r:embed="rId4" cstate="print"/>
          <a:srcRect/>
          <a:stretch>
            <a:fillRect/>
          </a:stretch>
        </p:blipFill>
        <p:spPr bwMode="auto">
          <a:xfrm>
            <a:off x="6645600" y="1216928"/>
            <a:ext cx="1278720" cy="976423"/>
          </a:xfrm>
          <a:prstGeom prst="rect">
            <a:avLst/>
          </a:prstGeom>
          <a:noFill/>
          <a:ln w="9525">
            <a:noFill/>
            <a:miter lim="800000"/>
            <a:headEnd/>
            <a:tailEnd/>
          </a:ln>
        </p:spPr>
      </p:pic>
      <p:pic>
        <p:nvPicPr>
          <p:cNvPr id="21508" name="Picture 4" descr="http://25.media.tumblr.com/tumblr_maqsraJwGB1rch58oo1_500.png"/>
          <p:cNvPicPr>
            <a:picLocks noChangeAspect="1" noChangeArrowheads="1"/>
          </p:cNvPicPr>
          <p:nvPr/>
        </p:nvPicPr>
        <p:blipFill>
          <a:blip r:embed="rId5" cstate="print"/>
          <a:srcRect/>
          <a:stretch>
            <a:fillRect/>
          </a:stretch>
        </p:blipFill>
        <p:spPr bwMode="auto">
          <a:xfrm>
            <a:off x="1738081" y="1216928"/>
            <a:ext cx="1234080" cy="691273"/>
          </a:xfrm>
          <a:prstGeom prst="rect">
            <a:avLst/>
          </a:prstGeom>
          <a:noFill/>
          <a:ln w="9525">
            <a:noFill/>
            <a:miter lim="800000"/>
            <a:headEnd/>
            <a:tailEnd/>
          </a:ln>
        </p:spPr>
      </p:pic>
      <p:sp>
        <p:nvSpPr>
          <p:cNvPr id="21509" name="Text Box 1"/>
          <p:cNvSpPr txBox="1">
            <a:spLocks noChangeArrowheads="1"/>
          </p:cNvSpPr>
          <p:nvPr/>
        </p:nvSpPr>
        <p:spPr bwMode="auto">
          <a:xfrm>
            <a:off x="1146241" y="-27363"/>
            <a:ext cx="7987680" cy="1070033"/>
          </a:xfrm>
          <a:prstGeom prst="rect">
            <a:avLst/>
          </a:prstGeom>
          <a:solidFill>
            <a:schemeClr val="accent2">
              <a:lumMod val="40000"/>
              <a:lumOff val="60000"/>
            </a:schemeClr>
          </a:solidFill>
          <a:ln w="9360">
            <a:noFill/>
            <a:miter lim="800000"/>
            <a:headEnd/>
            <a:tailEnd/>
          </a:ln>
        </p:spPr>
        <p:txBody>
          <a:bodyPr lIns="82945" tIns="41473" rIns="82945" bIns="41473" anchor="ctr"/>
          <a:lstStyle/>
          <a:p>
            <a:pPr algn="ctr" hangingPunct="0">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900" b="1" dirty="0">
                <a:solidFill>
                  <a:srgbClr val="000000"/>
                </a:solidFill>
              </a:rPr>
              <a:t>From Gene tree to Species Tree</a:t>
            </a:r>
          </a:p>
        </p:txBody>
      </p:sp>
      <p:pic>
        <p:nvPicPr>
          <p:cNvPr id="21510" name="Picture 2"/>
          <p:cNvPicPr>
            <a:picLocks noChangeAspect="1" noChangeArrowheads="1"/>
          </p:cNvPicPr>
          <p:nvPr/>
        </p:nvPicPr>
        <p:blipFill>
          <a:blip r:embed="rId6" cstate="print"/>
          <a:srcRect/>
          <a:stretch>
            <a:fillRect/>
          </a:stretch>
        </p:blipFill>
        <p:spPr bwMode="auto">
          <a:xfrm>
            <a:off x="0" y="-27363"/>
            <a:ext cx="1274400" cy="1274534"/>
          </a:xfrm>
          <a:prstGeom prst="rect">
            <a:avLst/>
          </a:prstGeom>
          <a:noFill/>
          <a:ln w="9525">
            <a:noFill/>
            <a:miter lim="800000"/>
            <a:headEnd/>
            <a:tailEnd/>
          </a:ln>
        </p:spPr>
      </p:pic>
      <p:grpSp>
        <p:nvGrpSpPr>
          <p:cNvPr id="30" name="Group 29"/>
          <p:cNvGrpSpPr>
            <a:grpSpLocks/>
          </p:cNvGrpSpPr>
          <p:nvPr/>
        </p:nvGrpSpPr>
        <p:grpSpPr bwMode="auto">
          <a:xfrm>
            <a:off x="148320" y="2599473"/>
            <a:ext cx="3045600" cy="1382545"/>
            <a:chOff x="163512" y="4389437"/>
            <a:chExt cx="3358244" cy="1524000"/>
          </a:xfrm>
        </p:grpSpPr>
        <p:pic>
          <p:nvPicPr>
            <p:cNvPr id="21525" name="Picture 2" descr="An image of a DBA/2J Jackson Laboratory research mouse."/>
            <p:cNvPicPr>
              <a:picLocks noChangeAspect="1" noChangeArrowheads="1"/>
            </p:cNvPicPr>
            <p:nvPr/>
          </p:nvPicPr>
          <p:blipFill>
            <a:blip r:embed="rId7" cstate="print"/>
            <a:srcRect/>
            <a:stretch>
              <a:fillRect/>
            </a:stretch>
          </p:blipFill>
          <p:spPr bwMode="auto">
            <a:xfrm>
              <a:off x="163512" y="5303837"/>
              <a:ext cx="798602" cy="609600"/>
            </a:xfrm>
            <a:prstGeom prst="rect">
              <a:avLst/>
            </a:prstGeom>
            <a:noFill/>
            <a:ln w="9525">
              <a:noFill/>
              <a:miter lim="800000"/>
              <a:headEnd/>
              <a:tailEnd/>
            </a:ln>
          </p:spPr>
        </p:pic>
        <p:pic>
          <p:nvPicPr>
            <p:cNvPr id="21526" name="Picture 4" descr="http://25.media.tumblr.com/tumblr_maqsraJwGB1rch58oo1_500.png"/>
            <p:cNvPicPr>
              <a:picLocks noChangeAspect="1" noChangeArrowheads="1"/>
            </p:cNvPicPr>
            <p:nvPr/>
          </p:nvPicPr>
          <p:blipFill>
            <a:blip r:embed="rId8" cstate="print"/>
            <a:srcRect/>
            <a:stretch>
              <a:fillRect/>
            </a:stretch>
          </p:blipFill>
          <p:spPr bwMode="auto">
            <a:xfrm>
              <a:off x="163512" y="4922837"/>
              <a:ext cx="816428" cy="457200"/>
            </a:xfrm>
            <a:prstGeom prst="rect">
              <a:avLst/>
            </a:prstGeom>
            <a:noFill/>
            <a:ln w="9525">
              <a:noFill/>
              <a:miter lim="800000"/>
              <a:headEnd/>
              <a:tailEnd/>
            </a:ln>
          </p:spPr>
        </p:pic>
        <p:pic>
          <p:nvPicPr>
            <p:cNvPr id="21527" name="Picture 26" descr="_51032029_zebrafishspl.jpg"/>
            <p:cNvPicPr>
              <a:picLocks noChangeAspect="1"/>
            </p:cNvPicPr>
            <p:nvPr/>
          </p:nvPicPr>
          <p:blipFill>
            <a:blip r:embed="rId9" cstate="print"/>
            <a:srcRect/>
            <a:stretch>
              <a:fillRect/>
            </a:stretch>
          </p:blipFill>
          <p:spPr bwMode="auto">
            <a:xfrm>
              <a:off x="163513" y="4389437"/>
              <a:ext cx="762000" cy="533400"/>
            </a:xfrm>
            <a:prstGeom prst="rect">
              <a:avLst/>
            </a:prstGeom>
            <a:noFill/>
            <a:ln w="9525">
              <a:noFill/>
              <a:miter lim="800000"/>
              <a:headEnd/>
              <a:tailEnd/>
            </a:ln>
          </p:spPr>
        </p:pic>
        <p:pic>
          <p:nvPicPr>
            <p:cNvPr id="21528" name="Picture 3"/>
            <p:cNvPicPr>
              <a:picLocks noChangeAspect="1" noChangeArrowheads="1"/>
            </p:cNvPicPr>
            <p:nvPr/>
          </p:nvPicPr>
          <p:blipFill>
            <a:blip r:embed="rId10" cstate="print"/>
            <a:srcRect/>
            <a:stretch>
              <a:fillRect/>
            </a:stretch>
          </p:blipFill>
          <p:spPr bwMode="auto">
            <a:xfrm>
              <a:off x="925512" y="4389437"/>
              <a:ext cx="2596244" cy="1514476"/>
            </a:xfrm>
            <a:prstGeom prst="rect">
              <a:avLst/>
            </a:prstGeom>
            <a:noFill/>
            <a:ln w="9525">
              <a:noFill/>
              <a:miter lim="800000"/>
              <a:headEnd/>
              <a:tailEnd/>
            </a:ln>
          </p:spPr>
        </p:pic>
      </p:grpSp>
      <p:grpSp>
        <p:nvGrpSpPr>
          <p:cNvPr id="33" name="Group 32"/>
          <p:cNvGrpSpPr>
            <a:grpSpLocks/>
          </p:cNvGrpSpPr>
          <p:nvPr/>
        </p:nvGrpSpPr>
        <p:grpSpPr bwMode="auto">
          <a:xfrm>
            <a:off x="1056960" y="4187960"/>
            <a:ext cx="1648800" cy="2056536"/>
            <a:chOff x="544513" y="4160837"/>
            <a:chExt cx="1817913" cy="2266950"/>
          </a:xfrm>
        </p:grpSpPr>
        <p:pic>
          <p:nvPicPr>
            <p:cNvPr id="21521" name="Picture 3"/>
            <p:cNvPicPr>
              <a:picLocks noChangeAspect="1" noChangeArrowheads="1"/>
            </p:cNvPicPr>
            <p:nvPr/>
          </p:nvPicPr>
          <p:blipFill>
            <a:blip r:embed="rId11" cstate="print"/>
            <a:srcRect/>
            <a:stretch>
              <a:fillRect/>
            </a:stretch>
          </p:blipFill>
          <p:spPr bwMode="auto">
            <a:xfrm>
              <a:off x="544513" y="4160837"/>
              <a:ext cx="1809750" cy="2266950"/>
            </a:xfrm>
            <a:prstGeom prst="rect">
              <a:avLst/>
            </a:prstGeom>
            <a:noFill/>
            <a:ln w="9525">
              <a:noFill/>
              <a:miter lim="800000"/>
              <a:headEnd/>
              <a:tailEnd/>
            </a:ln>
          </p:spPr>
        </p:pic>
        <p:pic>
          <p:nvPicPr>
            <p:cNvPr id="21522" name="Picture 2" descr="An image of a DBA/2J Jackson Laboratory research mouse."/>
            <p:cNvPicPr>
              <a:picLocks noChangeAspect="1" noChangeArrowheads="1"/>
            </p:cNvPicPr>
            <p:nvPr/>
          </p:nvPicPr>
          <p:blipFill>
            <a:blip r:embed="rId7" cstate="print"/>
            <a:srcRect/>
            <a:stretch>
              <a:fillRect/>
            </a:stretch>
          </p:blipFill>
          <p:spPr bwMode="auto">
            <a:xfrm>
              <a:off x="1555661" y="4999038"/>
              <a:ext cx="798602" cy="609600"/>
            </a:xfrm>
            <a:prstGeom prst="rect">
              <a:avLst/>
            </a:prstGeom>
            <a:noFill/>
            <a:ln w="9525">
              <a:noFill/>
              <a:miter lim="800000"/>
              <a:headEnd/>
              <a:tailEnd/>
            </a:ln>
          </p:spPr>
        </p:pic>
        <p:pic>
          <p:nvPicPr>
            <p:cNvPr id="21523" name="Picture 36" descr="_51032029_zebrafishspl.jpg"/>
            <p:cNvPicPr>
              <a:picLocks noChangeAspect="1"/>
            </p:cNvPicPr>
            <p:nvPr/>
          </p:nvPicPr>
          <p:blipFill>
            <a:blip r:embed="rId12" cstate="print"/>
            <a:srcRect/>
            <a:stretch>
              <a:fillRect/>
            </a:stretch>
          </p:blipFill>
          <p:spPr bwMode="auto">
            <a:xfrm>
              <a:off x="1611311" y="6009877"/>
              <a:ext cx="742951" cy="417910"/>
            </a:xfrm>
            <a:prstGeom prst="rect">
              <a:avLst/>
            </a:prstGeom>
            <a:noFill/>
            <a:ln w="9525">
              <a:noFill/>
              <a:miter lim="800000"/>
              <a:headEnd/>
              <a:tailEnd/>
            </a:ln>
          </p:spPr>
        </p:pic>
        <p:pic>
          <p:nvPicPr>
            <p:cNvPr id="21524" name="Picture 4" descr="http://25.media.tumblr.com/tumblr_maqsraJwGB1rch58oo1_500.png"/>
            <p:cNvPicPr>
              <a:picLocks noChangeAspect="1" noChangeArrowheads="1"/>
            </p:cNvPicPr>
            <p:nvPr/>
          </p:nvPicPr>
          <p:blipFill>
            <a:blip r:embed="rId8" cstate="print"/>
            <a:srcRect/>
            <a:stretch>
              <a:fillRect/>
            </a:stretch>
          </p:blipFill>
          <p:spPr bwMode="auto">
            <a:xfrm>
              <a:off x="1545998" y="4160837"/>
              <a:ext cx="816428" cy="457200"/>
            </a:xfrm>
            <a:prstGeom prst="rect">
              <a:avLst/>
            </a:prstGeom>
            <a:noFill/>
            <a:ln w="9525">
              <a:noFill/>
              <a:miter lim="800000"/>
              <a:headEnd/>
              <a:tailEnd/>
            </a:ln>
          </p:spPr>
        </p:pic>
      </p:grpSp>
      <p:grpSp>
        <p:nvGrpSpPr>
          <p:cNvPr id="48" name="Group 47"/>
          <p:cNvGrpSpPr>
            <a:grpSpLocks/>
          </p:cNvGrpSpPr>
          <p:nvPr/>
        </p:nvGrpSpPr>
        <p:grpSpPr bwMode="auto">
          <a:xfrm>
            <a:off x="3811680" y="3152492"/>
            <a:ext cx="5114880" cy="3092004"/>
            <a:chOff x="4202112" y="3475037"/>
            <a:chExt cx="5638800" cy="3408362"/>
          </a:xfrm>
        </p:grpSpPr>
        <p:sp>
          <p:nvSpPr>
            <p:cNvPr id="21514" name="Text Box 3"/>
            <p:cNvSpPr txBox="1">
              <a:spLocks noChangeArrowheads="1"/>
            </p:cNvSpPr>
            <p:nvPr/>
          </p:nvSpPr>
          <p:spPr bwMode="auto">
            <a:xfrm>
              <a:off x="6869112" y="3475037"/>
              <a:ext cx="2971800" cy="628916"/>
            </a:xfrm>
            <a:prstGeom prst="rect">
              <a:avLst/>
            </a:prstGeom>
            <a:noFill/>
            <a:ln w="9525">
              <a:noFill/>
              <a:miter lim="800000"/>
              <a:headEnd/>
              <a:tailEnd/>
            </a:ln>
          </p:spPr>
          <p:txBody>
            <a:bodyPr>
              <a:spAutoFit/>
            </a:bodyPr>
            <a:lstStyle/>
            <a:p>
              <a:pPr algn="ctr" hangingPunct="0">
                <a:lnSpc>
                  <a:spcPct val="93000"/>
                </a:lnSpc>
                <a:spcBef>
                  <a:spcPct val="50000"/>
                </a:spcBef>
                <a:buClr>
                  <a:srgbClr val="000000"/>
                </a:buClr>
                <a:buSzPct val="100000"/>
                <a:buFont typeface="Times New Roman" pitchFamily="18" charset="0"/>
                <a:buNone/>
              </a:pPr>
              <a:r>
                <a:rPr lang="en-US" sz="3300" b="1">
                  <a:solidFill>
                    <a:srgbClr val="000000"/>
                  </a:solidFill>
                </a:rPr>
                <a:t>Species tree</a:t>
              </a:r>
            </a:p>
          </p:txBody>
        </p:sp>
        <p:sp>
          <p:nvSpPr>
            <p:cNvPr id="42" name="Right Arrow 41"/>
            <p:cNvSpPr/>
            <p:nvPr/>
          </p:nvSpPr>
          <p:spPr>
            <a:xfrm>
              <a:off x="4202112" y="5454649"/>
              <a:ext cx="2362200" cy="304800"/>
            </a:xfrm>
            <a:prstGeom prst="right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en-US"/>
            </a:p>
          </p:txBody>
        </p:sp>
        <p:grpSp>
          <p:nvGrpSpPr>
            <p:cNvPr id="21516" name="Group 29"/>
            <p:cNvGrpSpPr>
              <a:grpSpLocks/>
            </p:cNvGrpSpPr>
            <p:nvPr/>
          </p:nvGrpSpPr>
          <p:grpSpPr bwMode="auto">
            <a:xfrm>
              <a:off x="7326311" y="4616449"/>
              <a:ext cx="1809750" cy="2266950"/>
              <a:chOff x="6869112" y="4160837"/>
              <a:chExt cx="1809750" cy="2266950"/>
            </a:xfrm>
          </p:grpSpPr>
          <p:pic>
            <p:nvPicPr>
              <p:cNvPr id="21517" name="Picture 3"/>
              <p:cNvPicPr>
                <a:picLocks noChangeAspect="1" noChangeArrowheads="1"/>
              </p:cNvPicPr>
              <p:nvPr/>
            </p:nvPicPr>
            <p:blipFill>
              <a:blip r:embed="rId11" cstate="print"/>
              <a:srcRect/>
              <a:stretch>
                <a:fillRect/>
              </a:stretch>
            </p:blipFill>
            <p:spPr bwMode="auto">
              <a:xfrm>
                <a:off x="6869112" y="4160837"/>
                <a:ext cx="1809750" cy="2266950"/>
              </a:xfrm>
              <a:prstGeom prst="rect">
                <a:avLst/>
              </a:prstGeom>
              <a:noFill/>
              <a:ln w="9525">
                <a:noFill/>
                <a:miter lim="800000"/>
                <a:headEnd/>
                <a:tailEnd/>
              </a:ln>
            </p:spPr>
          </p:pic>
          <p:pic>
            <p:nvPicPr>
              <p:cNvPr id="21518" name="Picture 2" descr="An image of a DBA/2J Jackson Laboratory research mouse."/>
              <p:cNvPicPr>
                <a:picLocks noChangeAspect="1" noChangeArrowheads="1"/>
              </p:cNvPicPr>
              <p:nvPr/>
            </p:nvPicPr>
            <p:blipFill>
              <a:blip r:embed="rId7" cstate="print"/>
              <a:srcRect/>
              <a:stretch>
                <a:fillRect/>
              </a:stretch>
            </p:blipFill>
            <p:spPr bwMode="auto">
              <a:xfrm>
                <a:off x="7880260" y="4999038"/>
                <a:ext cx="798602" cy="609600"/>
              </a:xfrm>
              <a:prstGeom prst="rect">
                <a:avLst/>
              </a:prstGeom>
              <a:noFill/>
              <a:ln w="9525">
                <a:noFill/>
                <a:miter lim="800000"/>
                <a:headEnd/>
                <a:tailEnd/>
              </a:ln>
            </p:spPr>
          </p:pic>
          <p:pic>
            <p:nvPicPr>
              <p:cNvPr id="21519" name="Picture 45" descr="_51032029_zebrafishspl.jpg"/>
              <p:cNvPicPr>
                <a:picLocks noChangeAspect="1"/>
              </p:cNvPicPr>
              <p:nvPr/>
            </p:nvPicPr>
            <p:blipFill>
              <a:blip r:embed="rId12" cstate="print"/>
              <a:srcRect/>
              <a:stretch>
                <a:fillRect/>
              </a:stretch>
            </p:blipFill>
            <p:spPr bwMode="auto">
              <a:xfrm>
                <a:off x="7935910" y="6009877"/>
                <a:ext cx="742951" cy="417910"/>
              </a:xfrm>
              <a:prstGeom prst="rect">
                <a:avLst/>
              </a:prstGeom>
              <a:noFill/>
              <a:ln w="9525">
                <a:noFill/>
                <a:miter lim="800000"/>
                <a:headEnd/>
                <a:tailEnd/>
              </a:ln>
            </p:spPr>
          </p:pic>
          <p:pic>
            <p:nvPicPr>
              <p:cNvPr id="21520" name="Picture 4" descr="http://25.media.tumblr.com/tumblr_maqsraJwGB1rch58oo1_500.png"/>
              <p:cNvPicPr>
                <a:picLocks noChangeAspect="1" noChangeArrowheads="1"/>
              </p:cNvPicPr>
              <p:nvPr/>
            </p:nvPicPr>
            <p:blipFill>
              <a:blip r:embed="rId8" cstate="print"/>
              <a:srcRect/>
              <a:stretch>
                <a:fillRect/>
              </a:stretch>
            </p:blipFill>
            <p:spPr bwMode="auto">
              <a:xfrm>
                <a:off x="7862434" y="4160837"/>
                <a:ext cx="816428" cy="457200"/>
              </a:xfrm>
              <a:prstGeom prst="rect">
                <a:avLst/>
              </a:prstGeom>
              <a:noFill/>
              <a:ln w="9525">
                <a:noFill/>
                <a:miter lim="800000"/>
                <a:headEnd/>
                <a:tailEnd/>
              </a:ln>
            </p:spPr>
          </p:pic>
        </p:grpSp>
      </p:grpSp>
      <p:pic>
        <p:nvPicPr>
          <p:cNvPr id="26" name="Picture 17"/>
          <p:cNvPicPr>
            <a:picLocks noChangeAspect="1" noChangeArrowheads="1"/>
          </p:cNvPicPr>
          <p:nvPr/>
        </p:nvPicPr>
        <p:blipFill>
          <a:blip r:embed="rId13" cstate="print"/>
          <a:srcRect/>
          <a:stretch>
            <a:fillRect/>
          </a:stretch>
        </p:blipFill>
        <p:spPr bwMode="auto">
          <a:xfrm>
            <a:off x="0" y="-27363"/>
            <a:ext cx="1285920" cy="1286055"/>
          </a:xfrm>
          <a:prstGeom prst="rect">
            <a:avLst/>
          </a:prstGeom>
          <a:noFill/>
          <a:ln w="9525">
            <a:noFill/>
            <a:miter lim="800000"/>
            <a:headEnd/>
            <a:tailEnd/>
          </a:ln>
        </p:spPr>
      </p:pic>
    </p:spTree>
    <p:extLst>
      <p:ext uri="{BB962C8B-B14F-4D97-AF65-F5344CB8AC3E}">
        <p14:creationId xmlns:p14="http://schemas.microsoft.com/office/powerpoint/2010/main" val="315696227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30128"/>
          </a:xfrm>
        </p:spPr>
        <p:txBody>
          <a:bodyPr>
            <a:normAutofit fontScale="90000"/>
          </a:bodyPr>
          <a:lstStyle/>
          <a:p>
            <a:r>
              <a:rPr lang="en-US" dirty="0" smtClean="0"/>
              <a:t>PC1 </a:t>
            </a:r>
            <a:r>
              <a:rPr lang="en-US" dirty="0" err="1" smtClean="0"/>
              <a:t>vs</a:t>
            </a:r>
            <a:r>
              <a:rPr lang="en-US" dirty="0" smtClean="0"/>
              <a:t> PC2 </a:t>
            </a:r>
            <a:r>
              <a:rPr lang="en-US" dirty="0" err="1" smtClean="0"/>
              <a:t>vs</a:t>
            </a:r>
            <a:r>
              <a:rPr lang="en-US" dirty="0" smtClean="0"/>
              <a:t> DTD</a:t>
            </a:r>
            <a:endParaRPr lang="en-US" dirty="0"/>
          </a:p>
        </p:txBody>
      </p:sp>
      <p:pic>
        <p:nvPicPr>
          <p:cNvPr id="4" name="Picture 3"/>
          <p:cNvPicPr>
            <a:picLocks noChangeAspect="1"/>
          </p:cNvPicPr>
          <p:nvPr/>
        </p:nvPicPr>
        <p:blipFill>
          <a:blip r:embed="rId2"/>
          <a:stretch>
            <a:fillRect/>
          </a:stretch>
        </p:blipFill>
        <p:spPr>
          <a:xfrm>
            <a:off x="1635856" y="1213302"/>
            <a:ext cx="5644697" cy="5644697"/>
          </a:xfrm>
          <a:prstGeom prst="rect">
            <a:avLst/>
          </a:prstGeom>
        </p:spPr>
      </p:pic>
    </p:spTree>
    <p:extLst>
      <p:ext uri="{BB962C8B-B14F-4D97-AF65-F5344CB8AC3E}">
        <p14:creationId xmlns:p14="http://schemas.microsoft.com/office/powerpoint/2010/main" val="2578572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4862"/>
          </a:xfrm>
        </p:spPr>
        <p:txBody>
          <a:bodyPr/>
          <a:lstStyle/>
          <a:p>
            <a:r>
              <a:rPr lang="en-US" dirty="0" smtClean="0"/>
              <a:t>Expression Differences</a:t>
            </a:r>
            <a:endParaRPr lang="en-US" dirty="0"/>
          </a:p>
        </p:txBody>
      </p:sp>
      <p:sp>
        <p:nvSpPr>
          <p:cNvPr id="3" name="Content Placeholder 2"/>
          <p:cNvSpPr>
            <a:spLocks noGrp="1"/>
          </p:cNvSpPr>
          <p:nvPr>
            <p:ph idx="1"/>
          </p:nvPr>
        </p:nvSpPr>
        <p:spPr>
          <a:xfrm>
            <a:off x="317500" y="1222375"/>
            <a:ext cx="8540750" cy="5365749"/>
          </a:xfrm>
        </p:spPr>
        <p:txBody>
          <a:bodyPr>
            <a:normAutofit fontScale="70000" lnSpcReduction="20000"/>
          </a:bodyPr>
          <a:lstStyle/>
          <a:p>
            <a:r>
              <a:rPr lang="en-US" dirty="0" smtClean="0"/>
              <a:t>All Patients </a:t>
            </a:r>
            <a:r>
              <a:rPr lang="en-US" dirty="0" err="1" smtClean="0"/>
              <a:t>vs</a:t>
            </a:r>
            <a:r>
              <a:rPr lang="en-US" dirty="0" smtClean="0"/>
              <a:t> all </a:t>
            </a:r>
          </a:p>
          <a:p>
            <a:pPr marL="457200" lvl="1" indent="0">
              <a:buNone/>
            </a:pPr>
            <a:r>
              <a:rPr lang="en-US" dirty="0" smtClean="0"/>
              <a:t>1 </a:t>
            </a:r>
            <a:r>
              <a:rPr lang="en-US" dirty="0" err="1" smtClean="0"/>
              <a:t>vs</a:t>
            </a:r>
            <a:r>
              <a:rPr lang="en-US" dirty="0" smtClean="0"/>
              <a:t> 2:(|GeneA</a:t>
            </a:r>
            <a:r>
              <a:rPr lang="en-US" baseline="-25000" dirty="0" smtClean="0"/>
              <a:t>1</a:t>
            </a:r>
            <a:r>
              <a:rPr lang="en-US" dirty="0" smtClean="0"/>
              <a:t>-GeneA</a:t>
            </a:r>
            <a:r>
              <a:rPr lang="en-US" baseline="-25000" dirty="0" smtClean="0"/>
              <a:t>2</a:t>
            </a:r>
            <a:r>
              <a:rPr lang="en-US" dirty="0" smtClean="0"/>
              <a:t>|+..+|GeneN</a:t>
            </a:r>
            <a:r>
              <a:rPr lang="en-US" baseline="-25000" dirty="0" smtClean="0"/>
              <a:t>1</a:t>
            </a:r>
            <a:r>
              <a:rPr lang="en-US" dirty="0" smtClean="0"/>
              <a:t>-GeneN</a:t>
            </a:r>
            <a:r>
              <a:rPr lang="en-US" baseline="-25000" dirty="0" smtClean="0"/>
              <a:t>2</a:t>
            </a:r>
            <a:r>
              <a:rPr lang="en-US" dirty="0" smtClean="0"/>
              <a:t>|)</a:t>
            </a:r>
          </a:p>
          <a:p>
            <a:pPr marL="457200" lvl="1" indent="0">
              <a:buNone/>
            </a:pPr>
            <a:r>
              <a:rPr lang="en-US" dirty="0" smtClean="0"/>
              <a:t>1 </a:t>
            </a:r>
            <a:r>
              <a:rPr lang="en-US" dirty="0" err="1" smtClean="0"/>
              <a:t>vs</a:t>
            </a:r>
            <a:r>
              <a:rPr lang="en-US" dirty="0" smtClean="0"/>
              <a:t> 3:(|GeneA</a:t>
            </a:r>
            <a:r>
              <a:rPr lang="en-US" baseline="-25000" dirty="0" smtClean="0"/>
              <a:t>1</a:t>
            </a:r>
            <a:r>
              <a:rPr lang="en-US" dirty="0" smtClean="0"/>
              <a:t>-GeneA</a:t>
            </a:r>
            <a:r>
              <a:rPr lang="en-US" baseline="-25000" dirty="0" smtClean="0"/>
              <a:t>3</a:t>
            </a:r>
            <a:r>
              <a:rPr lang="en-US" dirty="0" smtClean="0"/>
              <a:t>|+..+|GeneA</a:t>
            </a:r>
            <a:r>
              <a:rPr lang="en-US" baseline="-25000" dirty="0" smtClean="0"/>
              <a:t>1</a:t>
            </a:r>
            <a:r>
              <a:rPr lang="en-US" dirty="0" smtClean="0"/>
              <a:t>-GeneA</a:t>
            </a:r>
            <a:r>
              <a:rPr lang="en-US" baseline="-25000" dirty="0" smtClean="0"/>
              <a:t>3</a:t>
            </a:r>
            <a:r>
              <a:rPr lang="en-US" dirty="0" smtClean="0"/>
              <a:t>|)</a:t>
            </a:r>
          </a:p>
          <a:p>
            <a:pPr marL="457200" lvl="1" indent="0">
              <a:buNone/>
            </a:pPr>
            <a:r>
              <a:rPr lang="en-US" dirty="0" smtClean="0"/>
              <a:t>…</a:t>
            </a:r>
          </a:p>
          <a:p>
            <a:r>
              <a:rPr lang="en-US" dirty="0" smtClean="0"/>
              <a:t>|A</a:t>
            </a:r>
            <a:r>
              <a:rPr lang="en-US" baseline="-25000" dirty="0" smtClean="0"/>
              <a:t>i</a:t>
            </a:r>
            <a:r>
              <a:rPr lang="en-US" dirty="0" smtClean="0"/>
              <a:t> - </a:t>
            </a:r>
            <a:r>
              <a:rPr lang="en-US" dirty="0" err="1" smtClean="0"/>
              <a:t>A</a:t>
            </a:r>
            <a:r>
              <a:rPr lang="en-US" baseline="-25000" dirty="0" err="1" smtClean="0"/>
              <a:t>verageExpression</a:t>
            </a:r>
            <a:r>
              <a:rPr lang="en-US" dirty="0" smtClean="0"/>
              <a:t>|</a:t>
            </a:r>
          </a:p>
          <a:p>
            <a:pPr marL="457200" lvl="1" indent="0">
              <a:buNone/>
            </a:pPr>
            <a:r>
              <a:rPr lang="en-US" dirty="0" smtClean="0"/>
              <a:t>1 : (|GeneA</a:t>
            </a:r>
            <a:r>
              <a:rPr lang="en-US" baseline="-25000" dirty="0" smtClean="0"/>
              <a:t>1</a:t>
            </a:r>
            <a:r>
              <a:rPr lang="en-US" dirty="0" smtClean="0"/>
              <a:t>-GeneA</a:t>
            </a:r>
            <a:r>
              <a:rPr lang="en-US" baseline="-25000" dirty="0" smtClean="0"/>
              <a:t>av</a:t>
            </a:r>
            <a:r>
              <a:rPr lang="en-US" dirty="0" smtClean="0"/>
              <a:t>|+..+|GeneN</a:t>
            </a:r>
            <a:r>
              <a:rPr lang="en-US" baseline="-25000" dirty="0" smtClean="0"/>
              <a:t>1</a:t>
            </a:r>
            <a:r>
              <a:rPr lang="en-US" dirty="0" smtClean="0"/>
              <a:t>-GeneN</a:t>
            </a:r>
            <a:r>
              <a:rPr lang="en-US" baseline="-25000" dirty="0" smtClean="0"/>
              <a:t>av</a:t>
            </a:r>
            <a:r>
              <a:rPr lang="en-US" dirty="0" smtClean="0"/>
              <a:t>|)</a:t>
            </a:r>
          </a:p>
          <a:p>
            <a:pPr marL="457200" lvl="1" indent="0">
              <a:buNone/>
            </a:pPr>
            <a:r>
              <a:rPr lang="en-US" dirty="0" smtClean="0"/>
              <a:t>2 : (|GeneA</a:t>
            </a:r>
            <a:r>
              <a:rPr lang="en-US" baseline="-25000" dirty="0" smtClean="0"/>
              <a:t>2</a:t>
            </a:r>
            <a:r>
              <a:rPr lang="en-US" dirty="0" smtClean="0"/>
              <a:t>-GeneA</a:t>
            </a:r>
            <a:r>
              <a:rPr lang="en-US" baseline="-25000" dirty="0" smtClean="0"/>
              <a:t>av</a:t>
            </a:r>
            <a:r>
              <a:rPr lang="en-US" dirty="0" smtClean="0"/>
              <a:t>|+..+|GeneN</a:t>
            </a:r>
            <a:r>
              <a:rPr lang="en-US" baseline="-25000" dirty="0"/>
              <a:t>2</a:t>
            </a:r>
            <a:r>
              <a:rPr lang="en-US" dirty="0" smtClean="0"/>
              <a:t>-GeneN</a:t>
            </a:r>
            <a:r>
              <a:rPr lang="en-US" baseline="-25000" dirty="0" smtClean="0"/>
              <a:t>av</a:t>
            </a:r>
            <a:r>
              <a:rPr lang="en-US" dirty="0" smtClean="0"/>
              <a:t>|)</a:t>
            </a:r>
          </a:p>
          <a:p>
            <a:pPr marL="457200" lvl="1" indent="0">
              <a:buNone/>
            </a:pPr>
            <a:r>
              <a:rPr lang="en-US" dirty="0" smtClean="0"/>
              <a:t>…</a:t>
            </a:r>
          </a:p>
          <a:p>
            <a:r>
              <a:rPr lang="el-GR" sz="2900" dirty="0" smtClean="0"/>
              <a:t>Σ</a:t>
            </a:r>
            <a:r>
              <a:rPr lang="en-US" dirty="0" smtClean="0"/>
              <a:t>|A</a:t>
            </a:r>
            <a:r>
              <a:rPr lang="en-US" baseline="-25000" dirty="0" smtClean="0"/>
              <a:t>i</a:t>
            </a:r>
            <a:r>
              <a:rPr lang="en-US" dirty="0" smtClean="0"/>
              <a:t> - </a:t>
            </a:r>
            <a:r>
              <a:rPr lang="en-US" dirty="0" err="1" smtClean="0"/>
              <a:t>A</a:t>
            </a:r>
            <a:r>
              <a:rPr lang="en-US" baseline="-25000" dirty="0" err="1" smtClean="0"/>
              <a:t>minDTD</a:t>
            </a:r>
            <a:r>
              <a:rPr lang="en-US" dirty="0" smtClean="0"/>
              <a:t>|</a:t>
            </a:r>
          </a:p>
          <a:p>
            <a:pPr marL="457200" lvl="1" indent="0">
              <a:buNone/>
            </a:pPr>
            <a:r>
              <a:rPr lang="en-US" dirty="0" smtClean="0"/>
              <a:t>1 : (|GeneA</a:t>
            </a:r>
            <a:r>
              <a:rPr lang="en-US" baseline="-25000" dirty="0" smtClean="0"/>
              <a:t>1</a:t>
            </a:r>
            <a:r>
              <a:rPr lang="en-US" dirty="0" smtClean="0"/>
              <a:t>-GeneA</a:t>
            </a:r>
            <a:r>
              <a:rPr lang="en-US" baseline="-25000" dirty="0" smtClean="0"/>
              <a:t>min</a:t>
            </a:r>
            <a:r>
              <a:rPr lang="en-US" dirty="0" smtClean="0"/>
              <a:t>|+..+|GeneA</a:t>
            </a:r>
            <a:r>
              <a:rPr lang="en-US" baseline="-25000" dirty="0" smtClean="0"/>
              <a:t>1</a:t>
            </a:r>
            <a:r>
              <a:rPr lang="en-US" dirty="0" smtClean="0"/>
              <a:t>-GeneN</a:t>
            </a:r>
            <a:r>
              <a:rPr lang="en-US" baseline="-25000" dirty="0" smtClean="0"/>
              <a:t>min</a:t>
            </a:r>
            <a:r>
              <a:rPr lang="en-US" dirty="0" smtClean="0"/>
              <a:t>|)</a:t>
            </a:r>
          </a:p>
          <a:p>
            <a:pPr marL="457200" lvl="1" indent="0">
              <a:buNone/>
            </a:pPr>
            <a:r>
              <a:rPr lang="en-US" dirty="0" smtClean="0"/>
              <a:t>2 : (|GeneA</a:t>
            </a:r>
            <a:r>
              <a:rPr lang="en-US" baseline="-25000" dirty="0" smtClean="0"/>
              <a:t>2</a:t>
            </a:r>
            <a:r>
              <a:rPr lang="en-US" dirty="0" smtClean="0"/>
              <a:t>-GeneA</a:t>
            </a:r>
            <a:r>
              <a:rPr lang="en-US" baseline="-25000" dirty="0" smtClean="0"/>
              <a:t>min</a:t>
            </a:r>
            <a:r>
              <a:rPr lang="en-US" dirty="0" smtClean="0"/>
              <a:t>|+..+|GeneN</a:t>
            </a:r>
            <a:r>
              <a:rPr lang="en-US" baseline="-25000" dirty="0"/>
              <a:t>2</a:t>
            </a:r>
            <a:r>
              <a:rPr lang="en-US" dirty="0" smtClean="0"/>
              <a:t>-GeneN</a:t>
            </a:r>
            <a:r>
              <a:rPr lang="en-US" baseline="-25000" dirty="0" smtClean="0"/>
              <a:t>min</a:t>
            </a:r>
            <a:r>
              <a:rPr lang="en-US" dirty="0" smtClean="0"/>
              <a:t>|)</a:t>
            </a:r>
          </a:p>
          <a:p>
            <a:pPr marL="457200" lvl="1" indent="0">
              <a:buNone/>
            </a:pPr>
            <a:r>
              <a:rPr lang="en-US" dirty="0" smtClean="0"/>
              <a:t>…</a:t>
            </a:r>
          </a:p>
          <a:p>
            <a:r>
              <a:rPr lang="el-GR" dirty="0" smtClean="0"/>
              <a:t>Σ</a:t>
            </a:r>
            <a:r>
              <a:rPr lang="en-US" dirty="0" smtClean="0"/>
              <a:t>|A</a:t>
            </a:r>
            <a:r>
              <a:rPr lang="en-US" baseline="-25000" dirty="0"/>
              <a:t>i</a:t>
            </a:r>
            <a:r>
              <a:rPr lang="en-US" dirty="0" smtClean="0"/>
              <a:t> - </a:t>
            </a:r>
            <a:r>
              <a:rPr lang="en-US" dirty="0" err="1" smtClean="0"/>
              <a:t>A</a:t>
            </a:r>
            <a:r>
              <a:rPr lang="en-US" baseline="-25000" dirty="0" err="1" smtClean="0"/>
              <a:t>maxDTD</a:t>
            </a:r>
            <a:r>
              <a:rPr lang="en-US" dirty="0" smtClean="0"/>
              <a:t>|</a:t>
            </a:r>
          </a:p>
          <a:p>
            <a:pPr marL="457200" lvl="1" indent="0">
              <a:buNone/>
            </a:pPr>
            <a:r>
              <a:rPr lang="en-US" dirty="0" smtClean="0"/>
              <a:t>1 : (|GeneA</a:t>
            </a:r>
            <a:r>
              <a:rPr lang="en-US" baseline="-25000" dirty="0" smtClean="0"/>
              <a:t>1</a:t>
            </a:r>
            <a:r>
              <a:rPr lang="en-US" dirty="0" smtClean="0"/>
              <a:t>-GeneA</a:t>
            </a:r>
            <a:r>
              <a:rPr lang="en-US" baseline="-25000" dirty="0" smtClean="0"/>
              <a:t>max</a:t>
            </a:r>
            <a:r>
              <a:rPr lang="en-US" dirty="0" smtClean="0"/>
              <a:t>|+..+|GeneN</a:t>
            </a:r>
            <a:r>
              <a:rPr lang="en-US" baseline="-25000" dirty="0" smtClean="0"/>
              <a:t>1</a:t>
            </a:r>
            <a:r>
              <a:rPr lang="en-US" dirty="0" smtClean="0"/>
              <a:t>-GeneN</a:t>
            </a:r>
            <a:r>
              <a:rPr lang="en-US" baseline="-25000" dirty="0" smtClean="0"/>
              <a:t>max</a:t>
            </a:r>
            <a:r>
              <a:rPr lang="en-US" dirty="0" smtClean="0"/>
              <a:t>|)</a:t>
            </a:r>
          </a:p>
          <a:p>
            <a:pPr marL="457200" lvl="1" indent="0">
              <a:buNone/>
            </a:pPr>
            <a:r>
              <a:rPr lang="en-US" dirty="0" smtClean="0"/>
              <a:t>1 : (|GeneA</a:t>
            </a:r>
            <a:r>
              <a:rPr lang="en-US" baseline="-25000" dirty="0" smtClean="0"/>
              <a:t>2</a:t>
            </a:r>
            <a:r>
              <a:rPr lang="en-US" dirty="0" smtClean="0"/>
              <a:t>-GeneA</a:t>
            </a:r>
            <a:r>
              <a:rPr lang="en-US" baseline="-25000" dirty="0" smtClean="0"/>
              <a:t>max</a:t>
            </a:r>
            <a:r>
              <a:rPr lang="en-US" dirty="0" smtClean="0"/>
              <a:t>|+..+|GeneN</a:t>
            </a:r>
            <a:r>
              <a:rPr lang="en-US" baseline="-25000" dirty="0" smtClean="0"/>
              <a:t>2</a:t>
            </a:r>
            <a:r>
              <a:rPr lang="en-US" dirty="0" smtClean="0"/>
              <a:t>-GeneN</a:t>
            </a:r>
            <a:r>
              <a:rPr lang="en-US" baseline="-25000" dirty="0" smtClean="0"/>
              <a:t>max</a:t>
            </a:r>
            <a:r>
              <a:rPr lang="en-US" dirty="0" smtClean="0"/>
              <a:t>|)</a:t>
            </a:r>
          </a:p>
          <a:p>
            <a:pPr marL="457200" lvl="1" indent="0">
              <a:buNone/>
            </a:pPr>
            <a:r>
              <a:rPr lang="en-US" dirty="0" smtClean="0"/>
              <a:t>…</a:t>
            </a:r>
            <a:endParaRPr lang="en-US" dirty="0"/>
          </a:p>
        </p:txBody>
      </p:sp>
    </p:spTree>
    <p:extLst>
      <p:ext uri="{BB962C8B-B14F-4D97-AF65-F5344CB8AC3E}">
        <p14:creationId xmlns:p14="http://schemas.microsoft.com/office/powerpoint/2010/main" val="1657989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9847"/>
            <a:ext cx="9144000" cy="1574687"/>
          </a:xfrm>
        </p:spPr>
        <p:txBody>
          <a:bodyPr>
            <a:normAutofit/>
          </a:bodyPr>
          <a:lstStyle/>
          <a:p>
            <a:r>
              <a:rPr lang="en-US" dirty="0" smtClean="0"/>
              <a:t>Expression Difference: </a:t>
            </a:r>
            <a:br>
              <a:rPr lang="en-US" dirty="0" smtClean="0"/>
            </a:br>
            <a:r>
              <a:rPr lang="en-US" dirty="0" err="1" smtClean="0"/>
              <a:t>Xpatient</a:t>
            </a:r>
            <a:r>
              <a:rPr lang="en-US" dirty="0" smtClean="0"/>
              <a:t> </a:t>
            </a:r>
            <a:r>
              <a:rPr lang="en-US" dirty="0" err="1" smtClean="0"/>
              <a:t>vs</a:t>
            </a:r>
            <a:r>
              <a:rPr lang="en-US" dirty="0" smtClean="0"/>
              <a:t> Average </a:t>
            </a:r>
            <a:r>
              <a:rPr lang="en-US" dirty="0" err="1" smtClean="0"/>
              <a:t>GenExp</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3799626721"/>
              </p:ext>
            </p:extLst>
          </p:nvPr>
        </p:nvGraphicFramePr>
        <p:xfrm>
          <a:off x="2586101" y="2455974"/>
          <a:ext cx="4124397" cy="25527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1953096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9847"/>
            <a:ext cx="9144000" cy="1574687"/>
          </a:xfrm>
        </p:spPr>
        <p:txBody>
          <a:bodyPr>
            <a:normAutofit/>
          </a:bodyPr>
          <a:lstStyle/>
          <a:p>
            <a:r>
              <a:rPr lang="en-US" dirty="0" smtClean="0"/>
              <a:t>Expression Difference: </a:t>
            </a:r>
            <a:br>
              <a:rPr lang="en-US" dirty="0" smtClean="0"/>
            </a:br>
            <a:r>
              <a:rPr lang="en-US" sz="3100" dirty="0" err="1" smtClean="0"/>
              <a:t>Xpatient</a:t>
            </a:r>
            <a:r>
              <a:rPr lang="en-US" sz="3100" dirty="0" smtClean="0"/>
              <a:t> </a:t>
            </a:r>
            <a:r>
              <a:rPr lang="en-US" sz="3100" dirty="0" err="1" smtClean="0"/>
              <a:t>vs</a:t>
            </a:r>
            <a:r>
              <a:rPr lang="en-US" sz="3100" dirty="0" smtClean="0"/>
              <a:t> Minimum and Maximum </a:t>
            </a:r>
            <a:r>
              <a:rPr lang="en-US" sz="3100" dirty="0" err="1" smtClean="0"/>
              <a:t>GenExp</a:t>
            </a:r>
            <a:endParaRPr lang="en-US" sz="3100" dirty="0"/>
          </a:p>
        </p:txBody>
      </p:sp>
      <p:graphicFrame>
        <p:nvGraphicFramePr>
          <p:cNvPr id="6" name="Chart 5"/>
          <p:cNvGraphicFramePr>
            <a:graphicFrameLocks/>
          </p:cNvGraphicFramePr>
          <p:nvPr>
            <p:extLst>
              <p:ext uri="{D42A27DB-BD31-4B8C-83A1-F6EECF244321}">
                <p14:modId xmlns:p14="http://schemas.microsoft.com/office/powerpoint/2010/main" val="1571397672"/>
              </p:ext>
            </p:extLst>
          </p:nvPr>
        </p:nvGraphicFramePr>
        <p:xfrm>
          <a:off x="390379" y="1783445"/>
          <a:ext cx="4064329"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p14="http://schemas.microsoft.com/office/powerpoint/2010/main" val="1177784471"/>
              </p:ext>
            </p:extLst>
          </p:nvPr>
        </p:nvGraphicFramePr>
        <p:xfrm>
          <a:off x="4314314" y="3915269"/>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6443217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9847"/>
            <a:ext cx="9144000" cy="1574687"/>
          </a:xfrm>
        </p:spPr>
        <p:txBody>
          <a:bodyPr>
            <a:normAutofit fontScale="90000"/>
          </a:bodyPr>
          <a:lstStyle/>
          <a:p>
            <a:r>
              <a:rPr lang="en-US" dirty="0" smtClean="0"/>
              <a:t>Expression Difference: </a:t>
            </a:r>
            <a:br>
              <a:rPr lang="en-US" dirty="0" smtClean="0"/>
            </a:br>
            <a:r>
              <a:rPr lang="en-US" dirty="0" smtClean="0"/>
              <a:t>Average </a:t>
            </a:r>
            <a:r>
              <a:rPr lang="en-US" dirty="0" err="1" smtClean="0"/>
              <a:t>vs</a:t>
            </a:r>
            <a:r>
              <a:rPr lang="en-US" dirty="0" smtClean="0"/>
              <a:t> Minimum, Average </a:t>
            </a:r>
            <a:r>
              <a:rPr lang="en-US" dirty="0" err="1" smtClean="0"/>
              <a:t>vs</a:t>
            </a:r>
            <a:r>
              <a:rPr lang="en-US" dirty="0" smtClean="0"/>
              <a:t> Max</a:t>
            </a:r>
            <a:br>
              <a:rPr lang="en-US" dirty="0" smtClean="0"/>
            </a:br>
            <a:r>
              <a:rPr lang="en-US" dirty="0" smtClean="0"/>
              <a:t>(The Cancer Exp. Universe is converging)</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618429046"/>
              </p:ext>
            </p:extLst>
          </p:nvPr>
        </p:nvGraphicFramePr>
        <p:xfrm>
          <a:off x="0" y="2019944"/>
          <a:ext cx="4378884" cy="306075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val="14128763"/>
              </p:ext>
            </p:extLst>
          </p:nvPr>
        </p:nvGraphicFramePr>
        <p:xfrm>
          <a:off x="4378883" y="2127544"/>
          <a:ext cx="4587403" cy="29531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2455272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a:t>
            </a:r>
            <a:r>
              <a:rPr lang="en-US" dirty="0" err="1" smtClean="0"/>
              <a:t>vs</a:t>
            </a:r>
            <a:r>
              <a:rPr lang="en-US" dirty="0" smtClean="0"/>
              <a:t> All expression differences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861813461"/>
              </p:ext>
            </p:extLst>
          </p:nvPr>
        </p:nvGraphicFramePr>
        <p:xfrm>
          <a:off x="1290374" y="1417638"/>
          <a:ext cx="4463604" cy="5146809"/>
        </p:xfrm>
        <a:graphic>
          <a:graphicData uri="http://schemas.openxmlformats.org/presentationml/2006/ole">
            <mc:AlternateContent xmlns:mc="http://schemas.openxmlformats.org/markup-compatibility/2006">
              <mc:Choice xmlns:v="urn:schemas-microsoft-com:vml" Requires="v">
                <p:oleObj spid="_x0000_s1042" name="Worksheet" r:id="rId3" imgW="2489200" imgH="2870200" progId="Excel.Sheet.12">
                  <p:embed/>
                </p:oleObj>
              </mc:Choice>
              <mc:Fallback>
                <p:oleObj name="Worksheet" r:id="rId3" imgW="2489200" imgH="2870200" progId="Excel.Sheet.12">
                  <p:embed/>
                  <p:pic>
                    <p:nvPicPr>
                      <p:cNvPr id="0" name=""/>
                      <p:cNvPicPr/>
                      <p:nvPr/>
                    </p:nvPicPr>
                    <p:blipFill>
                      <a:blip r:embed="rId4"/>
                      <a:stretch>
                        <a:fillRect/>
                      </a:stretch>
                    </p:blipFill>
                    <p:spPr>
                      <a:xfrm>
                        <a:off x="1290374" y="1417638"/>
                        <a:ext cx="4463604" cy="5146809"/>
                      </a:xfrm>
                      <a:prstGeom prst="rect">
                        <a:avLst/>
                      </a:prstGeom>
                    </p:spPr>
                  </p:pic>
                </p:oleObj>
              </mc:Fallback>
            </mc:AlternateContent>
          </a:graphicData>
        </a:graphic>
      </p:graphicFrame>
    </p:spTree>
    <p:extLst>
      <p:ext uri="{BB962C8B-B14F-4D97-AF65-F5344CB8AC3E}">
        <p14:creationId xmlns:p14="http://schemas.microsoft.com/office/powerpoint/2010/main" val="23636609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Examining density peaks with </a:t>
            </a:r>
            <a:br>
              <a:rPr lang="en-US" dirty="0" smtClean="0"/>
            </a:br>
            <a:r>
              <a:rPr lang="en-US" dirty="0" smtClean="0"/>
              <a:t>Fast density peak algorithm</a:t>
            </a:r>
            <a:endParaRPr lang="en-US" dirty="0"/>
          </a:p>
        </p:txBody>
      </p:sp>
      <p:pic>
        <p:nvPicPr>
          <p:cNvPr id="4" name="Picture 3"/>
          <p:cNvPicPr>
            <a:picLocks noChangeAspect="1"/>
          </p:cNvPicPr>
          <p:nvPr/>
        </p:nvPicPr>
        <p:blipFill>
          <a:blip r:embed="rId2"/>
          <a:stretch>
            <a:fillRect/>
          </a:stretch>
        </p:blipFill>
        <p:spPr>
          <a:xfrm>
            <a:off x="31750" y="1508124"/>
            <a:ext cx="8701717" cy="3310731"/>
          </a:xfrm>
          <a:prstGeom prst="rect">
            <a:avLst/>
          </a:prstGeom>
        </p:spPr>
      </p:pic>
      <p:pic>
        <p:nvPicPr>
          <p:cNvPr id="5" name="Picture 4"/>
          <p:cNvPicPr>
            <a:picLocks noChangeAspect="1"/>
          </p:cNvPicPr>
          <p:nvPr/>
        </p:nvPicPr>
        <p:blipFill>
          <a:blip r:embed="rId3"/>
          <a:stretch>
            <a:fillRect/>
          </a:stretch>
        </p:blipFill>
        <p:spPr>
          <a:xfrm>
            <a:off x="603250" y="5210336"/>
            <a:ext cx="3336925" cy="876650"/>
          </a:xfrm>
          <a:prstGeom prst="rect">
            <a:avLst/>
          </a:prstGeom>
        </p:spPr>
      </p:pic>
      <p:pic>
        <p:nvPicPr>
          <p:cNvPr id="6" name="Picture 5"/>
          <p:cNvPicPr>
            <a:picLocks noChangeAspect="1"/>
          </p:cNvPicPr>
          <p:nvPr/>
        </p:nvPicPr>
        <p:blipFill>
          <a:blip r:embed="rId4"/>
          <a:stretch>
            <a:fillRect/>
          </a:stretch>
        </p:blipFill>
        <p:spPr>
          <a:xfrm>
            <a:off x="5318125" y="5210336"/>
            <a:ext cx="3136899" cy="700797"/>
          </a:xfrm>
          <a:prstGeom prst="rect">
            <a:avLst/>
          </a:prstGeom>
        </p:spPr>
      </p:pic>
      <p:sp>
        <p:nvSpPr>
          <p:cNvPr id="7" name="Rectangle 6"/>
          <p:cNvSpPr/>
          <p:nvPr/>
        </p:nvSpPr>
        <p:spPr>
          <a:xfrm>
            <a:off x="457201" y="6367502"/>
            <a:ext cx="8242300" cy="369332"/>
          </a:xfrm>
          <a:prstGeom prst="rect">
            <a:avLst/>
          </a:prstGeom>
        </p:spPr>
        <p:txBody>
          <a:bodyPr wrap="square">
            <a:spAutoFit/>
          </a:bodyPr>
          <a:lstStyle/>
          <a:p>
            <a:r>
              <a:rPr lang="en-US" i="1" dirty="0" smtClean="0"/>
              <a:t>Alex Rodriguez and Alessandro </a:t>
            </a:r>
            <a:r>
              <a:rPr lang="en-US" i="1" dirty="0" err="1" smtClean="0"/>
              <a:t>Laio</a:t>
            </a:r>
            <a:r>
              <a:rPr lang="en-US" i="1" dirty="0"/>
              <a:t>,</a:t>
            </a:r>
            <a:r>
              <a:rPr lang="en-US" i="1" dirty="0" smtClean="0"/>
              <a:t>  Science 2014. DOI: 10.1126/science.1242072</a:t>
            </a:r>
            <a:endParaRPr lang="en-US" i="1" dirty="0"/>
          </a:p>
        </p:txBody>
      </p:sp>
    </p:spTree>
    <p:extLst>
      <p:ext uri="{BB962C8B-B14F-4D97-AF65-F5344CB8AC3E}">
        <p14:creationId xmlns:p14="http://schemas.microsoft.com/office/powerpoint/2010/main" val="24100593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 peak for cutoff 35</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3534100831"/>
              </p:ext>
            </p:extLst>
          </p:nvPr>
        </p:nvGraphicFramePr>
        <p:xfrm>
          <a:off x="1061546" y="1932436"/>
          <a:ext cx="6956927" cy="384970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9058100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Landscape of BRCA</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189301135"/>
              </p:ext>
            </p:extLst>
          </p:nvPr>
        </p:nvGraphicFramePr>
        <p:xfrm>
          <a:off x="1057275" y="1231900"/>
          <a:ext cx="6616700" cy="1727200"/>
        </p:xfrm>
        <a:graphic>
          <a:graphicData uri="http://schemas.openxmlformats.org/presentationml/2006/ole">
            <mc:AlternateContent xmlns:mc="http://schemas.openxmlformats.org/markup-compatibility/2006">
              <mc:Choice xmlns:v="urn:schemas-microsoft-com:vml" Requires="v">
                <p:oleObj spid="_x0000_s5129" name="Worksheet" r:id="rId3" imgW="6616700" imgH="1727200" progId="Excel.Sheet.12">
                  <p:embed/>
                </p:oleObj>
              </mc:Choice>
              <mc:Fallback>
                <p:oleObj name="Worksheet" r:id="rId3" imgW="6616700" imgH="1727200" progId="Excel.Sheet.12">
                  <p:embed/>
                  <p:pic>
                    <p:nvPicPr>
                      <p:cNvPr id="0" name=""/>
                      <p:cNvPicPr/>
                      <p:nvPr/>
                    </p:nvPicPr>
                    <p:blipFill>
                      <a:blip r:embed="rId4"/>
                      <a:stretch>
                        <a:fillRect/>
                      </a:stretch>
                    </p:blipFill>
                    <p:spPr>
                      <a:xfrm>
                        <a:off x="1057275" y="1231900"/>
                        <a:ext cx="6616700" cy="1727200"/>
                      </a:xfrm>
                      <a:prstGeom prst="rect">
                        <a:avLst/>
                      </a:prstGeom>
                    </p:spPr>
                  </p:pic>
                </p:oleObj>
              </mc:Fallback>
            </mc:AlternateContent>
          </a:graphicData>
        </a:graphic>
      </p:graphicFrame>
      <p:graphicFrame>
        <p:nvGraphicFramePr>
          <p:cNvPr id="5" name="Chart 4"/>
          <p:cNvGraphicFramePr>
            <a:graphicFrameLocks/>
          </p:cNvGraphicFramePr>
          <p:nvPr>
            <p:extLst>
              <p:ext uri="{D42A27DB-BD31-4B8C-83A1-F6EECF244321}">
                <p14:modId xmlns:p14="http://schemas.microsoft.com/office/powerpoint/2010/main" val="1062951347"/>
              </p:ext>
            </p:extLst>
          </p:nvPr>
        </p:nvGraphicFramePr>
        <p:xfrm>
          <a:off x="285750" y="3508375"/>
          <a:ext cx="3714750" cy="23558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Chart 5"/>
          <p:cNvGraphicFramePr>
            <a:graphicFrameLocks/>
          </p:cNvGraphicFramePr>
          <p:nvPr>
            <p:extLst>
              <p:ext uri="{D42A27DB-BD31-4B8C-83A1-F6EECF244321}">
                <p14:modId xmlns:p14="http://schemas.microsoft.com/office/powerpoint/2010/main" val="2938208444"/>
              </p:ext>
            </p:extLst>
          </p:nvPr>
        </p:nvGraphicFramePr>
        <p:xfrm>
          <a:off x="4575175" y="3508375"/>
          <a:ext cx="4111625" cy="260985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5376668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2487"/>
          </a:xfrm>
        </p:spPr>
        <p:txBody>
          <a:bodyPr/>
          <a:lstStyle/>
          <a:p>
            <a:r>
              <a:rPr lang="en-US" dirty="0" smtClean="0"/>
              <a:t>Future Additions</a:t>
            </a:r>
            <a:endParaRPr lang="en-US" dirty="0"/>
          </a:p>
        </p:txBody>
      </p:sp>
      <p:sp>
        <p:nvSpPr>
          <p:cNvPr id="3" name="Content Placeholder 2"/>
          <p:cNvSpPr>
            <a:spLocks noGrp="1"/>
          </p:cNvSpPr>
          <p:nvPr>
            <p:ph idx="1"/>
          </p:nvPr>
        </p:nvSpPr>
        <p:spPr>
          <a:xfrm>
            <a:off x="457200" y="1238250"/>
            <a:ext cx="8229600" cy="4887913"/>
          </a:xfrm>
        </p:spPr>
        <p:txBody>
          <a:bodyPr/>
          <a:lstStyle/>
          <a:p>
            <a:pPr lvl="1"/>
            <a:r>
              <a:rPr lang="en-US" dirty="0" smtClean="0"/>
              <a:t>Select genes based on somatic mutations and clinical data</a:t>
            </a:r>
          </a:p>
          <a:p>
            <a:pPr lvl="1"/>
            <a:r>
              <a:rPr lang="en-US" dirty="0" smtClean="0"/>
              <a:t>Associate somatic mutations with jumps in expression profiles</a:t>
            </a:r>
          </a:p>
          <a:p>
            <a:pPr lvl="1"/>
            <a:r>
              <a:rPr lang="en-US" dirty="0" smtClean="0"/>
              <a:t>Compare Expression profiles across Cancer, different Tissues, Stem Cells, same cancer tissue</a:t>
            </a:r>
          </a:p>
          <a:p>
            <a:pPr lvl="1"/>
            <a:endParaRPr lang="en-US" dirty="0"/>
          </a:p>
          <a:p>
            <a:pPr lvl="1"/>
            <a:endParaRPr lang="en-US" dirty="0" smtClean="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63039725"/>
              </p:ext>
            </p:extLst>
          </p:nvPr>
        </p:nvGraphicFramePr>
        <p:xfrm>
          <a:off x="4556126" y="4058756"/>
          <a:ext cx="3778250" cy="2292510"/>
        </p:xfrm>
        <a:graphic>
          <a:graphicData uri="http://schemas.openxmlformats.org/drawingml/2006/table">
            <a:tbl>
              <a:tblPr/>
              <a:tblGrid>
                <a:gridCol w="1280641"/>
                <a:gridCol w="1532924"/>
                <a:gridCol w="964685"/>
              </a:tblGrid>
              <a:tr h="208410">
                <a:tc>
                  <a:txBody>
                    <a:bodyPr/>
                    <a:lstStyle/>
                    <a:p>
                      <a:pPr algn="l" fontAlgn="b"/>
                      <a:r>
                        <a:rPr lang="en-US" sz="1200" b="0" i="0" u="none" strike="noStrike">
                          <a:solidFill>
                            <a:srgbClr val="000000"/>
                          </a:solidFill>
                          <a:effectLst/>
                          <a:latin typeface="Calibri"/>
                        </a:rPr>
                        <a:t>Cancer types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 of Patients with DTD</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 vs all</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8410">
                <a:tc>
                  <a:txBody>
                    <a:bodyPr/>
                    <a:lstStyle/>
                    <a:p>
                      <a:pPr algn="l" fontAlgn="b"/>
                      <a:r>
                        <a:rPr lang="en-US" sz="1200" b="0" i="0" u="none" strike="noStrike">
                          <a:solidFill>
                            <a:srgbClr val="000000"/>
                          </a:solidFill>
                          <a:effectLst/>
                          <a:latin typeface="Calibri"/>
                        </a:rPr>
                        <a:t>COAD</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85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0.16536965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8410">
                <a:tc>
                  <a:txBody>
                    <a:bodyPr/>
                    <a:lstStyle/>
                    <a:p>
                      <a:pPr algn="l" fontAlgn="b"/>
                      <a:r>
                        <a:rPr lang="en-US" sz="1200" b="0" i="0" u="none" strike="noStrike">
                          <a:solidFill>
                            <a:srgbClr val="000000"/>
                          </a:solidFill>
                          <a:effectLst/>
                          <a:latin typeface="Calibri"/>
                        </a:rPr>
                        <a:t>GBM_vb</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378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0.812903226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8410">
                <a:tc>
                  <a:txBody>
                    <a:bodyPr/>
                    <a:lstStyle/>
                    <a:p>
                      <a:pPr algn="l" fontAlgn="b"/>
                      <a:r>
                        <a:rPr lang="en-US" sz="1200" b="0" i="0" u="none" strike="noStrike">
                          <a:solidFill>
                            <a:srgbClr val="000000"/>
                          </a:solidFill>
                          <a:effectLst/>
                          <a:latin typeface="Calibri"/>
                        </a:rPr>
                        <a:t>KICH</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14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0.134615385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8410">
                <a:tc>
                  <a:txBody>
                    <a:bodyPr/>
                    <a:lstStyle/>
                    <a:p>
                      <a:pPr algn="l" fontAlgn="b"/>
                      <a:r>
                        <a:rPr lang="en-US" sz="1200" b="0" i="0" u="none" strike="noStrike">
                          <a:solidFill>
                            <a:srgbClr val="000000"/>
                          </a:solidFill>
                          <a:effectLst/>
                          <a:latin typeface="Calibri"/>
                        </a:rPr>
                        <a:t>KIRC_nice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193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0.317957166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8410">
                <a:tc>
                  <a:txBody>
                    <a:bodyPr/>
                    <a:lstStyle/>
                    <a:p>
                      <a:pPr algn="l" fontAlgn="b"/>
                      <a:r>
                        <a:rPr lang="en-US" sz="1200" b="0" i="0" u="none" strike="noStrike">
                          <a:solidFill>
                            <a:srgbClr val="000000"/>
                          </a:solidFill>
                          <a:effectLst/>
                          <a:latin typeface="Calibri"/>
                        </a:rPr>
                        <a:t>KIRP</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19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0.073929961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8410">
                <a:tc>
                  <a:txBody>
                    <a:bodyPr/>
                    <a:lstStyle/>
                    <a:p>
                      <a:pPr algn="l" fontAlgn="b"/>
                      <a:r>
                        <a:rPr lang="en-US" sz="1200" b="0" i="0" u="none" strike="noStrike">
                          <a:solidFill>
                            <a:srgbClr val="000000"/>
                          </a:solidFill>
                          <a:effectLst/>
                          <a:latin typeface="Calibri"/>
                        </a:rPr>
                        <a:t>LUAD_nice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124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0.629441624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8410">
                <a:tc>
                  <a:txBody>
                    <a:bodyPr/>
                    <a:lstStyle/>
                    <a:p>
                      <a:pPr algn="l" fontAlgn="b"/>
                      <a:r>
                        <a:rPr lang="en-US" sz="1200" b="0" i="0" u="none" strike="noStrike">
                          <a:solidFill>
                            <a:srgbClr val="000000"/>
                          </a:solidFill>
                          <a:effectLst/>
                          <a:latin typeface="Calibri"/>
                        </a:rPr>
                        <a:t>LUSC_nice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330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0.751708428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8410">
                <a:tc>
                  <a:txBody>
                    <a:bodyPr/>
                    <a:lstStyle/>
                    <a:p>
                      <a:pPr algn="l" fontAlgn="b"/>
                      <a:r>
                        <a:rPr lang="en-US" sz="1200" b="0" i="0" u="none" strike="noStrike">
                          <a:solidFill>
                            <a:srgbClr val="000000"/>
                          </a:solidFill>
                          <a:effectLst/>
                          <a:latin typeface="Calibri"/>
                        </a:rPr>
                        <a:t>PAAD_nice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72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0.476821192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8410">
                <a:tc>
                  <a:txBody>
                    <a:bodyPr/>
                    <a:lstStyle/>
                    <a:p>
                      <a:pPr algn="l" fontAlgn="b"/>
                      <a:r>
                        <a:rPr lang="en-US" sz="1200" b="0" i="0" u="none" strike="noStrike">
                          <a:solidFill>
                            <a:srgbClr val="000000"/>
                          </a:solidFill>
                          <a:effectLst/>
                          <a:latin typeface="Calibri"/>
                        </a:rPr>
                        <a:t>Prostate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0.014814815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8410">
                <a:tc>
                  <a:txBody>
                    <a:bodyPr/>
                    <a:lstStyle/>
                    <a:p>
                      <a:pPr algn="l" fontAlgn="b"/>
                      <a:r>
                        <a:rPr lang="en-US" sz="1200" b="0" i="0" u="none" strike="noStrike">
                          <a:solidFill>
                            <a:srgbClr val="000000"/>
                          </a:solidFill>
                          <a:effectLst/>
                          <a:latin typeface="Calibri"/>
                        </a:rPr>
                        <a:t>STAD</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93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a:rPr>
                        <a:t>0.252717391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996889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5"/>
          <p:cNvSpPr>
            <a:spLocks noChangeArrowheads="1"/>
          </p:cNvSpPr>
          <p:nvPr/>
        </p:nvSpPr>
        <p:spPr bwMode="auto">
          <a:xfrm>
            <a:off x="1046880" y="2112323"/>
            <a:ext cx="1199593" cy="402561"/>
          </a:xfrm>
          <a:prstGeom prst="rect">
            <a:avLst/>
          </a:prstGeom>
          <a:noFill/>
          <a:ln w="9525">
            <a:noFill/>
            <a:miter lim="800000"/>
            <a:headEnd/>
            <a:tailEnd/>
          </a:ln>
        </p:spPr>
        <p:txBody>
          <a:bodyPr wrap="none" lIns="82945" tIns="41473" rIns="82945" bIns="41473" anchor="ctr">
            <a:spAutoFit/>
          </a:bodyPr>
          <a:lstStyle/>
          <a:p>
            <a:pPr hangingPunct="0">
              <a:lnSpc>
                <a:spcPct val="93000"/>
              </a:lnSpc>
              <a:buClr>
                <a:srgbClr val="000000"/>
              </a:buClr>
              <a:buSzPct val="100000"/>
              <a:buFont typeface="Times New Roman" pitchFamily="18" charset="0"/>
              <a:buNone/>
            </a:pPr>
            <a:r>
              <a:rPr lang="en-US" sz="2200" b="1" i="1" u="sng">
                <a:solidFill>
                  <a:srgbClr val="000000"/>
                </a:solidFill>
                <a:latin typeface="Helvetica" pitchFamily="34" charset="0"/>
              </a:rPr>
              <a:t>Gene X</a:t>
            </a:r>
          </a:p>
        </p:txBody>
      </p:sp>
      <p:pic>
        <p:nvPicPr>
          <p:cNvPr id="23554" name="Picture 2"/>
          <p:cNvPicPr>
            <a:picLocks noChangeAspect="1" noChangeArrowheads="1"/>
          </p:cNvPicPr>
          <p:nvPr/>
        </p:nvPicPr>
        <p:blipFill>
          <a:blip r:embed="rId3" cstate="print"/>
          <a:srcRect/>
          <a:stretch>
            <a:fillRect/>
          </a:stretch>
        </p:blipFill>
        <p:spPr bwMode="auto">
          <a:xfrm>
            <a:off x="3742560" y="1216928"/>
            <a:ext cx="2106720" cy="622145"/>
          </a:xfrm>
          <a:prstGeom prst="rect">
            <a:avLst/>
          </a:prstGeom>
          <a:noFill/>
          <a:ln w="9525">
            <a:noFill/>
            <a:miter lim="800000"/>
            <a:headEnd/>
            <a:tailEnd/>
          </a:ln>
        </p:spPr>
      </p:pic>
      <p:pic>
        <p:nvPicPr>
          <p:cNvPr id="23555" name="Picture 2" descr="An image of a DBA/2J Jackson Laboratory research mouse."/>
          <p:cNvPicPr>
            <a:picLocks noChangeAspect="1" noChangeArrowheads="1"/>
          </p:cNvPicPr>
          <p:nvPr/>
        </p:nvPicPr>
        <p:blipFill>
          <a:blip r:embed="rId4" cstate="print"/>
          <a:srcRect/>
          <a:stretch>
            <a:fillRect/>
          </a:stretch>
        </p:blipFill>
        <p:spPr bwMode="auto">
          <a:xfrm>
            <a:off x="6645600" y="1216928"/>
            <a:ext cx="1278720" cy="976423"/>
          </a:xfrm>
          <a:prstGeom prst="rect">
            <a:avLst/>
          </a:prstGeom>
          <a:noFill/>
          <a:ln w="9525">
            <a:noFill/>
            <a:miter lim="800000"/>
            <a:headEnd/>
            <a:tailEnd/>
          </a:ln>
        </p:spPr>
      </p:pic>
      <p:pic>
        <p:nvPicPr>
          <p:cNvPr id="23556" name="Picture 4" descr="http://25.media.tumblr.com/tumblr_maqsraJwGB1rch58oo1_500.png"/>
          <p:cNvPicPr>
            <a:picLocks noChangeAspect="1" noChangeArrowheads="1"/>
          </p:cNvPicPr>
          <p:nvPr/>
        </p:nvPicPr>
        <p:blipFill>
          <a:blip r:embed="rId5" cstate="print"/>
          <a:srcRect/>
          <a:stretch>
            <a:fillRect/>
          </a:stretch>
        </p:blipFill>
        <p:spPr bwMode="auto">
          <a:xfrm>
            <a:off x="1738081" y="1216928"/>
            <a:ext cx="1234080" cy="691273"/>
          </a:xfrm>
          <a:prstGeom prst="rect">
            <a:avLst/>
          </a:prstGeom>
          <a:noFill/>
          <a:ln w="9525">
            <a:noFill/>
            <a:miter lim="800000"/>
            <a:headEnd/>
            <a:tailEnd/>
          </a:ln>
        </p:spPr>
      </p:pic>
      <p:sp>
        <p:nvSpPr>
          <p:cNvPr id="23557" name="Text Box 1"/>
          <p:cNvSpPr txBox="1">
            <a:spLocks noChangeArrowheads="1"/>
          </p:cNvSpPr>
          <p:nvPr/>
        </p:nvSpPr>
        <p:spPr bwMode="auto">
          <a:xfrm>
            <a:off x="1146241" y="-27363"/>
            <a:ext cx="7987680" cy="1070033"/>
          </a:xfrm>
          <a:prstGeom prst="rect">
            <a:avLst/>
          </a:prstGeom>
          <a:solidFill>
            <a:schemeClr val="accent2">
              <a:lumMod val="40000"/>
              <a:lumOff val="60000"/>
            </a:schemeClr>
          </a:solidFill>
          <a:ln w="9360">
            <a:noFill/>
            <a:miter lim="800000"/>
            <a:headEnd/>
            <a:tailEnd/>
          </a:ln>
        </p:spPr>
        <p:txBody>
          <a:bodyPr lIns="82945" tIns="41473" rIns="82945" bIns="41473" anchor="ctr"/>
          <a:lstStyle/>
          <a:p>
            <a:pPr algn="ctr" hangingPunct="0">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300" b="1" dirty="0">
                <a:solidFill>
                  <a:srgbClr val="000000"/>
                </a:solidFill>
              </a:rPr>
              <a:t>The problem of Gene Incongruence</a:t>
            </a:r>
          </a:p>
        </p:txBody>
      </p:sp>
      <p:pic>
        <p:nvPicPr>
          <p:cNvPr id="23558" name="Picture 2"/>
          <p:cNvPicPr>
            <a:picLocks noChangeAspect="1" noChangeArrowheads="1"/>
          </p:cNvPicPr>
          <p:nvPr/>
        </p:nvPicPr>
        <p:blipFill>
          <a:blip r:embed="rId6" cstate="print"/>
          <a:srcRect/>
          <a:stretch>
            <a:fillRect/>
          </a:stretch>
        </p:blipFill>
        <p:spPr bwMode="auto">
          <a:xfrm>
            <a:off x="0" y="-27363"/>
            <a:ext cx="1274400" cy="1274534"/>
          </a:xfrm>
          <a:prstGeom prst="rect">
            <a:avLst/>
          </a:prstGeom>
          <a:noFill/>
          <a:ln w="9525">
            <a:noFill/>
            <a:miter lim="800000"/>
            <a:headEnd/>
            <a:tailEnd/>
          </a:ln>
        </p:spPr>
      </p:pic>
      <p:grpSp>
        <p:nvGrpSpPr>
          <p:cNvPr id="23559" name="Group 29"/>
          <p:cNvGrpSpPr>
            <a:grpSpLocks/>
          </p:cNvGrpSpPr>
          <p:nvPr/>
        </p:nvGrpSpPr>
        <p:grpSpPr bwMode="auto">
          <a:xfrm>
            <a:off x="148320" y="2599473"/>
            <a:ext cx="3045600" cy="1382545"/>
            <a:chOff x="163512" y="4389437"/>
            <a:chExt cx="3358244" cy="1524000"/>
          </a:xfrm>
        </p:grpSpPr>
        <p:pic>
          <p:nvPicPr>
            <p:cNvPr id="23583" name="Picture 2" descr="An image of a DBA/2J Jackson Laboratory research mouse."/>
            <p:cNvPicPr>
              <a:picLocks noChangeAspect="1" noChangeArrowheads="1"/>
            </p:cNvPicPr>
            <p:nvPr/>
          </p:nvPicPr>
          <p:blipFill>
            <a:blip r:embed="rId7" cstate="print"/>
            <a:srcRect/>
            <a:stretch>
              <a:fillRect/>
            </a:stretch>
          </p:blipFill>
          <p:spPr bwMode="auto">
            <a:xfrm>
              <a:off x="163512" y="5303837"/>
              <a:ext cx="798602" cy="609600"/>
            </a:xfrm>
            <a:prstGeom prst="rect">
              <a:avLst/>
            </a:prstGeom>
            <a:noFill/>
            <a:ln w="9525">
              <a:noFill/>
              <a:miter lim="800000"/>
              <a:headEnd/>
              <a:tailEnd/>
            </a:ln>
          </p:spPr>
        </p:pic>
        <p:pic>
          <p:nvPicPr>
            <p:cNvPr id="23584" name="Picture 4" descr="http://25.media.tumblr.com/tumblr_maqsraJwGB1rch58oo1_500.png"/>
            <p:cNvPicPr>
              <a:picLocks noChangeAspect="1" noChangeArrowheads="1"/>
            </p:cNvPicPr>
            <p:nvPr/>
          </p:nvPicPr>
          <p:blipFill>
            <a:blip r:embed="rId8" cstate="print"/>
            <a:srcRect/>
            <a:stretch>
              <a:fillRect/>
            </a:stretch>
          </p:blipFill>
          <p:spPr bwMode="auto">
            <a:xfrm>
              <a:off x="163512" y="4922837"/>
              <a:ext cx="816428" cy="457200"/>
            </a:xfrm>
            <a:prstGeom prst="rect">
              <a:avLst/>
            </a:prstGeom>
            <a:noFill/>
            <a:ln w="9525">
              <a:noFill/>
              <a:miter lim="800000"/>
              <a:headEnd/>
              <a:tailEnd/>
            </a:ln>
          </p:spPr>
        </p:pic>
        <p:pic>
          <p:nvPicPr>
            <p:cNvPr id="23585" name="Picture 26" descr="_51032029_zebrafishspl.jpg"/>
            <p:cNvPicPr>
              <a:picLocks noChangeAspect="1"/>
            </p:cNvPicPr>
            <p:nvPr/>
          </p:nvPicPr>
          <p:blipFill>
            <a:blip r:embed="rId9" cstate="print"/>
            <a:srcRect/>
            <a:stretch>
              <a:fillRect/>
            </a:stretch>
          </p:blipFill>
          <p:spPr bwMode="auto">
            <a:xfrm>
              <a:off x="163513" y="4389437"/>
              <a:ext cx="762000" cy="533400"/>
            </a:xfrm>
            <a:prstGeom prst="rect">
              <a:avLst/>
            </a:prstGeom>
            <a:noFill/>
            <a:ln w="9525">
              <a:noFill/>
              <a:miter lim="800000"/>
              <a:headEnd/>
              <a:tailEnd/>
            </a:ln>
          </p:spPr>
        </p:pic>
        <p:pic>
          <p:nvPicPr>
            <p:cNvPr id="23586" name="Picture 3"/>
            <p:cNvPicPr>
              <a:picLocks noChangeAspect="1" noChangeArrowheads="1"/>
            </p:cNvPicPr>
            <p:nvPr/>
          </p:nvPicPr>
          <p:blipFill>
            <a:blip r:embed="rId10" cstate="print"/>
            <a:srcRect/>
            <a:stretch>
              <a:fillRect/>
            </a:stretch>
          </p:blipFill>
          <p:spPr bwMode="auto">
            <a:xfrm>
              <a:off x="925512" y="4389437"/>
              <a:ext cx="2596244" cy="1514476"/>
            </a:xfrm>
            <a:prstGeom prst="rect">
              <a:avLst/>
            </a:prstGeom>
            <a:noFill/>
            <a:ln w="9525">
              <a:noFill/>
              <a:miter lim="800000"/>
              <a:headEnd/>
              <a:tailEnd/>
            </a:ln>
          </p:spPr>
        </p:pic>
      </p:grpSp>
      <p:grpSp>
        <p:nvGrpSpPr>
          <p:cNvPr id="23560" name="Group 32"/>
          <p:cNvGrpSpPr>
            <a:grpSpLocks/>
          </p:cNvGrpSpPr>
          <p:nvPr/>
        </p:nvGrpSpPr>
        <p:grpSpPr bwMode="auto">
          <a:xfrm>
            <a:off x="1056960" y="4187960"/>
            <a:ext cx="1648800" cy="2056536"/>
            <a:chOff x="544513" y="4160837"/>
            <a:chExt cx="1817913" cy="2266950"/>
          </a:xfrm>
        </p:grpSpPr>
        <p:pic>
          <p:nvPicPr>
            <p:cNvPr id="23579" name="Picture 3"/>
            <p:cNvPicPr>
              <a:picLocks noChangeAspect="1" noChangeArrowheads="1"/>
            </p:cNvPicPr>
            <p:nvPr/>
          </p:nvPicPr>
          <p:blipFill>
            <a:blip r:embed="rId11" cstate="print"/>
            <a:srcRect/>
            <a:stretch>
              <a:fillRect/>
            </a:stretch>
          </p:blipFill>
          <p:spPr bwMode="auto">
            <a:xfrm>
              <a:off x="544513" y="4160837"/>
              <a:ext cx="1809750" cy="2266950"/>
            </a:xfrm>
            <a:prstGeom prst="rect">
              <a:avLst/>
            </a:prstGeom>
            <a:noFill/>
            <a:ln w="9525">
              <a:noFill/>
              <a:miter lim="800000"/>
              <a:headEnd/>
              <a:tailEnd/>
            </a:ln>
          </p:spPr>
        </p:pic>
        <p:pic>
          <p:nvPicPr>
            <p:cNvPr id="23580" name="Picture 2" descr="An image of a DBA/2J Jackson Laboratory research mouse."/>
            <p:cNvPicPr>
              <a:picLocks noChangeAspect="1" noChangeArrowheads="1"/>
            </p:cNvPicPr>
            <p:nvPr/>
          </p:nvPicPr>
          <p:blipFill>
            <a:blip r:embed="rId7" cstate="print"/>
            <a:srcRect/>
            <a:stretch>
              <a:fillRect/>
            </a:stretch>
          </p:blipFill>
          <p:spPr bwMode="auto">
            <a:xfrm>
              <a:off x="1555661" y="4999038"/>
              <a:ext cx="798602" cy="609600"/>
            </a:xfrm>
            <a:prstGeom prst="rect">
              <a:avLst/>
            </a:prstGeom>
            <a:noFill/>
            <a:ln w="9525">
              <a:noFill/>
              <a:miter lim="800000"/>
              <a:headEnd/>
              <a:tailEnd/>
            </a:ln>
          </p:spPr>
        </p:pic>
        <p:pic>
          <p:nvPicPr>
            <p:cNvPr id="23581" name="Picture 36" descr="_51032029_zebrafishspl.jpg"/>
            <p:cNvPicPr>
              <a:picLocks noChangeAspect="1"/>
            </p:cNvPicPr>
            <p:nvPr/>
          </p:nvPicPr>
          <p:blipFill>
            <a:blip r:embed="rId12" cstate="print"/>
            <a:srcRect/>
            <a:stretch>
              <a:fillRect/>
            </a:stretch>
          </p:blipFill>
          <p:spPr bwMode="auto">
            <a:xfrm>
              <a:off x="1611311" y="6009877"/>
              <a:ext cx="742951" cy="417910"/>
            </a:xfrm>
            <a:prstGeom prst="rect">
              <a:avLst/>
            </a:prstGeom>
            <a:noFill/>
            <a:ln w="9525">
              <a:noFill/>
              <a:miter lim="800000"/>
              <a:headEnd/>
              <a:tailEnd/>
            </a:ln>
          </p:spPr>
        </p:pic>
        <p:pic>
          <p:nvPicPr>
            <p:cNvPr id="23582" name="Picture 4" descr="http://25.media.tumblr.com/tumblr_maqsraJwGB1rch58oo1_500.png"/>
            <p:cNvPicPr>
              <a:picLocks noChangeAspect="1" noChangeArrowheads="1"/>
            </p:cNvPicPr>
            <p:nvPr/>
          </p:nvPicPr>
          <p:blipFill>
            <a:blip r:embed="rId8" cstate="print"/>
            <a:srcRect/>
            <a:stretch>
              <a:fillRect/>
            </a:stretch>
          </p:blipFill>
          <p:spPr bwMode="auto">
            <a:xfrm>
              <a:off x="1545998" y="4160837"/>
              <a:ext cx="816428" cy="457200"/>
            </a:xfrm>
            <a:prstGeom prst="rect">
              <a:avLst/>
            </a:prstGeom>
            <a:noFill/>
            <a:ln w="9525">
              <a:noFill/>
              <a:miter lim="800000"/>
              <a:headEnd/>
              <a:tailEnd/>
            </a:ln>
          </p:spPr>
        </p:pic>
      </p:grpSp>
      <p:sp>
        <p:nvSpPr>
          <p:cNvPr id="23561" name="Text Box 3"/>
          <p:cNvSpPr txBox="1">
            <a:spLocks noChangeArrowheads="1"/>
          </p:cNvSpPr>
          <p:nvPr/>
        </p:nvSpPr>
        <p:spPr bwMode="auto">
          <a:xfrm>
            <a:off x="6230880" y="3152492"/>
            <a:ext cx="2695680" cy="561964"/>
          </a:xfrm>
          <a:prstGeom prst="rect">
            <a:avLst/>
          </a:prstGeom>
          <a:noFill/>
          <a:ln w="9525">
            <a:noFill/>
            <a:miter lim="800000"/>
            <a:headEnd/>
            <a:tailEnd/>
          </a:ln>
        </p:spPr>
        <p:txBody>
          <a:bodyPr lIns="82945" tIns="41473" rIns="82945" bIns="41473">
            <a:spAutoFit/>
          </a:bodyPr>
          <a:lstStyle/>
          <a:p>
            <a:pPr algn="ctr" hangingPunct="0">
              <a:lnSpc>
                <a:spcPct val="93000"/>
              </a:lnSpc>
              <a:spcBef>
                <a:spcPct val="50000"/>
              </a:spcBef>
              <a:buClr>
                <a:srgbClr val="000000"/>
              </a:buClr>
              <a:buSzPct val="100000"/>
              <a:buFont typeface="Times New Roman" pitchFamily="18" charset="0"/>
              <a:buNone/>
            </a:pPr>
            <a:r>
              <a:rPr lang="en-US" sz="3300" b="1">
                <a:solidFill>
                  <a:srgbClr val="000000"/>
                </a:solidFill>
              </a:rPr>
              <a:t>Species tree</a:t>
            </a:r>
          </a:p>
        </p:txBody>
      </p:sp>
      <p:sp>
        <p:nvSpPr>
          <p:cNvPr id="42" name="Right Arrow 41"/>
          <p:cNvSpPr/>
          <p:nvPr/>
        </p:nvSpPr>
        <p:spPr>
          <a:xfrm>
            <a:off x="3811680" y="4948360"/>
            <a:ext cx="2142720" cy="276509"/>
          </a:xfrm>
          <a:prstGeom prst="right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hangingPunct="0">
              <a:lnSpc>
                <a:spcPct val="93000"/>
              </a:lnSpc>
              <a:buClr>
                <a:srgbClr val="000000"/>
              </a:buClr>
              <a:buSzPct val="100000"/>
              <a:buFont typeface="Times New Roman" pitchFamily="16" charset="0"/>
              <a:buNone/>
              <a:defRPr/>
            </a:pPr>
            <a:endParaRPr lang="en-US"/>
          </a:p>
        </p:txBody>
      </p:sp>
      <p:grpSp>
        <p:nvGrpSpPr>
          <p:cNvPr id="4" name="Group 29"/>
          <p:cNvGrpSpPr>
            <a:grpSpLocks/>
          </p:cNvGrpSpPr>
          <p:nvPr/>
        </p:nvGrpSpPr>
        <p:grpSpPr bwMode="auto">
          <a:xfrm>
            <a:off x="6645600" y="4187960"/>
            <a:ext cx="1641600" cy="2056536"/>
            <a:chOff x="6869112" y="4160837"/>
            <a:chExt cx="1809750" cy="2266950"/>
          </a:xfrm>
        </p:grpSpPr>
        <p:pic>
          <p:nvPicPr>
            <p:cNvPr id="23575" name="Picture 3"/>
            <p:cNvPicPr>
              <a:picLocks noChangeAspect="1" noChangeArrowheads="1"/>
            </p:cNvPicPr>
            <p:nvPr/>
          </p:nvPicPr>
          <p:blipFill>
            <a:blip r:embed="rId11" cstate="print"/>
            <a:srcRect/>
            <a:stretch>
              <a:fillRect/>
            </a:stretch>
          </p:blipFill>
          <p:spPr bwMode="auto">
            <a:xfrm>
              <a:off x="6869112" y="4160837"/>
              <a:ext cx="1809750" cy="2266950"/>
            </a:xfrm>
            <a:prstGeom prst="rect">
              <a:avLst/>
            </a:prstGeom>
            <a:noFill/>
            <a:ln w="9525">
              <a:noFill/>
              <a:miter lim="800000"/>
              <a:headEnd/>
              <a:tailEnd/>
            </a:ln>
          </p:spPr>
        </p:pic>
        <p:pic>
          <p:nvPicPr>
            <p:cNvPr id="23576" name="Picture 2" descr="An image of a DBA/2J Jackson Laboratory research mouse."/>
            <p:cNvPicPr>
              <a:picLocks noChangeAspect="1" noChangeArrowheads="1"/>
            </p:cNvPicPr>
            <p:nvPr/>
          </p:nvPicPr>
          <p:blipFill>
            <a:blip r:embed="rId7" cstate="print"/>
            <a:srcRect/>
            <a:stretch>
              <a:fillRect/>
            </a:stretch>
          </p:blipFill>
          <p:spPr bwMode="auto">
            <a:xfrm>
              <a:off x="7880260" y="4999038"/>
              <a:ext cx="798602" cy="609600"/>
            </a:xfrm>
            <a:prstGeom prst="rect">
              <a:avLst/>
            </a:prstGeom>
            <a:noFill/>
            <a:ln w="9525">
              <a:noFill/>
              <a:miter lim="800000"/>
              <a:headEnd/>
              <a:tailEnd/>
            </a:ln>
          </p:spPr>
        </p:pic>
        <p:pic>
          <p:nvPicPr>
            <p:cNvPr id="23577" name="Picture 45" descr="_51032029_zebrafishspl.jpg"/>
            <p:cNvPicPr>
              <a:picLocks noChangeAspect="1"/>
            </p:cNvPicPr>
            <p:nvPr/>
          </p:nvPicPr>
          <p:blipFill>
            <a:blip r:embed="rId12" cstate="print"/>
            <a:srcRect/>
            <a:stretch>
              <a:fillRect/>
            </a:stretch>
          </p:blipFill>
          <p:spPr bwMode="auto">
            <a:xfrm>
              <a:off x="7935910" y="6009877"/>
              <a:ext cx="742951" cy="417910"/>
            </a:xfrm>
            <a:prstGeom prst="rect">
              <a:avLst/>
            </a:prstGeom>
            <a:noFill/>
            <a:ln w="9525">
              <a:noFill/>
              <a:miter lim="800000"/>
              <a:headEnd/>
              <a:tailEnd/>
            </a:ln>
          </p:spPr>
        </p:pic>
        <p:pic>
          <p:nvPicPr>
            <p:cNvPr id="23578" name="Picture 4" descr="http://25.media.tumblr.com/tumblr_maqsraJwGB1rch58oo1_500.png"/>
            <p:cNvPicPr>
              <a:picLocks noChangeAspect="1" noChangeArrowheads="1"/>
            </p:cNvPicPr>
            <p:nvPr/>
          </p:nvPicPr>
          <p:blipFill>
            <a:blip r:embed="rId8" cstate="print"/>
            <a:srcRect/>
            <a:stretch>
              <a:fillRect/>
            </a:stretch>
          </p:blipFill>
          <p:spPr bwMode="auto">
            <a:xfrm>
              <a:off x="7862434" y="4160837"/>
              <a:ext cx="816428" cy="457200"/>
            </a:xfrm>
            <a:prstGeom prst="rect">
              <a:avLst/>
            </a:prstGeom>
            <a:noFill/>
            <a:ln w="9525">
              <a:noFill/>
              <a:miter lim="800000"/>
              <a:headEnd/>
              <a:tailEnd/>
            </a:ln>
          </p:spPr>
        </p:pic>
      </p:grpSp>
      <p:grpSp>
        <p:nvGrpSpPr>
          <p:cNvPr id="54" name="Group 53"/>
          <p:cNvGrpSpPr>
            <a:grpSpLocks/>
          </p:cNvGrpSpPr>
          <p:nvPr/>
        </p:nvGrpSpPr>
        <p:grpSpPr bwMode="auto">
          <a:xfrm>
            <a:off x="3604320" y="2108035"/>
            <a:ext cx="2350080" cy="4155183"/>
            <a:chOff x="3973512" y="2323717"/>
            <a:chExt cx="2590800" cy="4580320"/>
          </a:xfrm>
        </p:grpSpPr>
        <p:pic>
          <p:nvPicPr>
            <p:cNvPr id="23568" name="Picture 4"/>
            <p:cNvPicPr>
              <a:picLocks noChangeAspect="1" noChangeArrowheads="1"/>
            </p:cNvPicPr>
            <p:nvPr/>
          </p:nvPicPr>
          <p:blipFill>
            <a:blip r:embed="rId13" cstate="print"/>
            <a:srcRect/>
            <a:stretch>
              <a:fillRect/>
            </a:stretch>
          </p:blipFill>
          <p:spPr bwMode="auto">
            <a:xfrm>
              <a:off x="3973512" y="2865437"/>
              <a:ext cx="2590800" cy="1511300"/>
            </a:xfrm>
            <a:prstGeom prst="rect">
              <a:avLst/>
            </a:prstGeom>
            <a:noFill/>
            <a:ln w="9525">
              <a:noFill/>
              <a:miter lim="800000"/>
              <a:headEnd/>
              <a:tailEnd/>
            </a:ln>
          </p:spPr>
        </p:pic>
        <p:sp>
          <p:nvSpPr>
            <p:cNvPr id="23569" name="Rectangle 6"/>
            <p:cNvSpPr>
              <a:spLocks noChangeArrowheads="1"/>
            </p:cNvSpPr>
            <p:nvPr/>
          </p:nvSpPr>
          <p:spPr bwMode="auto">
            <a:xfrm>
              <a:off x="4583112" y="2323717"/>
              <a:ext cx="1335914" cy="453204"/>
            </a:xfrm>
            <a:prstGeom prst="rect">
              <a:avLst/>
            </a:prstGeom>
            <a:noFill/>
            <a:ln w="9525">
              <a:noFill/>
              <a:miter lim="800000"/>
              <a:headEnd/>
              <a:tailEnd/>
            </a:ln>
          </p:spPr>
          <p:txBody>
            <a:bodyPr wrap="none" anchor="ctr">
              <a:spAutoFit/>
            </a:bodyPr>
            <a:lstStyle/>
            <a:p>
              <a:pPr hangingPunct="0">
                <a:lnSpc>
                  <a:spcPct val="93000"/>
                </a:lnSpc>
                <a:buClr>
                  <a:srgbClr val="000000"/>
                </a:buClr>
                <a:buSzPct val="100000"/>
                <a:buFont typeface="Times New Roman" pitchFamily="18" charset="0"/>
                <a:buNone/>
              </a:pPr>
              <a:r>
                <a:rPr lang="en-US" sz="2200" b="1" i="1" u="sng">
                  <a:solidFill>
                    <a:srgbClr val="000000"/>
                  </a:solidFill>
                  <a:latin typeface="Helvetica" pitchFamily="34" charset="0"/>
                </a:rPr>
                <a:t>Gene Y</a:t>
              </a:r>
            </a:p>
          </p:txBody>
        </p:sp>
        <p:grpSp>
          <p:nvGrpSpPr>
            <p:cNvPr id="23570" name="Group 46"/>
            <p:cNvGrpSpPr>
              <a:grpSpLocks/>
            </p:cNvGrpSpPr>
            <p:nvPr/>
          </p:nvGrpSpPr>
          <p:grpSpPr bwMode="auto">
            <a:xfrm>
              <a:off x="4430712" y="4589461"/>
              <a:ext cx="1704975" cy="2314576"/>
              <a:chOff x="3363913" y="4160837"/>
              <a:chExt cx="1704975" cy="2314576"/>
            </a:xfrm>
          </p:grpSpPr>
          <p:pic>
            <p:nvPicPr>
              <p:cNvPr id="23571" name="Picture 4"/>
              <p:cNvPicPr>
                <a:picLocks noChangeAspect="1" noChangeArrowheads="1"/>
              </p:cNvPicPr>
              <p:nvPr/>
            </p:nvPicPr>
            <p:blipFill>
              <a:blip r:embed="rId14" cstate="print"/>
              <a:srcRect/>
              <a:stretch>
                <a:fillRect/>
              </a:stretch>
            </p:blipFill>
            <p:spPr bwMode="auto">
              <a:xfrm>
                <a:off x="3363913" y="4160838"/>
                <a:ext cx="1704975" cy="2314575"/>
              </a:xfrm>
              <a:prstGeom prst="rect">
                <a:avLst/>
              </a:prstGeom>
              <a:noFill/>
              <a:ln w="9525">
                <a:noFill/>
                <a:miter lim="800000"/>
                <a:headEnd/>
                <a:tailEnd/>
              </a:ln>
            </p:spPr>
          </p:pic>
          <p:pic>
            <p:nvPicPr>
              <p:cNvPr id="23572" name="Picture 2" descr="An image of a DBA/2J Jackson Laboratory research mouse."/>
              <p:cNvPicPr>
                <a:picLocks noChangeAspect="1" noChangeArrowheads="1"/>
              </p:cNvPicPr>
              <p:nvPr/>
            </p:nvPicPr>
            <p:blipFill>
              <a:blip r:embed="rId7" cstate="print"/>
              <a:srcRect/>
              <a:stretch>
                <a:fillRect/>
              </a:stretch>
            </p:blipFill>
            <p:spPr bwMode="auto">
              <a:xfrm>
                <a:off x="4270286" y="5837237"/>
                <a:ext cx="798602" cy="609600"/>
              </a:xfrm>
              <a:prstGeom prst="rect">
                <a:avLst/>
              </a:prstGeom>
              <a:noFill/>
              <a:ln w="9525">
                <a:noFill/>
                <a:miter lim="800000"/>
                <a:headEnd/>
                <a:tailEnd/>
              </a:ln>
            </p:spPr>
          </p:pic>
          <p:pic>
            <p:nvPicPr>
              <p:cNvPr id="23573" name="Picture 42" descr="_51032029_zebrafishspl.jpg"/>
              <p:cNvPicPr>
                <a:picLocks noChangeAspect="1"/>
              </p:cNvPicPr>
              <p:nvPr/>
            </p:nvPicPr>
            <p:blipFill>
              <a:blip r:embed="rId12" cstate="print"/>
              <a:srcRect/>
              <a:stretch>
                <a:fillRect/>
              </a:stretch>
            </p:blipFill>
            <p:spPr bwMode="auto">
              <a:xfrm>
                <a:off x="4325937" y="5151437"/>
                <a:ext cx="742951" cy="417910"/>
              </a:xfrm>
              <a:prstGeom prst="rect">
                <a:avLst/>
              </a:prstGeom>
              <a:noFill/>
              <a:ln w="9525">
                <a:noFill/>
                <a:miter lim="800000"/>
                <a:headEnd/>
                <a:tailEnd/>
              </a:ln>
            </p:spPr>
          </p:pic>
          <p:pic>
            <p:nvPicPr>
              <p:cNvPr id="23574" name="Picture 4" descr="http://25.media.tumblr.com/tumblr_maqsraJwGB1rch58oo1_500.png"/>
              <p:cNvPicPr>
                <a:picLocks noChangeAspect="1" noChangeArrowheads="1"/>
              </p:cNvPicPr>
              <p:nvPr/>
            </p:nvPicPr>
            <p:blipFill>
              <a:blip r:embed="rId8" cstate="print"/>
              <a:srcRect/>
              <a:stretch>
                <a:fillRect/>
              </a:stretch>
            </p:blipFill>
            <p:spPr bwMode="auto">
              <a:xfrm>
                <a:off x="4252460" y="4160837"/>
                <a:ext cx="816428" cy="457200"/>
              </a:xfrm>
              <a:prstGeom prst="rect">
                <a:avLst/>
              </a:prstGeom>
              <a:noFill/>
              <a:ln w="9525">
                <a:noFill/>
                <a:miter lim="800000"/>
                <a:headEnd/>
                <a:tailEnd/>
              </a:ln>
            </p:spPr>
          </p:pic>
        </p:grpSp>
      </p:grpSp>
      <p:grpSp>
        <p:nvGrpSpPr>
          <p:cNvPr id="51" name="Group 43"/>
          <p:cNvGrpSpPr>
            <a:grpSpLocks/>
          </p:cNvGrpSpPr>
          <p:nvPr/>
        </p:nvGrpSpPr>
        <p:grpSpPr bwMode="auto">
          <a:xfrm>
            <a:off x="6922081" y="3912891"/>
            <a:ext cx="1321920" cy="2557709"/>
            <a:chOff x="7021512" y="4160837"/>
            <a:chExt cx="1457325" cy="2819400"/>
          </a:xfrm>
        </p:grpSpPr>
        <p:pic>
          <p:nvPicPr>
            <p:cNvPr id="23566" name="Picture 4"/>
            <p:cNvPicPr>
              <a:picLocks noChangeAspect="1" noChangeArrowheads="1"/>
            </p:cNvPicPr>
            <p:nvPr/>
          </p:nvPicPr>
          <p:blipFill>
            <a:blip r:embed="rId15" cstate="print"/>
            <a:srcRect/>
            <a:stretch>
              <a:fillRect/>
            </a:stretch>
          </p:blipFill>
          <p:spPr bwMode="auto">
            <a:xfrm>
              <a:off x="7021512" y="4160837"/>
              <a:ext cx="1457325" cy="2324100"/>
            </a:xfrm>
            <a:prstGeom prst="rect">
              <a:avLst/>
            </a:prstGeom>
            <a:noFill/>
            <a:ln w="9525">
              <a:noFill/>
              <a:miter lim="800000"/>
              <a:headEnd/>
              <a:tailEnd/>
            </a:ln>
          </p:spPr>
        </p:pic>
        <p:pic>
          <p:nvPicPr>
            <p:cNvPr id="23567" name="Picture 3"/>
            <p:cNvPicPr>
              <a:picLocks noChangeAspect="1" noChangeArrowheads="1"/>
            </p:cNvPicPr>
            <p:nvPr/>
          </p:nvPicPr>
          <p:blipFill>
            <a:blip r:embed="rId16" cstate="print"/>
            <a:srcRect/>
            <a:stretch>
              <a:fillRect/>
            </a:stretch>
          </p:blipFill>
          <p:spPr bwMode="auto">
            <a:xfrm>
              <a:off x="7600950" y="6494520"/>
              <a:ext cx="563562" cy="485717"/>
            </a:xfrm>
            <a:prstGeom prst="rect">
              <a:avLst/>
            </a:prstGeom>
            <a:noFill/>
            <a:ln w="9525">
              <a:noFill/>
              <a:miter lim="800000"/>
              <a:headEnd/>
              <a:tailEnd/>
            </a:ln>
          </p:spPr>
        </p:pic>
      </p:grpSp>
      <p:pic>
        <p:nvPicPr>
          <p:cNvPr id="36" name="Picture 17"/>
          <p:cNvPicPr>
            <a:picLocks noChangeAspect="1" noChangeArrowheads="1"/>
          </p:cNvPicPr>
          <p:nvPr/>
        </p:nvPicPr>
        <p:blipFill>
          <a:blip r:embed="rId17" cstate="print"/>
          <a:srcRect/>
          <a:stretch>
            <a:fillRect/>
          </a:stretch>
        </p:blipFill>
        <p:spPr bwMode="auto">
          <a:xfrm>
            <a:off x="0" y="-27363"/>
            <a:ext cx="1285920" cy="1286055"/>
          </a:xfrm>
          <a:prstGeom prst="rect">
            <a:avLst/>
          </a:prstGeom>
          <a:noFill/>
          <a:ln w="9525">
            <a:noFill/>
            <a:miter lim="800000"/>
            <a:headEnd/>
            <a:tailEnd/>
          </a:ln>
        </p:spPr>
      </p:pic>
    </p:spTree>
    <p:extLst>
      <p:ext uri="{BB962C8B-B14F-4D97-AF65-F5344CB8AC3E}">
        <p14:creationId xmlns:p14="http://schemas.microsoft.com/office/powerpoint/2010/main" val="419802871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animEffect transition="in" filter="fade">
                                      <p:cBhvr>
                                        <p:cTn id="9" dur="500"/>
                                        <p:tgtEl>
                                          <p:spTgt spid="54"/>
                                        </p:tgtEl>
                                      </p:cBhvr>
                                    </p:animEffect>
                                  </p:childTnLst>
                                </p:cTn>
                              </p:par>
                              <p:par>
                                <p:cTn id="10" presetID="1" presetClass="exit" presetSubtype="0" fill="hold" nodeType="with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Tree>
    <p:extLst>
      <p:ext uri="{BB962C8B-B14F-4D97-AF65-F5344CB8AC3E}">
        <p14:creationId xmlns:p14="http://schemas.microsoft.com/office/powerpoint/2010/main" val="2931941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5"/>
          <p:cNvSpPr>
            <a:spLocks noChangeArrowheads="1"/>
          </p:cNvSpPr>
          <p:nvPr/>
        </p:nvSpPr>
        <p:spPr bwMode="auto">
          <a:xfrm>
            <a:off x="1046880" y="2112323"/>
            <a:ext cx="1199593" cy="402561"/>
          </a:xfrm>
          <a:prstGeom prst="rect">
            <a:avLst/>
          </a:prstGeom>
          <a:noFill/>
          <a:ln w="9525">
            <a:noFill/>
            <a:miter lim="800000"/>
            <a:headEnd/>
            <a:tailEnd/>
          </a:ln>
        </p:spPr>
        <p:txBody>
          <a:bodyPr wrap="none" lIns="82945" tIns="41473" rIns="82945" bIns="41473" anchor="ctr">
            <a:spAutoFit/>
          </a:bodyPr>
          <a:lstStyle/>
          <a:p>
            <a:pPr hangingPunct="0">
              <a:lnSpc>
                <a:spcPct val="93000"/>
              </a:lnSpc>
              <a:buClr>
                <a:srgbClr val="000000"/>
              </a:buClr>
              <a:buSzPct val="100000"/>
              <a:buFont typeface="Times New Roman" pitchFamily="18" charset="0"/>
              <a:buNone/>
            </a:pPr>
            <a:r>
              <a:rPr lang="en-US" sz="2200" b="1" i="1" u="sng">
                <a:solidFill>
                  <a:srgbClr val="000000"/>
                </a:solidFill>
                <a:latin typeface="Helvetica" pitchFamily="34" charset="0"/>
              </a:rPr>
              <a:t>Gene X</a:t>
            </a:r>
          </a:p>
        </p:txBody>
      </p:sp>
      <p:pic>
        <p:nvPicPr>
          <p:cNvPr id="25602" name="Picture 2"/>
          <p:cNvPicPr>
            <a:picLocks noChangeAspect="1" noChangeArrowheads="1"/>
          </p:cNvPicPr>
          <p:nvPr/>
        </p:nvPicPr>
        <p:blipFill>
          <a:blip r:embed="rId3" cstate="print"/>
          <a:srcRect/>
          <a:stretch>
            <a:fillRect/>
          </a:stretch>
        </p:blipFill>
        <p:spPr bwMode="auto">
          <a:xfrm>
            <a:off x="3742560" y="1216928"/>
            <a:ext cx="2106720" cy="622145"/>
          </a:xfrm>
          <a:prstGeom prst="rect">
            <a:avLst/>
          </a:prstGeom>
          <a:noFill/>
          <a:ln w="9525">
            <a:noFill/>
            <a:miter lim="800000"/>
            <a:headEnd/>
            <a:tailEnd/>
          </a:ln>
        </p:spPr>
      </p:pic>
      <p:pic>
        <p:nvPicPr>
          <p:cNvPr id="25603" name="Picture 2" descr="An image of a DBA/2J Jackson Laboratory research mouse."/>
          <p:cNvPicPr>
            <a:picLocks noChangeAspect="1" noChangeArrowheads="1"/>
          </p:cNvPicPr>
          <p:nvPr/>
        </p:nvPicPr>
        <p:blipFill>
          <a:blip r:embed="rId4" cstate="print"/>
          <a:srcRect/>
          <a:stretch>
            <a:fillRect/>
          </a:stretch>
        </p:blipFill>
        <p:spPr bwMode="auto">
          <a:xfrm>
            <a:off x="6645600" y="1216928"/>
            <a:ext cx="1278720" cy="976423"/>
          </a:xfrm>
          <a:prstGeom prst="rect">
            <a:avLst/>
          </a:prstGeom>
          <a:noFill/>
          <a:ln w="9525">
            <a:noFill/>
            <a:miter lim="800000"/>
            <a:headEnd/>
            <a:tailEnd/>
          </a:ln>
        </p:spPr>
      </p:pic>
      <p:pic>
        <p:nvPicPr>
          <p:cNvPr id="25604" name="Picture 4" descr="http://25.media.tumblr.com/tumblr_maqsraJwGB1rch58oo1_500.png"/>
          <p:cNvPicPr>
            <a:picLocks noChangeAspect="1" noChangeArrowheads="1"/>
          </p:cNvPicPr>
          <p:nvPr/>
        </p:nvPicPr>
        <p:blipFill>
          <a:blip r:embed="rId5" cstate="print"/>
          <a:srcRect/>
          <a:stretch>
            <a:fillRect/>
          </a:stretch>
        </p:blipFill>
        <p:spPr bwMode="auto">
          <a:xfrm>
            <a:off x="1738081" y="1216928"/>
            <a:ext cx="1234080" cy="691273"/>
          </a:xfrm>
          <a:prstGeom prst="rect">
            <a:avLst/>
          </a:prstGeom>
          <a:noFill/>
          <a:ln w="9525">
            <a:noFill/>
            <a:miter lim="800000"/>
            <a:headEnd/>
            <a:tailEnd/>
          </a:ln>
        </p:spPr>
      </p:pic>
      <p:sp>
        <p:nvSpPr>
          <p:cNvPr id="25605" name="Text Box 1"/>
          <p:cNvSpPr txBox="1">
            <a:spLocks noChangeArrowheads="1"/>
          </p:cNvSpPr>
          <p:nvPr/>
        </p:nvSpPr>
        <p:spPr bwMode="auto">
          <a:xfrm>
            <a:off x="1146241" y="-27363"/>
            <a:ext cx="7987680" cy="1070033"/>
          </a:xfrm>
          <a:prstGeom prst="rect">
            <a:avLst/>
          </a:prstGeom>
          <a:solidFill>
            <a:schemeClr val="accent2">
              <a:lumMod val="40000"/>
              <a:lumOff val="60000"/>
            </a:schemeClr>
          </a:solidFill>
          <a:ln w="9360">
            <a:noFill/>
            <a:miter lim="800000"/>
            <a:headEnd/>
            <a:tailEnd/>
          </a:ln>
        </p:spPr>
        <p:txBody>
          <a:bodyPr lIns="82945" tIns="41473" rIns="82945" bIns="41473" anchor="ctr"/>
          <a:lstStyle/>
          <a:p>
            <a:pPr algn="ctr" hangingPunct="0">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300" b="1" dirty="0">
                <a:solidFill>
                  <a:srgbClr val="000000"/>
                </a:solidFill>
              </a:rPr>
              <a:t>Creating A </a:t>
            </a:r>
            <a:r>
              <a:rPr lang="en-US" sz="3300" b="1" dirty="0" err="1">
                <a:solidFill>
                  <a:srgbClr val="000000"/>
                </a:solidFill>
              </a:rPr>
              <a:t>Supermatrix</a:t>
            </a:r>
            <a:r>
              <a:rPr lang="en-US" sz="3300" b="1" dirty="0">
                <a:solidFill>
                  <a:srgbClr val="000000"/>
                </a:solidFill>
              </a:rPr>
              <a:t>: </a:t>
            </a:r>
          </a:p>
          <a:p>
            <a:pPr algn="ctr" hangingPunct="0">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200" b="1" dirty="0">
                <a:solidFill>
                  <a:srgbClr val="000000"/>
                </a:solidFill>
              </a:rPr>
              <a:t>Concatenation of genes</a:t>
            </a:r>
          </a:p>
        </p:txBody>
      </p:sp>
      <p:pic>
        <p:nvPicPr>
          <p:cNvPr id="25606" name="Picture 2"/>
          <p:cNvPicPr>
            <a:picLocks noChangeAspect="1" noChangeArrowheads="1"/>
          </p:cNvPicPr>
          <p:nvPr/>
        </p:nvPicPr>
        <p:blipFill>
          <a:blip r:embed="rId6" cstate="print"/>
          <a:srcRect/>
          <a:stretch>
            <a:fillRect/>
          </a:stretch>
        </p:blipFill>
        <p:spPr bwMode="auto">
          <a:xfrm>
            <a:off x="0" y="-27363"/>
            <a:ext cx="1274400" cy="1274534"/>
          </a:xfrm>
          <a:prstGeom prst="rect">
            <a:avLst/>
          </a:prstGeom>
          <a:noFill/>
          <a:ln w="9525">
            <a:noFill/>
            <a:miter lim="800000"/>
            <a:headEnd/>
            <a:tailEnd/>
          </a:ln>
        </p:spPr>
      </p:pic>
      <p:grpSp>
        <p:nvGrpSpPr>
          <p:cNvPr id="25607" name="Group 29"/>
          <p:cNvGrpSpPr>
            <a:grpSpLocks/>
          </p:cNvGrpSpPr>
          <p:nvPr/>
        </p:nvGrpSpPr>
        <p:grpSpPr bwMode="auto">
          <a:xfrm>
            <a:off x="148320" y="2599473"/>
            <a:ext cx="3045600" cy="1382545"/>
            <a:chOff x="163512" y="4389437"/>
            <a:chExt cx="3358244" cy="1524000"/>
          </a:xfrm>
        </p:grpSpPr>
        <p:pic>
          <p:nvPicPr>
            <p:cNvPr id="25630" name="Picture 2" descr="An image of a DBA/2J Jackson Laboratory research mouse."/>
            <p:cNvPicPr>
              <a:picLocks noChangeAspect="1" noChangeArrowheads="1"/>
            </p:cNvPicPr>
            <p:nvPr/>
          </p:nvPicPr>
          <p:blipFill>
            <a:blip r:embed="rId7" cstate="print"/>
            <a:srcRect/>
            <a:stretch>
              <a:fillRect/>
            </a:stretch>
          </p:blipFill>
          <p:spPr bwMode="auto">
            <a:xfrm>
              <a:off x="163512" y="5303837"/>
              <a:ext cx="798602" cy="609600"/>
            </a:xfrm>
            <a:prstGeom prst="rect">
              <a:avLst/>
            </a:prstGeom>
            <a:noFill/>
            <a:ln w="9525">
              <a:noFill/>
              <a:miter lim="800000"/>
              <a:headEnd/>
              <a:tailEnd/>
            </a:ln>
          </p:spPr>
        </p:pic>
        <p:pic>
          <p:nvPicPr>
            <p:cNvPr id="25631" name="Picture 4" descr="http://25.media.tumblr.com/tumblr_maqsraJwGB1rch58oo1_500.png"/>
            <p:cNvPicPr>
              <a:picLocks noChangeAspect="1" noChangeArrowheads="1"/>
            </p:cNvPicPr>
            <p:nvPr/>
          </p:nvPicPr>
          <p:blipFill>
            <a:blip r:embed="rId8" cstate="print"/>
            <a:srcRect/>
            <a:stretch>
              <a:fillRect/>
            </a:stretch>
          </p:blipFill>
          <p:spPr bwMode="auto">
            <a:xfrm>
              <a:off x="163512" y="4922837"/>
              <a:ext cx="816428" cy="457200"/>
            </a:xfrm>
            <a:prstGeom prst="rect">
              <a:avLst/>
            </a:prstGeom>
            <a:noFill/>
            <a:ln w="9525">
              <a:noFill/>
              <a:miter lim="800000"/>
              <a:headEnd/>
              <a:tailEnd/>
            </a:ln>
          </p:spPr>
        </p:pic>
        <p:pic>
          <p:nvPicPr>
            <p:cNvPr id="25632" name="Picture 26" descr="_51032029_zebrafishspl.jpg"/>
            <p:cNvPicPr>
              <a:picLocks noChangeAspect="1"/>
            </p:cNvPicPr>
            <p:nvPr/>
          </p:nvPicPr>
          <p:blipFill>
            <a:blip r:embed="rId9" cstate="print"/>
            <a:srcRect/>
            <a:stretch>
              <a:fillRect/>
            </a:stretch>
          </p:blipFill>
          <p:spPr bwMode="auto">
            <a:xfrm>
              <a:off x="163513" y="4389437"/>
              <a:ext cx="762000" cy="533400"/>
            </a:xfrm>
            <a:prstGeom prst="rect">
              <a:avLst/>
            </a:prstGeom>
            <a:noFill/>
            <a:ln w="9525">
              <a:noFill/>
              <a:miter lim="800000"/>
              <a:headEnd/>
              <a:tailEnd/>
            </a:ln>
          </p:spPr>
        </p:pic>
        <p:pic>
          <p:nvPicPr>
            <p:cNvPr id="25633" name="Picture 3"/>
            <p:cNvPicPr>
              <a:picLocks noChangeAspect="1" noChangeArrowheads="1"/>
            </p:cNvPicPr>
            <p:nvPr/>
          </p:nvPicPr>
          <p:blipFill>
            <a:blip r:embed="rId10" cstate="print"/>
            <a:srcRect/>
            <a:stretch>
              <a:fillRect/>
            </a:stretch>
          </p:blipFill>
          <p:spPr bwMode="auto">
            <a:xfrm>
              <a:off x="925512" y="4389437"/>
              <a:ext cx="2596244" cy="1514476"/>
            </a:xfrm>
            <a:prstGeom prst="rect">
              <a:avLst/>
            </a:prstGeom>
            <a:noFill/>
            <a:ln w="9525">
              <a:noFill/>
              <a:miter lim="800000"/>
              <a:headEnd/>
              <a:tailEnd/>
            </a:ln>
          </p:spPr>
        </p:pic>
      </p:grpSp>
      <p:grpSp>
        <p:nvGrpSpPr>
          <p:cNvPr id="3" name="Group 32"/>
          <p:cNvGrpSpPr>
            <a:grpSpLocks/>
          </p:cNvGrpSpPr>
          <p:nvPr/>
        </p:nvGrpSpPr>
        <p:grpSpPr bwMode="auto">
          <a:xfrm>
            <a:off x="1056960" y="4187960"/>
            <a:ext cx="1648800" cy="2056536"/>
            <a:chOff x="544513" y="4160837"/>
            <a:chExt cx="1817913" cy="2266950"/>
          </a:xfrm>
        </p:grpSpPr>
        <p:pic>
          <p:nvPicPr>
            <p:cNvPr id="25626" name="Picture 3"/>
            <p:cNvPicPr>
              <a:picLocks noChangeAspect="1" noChangeArrowheads="1"/>
            </p:cNvPicPr>
            <p:nvPr/>
          </p:nvPicPr>
          <p:blipFill>
            <a:blip r:embed="rId11" cstate="print"/>
            <a:srcRect/>
            <a:stretch>
              <a:fillRect/>
            </a:stretch>
          </p:blipFill>
          <p:spPr bwMode="auto">
            <a:xfrm>
              <a:off x="544513" y="4160837"/>
              <a:ext cx="1809750" cy="2266950"/>
            </a:xfrm>
            <a:prstGeom prst="rect">
              <a:avLst/>
            </a:prstGeom>
            <a:noFill/>
            <a:ln w="9525">
              <a:noFill/>
              <a:miter lim="800000"/>
              <a:headEnd/>
              <a:tailEnd/>
            </a:ln>
          </p:spPr>
        </p:pic>
        <p:pic>
          <p:nvPicPr>
            <p:cNvPr id="25627" name="Picture 2" descr="An image of a DBA/2J Jackson Laboratory research mouse."/>
            <p:cNvPicPr>
              <a:picLocks noChangeAspect="1" noChangeArrowheads="1"/>
            </p:cNvPicPr>
            <p:nvPr/>
          </p:nvPicPr>
          <p:blipFill>
            <a:blip r:embed="rId7" cstate="print"/>
            <a:srcRect/>
            <a:stretch>
              <a:fillRect/>
            </a:stretch>
          </p:blipFill>
          <p:spPr bwMode="auto">
            <a:xfrm>
              <a:off x="1555661" y="4999038"/>
              <a:ext cx="798602" cy="609600"/>
            </a:xfrm>
            <a:prstGeom prst="rect">
              <a:avLst/>
            </a:prstGeom>
            <a:noFill/>
            <a:ln w="9525">
              <a:noFill/>
              <a:miter lim="800000"/>
              <a:headEnd/>
              <a:tailEnd/>
            </a:ln>
          </p:spPr>
        </p:pic>
        <p:pic>
          <p:nvPicPr>
            <p:cNvPr id="25628" name="Picture 36" descr="_51032029_zebrafishspl.jpg"/>
            <p:cNvPicPr>
              <a:picLocks noChangeAspect="1"/>
            </p:cNvPicPr>
            <p:nvPr/>
          </p:nvPicPr>
          <p:blipFill>
            <a:blip r:embed="rId12" cstate="print"/>
            <a:srcRect/>
            <a:stretch>
              <a:fillRect/>
            </a:stretch>
          </p:blipFill>
          <p:spPr bwMode="auto">
            <a:xfrm>
              <a:off x="1611311" y="6009877"/>
              <a:ext cx="742951" cy="417910"/>
            </a:xfrm>
            <a:prstGeom prst="rect">
              <a:avLst/>
            </a:prstGeom>
            <a:noFill/>
            <a:ln w="9525">
              <a:noFill/>
              <a:miter lim="800000"/>
              <a:headEnd/>
              <a:tailEnd/>
            </a:ln>
          </p:spPr>
        </p:pic>
        <p:pic>
          <p:nvPicPr>
            <p:cNvPr id="25629" name="Picture 4" descr="http://25.media.tumblr.com/tumblr_maqsraJwGB1rch58oo1_500.png"/>
            <p:cNvPicPr>
              <a:picLocks noChangeAspect="1" noChangeArrowheads="1"/>
            </p:cNvPicPr>
            <p:nvPr/>
          </p:nvPicPr>
          <p:blipFill>
            <a:blip r:embed="rId8" cstate="print"/>
            <a:srcRect/>
            <a:stretch>
              <a:fillRect/>
            </a:stretch>
          </p:blipFill>
          <p:spPr bwMode="auto">
            <a:xfrm>
              <a:off x="1545998" y="4160837"/>
              <a:ext cx="816428" cy="457200"/>
            </a:xfrm>
            <a:prstGeom prst="rect">
              <a:avLst/>
            </a:prstGeom>
            <a:noFill/>
            <a:ln w="9525">
              <a:noFill/>
              <a:miter lim="800000"/>
              <a:headEnd/>
              <a:tailEnd/>
            </a:ln>
          </p:spPr>
        </p:pic>
      </p:grpSp>
      <p:sp>
        <p:nvSpPr>
          <p:cNvPr id="25609" name="Text Box 3"/>
          <p:cNvSpPr txBox="1">
            <a:spLocks noChangeArrowheads="1"/>
          </p:cNvSpPr>
          <p:nvPr/>
        </p:nvSpPr>
        <p:spPr bwMode="auto">
          <a:xfrm>
            <a:off x="6230880" y="3152492"/>
            <a:ext cx="2695680" cy="561964"/>
          </a:xfrm>
          <a:prstGeom prst="rect">
            <a:avLst/>
          </a:prstGeom>
          <a:noFill/>
          <a:ln w="9525">
            <a:noFill/>
            <a:miter lim="800000"/>
            <a:headEnd/>
            <a:tailEnd/>
          </a:ln>
        </p:spPr>
        <p:txBody>
          <a:bodyPr lIns="82945" tIns="41473" rIns="82945" bIns="41473">
            <a:spAutoFit/>
          </a:bodyPr>
          <a:lstStyle/>
          <a:p>
            <a:pPr algn="ctr" hangingPunct="0">
              <a:lnSpc>
                <a:spcPct val="93000"/>
              </a:lnSpc>
              <a:spcBef>
                <a:spcPct val="50000"/>
              </a:spcBef>
              <a:buClr>
                <a:srgbClr val="000000"/>
              </a:buClr>
              <a:buSzPct val="100000"/>
              <a:buFont typeface="Times New Roman" pitchFamily="18" charset="0"/>
              <a:buNone/>
            </a:pPr>
            <a:r>
              <a:rPr lang="en-US" sz="3300" b="1">
                <a:solidFill>
                  <a:srgbClr val="000000"/>
                </a:solidFill>
              </a:rPr>
              <a:t>Species tree</a:t>
            </a:r>
          </a:p>
        </p:txBody>
      </p:sp>
      <p:grpSp>
        <p:nvGrpSpPr>
          <p:cNvPr id="4" name="Group 29"/>
          <p:cNvGrpSpPr>
            <a:grpSpLocks/>
          </p:cNvGrpSpPr>
          <p:nvPr/>
        </p:nvGrpSpPr>
        <p:grpSpPr bwMode="auto">
          <a:xfrm>
            <a:off x="6645600" y="4187960"/>
            <a:ext cx="1641600" cy="2056536"/>
            <a:chOff x="6869112" y="4160837"/>
            <a:chExt cx="1809750" cy="2266950"/>
          </a:xfrm>
        </p:grpSpPr>
        <p:pic>
          <p:nvPicPr>
            <p:cNvPr id="25622" name="Picture 3"/>
            <p:cNvPicPr>
              <a:picLocks noChangeAspect="1" noChangeArrowheads="1"/>
            </p:cNvPicPr>
            <p:nvPr/>
          </p:nvPicPr>
          <p:blipFill>
            <a:blip r:embed="rId11" cstate="print"/>
            <a:srcRect/>
            <a:stretch>
              <a:fillRect/>
            </a:stretch>
          </p:blipFill>
          <p:spPr bwMode="auto">
            <a:xfrm>
              <a:off x="6869112" y="4160837"/>
              <a:ext cx="1809750" cy="2266950"/>
            </a:xfrm>
            <a:prstGeom prst="rect">
              <a:avLst/>
            </a:prstGeom>
            <a:noFill/>
            <a:ln w="9525">
              <a:noFill/>
              <a:miter lim="800000"/>
              <a:headEnd/>
              <a:tailEnd/>
            </a:ln>
          </p:spPr>
        </p:pic>
        <p:pic>
          <p:nvPicPr>
            <p:cNvPr id="25623" name="Picture 2" descr="An image of a DBA/2J Jackson Laboratory research mouse."/>
            <p:cNvPicPr>
              <a:picLocks noChangeAspect="1" noChangeArrowheads="1"/>
            </p:cNvPicPr>
            <p:nvPr/>
          </p:nvPicPr>
          <p:blipFill>
            <a:blip r:embed="rId7" cstate="print"/>
            <a:srcRect/>
            <a:stretch>
              <a:fillRect/>
            </a:stretch>
          </p:blipFill>
          <p:spPr bwMode="auto">
            <a:xfrm>
              <a:off x="7880260" y="4999038"/>
              <a:ext cx="798602" cy="609600"/>
            </a:xfrm>
            <a:prstGeom prst="rect">
              <a:avLst/>
            </a:prstGeom>
            <a:noFill/>
            <a:ln w="9525">
              <a:noFill/>
              <a:miter lim="800000"/>
              <a:headEnd/>
              <a:tailEnd/>
            </a:ln>
          </p:spPr>
        </p:pic>
        <p:pic>
          <p:nvPicPr>
            <p:cNvPr id="25624" name="Picture 45" descr="_51032029_zebrafishspl.jpg"/>
            <p:cNvPicPr>
              <a:picLocks noChangeAspect="1"/>
            </p:cNvPicPr>
            <p:nvPr/>
          </p:nvPicPr>
          <p:blipFill>
            <a:blip r:embed="rId12" cstate="print"/>
            <a:srcRect/>
            <a:stretch>
              <a:fillRect/>
            </a:stretch>
          </p:blipFill>
          <p:spPr bwMode="auto">
            <a:xfrm>
              <a:off x="7935910" y="6009877"/>
              <a:ext cx="742951" cy="417910"/>
            </a:xfrm>
            <a:prstGeom prst="rect">
              <a:avLst/>
            </a:prstGeom>
            <a:noFill/>
            <a:ln w="9525">
              <a:noFill/>
              <a:miter lim="800000"/>
              <a:headEnd/>
              <a:tailEnd/>
            </a:ln>
          </p:spPr>
        </p:pic>
        <p:pic>
          <p:nvPicPr>
            <p:cNvPr id="25625" name="Picture 4" descr="http://25.media.tumblr.com/tumblr_maqsraJwGB1rch58oo1_500.png"/>
            <p:cNvPicPr>
              <a:picLocks noChangeAspect="1" noChangeArrowheads="1"/>
            </p:cNvPicPr>
            <p:nvPr/>
          </p:nvPicPr>
          <p:blipFill>
            <a:blip r:embed="rId8" cstate="print"/>
            <a:srcRect/>
            <a:stretch>
              <a:fillRect/>
            </a:stretch>
          </p:blipFill>
          <p:spPr bwMode="auto">
            <a:xfrm>
              <a:off x="7862434" y="4160837"/>
              <a:ext cx="816428" cy="457200"/>
            </a:xfrm>
            <a:prstGeom prst="rect">
              <a:avLst/>
            </a:prstGeom>
            <a:noFill/>
            <a:ln w="9525">
              <a:noFill/>
              <a:miter lim="800000"/>
              <a:headEnd/>
              <a:tailEnd/>
            </a:ln>
          </p:spPr>
        </p:pic>
      </p:grpSp>
      <p:pic>
        <p:nvPicPr>
          <p:cNvPr id="25" name="Picture 4"/>
          <p:cNvPicPr>
            <a:picLocks noChangeAspect="1" noChangeArrowheads="1"/>
          </p:cNvPicPr>
          <p:nvPr/>
        </p:nvPicPr>
        <p:blipFill>
          <a:blip r:embed="rId13" cstate="print"/>
          <a:srcRect/>
          <a:stretch>
            <a:fillRect/>
          </a:stretch>
        </p:blipFill>
        <p:spPr bwMode="auto">
          <a:xfrm>
            <a:off x="3604321" y="2599473"/>
            <a:ext cx="2350079" cy="1371024"/>
          </a:xfrm>
          <a:prstGeom prst="rect">
            <a:avLst/>
          </a:prstGeom>
          <a:noFill/>
          <a:ln w="9525">
            <a:noFill/>
            <a:miter lim="800000"/>
            <a:headEnd/>
            <a:tailEnd/>
          </a:ln>
        </p:spPr>
      </p:pic>
      <p:sp>
        <p:nvSpPr>
          <p:cNvPr id="26" name="Rectangle 6"/>
          <p:cNvSpPr>
            <a:spLocks noChangeArrowheads="1"/>
          </p:cNvSpPr>
          <p:nvPr/>
        </p:nvSpPr>
        <p:spPr bwMode="auto">
          <a:xfrm>
            <a:off x="4157280" y="2112323"/>
            <a:ext cx="1194634" cy="402561"/>
          </a:xfrm>
          <a:prstGeom prst="rect">
            <a:avLst/>
          </a:prstGeom>
          <a:noFill/>
          <a:ln w="9525">
            <a:noFill/>
            <a:miter lim="800000"/>
            <a:headEnd/>
            <a:tailEnd/>
          </a:ln>
        </p:spPr>
        <p:txBody>
          <a:bodyPr wrap="none" lIns="82945" tIns="41473" rIns="82945" bIns="41473" anchor="ctr">
            <a:spAutoFit/>
          </a:bodyPr>
          <a:lstStyle/>
          <a:p>
            <a:pPr hangingPunct="0">
              <a:lnSpc>
                <a:spcPct val="93000"/>
              </a:lnSpc>
              <a:buClr>
                <a:srgbClr val="000000"/>
              </a:buClr>
              <a:buSzPct val="100000"/>
              <a:buFont typeface="Times New Roman" pitchFamily="18" charset="0"/>
              <a:buNone/>
            </a:pPr>
            <a:r>
              <a:rPr lang="en-US" sz="2200" b="1" i="1" u="sng">
                <a:solidFill>
                  <a:srgbClr val="000000"/>
                </a:solidFill>
                <a:latin typeface="Helvetica" pitchFamily="34" charset="0"/>
              </a:rPr>
              <a:t>Gene Y</a:t>
            </a:r>
          </a:p>
        </p:txBody>
      </p:sp>
      <p:grpSp>
        <p:nvGrpSpPr>
          <p:cNvPr id="6" name="Group 46"/>
          <p:cNvGrpSpPr>
            <a:grpSpLocks/>
          </p:cNvGrpSpPr>
          <p:nvPr/>
        </p:nvGrpSpPr>
        <p:grpSpPr bwMode="auto">
          <a:xfrm>
            <a:off x="4019041" y="4163478"/>
            <a:ext cx="1546560" cy="2099740"/>
            <a:chOff x="3363913" y="4160837"/>
            <a:chExt cx="1704975" cy="2314576"/>
          </a:xfrm>
        </p:grpSpPr>
        <p:pic>
          <p:nvPicPr>
            <p:cNvPr id="25618" name="Picture 4"/>
            <p:cNvPicPr>
              <a:picLocks noChangeAspect="1" noChangeArrowheads="1"/>
            </p:cNvPicPr>
            <p:nvPr/>
          </p:nvPicPr>
          <p:blipFill>
            <a:blip r:embed="rId14" cstate="print"/>
            <a:srcRect/>
            <a:stretch>
              <a:fillRect/>
            </a:stretch>
          </p:blipFill>
          <p:spPr bwMode="auto">
            <a:xfrm>
              <a:off x="3363913" y="4160838"/>
              <a:ext cx="1704975" cy="2314575"/>
            </a:xfrm>
            <a:prstGeom prst="rect">
              <a:avLst/>
            </a:prstGeom>
            <a:noFill/>
            <a:ln w="9525">
              <a:noFill/>
              <a:miter lim="800000"/>
              <a:headEnd/>
              <a:tailEnd/>
            </a:ln>
          </p:spPr>
        </p:pic>
        <p:pic>
          <p:nvPicPr>
            <p:cNvPr id="25619" name="Picture 2" descr="An image of a DBA/2J Jackson Laboratory research mouse."/>
            <p:cNvPicPr>
              <a:picLocks noChangeAspect="1" noChangeArrowheads="1"/>
            </p:cNvPicPr>
            <p:nvPr/>
          </p:nvPicPr>
          <p:blipFill>
            <a:blip r:embed="rId7" cstate="print"/>
            <a:srcRect/>
            <a:stretch>
              <a:fillRect/>
            </a:stretch>
          </p:blipFill>
          <p:spPr bwMode="auto">
            <a:xfrm>
              <a:off x="4270286" y="5837237"/>
              <a:ext cx="798602" cy="609600"/>
            </a:xfrm>
            <a:prstGeom prst="rect">
              <a:avLst/>
            </a:prstGeom>
            <a:noFill/>
            <a:ln w="9525">
              <a:noFill/>
              <a:miter lim="800000"/>
              <a:headEnd/>
              <a:tailEnd/>
            </a:ln>
          </p:spPr>
        </p:pic>
        <p:pic>
          <p:nvPicPr>
            <p:cNvPr id="25620" name="Picture 42" descr="_51032029_zebrafishspl.jpg"/>
            <p:cNvPicPr>
              <a:picLocks noChangeAspect="1"/>
            </p:cNvPicPr>
            <p:nvPr/>
          </p:nvPicPr>
          <p:blipFill>
            <a:blip r:embed="rId12" cstate="print"/>
            <a:srcRect/>
            <a:stretch>
              <a:fillRect/>
            </a:stretch>
          </p:blipFill>
          <p:spPr bwMode="auto">
            <a:xfrm>
              <a:off x="4325937" y="5151437"/>
              <a:ext cx="742951" cy="417910"/>
            </a:xfrm>
            <a:prstGeom prst="rect">
              <a:avLst/>
            </a:prstGeom>
            <a:noFill/>
            <a:ln w="9525">
              <a:noFill/>
              <a:miter lim="800000"/>
              <a:headEnd/>
              <a:tailEnd/>
            </a:ln>
          </p:spPr>
        </p:pic>
        <p:pic>
          <p:nvPicPr>
            <p:cNvPr id="25621" name="Picture 4" descr="http://25.media.tumblr.com/tumblr_maqsraJwGB1rch58oo1_500.png"/>
            <p:cNvPicPr>
              <a:picLocks noChangeAspect="1" noChangeArrowheads="1"/>
            </p:cNvPicPr>
            <p:nvPr/>
          </p:nvPicPr>
          <p:blipFill>
            <a:blip r:embed="rId8" cstate="print"/>
            <a:srcRect/>
            <a:stretch>
              <a:fillRect/>
            </a:stretch>
          </p:blipFill>
          <p:spPr bwMode="auto">
            <a:xfrm>
              <a:off x="4252460" y="4160837"/>
              <a:ext cx="816428" cy="457200"/>
            </a:xfrm>
            <a:prstGeom prst="rect">
              <a:avLst/>
            </a:prstGeom>
            <a:noFill/>
            <a:ln w="9525">
              <a:noFill/>
              <a:miter lim="800000"/>
              <a:headEnd/>
              <a:tailEnd/>
            </a:ln>
          </p:spPr>
        </p:pic>
      </p:grpSp>
      <p:grpSp>
        <p:nvGrpSpPr>
          <p:cNvPr id="7" name="Group 43"/>
          <p:cNvGrpSpPr>
            <a:grpSpLocks/>
          </p:cNvGrpSpPr>
          <p:nvPr/>
        </p:nvGrpSpPr>
        <p:grpSpPr bwMode="auto">
          <a:xfrm>
            <a:off x="6922081" y="3912891"/>
            <a:ext cx="1321920" cy="2557709"/>
            <a:chOff x="7021512" y="4160837"/>
            <a:chExt cx="1457325" cy="2819400"/>
          </a:xfrm>
        </p:grpSpPr>
        <p:pic>
          <p:nvPicPr>
            <p:cNvPr id="25616" name="Picture 4"/>
            <p:cNvPicPr>
              <a:picLocks noChangeAspect="1" noChangeArrowheads="1"/>
            </p:cNvPicPr>
            <p:nvPr/>
          </p:nvPicPr>
          <p:blipFill>
            <a:blip r:embed="rId15" cstate="print"/>
            <a:srcRect/>
            <a:stretch>
              <a:fillRect/>
            </a:stretch>
          </p:blipFill>
          <p:spPr bwMode="auto">
            <a:xfrm>
              <a:off x="7021512" y="4160837"/>
              <a:ext cx="1457325" cy="2324100"/>
            </a:xfrm>
            <a:prstGeom prst="rect">
              <a:avLst/>
            </a:prstGeom>
            <a:noFill/>
            <a:ln w="9525">
              <a:noFill/>
              <a:miter lim="800000"/>
              <a:headEnd/>
              <a:tailEnd/>
            </a:ln>
          </p:spPr>
        </p:pic>
        <p:pic>
          <p:nvPicPr>
            <p:cNvPr id="25617" name="Picture 3"/>
            <p:cNvPicPr>
              <a:picLocks noChangeAspect="1" noChangeArrowheads="1"/>
            </p:cNvPicPr>
            <p:nvPr/>
          </p:nvPicPr>
          <p:blipFill>
            <a:blip r:embed="rId16" cstate="print"/>
            <a:srcRect/>
            <a:stretch>
              <a:fillRect/>
            </a:stretch>
          </p:blipFill>
          <p:spPr bwMode="auto">
            <a:xfrm>
              <a:off x="7600950" y="6494520"/>
              <a:ext cx="563562" cy="485717"/>
            </a:xfrm>
            <a:prstGeom prst="rect">
              <a:avLst/>
            </a:prstGeom>
            <a:noFill/>
            <a:ln w="9525">
              <a:noFill/>
              <a:miter lim="800000"/>
              <a:headEnd/>
              <a:tailEnd/>
            </a:ln>
          </p:spPr>
        </p:pic>
      </p:grpSp>
      <p:sp>
        <p:nvSpPr>
          <p:cNvPr id="50" name="Rectangle 6"/>
          <p:cNvSpPr>
            <a:spLocks noChangeArrowheads="1"/>
          </p:cNvSpPr>
          <p:nvPr/>
        </p:nvSpPr>
        <p:spPr bwMode="auto">
          <a:xfrm>
            <a:off x="1945440" y="2112323"/>
            <a:ext cx="2488320" cy="402561"/>
          </a:xfrm>
          <a:prstGeom prst="rect">
            <a:avLst/>
          </a:prstGeom>
          <a:noFill/>
          <a:ln w="9525">
            <a:noFill/>
            <a:miter lim="800000"/>
            <a:headEnd/>
            <a:tailEnd/>
          </a:ln>
        </p:spPr>
        <p:txBody>
          <a:bodyPr lIns="82945" tIns="41473" rIns="82945" bIns="41473" anchor="ctr">
            <a:spAutoFit/>
          </a:bodyPr>
          <a:lstStyle/>
          <a:p>
            <a:pPr hangingPunct="0">
              <a:lnSpc>
                <a:spcPct val="93000"/>
              </a:lnSpc>
              <a:buClr>
                <a:srgbClr val="000000"/>
              </a:buClr>
              <a:buSzPct val="100000"/>
              <a:buFont typeface="Times New Roman" pitchFamily="18" charset="0"/>
              <a:buNone/>
            </a:pPr>
            <a:r>
              <a:rPr lang="en-US" sz="2200" b="1" i="1" u="sng">
                <a:solidFill>
                  <a:srgbClr val="000000"/>
                </a:solidFill>
                <a:latin typeface="Helvetica" pitchFamily="34" charset="0"/>
              </a:rPr>
              <a:t>SuperGene XY</a:t>
            </a:r>
          </a:p>
        </p:txBody>
      </p:sp>
      <p:pic>
        <p:nvPicPr>
          <p:cNvPr id="35" name="Picture 17"/>
          <p:cNvPicPr>
            <a:picLocks noChangeAspect="1" noChangeArrowheads="1"/>
          </p:cNvPicPr>
          <p:nvPr/>
        </p:nvPicPr>
        <p:blipFill>
          <a:blip r:embed="rId17" cstate="print"/>
          <a:srcRect/>
          <a:stretch>
            <a:fillRect/>
          </a:stretch>
        </p:blipFill>
        <p:spPr bwMode="auto">
          <a:xfrm>
            <a:off x="0" y="-27363"/>
            <a:ext cx="1285920" cy="1286055"/>
          </a:xfrm>
          <a:prstGeom prst="rect">
            <a:avLst/>
          </a:prstGeom>
          <a:noFill/>
          <a:ln w="9525">
            <a:noFill/>
            <a:miter lim="800000"/>
            <a:headEnd/>
            <a:tailEnd/>
          </a:ln>
        </p:spPr>
      </p:pic>
    </p:spTree>
    <p:extLst>
      <p:ext uri="{BB962C8B-B14F-4D97-AF65-F5344CB8AC3E}">
        <p14:creationId xmlns:p14="http://schemas.microsoft.com/office/powerpoint/2010/main" val="27612729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35" presetClass="path" presetSubtype="0" accel="50000" decel="50000" fill="hold" nodeType="withEffect">
                                  <p:stCondLst>
                                    <p:cond delay="0"/>
                                  </p:stCondLst>
                                  <p:childTnLst>
                                    <p:animMotion origin="layout" path="M 2.83465E-6 -2.37445E-6 L -0.04536 0.00084 " pathEditMode="relative" rAng="0" ptsTypes="AA">
                                      <p:cBhvr>
                                        <p:cTn id="12" dur="2000" fill="hold"/>
                                        <p:tgtEl>
                                          <p:spTgt spid="25"/>
                                        </p:tgtEl>
                                        <p:attrNameLst>
                                          <p:attrName>ppt_x</p:attrName>
                                          <p:attrName>ppt_y</p:attrName>
                                        </p:attrNameLst>
                                      </p:cBhvr>
                                      <p:rCtr x="-23" y="0"/>
                                    </p:animMotion>
                                  </p:childTnLst>
                                </p:cTn>
                              </p:par>
                              <p:par>
                                <p:cTn id="13" presetID="10" presetClass="exit" presetSubtype="0" fill="hold" grpId="0" nodeType="withEffect">
                                  <p:stCondLst>
                                    <p:cond delay="0"/>
                                  </p:stCondLst>
                                  <p:childTnLst>
                                    <p:animEffect transition="out" filter="fade">
                                      <p:cBhvr>
                                        <p:cTn id="14" dur="500"/>
                                        <p:tgtEl>
                                          <p:spTgt spid="26"/>
                                        </p:tgtEl>
                                      </p:cBhvr>
                                    </p:animEffect>
                                    <p:set>
                                      <p:cBhvr>
                                        <p:cTn id="15" dur="1" fill="hold">
                                          <p:stCondLst>
                                            <p:cond delay="499"/>
                                          </p:stCondLst>
                                        </p:cTn>
                                        <p:tgtEl>
                                          <p:spTgt spid="26"/>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38"/>
                                        </p:tgtEl>
                                      </p:cBhvr>
                                    </p:animEffect>
                                    <p:set>
                                      <p:cBhvr>
                                        <p:cTn id="18" dur="1" fill="hold">
                                          <p:stCondLst>
                                            <p:cond delay="499"/>
                                          </p:stCondLst>
                                        </p:cTn>
                                        <p:tgtEl>
                                          <p:spTgt spid="38"/>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20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7"/>
                                        </p:tgtEl>
                                        <p:attrNameLst>
                                          <p:attrName>style.visibility</p:attrName>
                                        </p:attrNameLst>
                                      </p:cBhvr>
                                      <p:to>
                                        <p:strVal val="hidden"/>
                                      </p:to>
                                    </p:set>
                                  </p:childTnLst>
                                </p:cTn>
                              </p:par>
                            </p:childTnLst>
                          </p:cTn>
                        </p:par>
                        <p:par>
                          <p:cTn id="26" fill="hold">
                            <p:stCondLst>
                              <p:cond delay="0"/>
                            </p:stCondLst>
                            <p:childTnLst>
                              <p:par>
                                <p:cTn id="27" presetID="10"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p:cNvPicPr>
            <a:picLocks noChangeAspect="1" noChangeArrowheads="1"/>
          </p:cNvPicPr>
          <p:nvPr/>
        </p:nvPicPr>
        <p:blipFill>
          <a:blip r:embed="rId3" cstate="print"/>
          <a:srcRect/>
          <a:stretch>
            <a:fillRect/>
          </a:stretch>
        </p:blipFill>
        <p:spPr bwMode="auto">
          <a:xfrm>
            <a:off x="3742560" y="1216928"/>
            <a:ext cx="2106720" cy="622145"/>
          </a:xfrm>
          <a:prstGeom prst="rect">
            <a:avLst/>
          </a:prstGeom>
          <a:noFill/>
          <a:ln w="9525">
            <a:noFill/>
            <a:miter lim="800000"/>
            <a:headEnd/>
            <a:tailEnd/>
          </a:ln>
        </p:spPr>
      </p:pic>
      <p:pic>
        <p:nvPicPr>
          <p:cNvPr id="27650" name="Picture 2" descr="An image of a DBA/2J Jackson Laboratory research mouse."/>
          <p:cNvPicPr>
            <a:picLocks noChangeAspect="1" noChangeArrowheads="1"/>
          </p:cNvPicPr>
          <p:nvPr/>
        </p:nvPicPr>
        <p:blipFill>
          <a:blip r:embed="rId4" cstate="print"/>
          <a:srcRect/>
          <a:stretch>
            <a:fillRect/>
          </a:stretch>
        </p:blipFill>
        <p:spPr bwMode="auto">
          <a:xfrm>
            <a:off x="6645600" y="1216928"/>
            <a:ext cx="1278720" cy="976423"/>
          </a:xfrm>
          <a:prstGeom prst="rect">
            <a:avLst/>
          </a:prstGeom>
          <a:noFill/>
          <a:ln w="9525">
            <a:noFill/>
            <a:miter lim="800000"/>
            <a:headEnd/>
            <a:tailEnd/>
          </a:ln>
        </p:spPr>
      </p:pic>
      <p:pic>
        <p:nvPicPr>
          <p:cNvPr id="27651" name="Picture 4" descr="http://25.media.tumblr.com/tumblr_maqsraJwGB1rch58oo1_500.png"/>
          <p:cNvPicPr>
            <a:picLocks noChangeAspect="1" noChangeArrowheads="1"/>
          </p:cNvPicPr>
          <p:nvPr/>
        </p:nvPicPr>
        <p:blipFill>
          <a:blip r:embed="rId5" cstate="print"/>
          <a:srcRect/>
          <a:stretch>
            <a:fillRect/>
          </a:stretch>
        </p:blipFill>
        <p:spPr bwMode="auto">
          <a:xfrm>
            <a:off x="1738081" y="1216928"/>
            <a:ext cx="1234080" cy="691273"/>
          </a:xfrm>
          <a:prstGeom prst="rect">
            <a:avLst/>
          </a:prstGeom>
          <a:noFill/>
          <a:ln w="9525">
            <a:noFill/>
            <a:miter lim="800000"/>
            <a:headEnd/>
            <a:tailEnd/>
          </a:ln>
        </p:spPr>
      </p:pic>
      <p:sp>
        <p:nvSpPr>
          <p:cNvPr id="27652" name="Text Box 1"/>
          <p:cNvSpPr txBox="1">
            <a:spLocks noChangeArrowheads="1"/>
          </p:cNvSpPr>
          <p:nvPr/>
        </p:nvSpPr>
        <p:spPr bwMode="auto">
          <a:xfrm>
            <a:off x="1146241" y="-27363"/>
            <a:ext cx="7987680" cy="1070033"/>
          </a:xfrm>
          <a:prstGeom prst="rect">
            <a:avLst/>
          </a:prstGeom>
          <a:solidFill>
            <a:schemeClr val="accent2">
              <a:lumMod val="40000"/>
              <a:lumOff val="60000"/>
            </a:schemeClr>
          </a:solidFill>
          <a:ln w="9360">
            <a:noFill/>
            <a:miter lim="800000"/>
            <a:headEnd/>
            <a:tailEnd/>
          </a:ln>
        </p:spPr>
        <p:txBody>
          <a:bodyPr lIns="82945" tIns="41473" rIns="82945" bIns="41473" anchor="ctr"/>
          <a:lstStyle/>
          <a:p>
            <a:pPr algn="ctr" hangingPunct="0">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300" b="1" dirty="0">
                <a:solidFill>
                  <a:srgbClr val="000000"/>
                </a:solidFill>
              </a:rPr>
              <a:t>Creating A </a:t>
            </a:r>
            <a:r>
              <a:rPr lang="en-US" sz="3300" b="1" dirty="0" err="1">
                <a:solidFill>
                  <a:srgbClr val="000000"/>
                </a:solidFill>
              </a:rPr>
              <a:t>Supermatrix</a:t>
            </a:r>
            <a:r>
              <a:rPr lang="en-US" sz="3300" b="1" dirty="0">
                <a:solidFill>
                  <a:srgbClr val="000000"/>
                </a:solidFill>
              </a:rPr>
              <a:t>: </a:t>
            </a:r>
          </a:p>
          <a:p>
            <a:pPr algn="ctr" hangingPunct="0">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200" b="1" dirty="0">
                <a:solidFill>
                  <a:srgbClr val="000000"/>
                </a:solidFill>
              </a:rPr>
              <a:t>Concatenation of genes</a:t>
            </a:r>
          </a:p>
        </p:txBody>
      </p:sp>
      <p:pic>
        <p:nvPicPr>
          <p:cNvPr id="27653" name="Picture 2"/>
          <p:cNvPicPr>
            <a:picLocks noChangeAspect="1" noChangeArrowheads="1"/>
          </p:cNvPicPr>
          <p:nvPr/>
        </p:nvPicPr>
        <p:blipFill>
          <a:blip r:embed="rId6" cstate="print"/>
          <a:srcRect/>
          <a:stretch>
            <a:fillRect/>
          </a:stretch>
        </p:blipFill>
        <p:spPr bwMode="auto">
          <a:xfrm>
            <a:off x="0" y="-27363"/>
            <a:ext cx="1274400" cy="1274534"/>
          </a:xfrm>
          <a:prstGeom prst="rect">
            <a:avLst/>
          </a:prstGeom>
          <a:noFill/>
          <a:ln w="9525">
            <a:noFill/>
            <a:miter lim="800000"/>
            <a:headEnd/>
            <a:tailEnd/>
          </a:ln>
        </p:spPr>
      </p:pic>
      <p:grpSp>
        <p:nvGrpSpPr>
          <p:cNvPr id="27654" name="Group 29"/>
          <p:cNvGrpSpPr>
            <a:grpSpLocks/>
          </p:cNvGrpSpPr>
          <p:nvPr/>
        </p:nvGrpSpPr>
        <p:grpSpPr bwMode="auto">
          <a:xfrm>
            <a:off x="148320" y="2599473"/>
            <a:ext cx="3045600" cy="1382545"/>
            <a:chOff x="163512" y="4389437"/>
            <a:chExt cx="3358244" cy="1524000"/>
          </a:xfrm>
        </p:grpSpPr>
        <p:pic>
          <p:nvPicPr>
            <p:cNvPr id="27667" name="Picture 2" descr="An image of a DBA/2J Jackson Laboratory research mouse."/>
            <p:cNvPicPr>
              <a:picLocks noChangeAspect="1" noChangeArrowheads="1"/>
            </p:cNvPicPr>
            <p:nvPr/>
          </p:nvPicPr>
          <p:blipFill>
            <a:blip r:embed="rId7" cstate="print"/>
            <a:srcRect/>
            <a:stretch>
              <a:fillRect/>
            </a:stretch>
          </p:blipFill>
          <p:spPr bwMode="auto">
            <a:xfrm>
              <a:off x="163512" y="5303837"/>
              <a:ext cx="798602" cy="609600"/>
            </a:xfrm>
            <a:prstGeom prst="rect">
              <a:avLst/>
            </a:prstGeom>
            <a:noFill/>
            <a:ln w="9525">
              <a:noFill/>
              <a:miter lim="800000"/>
              <a:headEnd/>
              <a:tailEnd/>
            </a:ln>
          </p:spPr>
        </p:pic>
        <p:pic>
          <p:nvPicPr>
            <p:cNvPr id="27668" name="Picture 4" descr="http://25.media.tumblr.com/tumblr_maqsraJwGB1rch58oo1_500.png"/>
            <p:cNvPicPr>
              <a:picLocks noChangeAspect="1" noChangeArrowheads="1"/>
            </p:cNvPicPr>
            <p:nvPr/>
          </p:nvPicPr>
          <p:blipFill>
            <a:blip r:embed="rId8" cstate="print"/>
            <a:srcRect/>
            <a:stretch>
              <a:fillRect/>
            </a:stretch>
          </p:blipFill>
          <p:spPr bwMode="auto">
            <a:xfrm>
              <a:off x="163512" y="4922837"/>
              <a:ext cx="816428" cy="457200"/>
            </a:xfrm>
            <a:prstGeom prst="rect">
              <a:avLst/>
            </a:prstGeom>
            <a:noFill/>
            <a:ln w="9525">
              <a:noFill/>
              <a:miter lim="800000"/>
              <a:headEnd/>
              <a:tailEnd/>
            </a:ln>
          </p:spPr>
        </p:pic>
        <p:pic>
          <p:nvPicPr>
            <p:cNvPr id="27669" name="Picture 26" descr="_51032029_zebrafishspl.jpg"/>
            <p:cNvPicPr>
              <a:picLocks noChangeAspect="1"/>
            </p:cNvPicPr>
            <p:nvPr/>
          </p:nvPicPr>
          <p:blipFill>
            <a:blip r:embed="rId9" cstate="print"/>
            <a:srcRect/>
            <a:stretch>
              <a:fillRect/>
            </a:stretch>
          </p:blipFill>
          <p:spPr bwMode="auto">
            <a:xfrm>
              <a:off x="163513" y="4389437"/>
              <a:ext cx="762000" cy="533400"/>
            </a:xfrm>
            <a:prstGeom prst="rect">
              <a:avLst/>
            </a:prstGeom>
            <a:noFill/>
            <a:ln w="9525">
              <a:noFill/>
              <a:miter lim="800000"/>
              <a:headEnd/>
              <a:tailEnd/>
            </a:ln>
          </p:spPr>
        </p:pic>
        <p:pic>
          <p:nvPicPr>
            <p:cNvPr id="27670" name="Picture 3"/>
            <p:cNvPicPr>
              <a:picLocks noChangeAspect="1" noChangeArrowheads="1"/>
            </p:cNvPicPr>
            <p:nvPr/>
          </p:nvPicPr>
          <p:blipFill>
            <a:blip r:embed="rId10" cstate="print"/>
            <a:srcRect/>
            <a:stretch>
              <a:fillRect/>
            </a:stretch>
          </p:blipFill>
          <p:spPr bwMode="auto">
            <a:xfrm>
              <a:off x="925512" y="4389437"/>
              <a:ext cx="2596244" cy="1514476"/>
            </a:xfrm>
            <a:prstGeom prst="rect">
              <a:avLst/>
            </a:prstGeom>
            <a:noFill/>
            <a:ln w="9525">
              <a:noFill/>
              <a:miter lim="800000"/>
              <a:headEnd/>
              <a:tailEnd/>
            </a:ln>
          </p:spPr>
        </p:pic>
      </p:grpSp>
      <p:sp>
        <p:nvSpPr>
          <p:cNvPr id="27655" name="Text Box 3"/>
          <p:cNvSpPr txBox="1">
            <a:spLocks noChangeArrowheads="1"/>
          </p:cNvSpPr>
          <p:nvPr/>
        </p:nvSpPr>
        <p:spPr bwMode="auto">
          <a:xfrm>
            <a:off x="6230880" y="3152492"/>
            <a:ext cx="2695680" cy="561964"/>
          </a:xfrm>
          <a:prstGeom prst="rect">
            <a:avLst/>
          </a:prstGeom>
          <a:noFill/>
          <a:ln w="9525">
            <a:noFill/>
            <a:miter lim="800000"/>
            <a:headEnd/>
            <a:tailEnd/>
          </a:ln>
        </p:spPr>
        <p:txBody>
          <a:bodyPr lIns="82945" tIns="41473" rIns="82945" bIns="41473">
            <a:spAutoFit/>
          </a:bodyPr>
          <a:lstStyle/>
          <a:p>
            <a:pPr algn="ctr" hangingPunct="0">
              <a:lnSpc>
                <a:spcPct val="93000"/>
              </a:lnSpc>
              <a:spcBef>
                <a:spcPct val="50000"/>
              </a:spcBef>
              <a:buClr>
                <a:srgbClr val="000000"/>
              </a:buClr>
              <a:buSzPct val="100000"/>
              <a:buFont typeface="Times New Roman" pitchFamily="18" charset="0"/>
              <a:buNone/>
            </a:pPr>
            <a:r>
              <a:rPr lang="en-US" sz="3300" b="1">
                <a:solidFill>
                  <a:srgbClr val="000000"/>
                </a:solidFill>
              </a:rPr>
              <a:t>Species tree</a:t>
            </a:r>
          </a:p>
        </p:txBody>
      </p:sp>
      <p:grpSp>
        <p:nvGrpSpPr>
          <p:cNvPr id="4" name="Group 29"/>
          <p:cNvGrpSpPr>
            <a:grpSpLocks/>
          </p:cNvGrpSpPr>
          <p:nvPr/>
        </p:nvGrpSpPr>
        <p:grpSpPr bwMode="auto">
          <a:xfrm>
            <a:off x="6645600" y="4187960"/>
            <a:ext cx="1641600" cy="2056536"/>
            <a:chOff x="6869112" y="4160837"/>
            <a:chExt cx="1809750" cy="2266950"/>
          </a:xfrm>
        </p:grpSpPr>
        <p:pic>
          <p:nvPicPr>
            <p:cNvPr id="27663" name="Picture 3"/>
            <p:cNvPicPr>
              <a:picLocks noChangeAspect="1" noChangeArrowheads="1"/>
            </p:cNvPicPr>
            <p:nvPr/>
          </p:nvPicPr>
          <p:blipFill>
            <a:blip r:embed="rId11" cstate="print"/>
            <a:srcRect/>
            <a:stretch>
              <a:fillRect/>
            </a:stretch>
          </p:blipFill>
          <p:spPr bwMode="auto">
            <a:xfrm>
              <a:off x="6869112" y="4160837"/>
              <a:ext cx="1809750" cy="2266950"/>
            </a:xfrm>
            <a:prstGeom prst="rect">
              <a:avLst/>
            </a:prstGeom>
            <a:noFill/>
            <a:ln w="9525">
              <a:noFill/>
              <a:miter lim="800000"/>
              <a:headEnd/>
              <a:tailEnd/>
            </a:ln>
          </p:spPr>
        </p:pic>
        <p:pic>
          <p:nvPicPr>
            <p:cNvPr id="27664" name="Picture 2" descr="An image of a DBA/2J Jackson Laboratory research mouse."/>
            <p:cNvPicPr>
              <a:picLocks noChangeAspect="1" noChangeArrowheads="1"/>
            </p:cNvPicPr>
            <p:nvPr/>
          </p:nvPicPr>
          <p:blipFill>
            <a:blip r:embed="rId7" cstate="print"/>
            <a:srcRect/>
            <a:stretch>
              <a:fillRect/>
            </a:stretch>
          </p:blipFill>
          <p:spPr bwMode="auto">
            <a:xfrm>
              <a:off x="7880260" y="4999038"/>
              <a:ext cx="798602" cy="609600"/>
            </a:xfrm>
            <a:prstGeom prst="rect">
              <a:avLst/>
            </a:prstGeom>
            <a:noFill/>
            <a:ln w="9525">
              <a:noFill/>
              <a:miter lim="800000"/>
              <a:headEnd/>
              <a:tailEnd/>
            </a:ln>
          </p:spPr>
        </p:pic>
        <p:pic>
          <p:nvPicPr>
            <p:cNvPr id="27665" name="Picture 45" descr="_51032029_zebrafishspl.jpg"/>
            <p:cNvPicPr>
              <a:picLocks noChangeAspect="1"/>
            </p:cNvPicPr>
            <p:nvPr/>
          </p:nvPicPr>
          <p:blipFill>
            <a:blip r:embed="rId12" cstate="print"/>
            <a:srcRect/>
            <a:stretch>
              <a:fillRect/>
            </a:stretch>
          </p:blipFill>
          <p:spPr bwMode="auto">
            <a:xfrm>
              <a:off x="7935910" y="6009877"/>
              <a:ext cx="742951" cy="417910"/>
            </a:xfrm>
            <a:prstGeom prst="rect">
              <a:avLst/>
            </a:prstGeom>
            <a:noFill/>
            <a:ln w="9525">
              <a:noFill/>
              <a:miter lim="800000"/>
              <a:headEnd/>
              <a:tailEnd/>
            </a:ln>
          </p:spPr>
        </p:pic>
        <p:pic>
          <p:nvPicPr>
            <p:cNvPr id="27666" name="Picture 4" descr="http://25.media.tumblr.com/tumblr_maqsraJwGB1rch58oo1_500.png"/>
            <p:cNvPicPr>
              <a:picLocks noChangeAspect="1" noChangeArrowheads="1"/>
            </p:cNvPicPr>
            <p:nvPr/>
          </p:nvPicPr>
          <p:blipFill>
            <a:blip r:embed="rId8" cstate="print"/>
            <a:srcRect/>
            <a:stretch>
              <a:fillRect/>
            </a:stretch>
          </p:blipFill>
          <p:spPr bwMode="auto">
            <a:xfrm>
              <a:off x="7862434" y="4160837"/>
              <a:ext cx="816428" cy="457200"/>
            </a:xfrm>
            <a:prstGeom prst="rect">
              <a:avLst/>
            </a:prstGeom>
            <a:noFill/>
            <a:ln w="9525">
              <a:noFill/>
              <a:miter lim="800000"/>
              <a:headEnd/>
              <a:tailEnd/>
            </a:ln>
          </p:spPr>
        </p:pic>
      </p:grpSp>
      <p:pic>
        <p:nvPicPr>
          <p:cNvPr id="27657" name="Picture 4"/>
          <p:cNvPicPr>
            <a:picLocks noChangeAspect="1" noChangeArrowheads="1"/>
          </p:cNvPicPr>
          <p:nvPr/>
        </p:nvPicPr>
        <p:blipFill>
          <a:blip r:embed="rId13" cstate="print"/>
          <a:srcRect/>
          <a:stretch>
            <a:fillRect/>
          </a:stretch>
        </p:blipFill>
        <p:spPr bwMode="auto">
          <a:xfrm>
            <a:off x="3189600" y="2599473"/>
            <a:ext cx="2350080" cy="1371024"/>
          </a:xfrm>
          <a:prstGeom prst="rect">
            <a:avLst/>
          </a:prstGeom>
          <a:noFill/>
          <a:ln w="9525">
            <a:noFill/>
            <a:miter lim="800000"/>
            <a:headEnd/>
            <a:tailEnd/>
          </a:ln>
        </p:spPr>
      </p:pic>
      <p:sp>
        <p:nvSpPr>
          <p:cNvPr id="27660" name="Rectangle 23"/>
          <p:cNvSpPr>
            <a:spLocks noChangeArrowheads="1"/>
          </p:cNvSpPr>
          <p:nvPr/>
        </p:nvSpPr>
        <p:spPr bwMode="auto">
          <a:xfrm>
            <a:off x="1185120" y="4120274"/>
            <a:ext cx="6043450" cy="602206"/>
          </a:xfrm>
          <a:prstGeom prst="rect">
            <a:avLst/>
          </a:prstGeom>
          <a:noFill/>
          <a:ln w="9525">
            <a:noFill/>
            <a:miter lim="800000"/>
            <a:headEnd/>
            <a:tailEnd/>
          </a:ln>
        </p:spPr>
        <p:txBody>
          <a:bodyPr lIns="82945" tIns="41473" rIns="82945" bIns="41473">
            <a:spAutoFit/>
          </a:bodyPr>
          <a:lstStyle/>
          <a:p>
            <a:pPr marL="414726" indent="-414726" algn="ctr" hangingPunct="0">
              <a:lnSpc>
                <a:spcPct val="93000"/>
              </a:lnSpc>
              <a:spcBef>
                <a:spcPct val="50000"/>
              </a:spcBef>
              <a:buClr>
                <a:srgbClr val="000000"/>
              </a:buClr>
              <a:buSzPct val="100000"/>
            </a:pPr>
            <a:r>
              <a:rPr lang="en-US" b="1" i="1" u="sng" dirty="0">
                <a:solidFill>
                  <a:srgbClr val="000000"/>
                </a:solidFill>
                <a:latin typeface="Georgia" pitchFamily="18" charset="0"/>
              </a:rPr>
              <a:t>- </a:t>
            </a:r>
            <a:r>
              <a:rPr lang="en-US" b="1" i="1" u="sng" dirty="0" err="1">
                <a:solidFill>
                  <a:srgbClr val="000000"/>
                </a:solidFill>
                <a:latin typeface="Georgia" pitchFamily="18" charset="0"/>
              </a:rPr>
              <a:t>Rokas</a:t>
            </a:r>
            <a:r>
              <a:rPr lang="en-US" b="1" i="1" u="sng" dirty="0">
                <a:solidFill>
                  <a:srgbClr val="000000"/>
                </a:solidFill>
                <a:latin typeface="Georgia" pitchFamily="18" charset="0"/>
              </a:rPr>
              <a:t> et al. (2003) Nature: Concatenation of 106 Genes Yields a Single Yeast Phylogeny</a:t>
            </a:r>
          </a:p>
        </p:txBody>
      </p:sp>
      <p:pic>
        <p:nvPicPr>
          <p:cNvPr id="27662" name="Picture 2"/>
          <p:cNvPicPr>
            <a:picLocks noChangeAspect="1" noChangeArrowheads="1"/>
          </p:cNvPicPr>
          <p:nvPr/>
        </p:nvPicPr>
        <p:blipFill>
          <a:blip r:embed="rId14" cstate="print"/>
          <a:srcRect/>
          <a:stretch>
            <a:fillRect/>
          </a:stretch>
        </p:blipFill>
        <p:spPr bwMode="auto">
          <a:xfrm>
            <a:off x="1797370" y="4758556"/>
            <a:ext cx="3742309" cy="1912154"/>
          </a:xfrm>
          <a:prstGeom prst="rect">
            <a:avLst/>
          </a:prstGeom>
          <a:noFill/>
          <a:ln w="9525">
            <a:noFill/>
            <a:miter lim="800000"/>
            <a:headEnd/>
            <a:tailEnd/>
          </a:ln>
        </p:spPr>
      </p:pic>
      <p:sp>
        <p:nvSpPr>
          <p:cNvPr id="27659" name="Rectangle 6"/>
          <p:cNvSpPr>
            <a:spLocks noChangeArrowheads="1"/>
          </p:cNvSpPr>
          <p:nvPr/>
        </p:nvSpPr>
        <p:spPr bwMode="auto">
          <a:xfrm>
            <a:off x="1945440" y="2112323"/>
            <a:ext cx="2488320" cy="402561"/>
          </a:xfrm>
          <a:prstGeom prst="rect">
            <a:avLst/>
          </a:prstGeom>
          <a:noFill/>
          <a:ln w="9525">
            <a:noFill/>
            <a:miter lim="800000"/>
            <a:headEnd/>
            <a:tailEnd/>
          </a:ln>
        </p:spPr>
        <p:txBody>
          <a:bodyPr lIns="82945" tIns="41473" rIns="82945" bIns="41473" anchor="ctr">
            <a:spAutoFit/>
          </a:bodyPr>
          <a:lstStyle/>
          <a:p>
            <a:pPr hangingPunct="0">
              <a:lnSpc>
                <a:spcPct val="93000"/>
              </a:lnSpc>
              <a:buClr>
                <a:srgbClr val="000000"/>
              </a:buClr>
              <a:buSzPct val="100000"/>
              <a:buFont typeface="Times New Roman" pitchFamily="18" charset="0"/>
              <a:buNone/>
            </a:pPr>
            <a:r>
              <a:rPr lang="en-US" sz="2200" b="1" i="1" u="sng">
                <a:solidFill>
                  <a:srgbClr val="000000"/>
                </a:solidFill>
                <a:latin typeface="Helvetica" pitchFamily="34" charset="0"/>
              </a:rPr>
              <a:t>SuperGene XY</a:t>
            </a:r>
          </a:p>
        </p:txBody>
      </p:sp>
      <p:sp>
        <p:nvSpPr>
          <p:cNvPr id="24" name="Rectangle 23"/>
          <p:cNvSpPr/>
          <p:nvPr/>
        </p:nvSpPr>
        <p:spPr>
          <a:xfrm>
            <a:off x="5470560" y="5018927"/>
            <a:ext cx="3525120" cy="360755"/>
          </a:xfrm>
          <a:prstGeom prst="rect">
            <a:avLst/>
          </a:prstGeom>
        </p:spPr>
        <p:txBody>
          <a:bodyPr wrap="square" lIns="82945" tIns="41473" rIns="82945" bIns="41473">
            <a:spAutoFit/>
          </a:bodyPr>
          <a:lstStyle/>
          <a:p>
            <a:pPr marL="547208" indent="-410407" defTabSz="829452" eaLnBrk="0" hangingPunct="0">
              <a:spcBef>
                <a:spcPct val="20000"/>
              </a:spcBef>
              <a:buSzPct val="65000"/>
              <a:buFont typeface="Wingdings" pitchFamily="2" charset="2"/>
              <a:buChar char="v"/>
              <a:defRPr/>
            </a:pPr>
            <a:r>
              <a:rPr lang="en-US" dirty="0" smtClean="0">
                <a:solidFill>
                  <a:srgbClr val="000000"/>
                </a:solidFill>
              </a:rPr>
              <a:t>More Genes, more Support</a:t>
            </a:r>
            <a:endParaRPr lang="en-US" dirty="0">
              <a:solidFill>
                <a:srgbClr val="000000"/>
              </a:solidFill>
            </a:endParaRPr>
          </a:p>
        </p:txBody>
      </p:sp>
      <p:pic>
        <p:nvPicPr>
          <p:cNvPr id="23" name="Picture 17"/>
          <p:cNvPicPr>
            <a:picLocks noChangeAspect="1" noChangeArrowheads="1"/>
          </p:cNvPicPr>
          <p:nvPr/>
        </p:nvPicPr>
        <p:blipFill>
          <a:blip r:embed="rId15" cstate="print"/>
          <a:srcRect/>
          <a:stretch>
            <a:fillRect/>
          </a:stretch>
        </p:blipFill>
        <p:spPr bwMode="auto">
          <a:xfrm>
            <a:off x="0" y="-27363"/>
            <a:ext cx="1285920" cy="1286055"/>
          </a:xfrm>
          <a:prstGeom prst="rect">
            <a:avLst/>
          </a:prstGeom>
          <a:noFill/>
          <a:ln w="9525">
            <a:noFill/>
            <a:miter lim="800000"/>
            <a:headEnd/>
            <a:tailEnd/>
          </a:ln>
        </p:spPr>
      </p:pic>
    </p:spTree>
    <p:extLst>
      <p:ext uri="{BB962C8B-B14F-4D97-AF65-F5344CB8AC3E}">
        <p14:creationId xmlns:p14="http://schemas.microsoft.com/office/powerpoint/2010/main" val="264568448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27662"/>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1"/>
          <p:cNvSpPr txBox="1">
            <a:spLocks noChangeArrowheads="1"/>
          </p:cNvSpPr>
          <p:nvPr/>
        </p:nvSpPr>
        <p:spPr bwMode="auto">
          <a:xfrm>
            <a:off x="1146412" y="-27363"/>
            <a:ext cx="7987507" cy="1070090"/>
          </a:xfrm>
          <a:prstGeom prst="rect">
            <a:avLst/>
          </a:prstGeom>
          <a:solidFill>
            <a:schemeClr val="accent2">
              <a:lumMod val="40000"/>
              <a:lumOff val="60000"/>
            </a:schemeClr>
          </a:solidFill>
          <a:ln w="9360">
            <a:noFill/>
            <a:miter lim="800000"/>
            <a:headEnd/>
            <a:tailEnd/>
          </a:ln>
        </p:spPr>
        <p:txBody>
          <a:bodyPr lIns="82945" tIns="41473" rIns="82945" bIns="41473" anchor="ctr"/>
          <a:lstStyle/>
          <a:p>
            <a:pPr algn="ctr" hangingPunct="0">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900" b="1" dirty="0" err="1">
                <a:ln w="6350">
                  <a:noFill/>
                </a:ln>
                <a:solidFill>
                  <a:srgbClr val="000000"/>
                </a:solidFill>
                <a:latin typeface="+mj-lt"/>
                <a:ea typeface="+mj-ea"/>
                <a:cs typeface="+mj-cs"/>
              </a:rPr>
              <a:t>Phylogenomic</a:t>
            </a:r>
            <a:r>
              <a:rPr lang="en-US" sz="2900" b="1" dirty="0">
                <a:ln w="6350">
                  <a:noFill/>
                </a:ln>
                <a:solidFill>
                  <a:srgbClr val="000000"/>
                </a:solidFill>
                <a:latin typeface="+mj-lt"/>
                <a:ea typeface="+mj-ea"/>
                <a:cs typeface="+mj-cs"/>
              </a:rPr>
              <a:t> Incongruence in early Metazoan</a:t>
            </a:r>
          </a:p>
        </p:txBody>
      </p:sp>
      <p:pic>
        <p:nvPicPr>
          <p:cNvPr id="46082" name="Picture 2"/>
          <p:cNvPicPr>
            <a:picLocks noChangeAspect="1" noChangeArrowheads="1"/>
          </p:cNvPicPr>
          <p:nvPr/>
        </p:nvPicPr>
        <p:blipFill>
          <a:blip r:embed="rId3" cstate="print"/>
          <a:srcRect/>
          <a:stretch>
            <a:fillRect/>
          </a:stretch>
        </p:blipFill>
        <p:spPr bwMode="auto">
          <a:xfrm>
            <a:off x="0" y="1216927"/>
            <a:ext cx="9111476" cy="4193918"/>
          </a:xfrm>
          <a:prstGeom prst="rect">
            <a:avLst/>
          </a:prstGeom>
          <a:noFill/>
          <a:ln w="9525">
            <a:solidFill>
              <a:schemeClr val="bg1"/>
            </a:solidFill>
            <a:miter lim="800000"/>
            <a:headEnd/>
            <a:tailEnd/>
          </a:ln>
        </p:spPr>
      </p:pic>
      <p:pic>
        <p:nvPicPr>
          <p:cNvPr id="46083" name="Picture 3"/>
          <p:cNvPicPr>
            <a:picLocks noChangeAspect="1" noChangeArrowheads="1"/>
          </p:cNvPicPr>
          <p:nvPr/>
        </p:nvPicPr>
        <p:blipFill>
          <a:blip r:embed="rId4" cstate="print"/>
          <a:srcRect/>
          <a:stretch>
            <a:fillRect/>
          </a:stretch>
        </p:blipFill>
        <p:spPr bwMode="auto">
          <a:xfrm>
            <a:off x="3742560" y="5531620"/>
            <a:ext cx="4968000" cy="1284615"/>
          </a:xfrm>
          <a:prstGeom prst="rect">
            <a:avLst/>
          </a:prstGeom>
          <a:noFill/>
          <a:ln w="9525">
            <a:solidFill>
              <a:schemeClr val="bg1"/>
            </a:solidFill>
            <a:miter lim="800000"/>
            <a:headEnd/>
            <a:tailEnd/>
          </a:ln>
        </p:spPr>
      </p:pic>
      <p:pic>
        <p:nvPicPr>
          <p:cNvPr id="5" name="Picture 2"/>
          <p:cNvPicPr>
            <a:picLocks noChangeAspect="1" noChangeArrowheads="1"/>
          </p:cNvPicPr>
          <p:nvPr/>
        </p:nvPicPr>
        <p:blipFill>
          <a:blip r:embed="rId5" cstate="print"/>
          <a:srcRect/>
          <a:stretch>
            <a:fillRect/>
          </a:stretch>
        </p:blipFill>
        <p:spPr bwMode="auto">
          <a:xfrm>
            <a:off x="0" y="-27363"/>
            <a:ext cx="1274400" cy="1274533"/>
          </a:xfrm>
          <a:prstGeom prst="rect">
            <a:avLst/>
          </a:prstGeom>
          <a:noFill/>
          <a:ln w="9525">
            <a:noFill/>
            <a:miter lim="800000"/>
            <a:headEnd/>
            <a:tailEnd/>
          </a:ln>
        </p:spPr>
      </p:pic>
      <p:sp>
        <p:nvSpPr>
          <p:cNvPr id="7" name="Rectangle 6"/>
          <p:cNvSpPr/>
          <p:nvPr/>
        </p:nvSpPr>
        <p:spPr>
          <a:xfrm>
            <a:off x="3120480" y="1286054"/>
            <a:ext cx="276480" cy="1382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rtlCol="0" anchor="ctr"/>
          <a:lstStyle/>
          <a:p>
            <a:pPr algn="ctr"/>
            <a:endParaRPr lang="en-US"/>
          </a:p>
        </p:txBody>
      </p:sp>
      <p:sp>
        <p:nvSpPr>
          <p:cNvPr id="8" name="Rectangle 7"/>
          <p:cNvSpPr/>
          <p:nvPr/>
        </p:nvSpPr>
        <p:spPr>
          <a:xfrm>
            <a:off x="5816160" y="1286054"/>
            <a:ext cx="276480" cy="1382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rtlCol="0" anchor="ctr"/>
          <a:lstStyle/>
          <a:p>
            <a:pPr algn="ctr"/>
            <a:endParaRPr lang="en-US"/>
          </a:p>
        </p:txBody>
      </p:sp>
      <p:sp>
        <p:nvSpPr>
          <p:cNvPr id="9" name="Rectangle 8"/>
          <p:cNvSpPr/>
          <p:nvPr/>
        </p:nvSpPr>
        <p:spPr>
          <a:xfrm>
            <a:off x="217440" y="1286054"/>
            <a:ext cx="276480" cy="1382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rtlCol="0" anchor="ctr"/>
          <a:lstStyle/>
          <a:p>
            <a:pPr algn="ctr"/>
            <a:endParaRPr lang="en-US"/>
          </a:p>
        </p:txBody>
      </p:sp>
      <p:sp>
        <p:nvSpPr>
          <p:cNvPr id="10" name="Horizontal Scroll 9"/>
          <p:cNvSpPr/>
          <p:nvPr/>
        </p:nvSpPr>
        <p:spPr>
          <a:xfrm>
            <a:off x="424800" y="1562564"/>
            <a:ext cx="2626560" cy="898654"/>
          </a:xfrm>
          <a:prstGeom prst="horizontalScroll">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rtlCol="0" anchor="ctr"/>
          <a:lstStyle/>
          <a:p>
            <a:pPr algn="ctr"/>
            <a:r>
              <a:rPr lang="en-US" b="1" dirty="0" err="1" smtClean="0">
                <a:solidFill>
                  <a:schemeClr val="tx1"/>
                </a:solidFill>
              </a:rPr>
              <a:t>Schierwater</a:t>
            </a:r>
            <a:r>
              <a:rPr lang="en-US" b="1" dirty="0" smtClean="0">
                <a:solidFill>
                  <a:schemeClr val="tx1"/>
                </a:solidFill>
              </a:rPr>
              <a:t> et al. (2009). </a:t>
            </a:r>
            <a:r>
              <a:rPr lang="en-US" b="1" i="1" dirty="0" err="1" smtClean="0">
                <a:solidFill>
                  <a:schemeClr val="tx1"/>
                </a:solidFill>
              </a:rPr>
              <a:t>Plos</a:t>
            </a:r>
            <a:r>
              <a:rPr lang="en-US" b="1" i="1" dirty="0" smtClean="0">
                <a:solidFill>
                  <a:schemeClr val="tx1"/>
                </a:solidFill>
              </a:rPr>
              <a:t> Biology</a:t>
            </a:r>
            <a:endParaRPr lang="en-US" b="1" i="1" dirty="0">
              <a:solidFill>
                <a:schemeClr val="tx1"/>
              </a:solidFill>
            </a:endParaRPr>
          </a:p>
        </p:txBody>
      </p:sp>
      <p:sp>
        <p:nvSpPr>
          <p:cNvPr id="11" name="Horizontal Scroll 10"/>
          <p:cNvSpPr/>
          <p:nvPr/>
        </p:nvSpPr>
        <p:spPr>
          <a:xfrm>
            <a:off x="3396960" y="1562564"/>
            <a:ext cx="2280960" cy="898654"/>
          </a:xfrm>
          <a:prstGeom prst="horizontalScroll">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rtlCol="0" anchor="ctr"/>
          <a:lstStyle/>
          <a:p>
            <a:pPr algn="ctr"/>
            <a:r>
              <a:rPr lang="en-US" b="1" dirty="0" smtClean="0">
                <a:solidFill>
                  <a:srgbClr val="000000"/>
                </a:solidFill>
              </a:rPr>
              <a:t>Dunn et al. (2008). </a:t>
            </a:r>
            <a:r>
              <a:rPr lang="en-US" b="1" i="1" dirty="0" smtClean="0">
                <a:solidFill>
                  <a:srgbClr val="000000"/>
                </a:solidFill>
              </a:rPr>
              <a:t>Nature</a:t>
            </a:r>
            <a:endParaRPr lang="en-US" b="1" i="1" dirty="0">
              <a:solidFill>
                <a:srgbClr val="000000"/>
              </a:solidFill>
            </a:endParaRPr>
          </a:p>
        </p:txBody>
      </p:sp>
      <p:sp>
        <p:nvSpPr>
          <p:cNvPr id="12" name="Horizontal Scroll 11"/>
          <p:cNvSpPr/>
          <p:nvPr/>
        </p:nvSpPr>
        <p:spPr>
          <a:xfrm>
            <a:off x="6092640" y="1562564"/>
            <a:ext cx="2350080" cy="898654"/>
          </a:xfrm>
          <a:prstGeom prst="horizontalScroll">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rtlCol="0" anchor="ctr"/>
          <a:lstStyle/>
          <a:p>
            <a:pPr algn="ctr"/>
            <a:r>
              <a:rPr lang="en-US" b="1" dirty="0" smtClean="0">
                <a:solidFill>
                  <a:srgbClr val="000000"/>
                </a:solidFill>
              </a:rPr>
              <a:t>Philippe et al. (2009). </a:t>
            </a:r>
            <a:r>
              <a:rPr lang="en-US" b="1" i="1" dirty="0" err="1" smtClean="0">
                <a:solidFill>
                  <a:srgbClr val="000000"/>
                </a:solidFill>
              </a:rPr>
              <a:t>Curr</a:t>
            </a:r>
            <a:r>
              <a:rPr lang="en-US" b="1" i="1" dirty="0" smtClean="0">
                <a:solidFill>
                  <a:srgbClr val="000000"/>
                </a:solidFill>
              </a:rPr>
              <a:t>. Biol.</a:t>
            </a:r>
            <a:endParaRPr lang="en-US" b="1" i="1" dirty="0">
              <a:solidFill>
                <a:srgbClr val="000000"/>
              </a:solidFill>
            </a:endParaRPr>
          </a:p>
        </p:txBody>
      </p:sp>
      <p:pic>
        <p:nvPicPr>
          <p:cNvPr id="13" name="Picture 17"/>
          <p:cNvPicPr>
            <a:picLocks noChangeAspect="1" noChangeArrowheads="1"/>
          </p:cNvPicPr>
          <p:nvPr/>
        </p:nvPicPr>
        <p:blipFill>
          <a:blip r:embed="rId6" cstate="print"/>
          <a:srcRect/>
          <a:stretch>
            <a:fillRect/>
          </a:stretch>
        </p:blipFill>
        <p:spPr bwMode="auto">
          <a:xfrm>
            <a:off x="0" y="-27363"/>
            <a:ext cx="1285920" cy="1286055"/>
          </a:xfrm>
          <a:prstGeom prst="rect">
            <a:avLst/>
          </a:prstGeom>
          <a:noFill/>
          <a:ln w="9525">
            <a:noFill/>
            <a:miter lim="800000"/>
            <a:headEnd/>
            <a:tailEnd/>
          </a:ln>
        </p:spPr>
      </p:pic>
    </p:spTree>
    <p:extLst>
      <p:ext uri="{BB962C8B-B14F-4D97-AF65-F5344CB8AC3E}">
        <p14:creationId xmlns:p14="http://schemas.microsoft.com/office/powerpoint/2010/main" val="406002937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idx="4294967295"/>
          </p:nvPr>
        </p:nvSpPr>
        <p:spPr bwMode="auto">
          <a:xfrm>
            <a:off x="1146412" y="-27363"/>
            <a:ext cx="7987507" cy="1070090"/>
          </a:xfrm>
          <a:solidFill>
            <a:schemeClr val="accent2">
              <a:lumMod val="40000"/>
              <a:lumOff val="60000"/>
            </a:schemeClr>
          </a:solidFill>
          <a:ln w="9360">
            <a:noFill/>
            <a:miter lim="800000"/>
            <a:headEnd/>
            <a:tailEnd/>
          </a:ln>
          <a:effectLst/>
        </p:spPr>
        <p:txBody>
          <a:bodyPr vert="horz" lIns="91430" tIns="45715" rIns="91430" bIns="45715" anchor="ctr">
            <a:normAutofit/>
            <a:scene3d>
              <a:camera prst="orthographicFront"/>
              <a:lightRig rig="soft" dir="t">
                <a:rot lat="0" lon="0" rev="16800000"/>
              </a:lightRig>
            </a:scene3d>
            <a:sp3d prstMaterial="softEdge">
              <a:bevelT w="38100" h="38100"/>
            </a:sp3d>
          </a:bodyPr>
          <a:lstStyle/>
          <a:p>
            <a:pPr defTabSz="414726">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sz="2900" dirty="0">
                <a:solidFill>
                  <a:srgbClr val="000000"/>
                </a:solidFill>
                <a:latin typeface="Arial" charset="0"/>
                <a:ea typeface="+mn-ea"/>
                <a:cs typeface="Arial" charset="0"/>
              </a:rPr>
              <a:t>Concatenation Yields an Absolutely Supported Phylogeny</a:t>
            </a:r>
          </a:p>
        </p:txBody>
      </p:sp>
      <p:pic>
        <p:nvPicPr>
          <p:cNvPr id="35842" name="Picture 4"/>
          <p:cNvPicPr>
            <a:picLocks noChangeAspect="1"/>
          </p:cNvPicPr>
          <p:nvPr/>
        </p:nvPicPr>
        <p:blipFill>
          <a:blip r:embed="rId3" cstate="print"/>
          <a:srcRect/>
          <a:stretch>
            <a:fillRect/>
          </a:stretch>
        </p:blipFill>
        <p:spPr bwMode="auto">
          <a:xfrm>
            <a:off x="701280" y="1286056"/>
            <a:ext cx="8087040" cy="4615684"/>
          </a:xfrm>
          <a:prstGeom prst="rect">
            <a:avLst/>
          </a:prstGeom>
          <a:noFill/>
          <a:ln w="9525">
            <a:noFill/>
            <a:miter lim="800000"/>
            <a:headEnd/>
            <a:tailEnd/>
          </a:ln>
        </p:spPr>
      </p:pic>
      <p:sp>
        <p:nvSpPr>
          <p:cNvPr id="6" name="Rectangle 5"/>
          <p:cNvSpPr/>
          <p:nvPr/>
        </p:nvSpPr>
        <p:spPr bwMode="auto">
          <a:xfrm>
            <a:off x="5124960" y="2806855"/>
            <a:ext cx="1658880" cy="138255"/>
          </a:xfrm>
          <a:prstGeom prst="rect">
            <a:avLst/>
          </a:prstGeom>
          <a:solidFill>
            <a:schemeClr val="accent3">
              <a:lumMod val="20000"/>
              <a:lumOff val="80000"/>
              <a:alpha val="34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a:defRPr/>
            </a:pPr>
            <a:endParaRPr lang="en-US"/>
          </a:p>
        </p:txBody>
      </p:sp>
      <p:sp>
        <p:nvSpPr>
          <p:cNvPr id="7" name="Rectangle 6"/>
          <p:cNvSpPr/>
          <p:nvPr/>
        </p:nvSpPr>
        <p:spPr bwMode="auto">
          <a:xfrm>
            <a:off x="4779360" y="3014237"/>
            <a:ext cx="1935360" cy="138255"/>
          </a:xfrm>
          <a:prstGeom prst="rect">
            <a:avLst/>
          </a:prstGeom>
          <a:solidFill>
            <a:schemeClr val="accent3">
              <a:lumMod val="20000"/>
              <a:lumOff val="80000"/>
              <a:alpha val="34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a:defRPr/>
            </a:pPr>
            <a:endParaRPr lang="en-US"/>
          </a:p>
        </p:txBody>
      </p:sp>
      <p:sp>
        <p:nvSpPr>
          <p:cNvPr id="9" name="Curved Left Arrow 8"/>
          <p:cNvSpPr/>
          <p:nvPr/>
        </p:nvSpPr>
        <p:spPr bwMode="auto">
          <a:xfrm>
            <a:off x="6852960" y="2806855"/>
            <a:ext cx="345600" cy="345636"/>
          </a:xfrm>
          <a:prstGeom prst="curvedLeftArrow">
            <a:avLst/>
          </a:prstGeom>
          <a:solidFill>
            <a:schemeClr val="accent3">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a:defRPr/>
            </a:pPr>
            <a:endParaRPr lang="en-US">
              <a:solidFill>
                <a:schemeClr val="tx1"/>
              </a:solidFill>
            </a:endParaRPr>
          </a:p>
        </p:txBody>
      </p:sp>
      <p:sp>
        <p:nvSpPr>
          <p:cNvPr id="10" name="Flowchart: Predefined Process 9"/>
          <p:cNvSpPr/>
          <p:nvPr/>
        </p:nvSpPr>
        <p:spPr bwMode="auto">
          <a:xfrm>
            <a:off x="1116000" y="3636381"/>
            <a:ext cx="3179520" cy="1866436"/>
          </a:xfrm>
          <a:prstGeom prst="flowChartPredefinedProcess">
            <a:avLst/>
          </a:prstGeom>
          <a:solidFill>
            <a:schemeClr val="accent3">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a:defRPr/>
            </a:pPr>
            <a:r>
              <a:rPr lang="en-US" dirty="0">
                <a:solidFill>
                  <a:srgbClr val="000000"/>
                </a:solidFill>
              </a:rPr>
              <a:t>Which is at least partly </a:t>
            </a:r>
            <a:r>
              <a:rPr lang="en-US" dirty="0" smtClean="0">
                <a:solidFill>
                  <a:srgbClr val="000000"/>
                </a:solidFill>
              </a:rPr>
              <a:t>wrong</a:t>
            </a:r>
          </a:p>
          <a:p>
            <a:pPr algn="ctr">
              <a:defRPr/>
            </a:pPr>
            <a:r>
              <a:rPr lang="en-US" dirty="0" smtClean="0">
                <a:solidFill>
                  <a:srgbClr val="000000"/>
                </a:solidFill>
              </a:rPr>
              <a:t>(</a:t>
            </a:r>
            <a:r>
              <a:rPr lang="en-US" i="1" dirty="0" err="1" smtClean="0">
                <a:solidFill>
                  <a:srgbClr val="000000"/>
                </a:solidFill>
              </a:rPr>
              <a:t>Scannell</a:t>
            </a:r>
            <a:r>
              <a:rPr lang="en-US" dirty="0" smtClean="0">
                <a:solidFill>
                  <a:srgbClr val="000000"/>
                </a:solidFill>
              </a:rPr>
              <a:t> et al. 2006)</a:t>
            </a:r>
            <a:endParaRPr lang="en-US" dirty="0">
              <a:solidFill>
                <a:srgbClr val="000000"/>
              </a:solidFill>
            </a:endParaRPr>
          </a:p>
        </p:txBody>
      </p:sp>
      <p:pic>
        <p:nvPicPr>
          <p:cNvPr id="35844" name="Picture 2"/>
          <p:cNvPicPr>
            <a:picLocks noChangeAspect="1" noChangeArrowheads="1"/>
          </p:cNvPicPr>
          <p:nvPr/>
        </p:nvPicPr>
        <p:blipFill>
          <a:blip r:embed="rId4" cstate="print"/>
          <a:srcRect/>
          <a:stretch>
            <a:fillRect/>
          </a:stretch>
        </p:blipFill>
        <p:spPr bwMode="auto">
          <a:xfrm>
            <a:off x="0" y="-27363"/>
            <a:ext cx="1274400" cy="1274534"/>
          </a:xfrm>
          <a:prstGeom prst="rect">
            <a:avLst/>
          </a:prstGeom>
          <a:noFill/>
          <a:ln w="9525">
            <a:noFill/>
            <a:miter lim="800000"/>
            <a:headEnd/>
            <a:tailEnd/>
          </a:ln>
        </p:spPr>
      </p:pic>
      <p:pic>
        <p:nvPicPr>
          <p:cNvPr id="11" name="Picture 17"/>
          <p:cNvPicPr>
            <a:picLocks noChangeAspect="1" noChangeArrowheads="1"/>
          </p:cNvPicPr>
          <p:nvPr/>
        </p:nvPicPr>
        <p:blipFill>
          <a:blip r:embed="rId5" cstate="print"/>
          <a:srcRect/>
          <a:stretch>
            <a:fillRect/>
          </a:stretch>
        </p:blipFill>
        <p:spPr bwMode="auto">
          <a:xfrm>
            <a:off x="0" y="-27363"/>
            <a:ext cx="1285920" cy="1286055"/>
          </a:xfrm>
          <a:prstGeom prst="rect">
            <a:avLst/>
          </a:prstGeom>
          <a:noFill/>
          <a:ln w="9525">
            <a:noFill/>
            <a:miter lim="800000"/>
            <a:headEnd/>
            <a:tailEnd/>
          </a:ln>
        </p:spPr>
      </p:pic>
    </p:spTree>
    <p:extLst>
      <p:ext uri="{BB962C8B-B14F-4D97-AF65-F5344CB8AC3E}">
        <p14:creationId xmlns:p14="http://schemas.microsoft.com/office/powerpoint/2010/main" val="423028959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5"/>
          <p:cNvSpPr>
            <a:spLocks noChangeArrowheads="1"/>
          </p:cNvSpPr>
          <p:nvPr/>
        </p:nvSpPr>
        <p:spPr bwMode="auto">
          <a:xfrm>
            <a:off x="1046880" y="2112323"/>
            <a:ext cx="1199593" cy="402561"/>
          </a:xfrm>
          <a:prstGeom prst="rect">
            <a:avLst/>
          </a:prstGeom>
          <a:noFill/>
          <a:ln w="9525">
            <a:noFill/>
            <a:miter lim="800000"/>
            <a:headEnd/>
            <a:tailEnd/>
          </a:ln>
        </p:spPr>
        <p:txBody>
          <a:bodyPr wrap="none" lIns="82945" tIns="41473" rIns="82945" bIns="41473" anchor="ctr">
            <a:spAutoFit/>
          </a:bodyPr>
          <a:lstStyle/>
          <a:p>
            <a:pPr hangingPunct="0">
              <a:lnSpc>
                <a:spcPct val="93000"/>
              </a:lnSpc>
              <a:buClr>
                <a:srgbClr val="000000"/>
              </a:buClr>
              <a:buSzPct val="100000"/>
              <a:buFont typeface="Times New Roman" pitchFamily="18" charset="0"/>
              <a:buNone/>
            </a:pPr>
            <a:r>
              <a:rPr lang="en-US" sz="2200" b="1" i="1" u="sng">
                <a:solidFill>
                  <a:srgbClr val="000000"/>
                </a:solidFill>
                <a:latin typeface="Helvetica" pitchFamily="34" charset="0"/>
              </a:rPr>
              <a:t>Gene X</a:t>
            </a:r>
          </a:p>
        </p:txBody>
      </p:sp>
      <p:sp>
        <p:nvSpPr>
          <p:cNvPr id="25605" name="Text Box 1"/>
          <p:cNvSpPr txBox="1">
            <a:spLocks noChangeArrowheads="1"/>
          </p:cNvSpPr>
          <p:nvPr/>
        </p:nvSpPr>
        <p:spPr bwMode="auto">
          <a:xfrm>
            <a:off x="1146241" y="-27363"/>
            <a:ext cx="7987680" cy="1070033"/>
          </a:xfrm>
          <a:prstGeom prst="rect">
            <a:avLst/>
          </a:prstGeom>
          <a:solidFill>
            <a:schemeClr val="accent2">
              <a:lumMod val="40000"/>
              <a:lumOff val="60000"/>
            </a:schemeClr>
          </a:solidFill>
          <a:ln w="9360">
            <a:noFill/>
            <a:miter lim="800000"/>
            <a:headEnd/>
            <a:tailEnd/>
          </a:ln>
          <a:effectLst/>
        </p:spPr>
        <p:txBody>
          <a:bodyPr vert="horz" lIns="91430" tIns="45715" rIns="91430" bIns="45715" anchor="ctr">
            <a:normAutofit/>
            <a:scene3d>
              <a:camera prst="orthographicFront"/>
              <a:lightRig rig="soft" dir="t">
                <a:rot lat="0" lon="0" rev="16800000"/>
              </a:lightRig>
            </a:scene3d>
            <a:sp3d prstMaterial="softEdge">
              <a:bevelT w="38100" h="38100"/>
            </a:sp3d>
          </a:bodyPr>
          <a:lstStyle/>
          <a:p>
            <a:pPr algn="ctr" eaLnBrk="0" hangingPunct="0">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sz="2900" b="1" dirty="0">
                <a:ln w="6350">
                  <a:noFill/>
                </a:ln>
                <a:solidFill>
                  <a:srgbClr val="000000"/>
                </a:solidFill>
              </a:rPr>
              <a:t>All 1070 Gene-Trees Disagree With the Concatenation Species Tree!!</a:t>
            </a:r>
          </a:p>
        </p:txBody>
      </p:sp>
      <p:pic>
        <p:nvPicPr>
          <p:cNvPr id="25606" name="Picture 2"/>
          <p:cNvPicPr>
            <a:picLocks noChangeAspect="1" noChangeArrowheads="1"/>
          </p:cNvPicPr>
          <p:nvPr/>
        </p:nvPicPr>
        <p:blipFill>
          <a:blip r:embed="rId3" cstate="print"/>
          <a:srcRect/>
          <a:stretch>
            <a:fillRect/>
          </a:stretch>
        </p:blipFill>
        <p:spPr bwMode="auto">
          <a:xfrm>
            <a:off x="0" y="-27363"/>
            <a:ext cx="1274400" cy="1274534"/>
          </a:xfrm>
          <a:prstGeom prst="rect">
            <a:avLst/>
          </a:prstGeom>
          <a:noFill/>
          <a:ln w="9525">
            <a:noFill/>
            <a:miter lim="800000"/>
            <a:headEnd/>
            <a:tailEnd/>
          </a:ln>
        </p:spPr>
      </p:pic>
      <p:grpSp>
        <p:nvGrpSpPr>
          <p:cNvPr id="2" name="Group 29"/>
          <p:cNvGrpSpPr>
            <a:grpSpLocks/>
          </p:cNvGrpSpPr>
          <p:nvPr/>
        </p:nvGrpSpPr>
        <p:grpSpPr bwMode="auto">
          <a:xfrm>
            <a:off x="148320" y="2599473"/>
            <a:ext cx="3045600" cy="1382545"/>
            <a:chOff x="163512" y="4389437"/>
            <a:chExt cx="3358244" cy="1524000"/>
          </a:xfrm>
        </p:grpSpPr>
        <p:pic>
          <p:nvPicPr>
            <p:cNvPr id="25630" name="Picture 2" descr="An image of a DBA/2J Jackson Laboratory research mouse."/>
            <p:cNvPicPr>
              <a:picLocks noChangeAspect="1" noChangeArrowheads="1"/>
            </p:cNvPicPr>
            <p:nvPr/>
          </p:nvPicPr>
          <p:blipFill>
            <a:blip r:embed="rId4" cstate="print"/>
            <a:srcRect/>
            <a:stretch>
              <a:fillRect/>
            </a:stretch>
          </p:blipFill>
          <p:spPr bwMode="auto">
            <a:xfrm>
              <a:off x="163512" y="5303837"/>
              <a:ext cx="798602" cy="609600"/>
            </a:xfrm>
            <a:prstGeom prst="rect">
              <a:avLst/>
            </a:prstGeom>
            <a:noFill/>
            <a:ln w="9525">
              <a:noFill/>
              <a:miter lim="800000"/>
              <a:headEnd/>
              <a:tailEnd/>
            </a:ln>
          </p:spPr>
        </p:pic>
        <p:pic>
          <p:nvPicPr>
            <p:cNvPr id="25631" name="Picture 4" descr="http://25.media.tumblr.com/tumblr_maqsraJwGB1rch58oo1_500.png"/>
            <p:cNvPicPr>
              <a:picLocks noChangeAspect="1" noChangeArrowheads="1"/>
            </p:cNvPicPr>
            <p:nvPr/>
          </p:nvPicPr>
          <p:blipFill>
            <a:blip r:embed="rId5" cstate="print"/>
            <a:srcRect/>
            <a:stretch>
              <a:fillRect/>
            </a:stretch>
          </p:blipFill>
          <p:spPr bwMode="auto">
            <a:xfrm>
              <a:off x="163512" y="4922837"/>
              <a:ext cx="816428" cy="457200"/>
            </a:xfrm>
            <a:prstGeom prst="rect">
              <a:avLst/>
            </a:prstGeom>
            <a:noFill/>
            <a:ln w="9525">
              <a:noFill/>
              <a:miter lim="800000"/>
              <a:headEnd/>
              <a:tailEnd/>
            </a:ln>
          </p:spPr>
        </p:pic>
        <p:pic>
          <p:nvPicPr>
            <p:cNvPr id="25632" name="Picture 26" descr="_51032029_zebrafishspl.jpg"/>
            <p:cNvPicPr>
              <a:picLocks noChangeAspect="1"/>
            </p:cNvPicPr>
            <p:nvPr/>
          </p:nvPicPr>
          <p:blipFill>
            <a:blip r:embed="rId6" cstate="print"/>
            <a:srcRect/>
            <a:stretch>
              <a:fillRect/>
            </a:stretch>
          </p:blipFill>
          <p:spPr bwMode="auto">
            <a:xfrm>
              <a:off x="163513" y="4389437"/>
              <a:ext cx="762000" cy="533400"/>
            </a:xfrm>
            <a:prstGeom prst="rect">
              <a:avLst/>
            </a:prstGeom>
            <a:noFill/>
            <a:ln w="9525">
              <a:noFill/>
              <a:miter lim="800000"/>
              <a:headEnd/>
              <a:tailEnd/>
            </a:ln>
          </p:spPr>
        </p:pic>
        <p:pic>
          <p:nvPicPr>
            <p:cNvPr id="25633" name="Picture 3"/>
            <p:cNvPicPr>
              <a:picLocks noChangeAspect="1" noChangeArrowheads="1"/>
            </p:cNvPicPr>
            <p:nvPr/>
          </p:nvPicPr>
          <p:blipFill>
            <a:blip r:embed="rId7" cstate="print"/>
            <a:srcRect/>
            <a:stretch>
              <a:fillRect/>
            </a:stretch>
          </p:blipFill>
          <p:spPr bwMode="auto">
            <a:xfrm>
              <a:off x="925512" y="4389437"/>
              <a:ext cx="2596244" cy="1514476"/>
            </a:xfrm>
            <a:prstGeom prst="rect">
              <a:avLst/>
            </a:prstGeom>
            <a:noFill/>
            <a:ln w="9525">
              <a:noFill/>
              <a:miter lim="800000"/>
              <a:headEnd/>
              <a:tailEnd/>
            </a:ln>
          </p:spPr>
        </p:pic>
      </p:grpSp>
      <p:grpSp>
        <p:nvGrpSpPr>
          <p:cNvPr id="3" name="Group 32"/>
          <p:cNvGrpSpPr>
            <a:grpSpLocks/>
          </p:cNvGrpSpPr>
          <p:nvPr/>
        </p:nvGrpSpPr>
        <p:grpSpPr bwMode="auto">
          <a:xfrm>
            <a:off x="7198560" y="4189399"/>
            <a:ext cx="1648800" cy="2056536"/>
            <a:chOff x="544513" y="4160837"/>
            <a:chExt cx="1817913" cy="2266950"/>
          </a:xfrm>
        </p:grpSpPr>
        <p:pic>
          <p:nvPicPr>
            <p:cNvPr id="25626" name="Picture 3"/>
            <p:cNvPicPr>
              <a:picLocks noChangeAspect="1" noChangeArrowheads="1"/>
            </p:cNvPicPr>
            <p:nvPr/>
          </p:nvPicPr>
          <p:blipFill>
            <a:blip r:embed="rId8" cstate="print"/>
            <a:srcRect/>
            <a:stretch>
              <a:fillRect/>
            </a:stretch>
          </p:blipFill>
          <p:spPr bwMode="auto">
            <a:xfrm>
              <a:off x="544513" y="4160837"/>
              <a:ext cx="1809750" cy="2266950"/>
            </a:xfrm>
            <a:prstGeom prst="rect">
              <a:avLst/>
            </a:prstGeom>
            <a:noFill/>
            <a:ln w="9525">
              <a:noFill/>
              <a:miter lim="800000"/>
              <a:headEnd/>
              <a:tailEnd/>
            </a:ln>
          </p:spPr>
        </p:pic>
        <p:pic>
          <p:nvPicPr>
            <p:cNvPr id="25627" name="Picture 2" descr="An image of a DBA/2J Jackson Laboratory research mouse."/>
            <p:cNvPicPr>
              <a:picLocks noChangeAspect="1" noChangeArrowheads="1"/>
            </p:cNvPicPr>
            <p:nvPr/>
          </p:nvPicPr>
          <p:blipFill>
            <a:blip r:embed="rId4" cstate="print"/>
            <a:srcRect/>
            <a:stretch>
              <a:fillRect/>
            </a:stretch>
          </p:blipFill>
          <p:spPr bwMode="auto">
            <a:xfrm>
              <a:off x="1555661" y="4999038"/>
              <a:ext cx="798602" cy="609600"/>
            </a:xfrm>
            <a:prstGeom prst="rect">
              <a:avLst/>
            </a:prstGeom>
            <a:noFill/>
            <a:ln w="9525">
              <a:noFill/>
              <a:miter lim="800000"/>
              <a:headEnd/>
              <a:tailEnd/>
            </a:ln>
          </p:spPr>
        </p:pic>
        <p:pic>
          <p:nvPicPr>
            <p:cNvPr id="25628" name="Picture 36" descr="_51032029_zebrafishspl.jpg"/>
            <p:cNvPicPr>
              <a:picLocks noChangeAspect="1"/>
            </p:cNvPicPr>
            <p:nvPr/>
          </p:nvPicPr>
          <p:blipFill>
            <a:blip r:embed="rId9" cstate="print"/>
            <a:srcRect/>
            <a:stretch>
              <a:fillRect/>
            </a:stretch>
          </p:blipFill>
          <p:spPr bwMode="auto">
            <a:xfrm>
              <a:off x="1611311" y="6009877"/>
              <a:ext cx="742951" cy="417910"/>
            </a:xfrm>
            <a:prstGeom prst="rect">
              <a:avLst/>
            </a:prstGeom>
            <a:noFill/>
            <a:ln w="9525">
              <a:noFill/>
              <a:miter lim="800000"/>
              <a:headEnd/>
              <a:tailEnd/>
            </a:ln>
          </p:spPr>
        </p:pic>
        <p:pic>
          <p:nvPicPr>
            <p:cNvPr id="25629" name="Picture 4" descr="http://25.media.tumblr.com/tumblr_maqsraJwGB1rch58oo1_500.png"/>
            <p:cNvPicPr>
              <a:picLocks noChangeAspect="1" noChangeArrowheads="1"/>
            </p:cNvPicPr>
            <p:nvPr/>
          </p:nvPicPr>
          <p:blipFill>
            <a:blip r:embed="rId5" cstate="print"/>
            <a:srcRect/>
            <a:stretch>
              <a:fillRect/>
            </a:stretch>
          </p:blipFill>
          <p:spPr bwMode="auto">
            <a:xfrm>
              <a:off x="1545998" y="4160837"/>
              <a:ext cx="816428" cy="457200"/>
            </a:xfrm>
            <a:prstGeom prst="rect">
              <a:avLst/>
            </a:prstGeom>
            <a:noFill/>
            <a:ln w="9525">
              <a:noFill/>
              <a:miter lim="800000"/>
              <a:headEnd/>
              <a:tailEnd/>
            </a:ln>
          </p:spPr>
        </p:pic>
      </p:grpSp>
      <p:sp>
        <p:nvSpPr>
          <p:cNvPr id="25609" name="Text Box 3"/>
          <p:cNvSpPr txBox="1">
            <a:spLocks noChangeArrowheads="1"/>
          </p:cNvSpPr>
          <p:nvPr/>
        </p:nvSpPr>
        <p:spPr bwMode="auto">
          <a:xfrm>
            <a:off x="6448320" y="3221618"/>
            <a:ext cx="2695680" cy="561964"/>
          </a:xfrm>
          <a:prstGeom prst="rect">
            <a:avLst/>
          </a:prstGeom>
          <a:noFill/>
          <a:ln w="9525">
            <a:noFill/>
            <a:miter lim="800000"/>
            <a:headEnd/>
            <a:tailEnd/>
          </a:ln>
        </p:spPr>
        <p:txBody>
          <a:bodyPr lIns="82945" tIns="41473" rIns="82945" bIns="41473">
            <a:spAutoFit/>
          </a:bodyPr>
          <a:lstStyle/>
          <a:p>
            <a:pPr algn="ctr" hangingPunct="0">
              <a:lnSpc>
                <a:spcPct val="93000"/>
              </a:lnSpc>
              <a:spcBef>
                <a:spcPct val="50000"/>
              </a:spcBef>
              <a:buClr>
                <a:srgbClr val="000000"/>
              </a:buClr>
              <a:buSzPct val="100000"/>
              <a:buFont typeface="Times New Roman" pitchFamily="18" charset="0"/>
              <a:buNone/>
            </a:pPr>
            <a:r>
              <a:rPr lang="en-US" sz="3300" b="1" dirty="0">
                <a:solidFill>
                  <a:srgbClr val="000000"/>
                </a:solidFill>
              </a:rPr>
              <a:t>Species tree</a:t>
            </a:r>
          </a:p>
        </p:txBody>
      </p:sp>
      <p:grpSp>
        <p:nvGrpSpPr>
          <p:cNvPr id="36" name="Group 35"/>
          <p:cNvGrpSpPr/>
          <p:nvPr/>
        </p:nvGrpSpPr>
        <p:grpSpPr>
          <a:xfrm>
            <a:off x="3742560" y="4189400"/>
            <a:ext cx="1658879" cy="2075257"/>
            <a:chOff x="7859713" y="4616450"/>
            <a:chExt cx="1828799" cy="2287587"/>
          </a:xfrm>
        </p:grpSpPr>
        <p:pic>
          <p:nvPicPr>
            <p:cNvPr id="25622" name="Picture 3"/>
            <p:cNvPicPr>
              <a:picLocks noChangeAspect="1" noChangeArrowheads="1"/>
            </p:cNvPicPr>
            <p:nvPr/>
          </p:nvPicPr>
          <p:blipFill>
            <a:blip r:embed="rId8" cstate="print"/>
            <a:srcRect/>
            <a:stretch>
              <a:fillRect/>
            </a:stretch>
          </p:blipFill>
          <p:spPr bwMode="auto">
            <a:xfrm>
              <a:off x="7859713" y="4616450"/>
              <a:ext cx="1809750" cy="2266950"/>
            </a:xfrm>
            <a:prstGeom prst="rect">
              <a:avLst/>
            </a:prstGeom>
            <a:noFill/>
            <a:ln w="9525">
              <a:noFill/>
              <a:miter lim="800000"/>
              <a:headEnd/>
              <a:tailEnd/>
            </a:ln>
          </p:spPr>
        </p:pic>
        <p:pic>
          <p:nvPicPr>
            <p:cNvPr id="25623" name="Picture 2" descr="An image of a DBA/2J Jackson Laboratory research mouse."/>
            <p:cNvPicPr>
              <a:picLocks noChangeAspect="1" noChangeArrowheads="1"/>
            </p:cNvPicPr>
            <p:nvPr/>
          </p:nvPicPr>
          <p:blipFill>
            <a:blip r:embed="rId4" cstate="print"/>
            <a:srcRect/>
            <a:stretch>
              <a:fillRect/>
            </a:stretch>
          </p:blipFill>
          <p:spPr bwMode="auto">
            <a:xfrm>
              <a:off x="8870861" y="5454651"/>
              <a:ext cx="798602" cy="609600"/>
            </a:xfrm>
            <a:prstGeom prst="rect">
              <a:avLst/>
            </a:prstGeom>
            <a:noFill/>
            <a:ln w="9525">
              <a:noFill/>
              <a:miter lim="800000"/>
              <a:headEnd/>
              <a:tailEnd/>
            </a:ln>
          </p:spPr>
        </p:pic>
        <p:pic>
          <p:nvPicPr>
            <p:cNvPr id="25624" name="Picture 45" descr="_51032029_zebrafishspl.jpg"/>
            <p:cNvPicPr>
              <a:picLocks noChangeAspect="1"/>
            </p:cNvPicPr>
            <p:nvPr/>
          </p:nvPicPr>
          <p:blipFill>
            <a:blip r:embed="rId9" cstate="print"/>
            <a:srcRect/>
            <a:stretch>
              <a:fillRect/>
            </a:stretch>
          </p:blipFill>
          <p:spPr bwMode="auto">
            <a:xfrm>
              <a:off x="8926512" y="4618037"/>
              <a:ext cx="742951" cy="417910"/>
            </a:xfrm>
            <a:prstGeom prst="rect">
              <a:avLst/>
            </a:prstGeom>
            <a:noFill/>
            <a:ln w="9525">
              <a:noFill/>
              <a:miter lim="800000"/>
              <a:headEnd/>
              <a:tailEnd/>
            </a:ln>
          </p:spPr>
        </p:pic>
        <p:pic>
          <p:nvPicPr>
            <p:cNvPr id="25625" name="Picture 4" descr="http://25.media.tumblr.com/tumblr_maqsraJwGB1rch58oo1_500.png"/>
            <p:cNvPicPr>
              <a:picLocks noChangeAspect="1" noChangeArrowheads="1"/>
            </p:cNvPicPr>
            <p:nvPr/>
          </p:nvPicPr>
          <p:blipFill>
            <a:blip r:embed="rId5" cstate="print"/>
            <a:srcRect/>
            <a:stretch>
              <a:fillRect/>
            </a:stretch>
          </p:blipFill>
          <p:spPr bwMode="auto">
            <a:xfrm>
              <a:off x="8872084" y="6446837"/>
              <a:ext cx="816428" cy="457200"/>
            </a:xfrm>
            <a:prstGeom prst="rect">
              <a:avLst/>
            </a:prstGeom>
            <a:noFill/>
            <a:ln w="9525">
              <a:noFill/>
              <a:miter lim="800000"/>
              <a:headEnd/>
              <a:tailEnd/>
            </a:ln>
          </p:spPr>
        </p:pic>
      </p:grpSp>
      <p:pic>
        <p:nvPicPr>
          <p:cNvPr id="25" name="Picture 4"/>
          <p:cNvPicPr>
            <a:picLocks noChangeAspect="1" noChangeArrowheads="1"/>
          </p:cNvPicPr>
          <p:nvPr/>
        </p:nvPicPr>
        <p:blipFill>
          <a:blip r:embed="rId10" cstate="print"/>
          <a:srcRect/>
          <a:stretch>
            <a:fillRect/>
          </a:stretch>
        </p:blipFill>
        <p:spPr bwMode="auto">
          <a:xfrm>
            <a:off x="3466080" y="2599473"/>
            <a:ext cx="2350080" cy="1371024"/>
          </a:xfrm>
          <a:prstGeom prst="rect">
            <a:avLst/>
          </a:prstGeom>
          <a:noFill/>
          <a:ln w="9525">
            <a:noFill/>
            <a:miter lim="800000"/>
            <a:headEnd/>
            <a:tailEnd/>
          </a:ln>
        </p:spPr>
      </p:pic>
      <p:sp>
        <p:nvSpPr>
          <p:cNvPr id="26" name="Rectangle 6"/>
          <p:cNvSpPr>
            <a:spLocks noChangeArrowheads="1"/>
          </p:cNvSpPr>
          <p:nvPr/>
        </p:nvSpPr>
        <p:spPr bwMode="auto">
          <a:xfrm>
            <a:off x="4019040" y="2112323"/>
            <a:ext cx="1194634" cy="402561"/>
          </a:xfrm>
          <a:prstGeom prst="rect">
            <a:avLst/>
          </a:prstGeom>
          <a:noFill/>
          <a:ln w="9525">
            <a:noFill/>
            <a:miter lim="800000"/>
            <a:headEnd/>
            <a:tailEnd/>
          </a:ln>
        </p:spPr>
        <p:txBody>
          <a:bodyPr wrap="none" lIns="82945" tIns="41473" rIns="82945" bIns="41473" anchor="ctr">
            <a:spAutoFit/>
          </a:bodyPr>
          <a:lstStyle/>
          <a:p>
            <a:pPr hangingPunct="0">
              <a:lnSpc>
                <a:spcPct val="93000"/>
              </a:lnSpc>
              <a:buClr>
                <a:srgbClr val="000000"/>
              </a:buClr>
              <a:buSzPct val="100000"/>
              <a:buFont typeface="Times New Roman" pitchFamily="18" charset="0"/>
              <a:buNone/>
            </a:pPr>
            <a:r>
              <a:rPr lang="en-US" sz="2200" b="1" i="1" u="sng">
                <a:solidFill>
                  <a:srgbClr val="000000"/>
                </a:solidFill>
                <a:latin typeface="Helvetica" pitchFamily="34" charset="0"/>
              </a:rPr>
              <a:t>Gene Y</a:t>
            </a:r>
          </a:p>
        </p:txBody>
      </p:sp>
      <p:grpSp>
        <p:nvGrpSpPr>
          <p:cNvPr id="5" name="Group 46"/>
          <p:cNvGrpSpPr>
            <a:grpSpLocks/>
          </p:cNvGrpSpPr>
          <p:nvPr/>
        </p:nvGrpSpPr>
        <p:grpSpPr bwMode="auto">
          <a:xfrm>
            <a:off x="1185120" y="4189400"/>
            <a:ext cx="1546560" cy="2099740"/>
            <a:chOff x="3363913" y="4160837"/>
            <a:chExt cx="1704975" cy="2314576"/>
          </a:xfrm>
        </p:grpSpPr>
        <p:pic>
          <p:nvPicPr>
            <p:cNvPr id="25618" name="Picture 4"/>
            <p:cNvPicPr>
              <a:picLocks noChangeAspect="1" noChangeArrowheads="1"/>
            </p:cNvPicPr>
            <p:nvPr/>
          </p:nvPicPr>
          <p:blipFill>
            <a:blip r:embed="rId11" cstate="print"/>
            <a:srcRect/>
            <a:stretch>
              <a:fillRect/>
            </a:stretch>
          </p:blipFill>
          <p:spPr bwMode="auto">
            <a:xfrm>
              <a:off x="3363913" y="4160838"/>
              <a:ext cx="1704975" cy="2314575"/>
            </a:xfrm>
            <a:prstGeom prst="rect">
              <a:avLst/>
            </a:prstGeom>
            <a:noFill/>
            <a:ln w="9525">
              <a:noFill/>
              <a:miter lim="800000"/>
              <a:headEnd/>
              <a:tailEnd/>
            </a:ln>
          </p:spPr>
        </p:pic>
        <p:pic>
          <p:nvPicPr>
            <p:cNvPr id="25619" name="Picture 2" descr="An image of a DBA/2J Jackson Laboratory research mouse."/>
            <p:cNvPicPr>
              <a:picLocks noChangeAspect="1" noChangeArrowheads="1"/>
            </p:cNvPicPr>
            <p:nvPr/>
          </p:nvPicPr>
          <p:blipFill>
            <a:blip r:embed="rId4" cstate="print"/>
            <a:srcRect/>
            <a:stretch>
              <a:fillRect/>
            </a:stretch>
          </p:blipFill>
          <p:spPr bwMode="auto">
            <a:xfrm>
              <a:off x="4270286" y="5837237"/>
              <a:ext cx="798602" cy="609600"/>
            </a:xfrm>
            <a:prstGeom prst="rect">
              <a:avLst/>
            </a:prstGeom>
            <a:noFill/>
            <a:ln w="9525">
              <a:noFill/>
              <a:miter lim="800000"/>
              <a:headEnd/>
              <a:tailEnd/>
            </a:ln>
          </p:spPr>
        </p:pic>
        <p:pic>
          <p:nvPicPr>
            <p:cNvPr id="25620" name="Picture 42" descr="_51032029_zebrafishspl.jpg"/>
            <p:cNvPicPr>
              <a:picLocks noChangeAspect="1"/>
            </p:cNvPicPr>
            <p:nvPr/>
          </p:nvPicPr>
          <p:blipFill>
            <a:blip r:embed="rId9" cstate="print"/>
            <a:srcRect/>
            <a:stretch>
              <a:fillRect/>
            </a:stretch>
          </p:blipFill>
          <p:spPr bwMode="auto">
            <a:xfrm>
              <a:off x="4325937" y="5151437"/>
              <a:ext cx="742951" cy="417910"/>
            </a:xfrm>
            <a:prstGeom prst="rect">
              <a:avLst/>
            </a:prstGeom>
            <a:noFill/>
            <a:ln w="9525">
              <a:noFill/>
              <a:miter lim="800000"/>
              <a:headEnd/>
              <a:tailEnd/>
            </a:ln>
          </p:spPr>
        </p:pic>
        <p:pic>
          <p:nvPicPr>
            <p:cNvPr id="25621" name="Picture 4" descr="http://25.media.tumblr.com/tumblr_maqsraJwGB1rch58oo1_500.png"/>
            <p:cNvPicPr>
              <a:picLocks noChangeAspect="1" noChangeArrowheads="1"/>
            </p:cNvPicPr>
            <p:nvPr/>
          </p:nvPicPr>
          <p:blipFill>
            <a:blip r:embed="rId5" cstate="print"/>
            <a:srcRect/>
            <a:stretch>
              <a:fillRect/>
            </a:stretch>
          </p:blipFill>
          <p:spPr bwMode="auto">
            <a:xfrm>
              <a:off x="4252460" y="4160837"/>
              <a:ext cx="816428" cy="457200"/>
            </a:xfrm>
            <a:prstGeom prst="rect">
              <a:avLst/>
            </a:prstGeom>
            <a:noFill/>
            <a:ln w="9525">
              <a:noFill/>
              <a:miter lim="800000"/>
              <a:headEnd/>
              <a:tailEnd/>
            </a:ln>
          </p:spPr>
        </p:pic>
      </p:grpSp>
      <p:sp>
        <p:nvSpPr>
          <p:cNvPr id="35" name="Not Equal 34"/>
          <p:cNvSpPr/>
          <p:nvPr/>
        </p:nvSpPr>
        <p:spPr>
          <a:xfrm>
            <a:off x="5885280" y="4327654"/>
            <a:ext cx="967680" cy="1520800"/>
          </a:xfrm>
          <a:prstGeom prst="mathNotEqual">
            <a:avLst>
              <a:gd name="adj1" fmla="val 12175"/>
              <a:gd name="adj2" fmla="val 6600000"/>
              <a:gd name="adj3" fmla="val 1176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rtlCol="0" anchor="ctr"/>
          <a:lstStyle/>
          <a:p>
            <a:pPr algn="ctr"/>
            <a:endParaRPr lang="en-US">
              <a:solidFill>
                <a:schemeClr val="tx1"/>
              </a:solidFill>
            </a:endParaRPr>
          </a:p>
        </p:txBody>
      </p:sp>
      <p:pic>
        <p:nvPicPr>
          <p:cNvPr id="29" name="Picture 28"/>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48320" y="1320269"/>
            <a:ext cx="8847360" cy="5150330"/>
          </a:xfrm>
          <a:prstGeom prst="rect">
            <a:avLst/>
          </a:prstGeom>
        </p:spPr>
      </p:pic>
      <p:pic>
        <p:nvPicPr>
          <p:cNvPr id="30" name="Picture 17"/>
          <p:cNvPicPr>
            <a:picLocks noChangeAspect="1" noChangeArrowheads="1"/>
          </p:cNvPicPr>
          <p:nvPr/>
        </p:nvPicPr>
        <p:blipFill>
          <a:blip r:embed="rId13" cstate="print"/>
          <a:srcRect/>
          <a:stretch>
            <a:fillRect/>
          </a:stretch>
        </p:blipFill>
        <p:spPr bwMode="auto">
          <a:xfrm>
            <a:off x="0" y="-27363"/>
            <a:ext cx="1285920" cy="1286055"/>
          </a:xfrm>
          <a:prstGeom prst="rect">
            <a:avLst/>
          </a:prstGeom>
          <a:noFill/>
          <a:ln w="9525">
            <a:noFill/>
            <a:miter lim="800000"/>
            <a:headEnd/>
            <a:tailEnd/>
          </a:ln>
        </p:spPr>
      </p:pic>
    </p:spTree>
    <p:extLst>
      <p:ext uri="{BB962C8B-B14F-4D97-AF65-F5344CB8AC3E}">
        <p14:creationId xmlns:p14="http://schemas.microsoft.com/office/powerpoint/2010/main" val="56854307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strVal val="#ppt_w*0.70"/>
                                          </p:val>
                                        </p:tav>
                                        <p:tav tm="100000">
                                          <p:val>
                                            <p:strVal val="#ppt_w"/>
                                          </p:val>
                                        </p:tav>
                                      </p:tavLst>
                                    </p:anim>
                                    <p:anim calcmode="lin" valueType="num">
                                      <p:cBhvr>
                                        <p:cTn id="8" dur="1000" fill="hold"/>
                                        <p:tgtEl>
                                          <p:spTgt spid="29"/>
                                        </p:tgtEl>
                                        <p:attrNameLst>
                                          <p:attrName>ppt_h</p:attrName>
                                        </p:attrNameLst>
                                      </p:cBhvr>
                                      <p:tavLst>
                                        <p:tav tm="0">
                                          <p:val>
                                            <p:strVal val="#ppt_h"/>
                                          </p:val>
                                        </p:tav>
                                        <p:tav tm="100000">
                                          <p:val>
                                            <p:strVal val="#ppt_h"/>
                                          </p:val>
                                        </p:tav>
                                      </p:tavLst>
                                    </p:anim>
                                    <p:animEffect transition="in" filter="fade">
                                      <p:cBhvr>
                                        <p:cTn id="9"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1419</TotalTime>
  <Words>1416</Words>
  <Application>Microsoft Macintosh PowerPoint</Application>
  <PresentationFormat>On-screen Show (4:3)</PresentationFormat>
  <Paragraphs>252</Paragraphs>
  <Slides>40</Slides>
  <Notes>21</Notes>
  <HiddenSlides>2</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2" baseType="lpstr">
      <vt:lpstr>Office Theme</vt:lpstr>
      <vt:lpstr>Worksheet</vt:lpstr>
      <vt:lpstr>Evaluation of Gene expression profiles with regards to somatic evolution  (In Cancer)</vt:lpstr>
      <vt:lpstr>PowerPoint Presentation</vt:lpstr>
      <vt:lpstr>PowerPoint Presentation</vt:lpstr>
      <vt:lpstr>PowerPoint Presentation</vt:lpstr>
      <vt:lpstr>PowerPoint Presentation</vt:lpstr>
      <vt:lpstr>PowerPoint Presentation</vt:lpstr>
      <vt:lpstr>PowerPoint Presentation</vt:lpstr>
      <vt:lpstr>Concatenation Yields an Absolutely Supported Phylogeny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Exploration of Gene expression profiles with regards to somatic evolution in Breast Cancer </vt:lpstr>
      <vt:lpstr>Exploration of Gene expression profiles with regards to somatic evolution in Breast Cancer </vt:lpstr>
      <vt:lpstr>PCR using genes associated with DTD criterion</vt:lpstr>
      <vt:lpstr>Individual Gene function</vt:lpstr>
      <vt:lpstr>Principal Component Regression</vt:lpstr>
      <vt:lpstr>Principal Component Regression</vt:lpstr>
      <vt:lpstr>PC1 vs PC2 vs DTD</vt:lpstr>
      <vt:lpstr>Expression Differences</vt:lpstr>
      <vt:lpstr>Expression Difference:  Xpatient vs Average GenExp</vt:lpstr>
      <vt:lpstr>Expression Difference:  Xpatient vs Minimum and Maximum GenExp</vt:lpstr>
      <vt:lpstr>Expression Difference:  Average vs Minimum, Average vs Max (The Cancer Exp. Universe is converging)</vt:lpstr>
      <vt:lpstr>All vs All expression differences</vt:lpstr>
      <vt:lpstr>Examining density peaks with  Fast density peak algorithm</vt:lpstr>
      <vt:lpstr>Single peak for cutoff 35</vt:lpstr>
      <vt:lpstr>Landscape of BRCA</vt:lpstr>
      <vt:lpstr>Future Additions</vt:lpstr>
      <vt:lpstr>Thank you!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Evaluation of Gene expression profiles with regards to somatic evolution  (In Cancer)</dc:title>
  <dc:creator>Leonidas Salichos</dc:creator>
  <cp:lastModifiedBy>Leonidas Salichos</cp:lastModifiedBy>
  <cp:revision>25</cp:revision>
  <dcterms:created xsi:type="dcterms:W3CDTF">2015-05-05T12:11:49Z</dcterms:created>
  <dcterms:modified xsi:type="dcterms:W3CDTF">2015-05-06T12:36:11Z</dcterms:modified>
</cp:coreProperties>
</file>