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22" r:id="rId3"/>
    <p:sldId id="323" r:id="rId4"/>
    <p:sldId id="324" r:id="rId5"/>
    <p:sldId id="375" r:id="rId6"/>
    <p:sldId id="376" r:id="rId7"/>
    <p:sldId id="327" r:id="rId8"/>
    <p:sldId id="328" r:id="rId9"/>
    <p:sldId id="329" r:id="rId10"/>
    <p:sldId id="330" r:id="rId11"/>
    <p:sldId id="331" r:id="rId12"/>
    <p:sldId id="332" r:id="rId13"/>
    <p:sldId id="388" r:id="rId14"/>
    <p:sldId id="334" r:id="rId15"/>
    <p:sldId id="333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3" r:id="rId24"/>
    <p:sldId id="348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77" r:id="rId33"/>
    <p:sldId id="378" r:id="rId34"/>
    <p:sldId id="379" r:id="rId35"/>
    <p:sldId id="380" r:id="rId36"/>
    <p:sldId id="381" r:id="rId37"/>
    <p:sldId id="387" r:id="rId38"/>
    <p:sldId id="386" r:id="rId39"/>
    <p:sldId id="382" r:id="rId40"/>
    <p:sldId id="383" r:id="rId41"/>
    <p:sldId id="384" r:id="rId42"/>
    <p:sldId id="385" r:id="rId43"/>
    <p:sldId id="37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8913" autoAdjust="0"/>
  </p:normalViewPr>
  <p:slideViewPr>
    <p:cSldViewPr snapToGrid="0">
      <p:cViewPr>
        <p:scale>
          <a:sx n="66" d="100"/>
          <a:sy n="66" d="100"/>
        </p:scale>
        <p:origin x="-14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148AE-0353-456B-8ADB-15612EE9C4FA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39F7-BA5B-4CEF-98FF-0E67EFDAE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Motif alignment across all TPRs from all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506E-7697-4BAD-89C9-805462FC80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8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1-SIFT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80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</a:t>
            </a:r>
            <a:r>
              <a:rPr lang="en-US" baseline="0" dirty="0" smtClean="0"/>
              <a:t> 6 –magenta</a:t>
            </a:r>
          </a:p>
          <a:p>
            <a:r>
              <a:rPr lang="en-US" baseline="0" dirty="0" err="1" smtClean="0"/>
              <a:t>Pos</a:t>
            </a:r>
            <a:r>
              <a:rPr lang="en-US" baseline="0" dirty="0" smtClean="0"/>
              <a:t> 7 – olive (pairs with 23 as an ion bridge) </a:t>
            </a:r>
            <a:r>
              <a:rPr lang="en-US" baseline="0" dirty="0" smtClean="0">
                <a:sym typeface="Wingdings" panose="05000000000000000000" pitchFamily="2" charset="2"/>
              </a:rPr>
              <a:t> 3TPR – TPR2 AC subset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</a:t>
            </a:r>
            <a:r>
              <a:rPr lang="en-US" baseline="0" dirty="0" smtClean="0"/>
              <a:t> 5 – black</a:t>
            </a:r>
          </a:p>
          <a:p>
            <a:r>
              <a:rPr lang="en-US" baseline="0" dirty="0" err="1" smtClean="0"/>
              <a:t>Pos</a:t>
            </a:r>
            <a:r>
              <a:rPr lang="en-US" baseline="0" dirty="0" smtClean="0"/>
              <a:t> 9 – white</a:t>
            </a:r>
          </a:p>
          <a:p>
            <a:r>
              <a:rPr lang="en-US" baseline="0" dirty="0" err="1" smtClean="0"/>
              <a:t>Pos</a:t>
            </a:r>
            <a:r>
              <a:rPr lang="en-US" baseline="0" dirty="0" smtClean="0"/>
              <a:t> 2 - brown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3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Blobs</a:t>
            </a:r>
            <a:r>
              <a:rPr lang="en-US" baseline="0" dirty="0" smtClean="0"/>
              <a:t> completely goes away </a:t>
            </a:r>
            <a:r>
              <a:rPr lang="en-US" baseline="0" dirty="0" smtClean="0">
                <a:sym typeface="Wingdings" panose="05000000000000000000" pitchFamily="2" charset="2"/>
              </a:rPr>
              <a:t> caused by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7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Nucleotide</a:t>
            </a:r>
            <a:r>
              <a:rPr lang="en-US" baseline="0" dirty="0" smtClean="0"/>
              <a:t> </a:t>
            </a:r>
            <a:r>
              <a:rPr lang="en-US" dirty="0" smtClean="0"/>
              <a:t>Conservation versus</a:t>
            </a:r>
            <a:r>
              <a:rPr lang="en-US" baseline="0" dirty="0" smtClean="0"/>
              <a:t> aa accommodation based on homology across species (BLOSUM with GERP)</a:t>
            </a:r>
          </a:p>
          <a:p>
            <a:r>
              <a:rPr lang="en-US" baseline="0" dirty="0" smtClean="0"/>
              <a:t>--high conservation of DNA sequence across species</a:t>
            </a:r>
          </a:p>
          <a:p>
            <a:r>
              <a:rPr lang="en-US" baseline="0" dirty="0" smtClean="0"/>
              <a:t>--but even when the DNA sequence is highly conserved, the mutations that occur at those positions still allow a large range of biochemical changes across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58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Contextualize to positions of TPRs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Mutations are mostly accommodated in nature as seen in BLOSUM30, e.g. the most conserved by positions 20 – mostly ‘1’s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But there are still quite a number of aa changes that does not occur </a:t>
            </a:r>
            <a:r>
              <a:rPr lang="en-US" baseline="0" dirty="0" err="1" smtClean="0">
                <a:sym typeface="Wingdings" panose="05000000000000000000" pitchFamily="2" charset="2"/>
              </a:rPr>
              <a:t>freq</a:t>
            </a:r>
            <a:r>
              <a:rPr lang="en-US" baseline="0" dirty="0" smtClean="0">
                <a:sym typeface="Wingdings" panose="05000000000000000000" pitchFamily="2" charset="2"/>
              </a:rPr>
              <a:t> than expected in nature 30% protein homology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Nucleotide</a:t>
            </a:r>
            <a:r>
              <a:rPr lang="en-US" baseline="0" dirty="0" smtClean="0"/>
              <a:t> </a:t>
            </a:r>
            <a:r>
              <a:rPr lang="en-US" dirty="0" smtClean="0"/>
              <a:t>Conservation versus</a:t>
            </a:r>
            <a:r>
              <a:rPr lang="en-US" baseline="0" dirty="0" smtClean="0"/>
              <a:t> aa accommodation based on homology across species (BLOSUM with GERP)</a:t>
            </a:r>
          </a:p>
          <a:p>
            <a:r>
              <a:rPr lang="en-US" baseline="0" dirty="0" smtClean="0"/>
              <a:t>--high conservation of DNA sequence across species</a:t>
            </a:r>
          </a:p>
          <a:p>
            <a:r>
              <a:rPr lang="en-US" baseline="0" dirty="0" smtClean="0"/>
              <a:t>--but even when the DNA sequence is highly conserved, the mutations that occur at those positions still allow a large range of biochemical changes across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2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Nucleotide</a:t>
            </a:r>
            <a:r>
              <a:rPr lang="en-US" baseline="0" dirty="0" smtClean="0"/>
              <a:t> </a:t>
            </a:r>
            <a:r>
              <a:rPr lang="en-US" dirty="0" smtClean="0"/>
              <a:t>Conservation versus</a:t>
            </a:r>
            <a:r>
              <a:rPr lang="en-US" baseline="0" dirty="0" smtClean="0"/>
              <a:t> aa accommodation based on homology across species (BLOSUM with GERP)</a:t>
            </a:r>
          </a:p>
          <a:p>
            <a:r>
              <a:rPr lang="en-US" baseline="0" dirty="0" smtClean="0"/>
              <a:t>--high conservation of DNA sequence across species</a:t>
            </a:r>
          </a:p>
          <a:p>
            <a:r>
              <a:rPr lang="en-US" baseline="0" dirty="0" smtClean="0"/>
              <a:t>--but even when the DNA sequence is highly conserved, the mutations that occur at those positions still allow a large range of biochemical changes across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4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Nucleotide</a:t>
            </a:r>
            <a:r>
              <a:rPr lang="en-US" baseline="0" dirty="0" smtClean="0"/>
              <a:t> </a:t>
            </a:r>
            <a:r>
              <a:rPr lang="en-US" dirty="0" smtClean="0"/>
              <a:t>Conservation versus</a:t>
            </a:r>
            <a:r>
              <a:rPr lang="en-US" baseline="0" dirty="0" smtClean="0"/>
              <a:t> aa accommodation based on homology across species (BLOSUM with GERP)</a:t>
            </a:r>
          </a:p>
          <a:p>
            <a:r>
              <a:rPr lang="en-US" baseline="0" dirty="0" smtClean="0"/>
              <a:t>--high conservation of DNA sequence across species</a:t>
            </a:r>
          </a:p>
          <a:p>
            <a:r>
              <a:rPr lang="en-US" baseline="0" dirty="0" smtClean="0"/>
              <a:t>--but even when the DNA sequence is highly conserved, the mutations that occur at those positions still allow a large range of biochemical changes across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6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Nucleotide</a:t>
            </a:r>
            <a:r>
              <a:rPr lang="en-US" baseline="0" dirty="0" smtClean="0"/>
              <a:t> </a:t>
            </a:r>
            <a:r>
              <a:rPr lang="en-US" dirty="0" smtClean="0"/>
              <a:t>Conservation versus</a:t>
            </a:r>
            <a:r>
              <a:rPr lang="en-US" baseline="0" dirty="0" smtClean="0"/>
              <a:t> functional impact based on </a:t>
            </a:r>
            <a:r>
              <a:rPr lang="en-US" baseline="0" dirty="0" err="1" smtClean="0"/>
              <a:t>orthology</a:t>
            </a:r>
            <a:r>
              <a:rPr lang="en-US" baseline="0" dirty="0" smtClean="0"/>
              <a:t> across species (</a:t>
            </a:r>
            <a:r>
              <a:rPr lang="en-US" baseline="0" dirty="0" err="1" smtClean="0"/>
              <a:t>Condel</a:t>
            </a:r>
            <a:r>
              <a:rPr lang="en-US" baseline="0" dirty="0" smtClean="0"/>
              <a:t> with GERP)</a:t>
            </a:r>
          </a:p>
          <a:p>
            <a:r>
              <a:rPr lang="en-US" baseline="0" dirty="0" smtClean="0"/>
              <a:t>--high conservation of DNA sequence across species</a:t>
            </a:r>
          </a:p>
          <a:p>
            <a:r>
              <a:rPr lang="en-US" baseline="0" dirty="0" smtClean="0"/>
              <a:t>--aa changes that occur are high impact in some positions but are more </a:t>
            </a:r>
            <a:r>
              <a:rPr lang="en-US" baseline="0" dirty="0" err="1" smtClean="0"/>
              <a:t>accomdated</a:t>
            </a:r>
            <a:r>
              <a:rPr lang="en-US" baseline="0" dirty="0" smtClean="0"/>
              <a:t> at other positions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--high DNA conservation does not limit diversity of aa changes </a:t>
            </a:r>
            <a:r>
              <a:rPr lang="en-US" baseline="0" smtClean="0">
                <a:sym typeface="Wingdings" panose="05000000000000000000" pitchFamily="2" charset="2"/>
              </a:rPr>
              <a:t> wobble?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Within the TPR family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--within the family highly conserved aa positions --&gt; structural are not as conserved in amino acid and nucleotide as it seems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combined-1KG.ESP6500.snps.nonmono.smartDomain2gPos.TPR.34aa.bed*; do echo $</a:t>
            </a:r>
            <a:r>
              <a:rPr lang="en-US" dirty="0" err="1" smtClean="0"/>
              <a:t>i</a:t>
            </a:r>
            <a:r>
              <a:rPr lang="en-US" dirty="0" smtClean="0"/>
              <a:t> ; </a:t>
            </a:r>
            <a:r>
              <a:rPr lang="en-US" dirty="0" err="1" smtClean="0"/>
              <a:t>awk</a:t>
            </a:r>
            <a:r>
              <a:rPr lang="en-US" dirty="0" smtClean="0"/>
              <a:t> '{OFS="\t"}{FS="\t"}{print $1"-"$2"-"$3}' $</a:t>
            </a:r>
            <a:r>
              <a:rPr lang="en-US" dirty="0" err="1" smtClean="0"/>
              <a:t>i</a:t>
            </a:r>
            <a:r>
              <a:rPr lang="en-US" dirty="0" smtClean="0"/>
              <a:t> | sort | </a:t>
            </a:r>
            <a:r>
              <a:rPr lang="en-US" dirty="0" err="1" smtClean="0"/>
              <a:t>uniq</a:t>
            </a:r>
            <a:r>
              <a:rPr lang="en-US" dirty="0" smtClean="0"/>
              <a:t> | </a:t>
            </a:r>
            <a:r>
              <a:rPr lang="en-US" dirty="0" err="1" smtClean="0"/>
              <a:t>egrep</a:t>
            </a:r>
            <a:r>
              <a:rPr lang="en-US" dirty="0" smtClean="0"/>
              <a:t> -v "</a:t>
            </a:r>
            <a:r>
              <a:rPr lang="en-US" dirty="0" err="1" smtClean="0"/>
              <a:t>chrX|chrY</a:t>
            </a:r>
            <a:r>
              <a:rPr lang="en-US" dirty="0" smtClean="0"/>
              <a:t>" | </a:t>
            </a:r>
            <a:r>
              <a:rPr lang="en-US" dirty="0" err="1" smtClean="0"/>
              <a:t>wc</a:t>
            </a:r>
            <a:r>
              <a:rPr lang="en-US" dirty="0" smtClean="0"/>
              <a:t> -l ; done</a:t>
            </a:r>
          </a:p>
          <a:p>
            <a:endParaRPr lang="en-US" dirty="0" smtClean="0"/>
          </a:p>
          <a:p>
            <a:r>
              <a:rPr lang="en-US" dirty="0" smtClean="0"/>
              <a:t>OR</a:t>
            </a:r>
          </a:p>
          <a:p>
            <a:endParaRPr lang="en-US" dirty="0" smtClean="0"/>
          </a:p>
          <a:p>
            <a:r>
              <a:rPr lang="en-US" dirty="0" err="1" smtClean="0"/>
              <a:t>awk</a:t>
            </a:r>
            <a:r>
              <a:rPr lang="en-US" dirty="0" smtClean="0"/>
              <a:t> '{OFS="\t"}{FS="\t"}{if($1 != "</a:t>
            </a:r>
            <a:r>
              <a:rPr lang="en-US" dirty="0" err="1" smtClean="0"/>
              <a:t>chrX</a:t>
            </a:r>
            <a:r>
              <a:rPr lang="en-US" dirty="0" smtClean="0"/>
              <a:t>" &amp;&amp; $1 != "</a:t>
            </a:r>
            <a:r>
              <a:rPr lang="en-US" dirty="0" err="1" smtClean="0"/>
              <a:t>chrY</a:t>
            </a:r>
            <a:r>
              <a:rPr lang="en-US" dirty="0" smtClean="0"/>
              <a:t>"){print $1"-"$2"-"$3}}' ExAC.r0.3.sites.snps.pass.mod.ens73.TPR.34aa.bed | sort | </a:t>
            </a:r>
            <a:r>
              <a:rPr lang="en-US" dirty="0" err="1" smtClean="0"/>
              <a:t>uniq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–l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Nucleotide</a:t>
            </a:r>
            <a:r>
              <a:rPr lang="en-US" baseline="0" dirty="0" smtClean="0"/>
              <a:t> </a:t>
            </a:r>
            <a:r>
              <a:rPr lang="en-US" dirty="0" smtClean="0"/>
              <a:t>Conservation versus</a:t>
            </a:r>
            <a:r>
              <a:rPr lang="en-US" baseline="0" dirty="0" smtClean="0"/>
              <a:t> aa accommodation based on homology across species (BLOSUM with GERP)</a:t>
            </a:r>
          </a:p>
          <a:p>
            <a:r>
              <a:rPr lang="en-US" baseline="0" dirty="0" smtClean="0"/>
              <a:t>--high conservation of DNA sequence across species</a:t>
            </a:r>
          </a:p>
          <a:p>
            <a:r>
              <a:rPr lang="en-US" baseline="0" dirty="0" smtClean="0"/>
              <a:t>--but even when the DNA sequence is highly conserved, the mutations that occur at those positions still allow a large range of biochemical changes across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58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81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combined-1KG.ESP6500.snps.nonmono.smartDomain2gPos.TPR.34aa.bed*; do echo $</a:t>
            </a:r>
            <a:r>
              <a:rPr lang="en-US" dirty="0" err="1" smtClean="0"/>
              <a:t>i</a:t>
            </a:r>
            <a:r>
              <a:rPr lang="en-US" dirty="0" smtClean="0"/>
              <a:t> ; </a:t>
            </a:r>
            <a:r>
              <a:rPr lang="en-US" dirty="0" err="1" smtClean="0"/>
              <a:t>awk</a:t>
            </a:r>
            <a:r>
              <a:rPr lang="en-US" dirty="0" smtClean="0"/>
              <a:t> '{OFS="\t"}{FS="\t"}{print $1"-"$2"-"$3}' $</a:t>
            </a:r>
            <a:r>
              <a:rPr lang="en-US" dirty="0" err="1" smtClean="0"/>
              <a:t>i</a:t>
            </a:r>
            <a:r>
              <a:rPr lang="en-US" dirty="0" smtClean="0"/>
              <a:t> | sort | </a:t>
            </a:r>
            <a:r>
              <a:rPr lang="en-US" dirty="0" err="1" smtClean="0"/>
              <a:t>uniq</a:t>
            </a:r>
            <a:r>
              <a:rPr lang="en-US" dirty="0" smtClean="0"/>
              <a:t> | </a:t>
            </a:r>
            <a:r>
              <a:rPr lang="en-US" dirty="0" err="1" smtClean="0"/>
              <a:t>egrep</a:t>
            </a:r>
            <a:r>
              <a:rPr lang="en-US" dirty="0" smtClean="0"/>
              <a:t> -v "</a:t>
            </a:r>
            <a:r>
              <a:rPr lang="en-US" dirty="0" err="1" smtClean="0"/>
              <a:t>chrX|chrY</a:t>
            </a:r>
            <a:r>
              <a:rPr lang="en-US" dirty="0" smtClean="0"/>
              <a:t>" | </a:t>
            </a:r>
            <a:r>
              <a:rPr lang="en-US" dirty="0" err="1" smtClean="0"/>
              <a:t>wc</a:t>
            </a:r>
            <a:r>
              <a:rPr lang="en-US" dirty="0" smtClean="0"/>
              <a:t> -l ; done</a:t>
            </a:r>
          </a:p>
          <a:p>
            <a:endParaRPr lang="en-US" dirty="0" smtClean="0"/>
          </a:p>
          <a:p>
            <a:r>
              <a:rPr lang="en-US" dirty="0" smtClean="0"/>
              <a:t>OR</a:t>
            </a:r>
          </a:p>
          <a:p>
            <a:endParaRPr lang="en-US" dirty="0" smtClean="0"/>
          </a:p>
          <a:p>
            <a:r>
              <a:rPr lang="en-US" dirty="0" err="1" smtClean="0"/>
              <a:t>awk</a:t>
            </a:r>
            <a:r>
              <a:rPr lang="en-US" dirty="0" smtClean="0"/>
              <a:t> '{OFS="\t"}{FS="\t"}{if($1 != "</a:t>
            </a:r>
            <a:r>
              <a:rPr lang="en-US" dirty="0" err="1" smtClean="0"/>
              <a:t>chrX</a:t>
            </a:r>
            <a:r>
              <a:rPr lang="en-US" dirty="0" smtClean="0"/>
              <a:t>" &amp;&amp; $1 != "</a:t>
            </a:r>
            <a:r>
              <a:rPr lang="en-US" dirty="0" err="1" smtClean="0"/>
              <a:t>chrY</a:t>
            </a:r>
            <a:r>
              <a:rPr lang="en-US" dirty="0" smtClean="0"/>
              <a:t>"){print $1"-"$2"-"$3}}' ExAC.r0.3.sites.snps.pass.mod.ens73.TPR.34aa.bed | sort | </a:t>
            </a:r>
            <a:r>
              <a:rPr lang="en-US" dirty="0" err="1" smtClean="0"/>
              <a:t>uniq</a:t>
            </a:r>
            <a:r>
              <a:rPr lang="en-US" dirty="0" smtClean="0"/>
              <a:t> | </a:t>
            </a:r>
            <a:r>
              <a:rPr lang="en-US" dirty="0" err="1" smtClean="0"/>
              <a:t>wc</a:t>
            </a:r>
            <a:r>
              <a:rPr lang="en-US" dirty="0" smtClean="0"/>
              <a:t> –l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8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Depletion</a:t>
            </a:r>
            <a:r>
              <a:rPr lang="en-US" baseline="0" dirty="0" smtClean="0"/>
              <a:t> of 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77167-A930-4781-981E-3DD95A9543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0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NS2S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rato</a:t>
            </a:r>
            <a:r>
              <a:rPr lang="en-US" baseline="0" dirty="0" smtClean="0"/>
              <a:t> &gt; check NS mutations : all </a:t>
            </a:r>
            <a:r>
              <a:rPr lang="en-US" baseline="0" dirty="0" err="1" smtClean="0"/>
              <a:t>hets</a:t>
            </a:r>
            <a:r>
              <a:rPr lang="en-US" baseline="0" dirty="0" smtClean="0"/>
              <a:t>? &gt; BLOSUM score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all, except 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AC_Adj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AC_Het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179         	L&gt;M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3479 2989	R&gt;Q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BLOSUM matrices</a:t>
            </a:r>
            <a:r>
              <a:rPr lang="en-US" baseline="0" dirty="0" smtClean="0"/>
              <a:t> seem similar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Betwee</a:t>
            </a:r>
            <a:r>
              <a:rPr lang="en-US" baseline="0" dirty="0" smtClean="0"/>
              <a:t>n BLOSUM 30 to BLOSUM 62 from sequentially divergent to sequentially more conserved</a:t>
            </a:r>
          </a:p>
          <a:p>
            <a:r>
              <a:rPr lang="en-US" baseline="0" dirty="0" smtClean="0"/>
              <a:t>Conserved positions concentrated with BLOSUM scores of 0s (more neutral) and 4/5s (probably dominated by synonymous changes</a:t>
            </a:r>
            <a:r>
              <a:rPr lang="en-US" baseline="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Nothing much in the hypervariable positions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err="1" smtClean="0">
                <a:sym typeface="Wingdings" panose="05000000000000000000" pitchFamily="2" charset="2"/>
              </a:rPr>
              <a:t>Pos</a:t>
            </a:r>
            <a:r>
              <a:rPr lang="en-US" baseline="0" dirty="0" smtClean="0">
                <a:sym typeface="Wingdings" panose="05000000000000000000" pitchFamily="2" charset="2"/>
              </a:rPr>
              <a:t> 24 and 34 seem to be able to accommodate a large spread of aa changes; weird on pos24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err="1" smtClean="0">
                <a:sym typeface="Wingdings" panose="05000000000000000000" pitchFamily="2" charset="2"/>
              </a:rPr>
              <a:t>Pos</a:t>
            </a:r>
            <a:r>
              <a:rPr lang="en-US" baseline="0" dirty="0" smtClean="0">
                <a:sym typeface="Wingdings" panose="05000000000000000000" pitchFamily="2" charset="2"/>
              </a:rPr>
              <a:t> 28 has high number of positive aa changes accommodated (high S?)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2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Betwee</a:t>
            </a:r>
            <a:r>
              <a:rPr lang="en-US" baseline="0" dirty="0" smtClean="0"/>
              <a:t>n BLOSUM 30, BLOSUM 62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if we take away S?</a:t>
            </a:r>
          </a:p>
          <a:p>
            <a:r>
              <a:rPr lang="en-US" baseline="0" dirty="0" smtClean="0"/>
              <a:t>NS changes concentrate around neutral or &lt;neutral/deleterious changes in general in both matrices</a:t>
            </a:r>
          </a:p>
          <a:p>
            <a:r>
              <a:rPr lang="en-US" baseline="0" dirty="0" smtClean="0"/>
              <a:t>Pos20 in BLOSUM 62 concentrates on neutral aa changes, while BLOSUM 30 has positive aa changes </a:t>
            </a:r>
            <a:r>
              <a:rPr lang="en-US" baseline="0" dirty="0" smtClean="0">
                <a:sym typeface="Wingdings" panose="05000000000000000000" pitchFamily="2" charset="2"/>
              </a:rPr>
              <a:t> why?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But it seems that physicochemical changes do not show as much information as conservation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What are these changes? </a:t>
            </a:r>
            <a:r>
              <a:rPr lang="en-US" baseline="0" dirty="0" err="1" smtClean="0">
                <a:sym typeface="Wingdings" panose="05000000000000000000" pitchFamily="2" charset="2"/>
              </a:rPr>
              <a:t>Heatmaps</a:t>
            </a:r>
            <a:r>
              <a:rPr lang="en-US" baseline="0" dirty="0" smtClean="0">
                <a:sym typeface="Wingdings" panose="05000000000000000000" pitchFamily="2" charset="2"/>
              </a:rPr>
              <a:t>….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639F7-BA5B-4CEF-98FF-0E67EFDAE0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7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9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9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3F36-6940-4209-AF7F-8AE2FA8B1681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F0A02-3D0E-46DE-9DF8-4DED2EFF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1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ExAC</a:t>
            </a:r>
            <a:r>
              <a:rPr lang="en-US" dirty="0" smtClean="0"/>
              <a:t> in TPRs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1750" r="6025" b="9350"/>
          <a:stretch/>
        </p:blipFill>
        <p:spPr>
          <a:xfrm>
            <a:off x="615967" y="318316"/>
            <a:ext cx="10704244" cy="2006279"/>
          </a:xfrm>
          <a:prstGeom prst="rect">
            <a:avLst/>
          </a:prstGeom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02" y="5456883"/>
            <a:ext cx="1030505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9724" r="6104" b="9432"/>
          <a:stretch/>
        </p:blipFill>
        <p:spPr>
          <a:xfrm>
            <a:off x="615967" y="2381002"/>
            <a:ext cx="10680493" cy="1597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9918" r="6104" b="8847"/>
          <a:stretch/>
        </p:blipFill>
        <p:spPr>
          <a:xfrm>
            <a:off x="636617" y="3978234"/>
            <a:ext cx="10683593" cy="18109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6343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9459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59387" y="567640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72330" y="5676403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39785" y="567640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07543" y="567640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93589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58407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55653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06332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019936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86608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9724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49652" y="386542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962595" y="386542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0050" y="386542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97808" y="386542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83854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48672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45918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96597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010201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86608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99724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49652" y="2179108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962595" y="2179107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30050" y="2179106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97808" y="2179105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83854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48672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45918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696597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010201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24" y="155448"/>
            <a:ext cx="1801368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Rare2comm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10523" r="5909" b="8459"/>
          <a:stretch/>
        </p:blipFill>
        <p:spPr>
          <a:xfrm>
            <a:off x="1294411" y="439386"/>
            <a:ext cx="10025800" cy="1869953"/>
          </a:xfrm>
          <a:prstGeom prst="rect">
            <a:avLst/>
          </a:prstGeom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02" y="5456883"/>
            <a:ext cx="1030505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9724" r="6104" b="9432"/>
          <a:stretch/>
        </p:blipFill>
        <p:spPr>
          <a:xfrm>
            <a:off x="615967" y="2381002"/>
            <a:ext cx="10680493" cy="1597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9918" r="6104" b="8847"/>
          <a:stretch/>
        </p:blipFill>
        <p:spPr>
          <a:xfrm>
            <a:off x="636617" y="3978234"/>
            <a:ext cx="10683593" cy="18109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6343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9459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59387" y="567640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72330" y="5676403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39785" y="567640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07543" y="567640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93589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58407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55653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06332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019936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86608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9724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49652" y="386542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962595" y="386542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0050" y="386542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97808" y="386542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83854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48672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45918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96597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010201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86608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99724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49652" y="2179108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962595" y="2179107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30050" y="2179106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97808" y="2179105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83854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48672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45918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696597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010201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3128" y="70054"/>
            <a:ext cx="24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Rare.NS</a:t>
            </a:r>
            <a:r>
              <a:rPr lang="en-US" dirty="0" smtClean="0"/>
              <a:t> 2 </a:t>
            </a:r>
            <a:r>
              <a:rPr lang="en-US" dirty="0" err="1" smtClean="0"/>
              <a:t>comm.NS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10523" r="93429" b="8459"/>
          <a:stretch/>
        </p:blipFill>
        <p:spPr>
          <a:xfrm>
            <a:off x="570016" y="454642"/>
            <a:ext cx="403761" cy="18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12200" r="6175" b="9349"/>
          <a:stretch/>
        </p:blipFill>
        <p:spPr>
          <a:xfrm>
            <a:off x="608003" y="318990"/>
            <a:ext cx="10704244" cy="1978847"/>
          </a:xfrm>
          <a:prstGeom prst="rect">
            <a:avLst/>
          </a:prstGeom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02" y="5456883"/>
            <a:ext cx="1030505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9724" r="6104" b="9432"/>
          <a:stretch/>
        </p:blipFill>
        <p:spPr>
          <a:xfrm>
            <a:off x="615967" y="2381002"/>
            <a:ext cx="10680493" cy="1597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9918" r="6104" b="8847"/>
          <a:stretch/>
        </p:blipFill>
        <p:spPr>
          <a:xfrm>
            <a:off x="636617" y="3978234"/>
            <a:ext cx="10683593" cy="18109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6343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9459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59387" y="567640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72330" y="5676403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39785" y="567640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07543" y="567640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93589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58407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55653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06332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019936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86608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9724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49652" y="386542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962595" y="386542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0050" y="386542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97808" y="386542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83854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48672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45918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96597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010201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86608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99724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49652" y="2179108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962595" y="2179107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30050" y="2179106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97808" y="2179105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83854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48672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45918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696597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010201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3128" y="206167"/>
            <a:ext cx="1801368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Ns2s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88992"/>
            <a:ext cx="754380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333" r="5833" b="8333"/>
          <a:stretch/>
        </p:blipFill>
        <p:spPr>
          <a:xfrm>
            <a:off x="2133600" y="1066800"/>
            <a:ext cx="7848600" cy="4038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4888992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26971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03271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34642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79571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25000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53600" y="4878106"/>
            <a:ext cx="228600" cy="216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 smtClean="0"/>
              <a:t>Log ratio of NS:S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76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Ns2s </a:t>
            </a:r>
            <a:r>
              <a:rPr lang="en-US" dirty="0"/>
              <a:t>ratio:</a:t>
            </a:r>
            <a:br>
              <a:rPr lang="en-US" dirty="0"/>
            </a:br>
            <a:r>
              <a:rPr lang="en-US" dirty="0"/>
              <a:t>Rank sequence by conservation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10330" r="5846" b="8615"/>
          <a:stretch/>
        </p:blipFill>
        <p:spPr>
          <a:xfrm>
            <a:off x="598714" y="1690688"/>
            <a:ext cx="11419114" cy="3526973"/>
          </a:xfrm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49" y="5217661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9764" y="6259515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10330" r="93305" b="8615"/>
          <a:stretch/>
        </p:blipFill>
        <p:spPr>
          <a:xfrm>
            <a:off x="32657" y="1690687"/>
            <a:ext cx="566057" cy="35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255"/>
          </a:xfrm>
        </p:spPr>
        <p:txBody>
          <a:bodyPr/>
          <a:lstStyle/>
          <a:p>
            <a:r>
              <a:rPr lang="en-US" dirty="0" smtClean="0"/>
              <a:t>Decide conserved and hypervariable positions</a:t>
            </a:r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49" y="5315546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9764" y="6357400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303" y="5450938"/>
            <a:ext cx="1014706" cy="1248038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94147" y="5444314"/>
            <a:ext cx="384311" cy="1251640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82720" y="5450942"/>
            <a:ext cx="311427" cy="1245012"/>
          </a:xfrm>
          <a:prstGeom prst="rect">
            <a:avLst/>
          </a:prstGeom>
          <a:solidFill>
            <a:srgbClr val="FF99FF">
              <a:alpha val="3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78458" y="5444318"/>
            <a:ext cx="642395" cy="1251636"/>
          </a:xfrm>
          <a:prstGeom prst="rect">
            <a:avLst/>
          </a:prstGeom>
          <a:solidFill>
            <a:srgbClr val="FF99FF">
              <a:alpha val="3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668914" y="5450942"/>
            <a:ext cx="1336494" cy="1254661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322527" y="5450941"/>
            <a:ext cx="350724" cy="1254661"/>
          </a:xfrm>
          <a:prstGeom prst="rect">
            <a:avLst/>
          </a:prstGeom>
          <a:solidFill>
            <a:srgbClr val="00FFFF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59001" y="5450941"/>
            <a:ext cx="663525" cy="1254661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13875" r="36087" b="13525"/>
          <a:stretch/>
        </p:blipFill>
        <p:spPr>
          <a:xfrm>
            <a:off x="6214043" y="1326493"/>
            <a:ext cx="3592972" cy="3948461"/>
          </a:xfrm>
          <a:prstGeom prst="rect">
            <a:avLst/>
          </a:prstGeom>
        </p:spPr>
      </p:pic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4" t="11341" r="28594" b="7647"/>
          <a:stretch/>
        </p:blipFill>
        <p:spPr>
          <a:xfrm>
            <a:off x="2610678" y="1409847"/>
            <a:ext cx="3212401" cy="3901821"/>
          </a:xfrm>
        </p:spPr>
      </p:pic>
      <p:sp>
        <p:nvSpPr>
          <p:cNvPr id="30" name="TextBox 29"/>
          <p:cNvSpPr txBox="1"/>
          <p:nvPr/>
        </p:nvSpPr>
        <p:spPr>
          <a:xfrm>
            <a:off x="424068" y="2040835"/>
            <a:ext cx="188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concave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9990763" y="2040624"/>
            <a:ext cx="188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convex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62303" y="3426593"/>
            <a:ext cx="147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PDB:1ELW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Ns2s </a:t>
            </a:r>
            <a:r>
              <a:rPr lang="en-US" dirty="0" smtClean="0"/>
              <a:t>ratio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10330" r="5846" b="8615"/>
          <a:stretch/>
        </p:blipFill>
        <p:spPr>
          <a:xfrm>
            <a:off x="598714" y="1703931"/>
            <a:ext cx="11419114" cy="3526973"/>
          </a:xfrm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49" y="5217661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9764" y="6259515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10330" r="93305" b="8615"/>
          <a:stretch/>
        </p:blipFill>
        <p:spPr>
          <a:xfrm>
            <a:off x="32657" y="1703930"/>
            <a:ext cx="566057" cy="3526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2303" y="5450938"/>
            <a:ext cx="2379680" cy="1248038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34330" y="5450942"/>
            <a:ext cx="2371078" cy="1254661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Ns2s </a:t>
            </a:r>
            <a:r>
              <a:rPr lang="en-US" dirty="0" smtClean="0"/>
              <a:t>ratio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10330" r="5846" b="8615"/>
          <a:stretch/>
        </p:blipFill>
        <p:spPr>
          <a:xfrm>
            <a:off x="598714" y="1703931"/>
            <a:ext cx="11419114" cy="3526973"/>
          </a:xfrm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49" y="5217661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9764" y="6259515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10330" r="93305" b="8615"/>
          <a:stretch/>
        </p:blipFill>
        <p:spPr>
          <a:xfrm>
            <a:off x="32657" y="1703930"/>
            <a:ext cx="566057" cy="3526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2303" y="5450938"/>
            <a:ext cx="2379680" cy="1248038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34330" y="5450942"/>
            <a:ext cx="2371078" cy="1254661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82720" y="3029494"/>
            <a:ext cx="365350" cy="2254418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51954" y="3036122"/>
            <a:ext cx="365350" cy="2254418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r="5800" b="12457"/>
          <a:stretch/>
        </p:blipFill>
        <p:spPr>
          <a:xfrm>
            <a:off x="0" y="65929"/>
            <a:ext cx="2008465" cy="2570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5237" b="14542"/>
          <a:stretch/>
        </p:blipFill>
        <p:spPr>
          <a:xfrm>
            <a:off x="2041122" y="57141"/>
            <a:ext cx="2295306" cy="25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841038" cy="2852737"/>
          </a:xfrm>
        </p:spPr>
        <p:txBody>
          <a:bodyPr/>
          <a:lstStyle/>
          <a:p>
            <a:r>
              <a:rPr lang="en-US" dirty="0" smtClean="0"/>
              <a:t>Sequence identities and BLOSUMs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of aa change </a:t>
            </a:r>
            <a:r>
              <a:rPr lang="en-US" dirty="0" smtClean="0"/>
              <a:t>in local alignments across multiple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402" y="5456883"/>
            <a:ext cx="1030505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t="7172" r="5747" b="2523"/>
          <a:stretch/>
        </p:blipFill>
        <p:spPr>
          <a:xfrm>
            <a:off x="0" y="979564"/>
            <a:ext cx="11701849" cy="477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3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BLOSUM62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14350" y="5200430"/>
            <a:ext cx="261257" cy="22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27466" y="5200430"/>
            <a:ext cx="261257" cy="22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77394" y="5200429"/>
            <a:ext cx="261257" cy="22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90337" y="5200428"/>
            <a:ext cx="261257" cy="22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57792" y="5200427"/>
            <a:ext cx="261257" cy="22563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25550" y="5200426"/>
            <a:ext cx="261257" cy="22563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1596" y="5200425"/>
            <a:ext cx="261257" cy="22563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6414" y="5200425"/>
            <a:ext cx="261257" cy="22563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3660" y="5200424"/>
            <a:ext cx="261257" cy="22563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724339" y="5200424"/>
            <a:ext cx="261257" cy="22563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37943" y="5200424"/>
            <a:ext cx="261257" cy="225631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SNVs found in binding sites in protein-protein interactions (PPI) are important</a:t>
            </a:r>
          </a:p>
          <a:p>
            <a:r>
              <a:rPr lang="en-US" dirty="0"/>
              <a:t>Since many protein motifs mediate PPI, we focus on finding binding sites in PPI domains</a:t>
            </a:r>
            <a:br>
              <a:rPr lang="en-US" dirty="0"/>
            </a:br>
            <a:r>
              <a:rPr lang="en-US" dirty="0"/>
              <a:t>-- an example is protein repeat domain: </a:t>
            </a:r>
            <a:r>
              <a:rPr lang="en-US" dirty="0" err="1"/>
              <a:t>tetratricopeptide</a:t>
            </a:r>
            <a:r>
              <a:rPr lang="en-US" dirty="0"/>
              <a:t> repeat (TPR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Strategy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Obtain list of repeat (e.g. TPR) and non-repeat domains (e.g. PDZ)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a multiple sequence 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b="1" u="sng" dirty="0"/>
              <a:t>hypervariable</a:t>
            </a:r>
            <a:r>
              <a:rPr lang="en-US" dirty="0"/>
              <a:t> positions and highly </a:t>
            </a:r>
            <a:r>
              <a:rPr lang="en-US" b="1" u="sng" dirty="0"/>
              <a:t>conserved</a:t>
            </a:r>
            <a:r>
              <a:rPr lang="en-US" dirty="0"/>
              <a:t>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these positions fall into binding pockets in available PDB structures?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SNVs falling onto these positions are assessed whether they are non-synonymous and deleterious (using SIFT and BLOSUM score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 descr="C:\Users\JM\thesis\conferences_talks\130720-Boston-ProteinSociety\3BLH.png"/>
          <p:cNvPicPr>
            <a:picLocks noChangeAspect="1" noChangeArrowheads="1"/>
          </p:cNvPicPr>
          <p:nvPr/>
        </p:nvPicPr>
        <p:blipFill rotWithShape="1">
          <a:blip r:embed="rId2" cstate="print"/>
          <a:srcRect l="11749" t="45803" r="15500" b="-1"/>
          <a:stretch/>
        </p:blipFill>
        <p:spPr bwMode="auto">
          <a:xfrm>
            <a:off x="6397474" y="281672"/>
            <a:ext cx="2072432" cy="1543953"/>
          </a:xfrm>
          <a:prstGeom prst="rect">
            <a:avLst/>
          </a:prstGeom>
          <a:noFill/>
        </p:spPr>
      </p:pic>
      <p:pic>
        <p:nvPicPr>
          <p:cNvPr id="5" name="Picture 3" descr="C:\Users\JM\thesis\lynne_work\3TPR\manuscript\fig1\3TPR_ribbon-PDB_1ELW.png"/>
          <p:cNvPicPr>
            <a:picLocks noChangeAspect="1" noChangeArrowheads="1"/>
          </p:cNvPicPr>
          <p:nvPr/>
        </p:nvPicPr>
        <p:blipFill>
          <a:blip r:embed="rId3" cstate="print"/>
          <a:srcRect t="70377"/>
          <a:stretch>
            <a:fillRect/>
          </a:stretch>
        </p:blipFill>
        <p:spPr bwMode="auto">
          <a:xfrm>
            <a:off x="9562305" y="630073"/>
            <a:ext cx="1948908" cy="910252"/>
          </a:xfrm>
          <a:prstGeom prst="rect">
            <a:avLst/>
          </a:prstGeom>
          <a:noFill/>
        </p:spPr>
      </p:pic>
      <p:sp>
        <p:nvSpPr>
          <p:cNvPr id="6" name="4-Point Star 5"/>
          <p:cNvSpPr/>
          <p:nvPr/>
        </p:nvSpPr>
        <p:spPr>
          <a:xfrm>
            <a:off x="7324029" y="670819"/>
            <a:ext cx="304800" cy="439737"/>
          </a:xfrm>
          <a:prstGeom prst="star4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9876401" y="723767"/>
            <a:ext cx="304800" cy="439737"/>
          </a:xfrm>
          <a:prstGeom prst="star4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8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Sequence identity among human TPR sequences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4186" r="8804" b="1902"/>
          <a:stretch/>
        </p:blipFill>
        <p:spPr>
          <a:xfrm>
            <a:off x="728870" y="1285462"/>
            <a:ext cx="10465718" cy="55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965" y="5698435"/>
            <a:ext cx="10416209" cy="115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70"/>
          <a:stretch/>
        </p:blipFill>
        <p:spPr>
          <a:xfrm>
            <a:off x="-1" y="-1"/>
            <a:ext cx="12192001" cy="5844209"/>
          </a:xfrm>
        </p:spPr>
      </p:pic>
    </p:spTree>
    <p:extLst>
      <p:ext uri="{BB962C8B-B14F-4D97-AF65-F5344CB8AC3E}">
        <p14:creationId xmlns:p14="http://schemas.microsoft.com/office/powerpoint/2010/main" val="124472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29" y="6096000"/>
            <a:ext cx="486544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756" y="6096000"/>
            <a:ext cx="484792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</p:spPr>
      </p:pic>
    </p:spTree>
    <p:extLst>
      <p:ext uri="{BB962C8B-B14F-4D97-AF65-F5344CB8AC3E}">
        <p14:creationId xmlns:p14="http://schemas.microsoft.com/office/powerpoint/2010/main" val="34302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Condel</a:t>
            </a:r>
            <a:r>
              <a:rPr lang="en-US" dirty="0" smtClean="0"/>
              <a:t>, </a:t>
            </a:r>
            <a:r>
              <a:rPr lang="en-US" dirty="0" err="1" smtClean="0"/>
              <a:t>PolyPhen</a:t>
            </a:r>
            <a:r>
              <a:rPr lang="en-US" dirty="0"/>
              <a:t> </a:t>
            </a:r>
            <a:r>
              <a:rPr lang="en-US" dirty="0" smtClean="0"/>
              <a:t>and SIFT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Deleteriousness of aa change using protein </a:t>
            </a:r>
            <a:r>
              <a:rPr lang="en-US" dirty="0" err="1" smtClean="0"/>
              <a:t>orthology</a:t>
            </a:r>
            <a:r>
              <a:rPr lang="en-US" dirty="0" smtClean="0"/>
              <a:t> and impact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3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1-SIFT</a:t>
            </a:r>
            <a:endParaRPr lang="en-US" dirty="0"/>
          </a:p>
        </p:txBody>
      </p:sp>
      <p:pic>
        <p:nvPicPr>
          <p:cNvPr id="1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511" y="5350183"/>
            <a:ext cx="10364289" cy="150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8158"/>
            <a:ext cx="12029871" cy="4930764"/>
          </a:xfrm>
        </p:spPr>
      </p:pic>
    </p:spTree>
    <p:extLst>
      <p:ext uri="{BB962C8B-B14F-4D97-AF65-F5344CB8AC3E}">
        <p14:creationId xmlns:p14="http://schemas.microsoft.com/office/powerpoint/2010/main" val="12028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4379" r="5838" b="10946"/>
          <a:stretch/>
        </p:blipFill>
        <p:spPr>
          <a:xfrm>
            <a:off x="562303" y="246498"/>
            <a:ext cx="11440180" cy="1734696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5842" b="10171"/>
          <a:stretch/>
        </p:blipFill>
        <p:spPr>
          <a:xfrm>
            <a:off x="381002" y="2345379"/>
            <a:ext cx="11631030" cy="1899359"/>
          </a:xfrm>
          <a:prstGeom prst="rect">
            <a:avLst/>
          </a:prstGeom>
        </p:spPr>
      </p:pic>
      <p:pic>
        <p:nvPicPr>
          <p:cNvPr id="48" name="Picture 2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49" y="5540830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6253" b="9981"/>
          <a:stretch/>
        </p:blipFill>
        <p:spPr>
          <a:xfrm>
            <a:off x="562303" y="4267418"/>
            <a:ext cx="11440179" cy="15272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4161" r="6965" b="89301"/>
          <a:stretch/>
        </p:blipFill>
        <p:spPr>
          <a:xfrm>
            <a:off x="435429" y="3930824"/>
            <a:ext cx="11604171" cy="4007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5094" r="5713" b="89764"/>
          <a:stretch/>
        </p:blipFill>
        <p:spPr>
          <a:xfrm>
            <a:off x="435429" y="2144487"/>
            <a:ext cx="11756571" cy="32322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19764" y="6582684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338" y="5871326"/>
            <a:ext cx="24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Functional impact</a:t>
            </a:r>
            <a:endParaRPr lang="en-US" b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4755" r="7409" b="90022"/>
          <a:stretch/>
        </p:blipFill>
        <p:spPr>
          <a:xfrm>
            <a:off x="381001" y="30237"/>
            <a:ext cx="11647007" cy="1950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1154" r="90612" b="13462"/>
          <a:stretch/>
        </p:blipFill>
        <p:spPr>
          <a:xfrm>
            <a:off x="0" y="4218851"/>
            <a:ext cx="642257" cy="15960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11249" r="90653" b="12552"/>
          <a:stretch/>
        </p:blipFill>
        <p:spPr>
          <a:xfrm>
            <a:off x="0" y="2311415"/>
            <a:ext cx="642257" cy="16194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1250" r="90758" b="14923"/>
          <a:stretch/>
        </p:blipFill>
        <p:spPr>
          <a:xfrm>
            <a:off x="0" y="0"/>
            <a:ext cx="566057" cy="208583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622971" y="0"/>
            <a:ext cx="2389060" cy="68580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2304" y="-1"/>
            <a:ext cx="2365954" cy="685800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4379" r="5838" b="10946"/>
          <a:stretch/>
        </p:blipFill>
        <p:spPr>
          <a:xfrm>
            <a:off x="562303" y="246498"/>
            <a:ext cx="11440180" cy="1734696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5842" b="10171"/>
          <a:stretch/>
        </p:blipFill>
        <p:spPr>
          <a:xfrm>
            <a:off x="381002" y="2345379"/>
            <a:ext cx="11631030" cy="1899359"/>
          </a:xfrm>
          <a:prstGeom prst="rect">
            <a:avLst/>
          </a:prstGeom>
        </p:spPr>
      </p:pic>
      <p:pic>
        <p:nvPicPr>
          <p:cNvPr id="48" name="Picture 2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49" y="5540830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6253" b="9981"/>
          <a:stretch/>
        </p:blipFill>
        <p:spPr>
          <a:xfrm>
            <a:off x="562303" y="4267418"/>
            <a:ext cx="11440179" cy="15272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4161" r="6965" b="89301"/>
          <a:stretch/>
        </p:blipFill>
        <p:spPr>
          <a:xfrm>
            <a:off x="435429" y="3930824"/>
            <a:ext cx="11604171" cy="4007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5094" r="5713" b="89764"/>
          <a:stretch/>
        </p:blipFill>
        <p:spPr>
          <a:xfrm>
            <a:off x="435429" y="2144487"/>
            <a:ext cx="11756571" cy="32322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19764" y="6582684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338" y="5871326"/>
            <a:ext cx="24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Functional impact</a:t>
            </a:r>
            <a:endParaRPr lang="en-US" b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4755" r="7409" b="90022"/>
          <a:stretch/>
        </p:blipFill>
        <p:spPr>
          <a:xfrm>
            <a:off x="381001" y="30237"/>
            <a:ext cx="11647007" cy="1950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1154" r="90612" b="13462"/>
          <a:stretch/>
        </p:blipFill>
        <p:spPr>
          <a:xfrm>
            <a:off x="0" y="4218851"/>
            <a:ext cx="642257" cy="15960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11249" r="90653" b="12552"/>
          <a:stretch/>
        </p:blipFill>
        <p:spPr>
          <a:xfrm>
            <a:off x="0" y="2311415"/>
            <a:ext cx="642257" cy="16194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1250" r="90758" b="14923"/>
          <a:stretch/>
        </p:blipFill>
        <p:spPr>
          <a:xfrm>
            <a:off x="0" y="0"/>
            <a:ext cx="566057" cy="208583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622971" y="0"/>
            <a:ext cx="2389060" cy="68580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2304" y="-1"/>
            <a:ext cx="2365954" cy="685800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37474" y="-2"/>
            <a:ext cx="344183" cy="6861391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37474" y="0"/>
            <a:ext cx="302186" cy="6856364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r="5800" b="12457"/>
          <a:stretch/>
        </p:blipFill>
        <p:spPr>
          <a:xfrm>
            <a:off x="3310361" y="302007"/>
            <a:ext cx="2948925" cy="3774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5237" b="14542"/>
          <a:stretch/>
        </p:blipFill>
        <p:spPr>
          <a:xfrm>
            <a:off x="6694715" y="310439"/>
            <a:ext cx="3266316" cy="3762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4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4379" r="5838" b="10946"/>
          <a:stretch/>
        </p:blipFill>
        <p:spPr>
          <a:xfrm>
            <a:off x="562303" y="246498"/>
            <a:ext cx="11440180" cy="1734696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5842" b="10171"/>
          <a:stretch/>
        </p:blipFill>
        <p:spPr>
          <a:xfrm>
            <a:off x="381002" y="2345379"/>
            <a:ext cx="11631030" cy="1899359"/>
          </a:xfrm>
          <a:prstGeom prst="rect">
            <a:avLst/>
          </a:prstGeom>
        </p:spPr>
      </p:pic>
      <p:pic>
        <p:nvPicPr>
          <p:cNvPr id="48" name="Picture 2"/>
          <p:cNvPicPr>
            <a:picLocks noGrp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49" y="5540830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6253" b="9981"/>
          <a:stretch/>
        </p:blipFill>
        <p:spPr>
          <a:xfrm>
            <a:off x="562303" y="4267418"/>
            <a:ext cx="11440179" cy="15272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4161" r="6965" b="89301"/>
          <a:stretch/>
        </p:blipFill>
        <p:spPr>
          <a:xfrm>
            <a:off x="435429" y="3930824"/>
            <a:ext cx="11604171" cy="4007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5094" r="5713" b="89764"/>
          <a:stretch/>
        </p:blipFill>
        <p:spPr>
          <a:xfrm>
            <a:off x="435429" y="2144487"/>
            <a:ext cx="11756571" cy="32322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19764" y="6582684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338" y="5871326"/>
            <a:ext cx="24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Functional impact</a:t>
            </a:r>
            <a:endParaRPr lang="en-US" b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4755" r="7409" b="90022"/>
          <a:stretch/>
        </p:blipFill>
        <p:spPr>
          <a:xfrm>
            <a:off x="381001" y="30237"/>
            <a:ext cx="11647007" cy="1950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1154" r="90612" b="13462"/>
          <a:stretch/>
        </p:blipFill>
        <p:spPr>
          <a:xfrm>
            <a:off x="0" y="4218851"/>
            <a:ext cx="642257" cy="15960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11249" r="90653" b="12552"/>
          <a:stretch/>
        </p:blipFill>
        <p:spPr>
          <a:xfrm>
            <a:off x="0" y="2311415"/>
            <a:ext cx="642257" cy="16194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1250" r="90758" b="14923"/>
          <a:stretch/>
        </p:blipFill>
        <p:spPr>
          <a:xfrm>
            <a:off x="0" y="0"/>
            <a:ext cx="566057" cy="208583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622971" y="0"/>
            <a:ext cx="2389060" cy="68580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2304" y="-1"/>
            <a:ext cx="2365954" cy="685800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4" t="11841" r="33396" b="15292"/>
          <a:stretch/>
        </p:blipFill>
        <p:spPr>
          <a:xfrm>
            <a:off x="9463322" y="4331539"/>
            <a:ext cx="2201946" cy="2255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9" t="9530" r="28841" b="13193"/>
          <a:stretch/>
        </p:blipFill>
        <p:spPr>
          <a:xfrm>
            <a:off x="7014517" y="4321933"/>
            <a:ext cx="2086069" cy="2265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ectangle 22"/>
          <p:cNvSpPr/>
          <p:nvPr/>
        </p:nvSpPr>
        <p:spPr>
          <a:xfrm>
            <a:off x="3913279" y="-2"/>
            <a:ext cx="344183" cy="6861391"/>
          </a:xfrm>
          <a:prstGeom prst="rect">
            <a:avLst/>
          </a:prstGeom>
          <a:solidFill>
            <a:srgbClr val="CCCC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01221" y="0"/>
            <a:ext cx="302186" cy="6856364"/>
          </a:xfrm>
          <a:prstGeom prst="rect">
            <a:avLst/>
          </a:prstGeom>
          <a:solidFill>
            <a:srgbClr val="FF33CC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4379" r="5838" b="10946"/>
          <a:stretch/>
        </p:blipFill>
        <p:spPr>
          <a:xfrm>
            <a:off x="562303" y="246498"/>
            <a:ext cx="11440180" cy="1734696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r="5842" b="10171"/>
          <a:stretch/>
        </p:blipFill>
        <p:spPr>
          <a:xfrm>
            <a:off x="381002" y="2345379"/>
            <a:ext cx="11631030" cy="1899359"/>
          </a:xfrm>
          <a:prstGeom prst="rect">
            <a:avLst/>
          </a:prstGeom>
        </p:spPr>
      </p:pic>
      <p:pic>
        <p:nvPicPr>
          <p:cNvPr id="48" name="Picture 2"/>
          <p:cNvPicPr>
            <a:picLocks noGrp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49" y="5540830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r="6253" b="9981"/>
          <a:stretch/>
        </p:blipFill>
        <p:spPr>
          <a:xfrm>
            <a:off x="562303" y="4267418"/>
            <a:ext cx="11440179" cy="15272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4161" r="6965" b="89301"/>
          <a:stretch/>
        </p:blipFill>
        <p:spPr>
          <a:xfrm>
            <a:off x="435429" y="3930824"/>
            <a:ext cx="11604171" cy="4007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5094" r="5713" b="89764"/>
          <a:stretch/>
        </p:blipFill>
        <p:spPr>
          <a:xfrm>
            <a:off x="435429" y="2144487"/>
            <a:ext cx="11756571" cy="32322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19764" y="6582684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338" y="5871326"/>
            <a:ext cx="24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Functional impact</a:t>
            </a:r>
            <a:endParaRPr lang="en-US" b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4755" r="7409" b="90022"/>
          <a:stretch/>
        </p:blipFill>
        <p:spPr>
          <a:xfrm>
            <a:off x="381001" y="30237"/>
            <a:ext cx="11647007" cy="1950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1154" r="90612" b="13462"/>
          <a:stretch/>
        </p:blipFill>
        <p:spPr>
          <a:xfrm>
            <a:off x="0" y="4218851"/>
            <a:ext cx="642257" cy="15960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11249" r="90653" b="12552"/>
          <a:stretch/>
        </p:blipFill>
        <p:spPr>
          <a:xfrm>
            <a:off x="0" y="2311415"/>
            <a:ext cx="642257" cy="16194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1250" r="90758" b="14923"/>
          <a:stretch/>
        </p:blipFill>
        <p:spPr>
          <a:xfrm>
            <a:off x="0" y="0"/>
            <a:ext cx="566057" cy="208583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622971" y="0"/>
            <a:ext cx="2389060" cy="68580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2304" y="-1"/>
            <a:ext cx="2365954" cy="685800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653632" y="-2"/>
            <a:ext cx="344183" cy="6861391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348880" y="0"/>
            <a:ext cx="302186" cy="6856364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622970" y="-2"/>
            <a:ext cx="302186" cy="6856364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2254" r="24987" b="8581"/>
          <a:stretch/>
        </p:blipFill>
        <p:spPr>
          <a:xfrm>
            <a:off x="1095044" y="2543011"/>
            <a:ext cx="3017056" cy="3110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t="5321" r="30916" b="12607"/>
          <a:stretch/>
        </p:blipFill>
        <p:spPr>
          <a:xfrm>
            <a:off x="4564887" y="2539524"/>
            <a:ext cx="3023495" cy="3110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26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Conservation of DNA nucleotides across multiple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815" y="4229348"/>
            <a:ext cx="6077393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 l="14607" t="12666" r="62751" b="78667"/>
          <a:stretch>
            <a:fillRect/>
          </a:stretch>
        </p:blipFill>
        <p:spPr bwMode="auto">
          <a:xfrm>
            <a:off x="4495800" y="5391090"/>
            <a:ext cx="599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112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Hypervariability</a:t>
            </a:r>
            <a:r>
              <a:rPr lang="en-US" sz="4000" dirty="0" smtClean="0"/>
              <a:t> and conservation in human TPRs</a:t>
            </a:r>
            <a:endParaRPr lang="en-US" sz="4000" dirty="0"/>
          </a:p>
        </p:txBody>
      </p:sp>
      <p:sp>
        <p:nvSpPr>
          <p:cNvPr id="30" name="Rectangle 29"/>
          <p:cNvSpPr/>
          <p:nvPr/>
        </p:nvSpPr>
        <p:spPr>
          <a:xfrm>
            <a:off x="4572000" y="4343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67400" y="4419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96200" y="42672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772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4457700" y="22860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292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150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00900" y="2209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59836" y="1633943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1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5981700" y="3276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81700" y="28194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81700" y="30480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47288" y="2971800"/>
            <a:ext cx="89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Align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172200" y="3810000"/>
            <a:ext cx="0" cy="6096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0574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6482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62800" y="1981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4419600" y="1828800"/>
            <a:ext cx="3733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8674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532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239000" y="17526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33600" y="16002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133600" y="2667000"/>
            <a:ext cx="7848600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 rot="16200000">
            <a:off x="2633676" y="4681526"/>
            <a:ext cx="1076358" cy="2381309"/>
            <a:chOff x="4257649" y="1490241"/>
            <a:chExt cx="1076358" cy="2381309"/>
          </a:xfrm>
        </p:grpSpPr>
        <p:pic>
          <p:nvPicPr>
            <p:cNvPr id="15" name="Picture 3" descr="C:\Users\JM\thesis\lynne_work\3TPR\manuscript\fig1\3TPR_ribbon-PDB_1ELW.png"/>
            <p:cNvPicPr>
              <a:picLocks noChangeAspect="1" noChangeArrowheads="1"/>
            </p:cNvPicPr>
            <p:nvPr/>
          </p:nvPicPr>
          <p:blipFill>
            <a:blip r:embed="rId5" cstate="print"/>
            <a:srcRect t="70377"/>
            <a:stretch>
              <a:fillRect/>
            </a:stretch>
          </p:blipFill>
          <p:spPr bwMode="auto">
            <a:xfrm rot="5400000">
              <a:off x="3658554" y="2132647"/>
              <a:ext cx="2284099" cy="106680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 rot="5400000">
              <a:off x="4114804" y="332859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4191003" y="163308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410202" y="62292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05801" y="62292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5932" y="1868639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62884" y="2103335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Protein 3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24000" y="1859087"/>
            <a:ext cx="111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Humans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32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4939" r="1483" b="2598"/>
          <a:stretch/>
        </p:blipFill>
        <p:spPr>
          <a:xfrm>
            <a:off x="91245" y="866274"/>
            <a:ext cx="12124622" cy="49022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3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14350" y="5200430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27466" y="5200430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77394" y="520042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90337" y="5200428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57792" y="5200427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25550" y="5200426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1596" y="5200425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6414" y="5200425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3660" y="520042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724339" y="520042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37943" y="520042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02" y="5456883"/>
            <a:ext cx="1030505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5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3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GERP</a:t>
            </a:r>
            <a:endParaRPr lang="en-US" dirty="0"/>
          </a:p>
        </p:txBody>
      </p:sp>
      <p:pic>
        <p:nvPicPr>
          <p:cNvPr id="1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913" y="5399314"/>
            <a:ext cx="10359887" cy="14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158"/>
            <a:ext cx="12050486" cy="5070385"/>
          </a:xfrm>
        </p:spPr>
      </p:pic>
      <p:sp>
        <p:nvSpPr>
          <p:cNvPr id="19" name="Rectangle 18"/>
          <p:cNvSpPr/>
          <p:nvPr/>
        </p:nvSpPr>
        <p:spPr>
          <a:xfrm>
            <a:off x="9233382" y="0"/>
            <a:ext cx="2044218" cy="68580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62555" y="0"/>
            <a:ext cx="2090245" cy="685800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672"/>
            <a:ext cx="12050486" cy="2784386"/>
          </a:xfrm>
          <a:prstGeom prst="rect">
            <a:avLst/>
          </a:prstGeom>
        </p:spPr>
      </p:pic>
      <p:pic>
        <p:nvPicPr>
          <p:cNvPr id="1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913" y="5399314"/>
            <a:ext cx="10359887" cy="145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060"/>
            <a:ext cx="12104914" cy="254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125639"/>
            <a:ext cx="10515600" cy="323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GERP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233382" y="0"/>
            <a:ext cx="2044218" cy="68580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62555" y="0"/>
            <a:ext cx="2090245" cy="685800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628" y="2960914"/>
            <a:ext cx="113192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NS only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5496" y="688158"/>
            <a:ext cx="278295" cy="507038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1253" y="708038"/>
            <a:ext cx="278295" cy="5070385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metrics for speciation in TPRs side by </a:t>
            </a:r>
            <a:r>
              <a:rPr lang="en-US" dirty="0" smtClean="0"/>
              <a:t>side/correlations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(remove NS)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AF and NS within population??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1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7"/>
            <a:ext cx="10208741" cy="51043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627"/>
            <a:ext cx="10515600" cy="1117166"/>
          </a:xfrm>
        </p:spPr>
        <p:txBody>
          <a:bodyPr>
            <a:noAutofit/>
          </a:bodyPr>
          <a:lstStyle/>
          <a:p>
            <a:r>
              <a:rPr lang="en-US" sz="3600" dirty="0" smtClean="0"/>
              <a:t>DNA conservation does not limit aa mutations</a:t>
            </a:r>
            <a:br>
              <a:rPr lang="en-US" sz="3600" dirty="0" smtClean="0"/>
            </a:br>
            <a:r>
              <a:rPr lang="en-US" sz="3600" dirty="0" smtClean="0"/>
              <a:t>-- how can aa change without DNA change?</a:t>
            </a:r>
            <a:br>
              <a:rPr lang="en-US" sz="3600" dirty="0" smtClean="0"/>
            </a:br>
            <a:r>
              <a:rPr lang="en-US" sz="3600" dirty="0" smtClean="0"/>
              <a:t>Is it because of context or aa change without much impact?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5760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2390" r="3881" b="53813"/>
          <a:stretch/>
        </p:blipFill>
        <p:spPr>
          <a:xfrm>
            <a:off x="507020" y="3226362"/>
            <a:ext cx="11518899" cy="2363363"/>
          </a:xfrm>
          <a:prstGeom prst="rect">
            <a:avLst/>
          </a:prstGeom>
        </p:spPr>
      </p:pic>
      <p:pic>
        <p:nvPicPr>
          <p:cNvPr id="15" name="Content Placehold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r="6166"/>
          <a:stretch/>
        </p:blipFill>
        <p:spPr>
          <a:xfrm>
            <a:off x="548640" y="176869"/>
            <a:ext cx="11418570" cy="2547257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49" y="5486400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9764" y="6528254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12086" y="0"/>
            <a:ext cx="2329978" cy="6858001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2304" y="-4"/>
            <a:ext cx="2355068" cy="685800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r="93695"/>
          <a:stretch/>
        </p:blipFill>
        <p:spPr>
          <a:xfrm>
            <a:off x="217170" y="329269"/>
            <a:ext cx="320040" cy="2547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30035" y="2683242"/>
            <a:ext cx="113192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NS only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2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1" t="2390" r="44092" b="53813"/>
          <a:stretch/>
        </p:blipFill>
        <p:spPr>
          <a:xfrm>
            <a:off x="61784" y="3083352"/>
            <a:ext cx="496674" cy="28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5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5" y="1603203"/>
            <a:ext cx="10859230" cy="52547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DNA conservation does not limit aa mutations</a:t>
            </a:r>
            <a:br>
              <a:rPr lang="en-US" sz="3600" dirty="0" smtClean="0"/>
            </a:br>
            <a:r>
              <a:rPr lang="en-US" sz="3600" dirty="0" smtClean="0"/>
              <a:t>-- given nucleotide conservation, how can aa change without causing high functional impact – due to physicochemical similarity?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1152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5" y="1603203"/>
            <a:ext cx="10859230" cy="52547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DNA conservation does not limit aa mutations</a:t>
            </a:r>
            <a:br>
              <a:rPr lang="en-US" sz="3600" dirty="0" smtClean="0"/>
            </a:br>
            <a:r>
              <a:rPr lang="en-US" sz="3600" dirty="0" smtClean="0"/>
              <a:t>-- given nucleotide conservation, how can aa change without causing high functional impact – due to physicochemical similarity?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838200" y="5165124"/>
            <a:ext cx="10515600" cy="87733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10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5" y="1603203"/>
            <a:ext cx="10859230" cy="52547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DNA conservation does not limit aa mutations</a:t>
            </a:r>
            <a:br>
              <a:rPr lang="en-US" sz="3600" dirty="0" smtClean="0"/>
            </a:br>
            <a:r>
              <a:rPr lang="en-US" sz="3600" dirty="0" smtClean="0"/>
              <a:t>-- given nucleotide conservation, how can aa change without causing high functional impact – due to physicochemical similarity?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838200" y="5165124"/>
            <a:ext cx="10515600" cy="87733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2111911"/>
            <a:ext cx="10515600" cy="877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4644" r="5833"/>
          <a:stretch/>
        </p:blipFill>
        <p:spPr>
          <a:xfrm>
            <a:off x="562304" y="3083351"/>
            <a:ext cx="11433046" cy="2403049"/>
          </a:xfrm>
          <a:prstGeom prst="rect">
            <a:avLst/>
          </a:prstGeom>
        </p:spPr>
      </p:pic>
      <p:pic>
        <p:nvPicPr>
          <p:cNvPr id="15" name="Content Placehold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r="6166"/>
          <a:stretch/>
        </p:blipFill>
        <p:spPr>
          <a:xfrm>
            <a:off x="548640" y="176869"/>
            <a:ext cx="11418570" cy="2547257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49" y="5486400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9764" y="6528254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5000" r="95592" b="2450"/>
          <a:stretch/>
        </p:blipFill>
        <p:spPr>
          <a:xfrm>
            <a:off x="283464" y="2527867"/>
            <a:ext cx="128016" cy="3886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12086" y="0"/>
            <a:ext cx="2329978" cy="6858001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2304" y="-1"/>
            <a:ext cx="2355068" cy="685800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r="93695"/>
          <a:stretch/>
        </p:blipFill>
        <p:spPr>
          <a:xfrm>
            <a:off x="217170" y="329269"/>
            <a:ext cx="320040" cy="2547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30035" y="2683242"/>
            <a:ext cx="113192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NS only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2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Mapping onto known PDB structures</a:t>
            </a:r>
            <a:endParaRPr lang="en-US" sz="32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 l="14607" t="12666" r="62751" b="78667"/>
          <a:stretch>
            <a:fillRect/>
          </a:stretch>
        </p:blipFill>
        <p:spPr bwMode="auto">
          <a:xfrm>
            <a:off x="4495800" y="5391090"/>
            <a:ext cx="599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410202" y="62292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05801" y="622929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6000" y="1444824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Magliery</a:t>
            </a:r>
            <a:r>
              <a:rPr lang="en-US" sz="1400" dirty="0"/>
              <a:t> &amp; Regan, </a:t>
            </a:r>
            <a:r>
              <a:rPr lang="en-US" sz="1400" i="1" dirty="0"/>
              <a:t>BMC Bioinformatics, </a:t>
            </a:r>
            <a:r>
              <a:rPr lang="en-US" sz="1400" dirty="0"/>
              <a:t>2005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47800" y="29337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Conserved </a:t>
            </a:r>
            <a:r>
              <a:rPr lang="en-US" sz="1600" b="1" dirty="0" smtClean="0"/>
              <a:t>sites</a:t>
            </a:r>
            <a:endParaRPr lang="en-US" sz="16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 l="10024" t="12329" r="6652"/>
          <a:stretch>
            <a:fillRect/>
          </a:stretch>
        </p:blipFill>
        <p:spPr bwMode="auto">
          <a:xfrm>
            <a:off x="5166600" y="2171700"/>
            <a:ext cx="16152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3873703" y="2095500"/>
            <a:ext cx="1384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/>
              <a:t>Hypervariable</a:t>
            </a:r>
            <a:endParaRPr lang="en-US" sz="1600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b="73062"/>
          <a:stretch>
            <a:fillRect/>
          </a:stretch>
        </p:blipFill>
        <p:spPr bwMode="auto">
          <a:xfrm>
            <a:off x="4038600" y="42672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4572000" y="4343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67400" y="4419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696200" y="42672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0772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 t="26122" b="49787"/>
          <a:stretch>
            <a:fillRect/>
          </a:stretch>
        </p:blipFill>
        <p:spPr bwMode="auto">
          <a:xfrm>
            <a:off x="6858000" y="1752601"/>
            <a:ext cx="3733800" cy="253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/>
          <p:nvPr/>
        </p:nvGrpSpPr>
        <p:grpSpPr>
          <a:xfrm rot="16200000">
            <a:off x="2633676" y="4681526"/>
            <a:ext cx="1076358" cy="2381309"/>
            <a:chOff x="4257649" y="1490241"/>
            <a:chExt cx="1076358" cy="2381309"/>
          </a:xfrm>
        </p:grpSpPr>
        <p:pic>
          <p:nvPicPr>
            <p:cNvPr id="15" name="Picture 3" descr="C:\Users\JM\thesis\lynne_work\3TPR\manuscript\fig1\3TPR_ribbon-PDB_1ELW.png"/>
            <p:cNvPicPr>
              <a:picLocks noChangeAspect="1" noChangeArrowheads="1"/>
            </p:cNvPicPr>
            <p:nvPr/>
          </p:nvPicPr>
          <p:blipFill>
            <a:blip r:embed="rId6" cstate="print"/>
            <a:srcRect t="70377"/>
            <a:stretch>
              <a:fillRect/>
            </a:stretch>
          </p:blipFill>
          <p:spPr bwMode="auto">
            <a:xfrm rot="5400000">
              <a:off x="3658554" y="2132647"/>
              <a:ext cx="2284099" cy="106680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 rot="5400000">
              <a:off x="4114804" y="332859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4191003" y="163308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B1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4890052" y="2407550"/>
            <a:ext cx="1364974" cy="613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12025" y="3234154"/>
            <a:ext cx="1669775" cy="613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t="12765" r="35110" b="10276"/>
          <a:stretch/>
        </p:blipFill>
        <p:spPr>
          <a:xfrm>
            <a:off x="1708309" y="1813306"/>
            <a:ext cx="1879715" cy="26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1" y="1825625"/>
            <a:ext cx="10064750" cy="50323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DNA conservation does not limit aa mutations</a:t>
            </a:r>
            <a:br>
              <a:rPr lang="en-US" sz="3600" dirty="0" smtClean="0"/>
            </a:br>
            <a:r>
              <a:rPr lang="en-US" sz="3600" dirty="0" smtClean="0"/>
              <a:t>-- given nucleotide conservation, how can aa change without causing high functional impact – due to physicochemical similarity? Not really…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104681" y="2352374"/>
            <a:ext cx="1519882" cy="397887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96398" y="2261286"/>
            <a:ext cx="1293342" cy="397887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22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4644" r="5833"/>
          <a:stretch/>
        </p:blipFill>
        <p:spPr>
          <a:xfrm>
            <a:off x="562304" y="3416983"/>
            <a:ext cx="11433046" cy="2403049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2390" r="3881" b="53813"/>
          <a:stretch/>
        </p:blipFill>
        <p:spPr>
          <a:xfrm>
            <a:off x="507020" y="336461"/>
            <a:ext cx="11518899" cy="2669920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49" y="5486400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9764" y="6528254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5000" r="95592" b="2450"/>
          <a:stretch/>
        </p:blipFill>
        <p:spPr>
          <a:xfrm>
            <a:off x="283464" y="2849142"/>
            <a:ext cx="128016" cy="3886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12086" y="0"/>
            <a:ext cx="2329978" cy="6858001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2304" y="-1"/>
            <a:ext cx="2355068" cy="6858001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1" t="2390" r="44092" b="53813"/>
          <a:stretch/>
        </p:blipFill>
        <p:spPr>
          <a:xfrm>
            <a:off x="61784" y="336461"/>
            <a:ext cx="496674" cy="26699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30035" y="2955092"/>
            <a:ext cx="113192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NS only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9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1" t="2390" r="44092" b="53813"/>
          <a:stretch/>
        </p:blipFill>
        <p:spPr>
          <a:xfrm>
            <a:off x="293907" y="1701452"/>
            <a:ext cx="496674" cy="2669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5" y="260304"/>
            <a:ext cx="5597610" cy="57186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163467"/>
            <a:ext cx="5390612" cy="5866630"/>
          </a:xfrm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649" y="5498755"/>
            <a:ext cx="11798701" cy="11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4644" r="86778"/>
          <a:stretch/>
        </p:blipFill>
        <p:spPr>
          <a:xfrm rot="5400000">
            <a:off x="2224889" y="3236945"/>
            <a:ext cx="376810" cy="2403049"/>
          </a:xfrm>
          <a:prstGeom prst="rect">
            <a:avLst/>
          </a:prstGeom>
        </p:spPr>
      </p:pic>
      <p:pic>
        <p:nvPicPr>
          <p:cNvPr id="7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2390" r="40910" b="53813"/>
          <a:stretch/>
        </p:blipFill>
        <p:spPr>
          <a:xfrm>
            <a:off x="1028259" y="1219201"/>
            <a:ext cx="534380" cy="2669920"/>
          </a:xfrm>
          <a:prstGeom prst="rect">
            <a:avLst/>
          </a:prstGeom>
        </p:spPr>
      </p:pic>
      <p:pic>
        <p:nvPicPr>
          <p:cNvPr id="8" name="Content Placeholder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4644" r="79450"/>
          <a:stretch/>
        </p:blipFill>
        <p:spPr>
          <a:xfrm rot="5400000">
            <a:off x="7903152" y="3165892"/>
            <a:ext cx="345989" cy="2403049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5" t="2390" r="37742" b="53813"/>
          <a:stretch/>
        </p:blipFill>
        <p:spPr>
          <a:xfrm>
            <a:off x="6874622" y="1258137"/>
            <a:ext cx="330200" cy="26699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9764" y="6528254"/>
            <a:ext cx="116519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20 8 24 11 27 15 17 4 28 16 7 32 26 30 19 6 21 23 10 3 14 29 1 25 18 34 31 5 33 22 12 13 9 2 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5000" r="95592" b="2450"/>
          <a:stretch/>
        </p:blipFill>
        <p:spPr>
          <a:xfrm rot="5400000">
            <a:off x="2977812" y="3703938"/>
            <a:ext cx="12801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 ideas??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do:</a:t>
            </a:r>
            <a:endParaRPr lang="en-US" dirty="0"/>
          </a:p>
          <a:p>
            <a:r>
              <a:rPr lang="en-US" dirty="0" smtClean="0"/>
              <a:t>Split </a:t>
            </a:r>
            <a:r>
              <a:rPr lang="en-US" dirty="0" smtClean="0"/>
              <a:t>into known TPR functional subsets</a:t>
            </a:r>
          </a:p>
          <a:p>
            <a:r>
              <a:rPr lang="en-US" dirty="0" smtClean="0"/>
              <a:t>Put on TPR domains on one </a:t>
            </a:r>
            <a:r>
              <a:rPr lang="en-US" dirty="0" smtClean="0"/>
              <a:t>single protein </a:t>
            </a:r>
            <a:r>
              <a:rPr lang="en-US" dirty="0" smtClean="0"/>
              <a:t>across species to compare distributions with current average TPR alignments within the human species </a:t>
            </a:r>
          </a:p>
          <a:p>
            <a:r>
              <a:rPr lang="en-US" dirty="0" smtClean="0"/>
              <a:t>Try on </a:t>
            </a:r>
            <a:r>
              <a:rPr lang="en-US" dirty="0" err="1" smtClean="0"/>
              <a:t>ankyrins</a:t>
            </a:r>
            <a:r>
              <a:rPr lang="en-US" dirty="0" smtClean="0"/>
              <a:t> (repeat) and PDZ (non-repeat) domains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7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data was 1KG.ESP6500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776617"/>
              </p:ext>
            </p:extLst>
          </p:nvPr>
        </p:nvGraphicFramePr>
        <p:xfrm>
          <a:off x="838200" y="1825625"/>
          <a:ext cx="5580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022"/>
                <a:gridCol w="208667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1KG.ESP6500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</a:t>
                      </a:r>
                      <a:r>
                        <a:rPr lang="en-US" dirty="0" smtClean="0"/>
                        <a:t> of individuals (</a:t>
                      </a:r>
                      <a:r>
                        <a:rPr lang="en-US" dirty="0" err="1" smtClean="0"/>
                        <a:t>chrs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7,592 (15,184)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auto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SNVs</a:t>
                      </a:r>
                      <a:r>
                        <a:rPr lang="en-US" baseline="0" dirty="0" smtClean="0"/>
                        <a:t> (incl. singletons)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2,159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auto SNVs (excl. singletons)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889 (1,270;59%)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chrs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Rare 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7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r>
              <a:rPr lang="en-US" dirty="0" err="1" smtClean="0"/>
              <a:t>ExAC</a:t>
            </a:r>
            <a:r>
              <a:rPr lang="en-US" dirty="0" smtClean="0"/>
              <a:t> with 1KG.ESP6500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870268"/>
              </p:ext>
            </p:extLst>
          </p:nvPr>
        </p:nvGraphicFramePr>
        <p:xfrm>
          <a:off x="838200" y="1825625"/>
          <a:ext cx="10333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022"/>
                <a:gridCol w="2086678"/>
                <a:gridCol w="2376342"/>
                <a:gridCol w="237634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1KG.ESP6500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Fold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Num</a:t>
                      </a:r>
                      <a:r>
                        <a:rPr lang="en-US" dirty="0" smtClean="0"/>
                        <a:t> of individuals (</a:t>
                      </a:r>
                      <a:r>
                        <a:rPr lang="en-US" dirty="0" err="1" smtClean="0"/>
                        <a:t>chrs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7,592 (15,184)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60,706 (121,412)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auto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SNVs</a:t>
                      </a:r>
                      <a:r>
                        <a:rPr lang="en-US" baseline="0" dirty="0" smtClean="0"/>
                        <a:t> (incl. singletons)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2,159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7,359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auto SNVs (excl. singletons)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889 (1,270;59%)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3,342 (4,017;55%)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chrs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Rare 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6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and AF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Selection within a single human species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402" y="5456883"/>
            <a:ext cx="1030505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9724" r="6104" b="9432"/>
          <a:stretch/>
        </p:blipFill>
        <p:spPr>
          <a:xfrm>
            <a:off x="615967" y="2381002"/>
            <a:ext cx="10680493" cy="1597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9918" r="6104" b="8847"/>
          <a:stretch/>
        </p:blipFill>
        <p:spPr>
          <a:xfrm>
            <a:off x="636617" y="3978234"/>
            <a:ext cx="10683593" cy="1810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2062" r="6202" b="9237"/>
          <a:stretch/>
        </p:blipFill>
        <p:spPr>
          <a:xfrm>
            <a:off x="615968" y="106879"/>
            <a:ext cx="10680493" cy="223849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396343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09459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59387" y="567640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972330" y="5676403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39785" y="567640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07543" y="567640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93589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58407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55653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706332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019936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86608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99724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49652" y="2179108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962595" y="2179107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30050" y="2179106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97808" y="2179105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83854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8672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45918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96597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010201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86608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99724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49652" y="386542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962595" y="386542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630050" y="386542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497808" y="386542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683854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48672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45918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696597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1010201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402" y="5456883"/>
            <a:ext cx="10305058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9724" r="6104" b="9432"/>
          <a:stretch/>
        </p:blipFill>
        <p:spPr>
          <a:xfrm>
            <a:off x="615967" y="2381002"/>
            <a:ext cx="10680493" cy="1597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9918" r="6104" b="8847"/>
          <a:stretch/>
        </p:blipFill>
        <p:spPr>
          <a:xfrm>
            <a:off x="636617" y="3978234"/>
            <a:ext cx="10683593" cy="1810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11672" r="6202" b="9237"/>
          <a:stretch/>
        </p:blipFill>
        <p:spPr>
          <a:xfrm>
            <a:off x="615967" y="71254"/>
            <a:ext cx="10704243" cy="2238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13208" r="60112" b="82590"/>
          <a:stretch/>
        </p:blipFill>
        <p:spPr>
          <a:xfrm>
            <a:off x="3859480" y="326571"/>
            <a:ext cx="1518419" cy="3443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3396343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9459" y="567640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59387" y="567640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72330" y="5676403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39785" y="567640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07543" y="567640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93589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58407" y="567640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55653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06332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019936" y="5676399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86608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9724" y="3865426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49652" y="3865425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962595" y="3865424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0050" y="386542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97808" y="3865422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83854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48672" y="3865421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45918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96597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010201" y="3865420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86608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99724" y="2179109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49652" y="2179108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962595" y="2179107"/>
            <a:ext cx="261257" cy="225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30050" y="2179106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97808" y="2179105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83854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48672" y="2179104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45918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696597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010201" y="2179103"/>
            <a:ext cx="261257" cy="22563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16206</TotalTime>
  <Words>1604</Words>
  <Application>Microsoft Office PowerPoint</Application>
  <PresentationFormat>Widescreen</PresentationFormat>
  <Paragraphs>216</Paragraphs>
  <Slides>43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Wingdings</vt:lpstr>
      <vt:lpstr>Office Theme</vt:lpstr>
      <vt:lpstr>ExAC in TPRs</vt:lpstr>
      <vt:lpstr>Recap</vt:lpstr>
      <vt:lpstr>Hypervariability and conservation in human TPRs</vt:lpstr>
      <vt:lpstr>Mapping onto known PDB structures</vt:lpstr>
      <vt:lpstr>Previous data was 1KG.ESP6500</vt:lpstr>
      <vt:lpstr>Compare ExAC with 1KG.ESP6500</vt:lpstr>
      <vt:lpstr>NS and 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 ratio of NS:S</vt:lpstr>
      <vt:lpstr>Ns2s ratio: Rank sequence by conservation</vt:lpstr>
      <vt:lpstr>Decide conserved and hypervariable positions</vt:lpstr>
      <vt:lpstr>Ns2s ratio</vt:lpstr>
      <vt:lpstr>Ns2s ratio</vt:lpstr>
      <vt:lpstr>Sequence identities and BLOSUMs</vt:lpstr>
      <vt:lpstr>BLOSUM62</vt:lpstr>
      <vt:lpstr>Sequence identity among human TPR sequences</vt:lpstr>
      <vt:lpstr>PowerPoint Presentation</vt:lpstr>
      <vt:lpstr>PowerPoint Presentation</vt:lpstr>
      <vt:lpstr>Condel, PolyPhen and SIFT</vt:lpstr>
      <vt:lpstr>1-SIFT</vt:lpstr>
      <vt:lpstr>PowerPoint Presentation</vt:lpstr>
      <vt:lpstr>PowerPoint Presentation</vt:lpstr>
      <vt:lpstr>PowerPoint Presentation</vt:lpstr>
      <vt:lpstr>PowerPoint Presentation</vt:lpstr>
      <vt:lpstr>GERP</vt:lpstr>
      <vt:lpstr>GERP</vt:lpstr>
      <vt:lpstr>GERP</vt:lpstr>
      <vt:lpstr>GERP</vt:lpstr>
      <vt:lpstr>Putting metrics for speciation in TPRs side by side/correlations (remove NS)</vt:lpstr>
      <vt:lpstr>DNA conservation does not limit aa mutations -- how can aa change without DNA change? Is it because of context or aa change without much impact?</vt:lpstr>
      <vt:lpstr>PowerPoint Presentation</vt:lpstr>
      <vt:lpstr>DNA conservation does not limit aa mutations -- given nucleotide conservation, how can aa change without causing high functional impact – due to physicochemical similarity?</vt:lpstr>
      <vt:lpstr>DNA conservation does not limit aa mutations -- given nucleotide conservation, how can aa change without causing high functional impact – due to physicochemical similarity?</vt:lpstr>
      <vt:lpstr>DNA conservation does not limit aa mutations -- given nucleotide conservation, how can aa change without causing high functional impact – due to physicochemical similarity?</vt:lpstr>
      <vt:lpstr>PowerPoint Presentation</vt:lpstr>
      <vt:lpstr>DNA conservation does not limit aa mutations -- given nucleotide conservation, how can aa change without causing high functional impact – due to physicochemical similarity? Not really…</vt:lpstr>
      <vt:lpstr>PowerPoint Presentation</vt:lpstr>
      <vt:lpstr>PowerPoint Presentation</vt:lpstr>
      <vt:lpstr>Future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247</cp:revision>
  <dcterms:created xsi:type="dcterms:W3CDTF">2015-04-09T18:42:23Z</dcterms:created>
  <dcterms:modified xsi:type="dcterms:W3CDTF">2015-05-06T15:20:48Z</dcterms:modified>
</cp:coreProperties>
</file>