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33390-8859-4DA1-B899-EC6883CFFDD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2069D-5B40-4FB0-ABAD-5274A81A2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Link </a:t>
            </a:r>
            <a:r>
              <a:rPr lang="en-US" dirty="0" err="1" smtClean="0"/>
              <a:t>expression+phenotype</a:t>
            </a:r>
            <a:r>
              <a:rPr lang="en-US" dirty="0" smtClean="0"/>
              <a:t> database to </a:t>
            </a:r>
            <a:r>
              <a:rPr lang="en-US" dirty="0" err="1" smtClean="0"/>
              <a:t>genotype+identity</a:t>
            </a:r>
            <a:r>
              <a:rPr lang="en-US" dirty="0" smtClean="0"/>
              <a:t> database to reveal phenotypes of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Link the phenotype + Identity.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DCFAF-D8D4-4D7E-9B01-27021C5A71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4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1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0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0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3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0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7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0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6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0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34A53-E161-4CF1-853C-6C20F986001F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DEE08-A405-4038-A0F9-D842F9206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4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PrivaSeq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5,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7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9910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1a: Linking Attack Scenario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793474" y="4253491"/>
            <a:ext cx="3158" cy="3352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ight Brace 106"/>
          <p:cNvSpPr/>
          <p:nvPr/>
        </p:nvSpPr>
        <p:spPr>
          <a:xfrm rot="5400000">
            <a:off x="3683071" y="2733230"/>
            <a:ext cx="231964" cy="133462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Arrow Connector 108"/>
          <p:cNvCxnSpPr>
            <a:stCxn id="29" idx="2"/>
            <a:endCxn id="144" idx="3"/>
          </p:cNvCxnSpPr>
          <p:nvPr/>
        </p:nvCxnSpPr>
        <p:spPr>
          <a:xfrm flipH="1">
            <a:off x="4339630" y="2565825"/>
            <a:ext cx="1512110" cy="14177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56143" y="1062212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Phenotype-Genotype </a:t>
            </a:r>
          </a:p>
          <a:p>
            <a:pPr algn="ctr"/>
            <a:r>
              <a:rPr lang="en-US" dirty="0"/>
              <a:t>Correlation Dataset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44850" y="1676143"/>
            <a:ext cx="2013781" cy="8896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780845" y="1695497"/>
                <a:ext cx="2164374" cy="845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/>
                  <a:t>Phenotype 1             Variant 1 </a:t>
                </a:r>
              </a:p>
              <a:p>
                <a:pPr algn="ctr"/>
                <a:r>
                  <a:rPr lang="en-US" sz="1200" dirty="0"/>
                  <a:t>Phenotype 2             Variant 2 </a:t>
                </a:r>
              </a:p>
              <a:p>
                <a:pPr algn="ctr"/>
                <a:r>
                  <a:rPr lang="en-US" sz="1200" dirty="0"/>
                  <a:t>…</a:t>
                </a:r>
              </a:p>
              <a:p>
                <a:pPr algn="ctr"/>
                <a:r>
                  <a:rPr lang="en-US" sz="1200" dirty="0"/>
                  <a:t>Phenotype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1200" dirty="0"/>
                  <a:t>            Variant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1200" dirty="0"/>
                  <a:t> </a:t>
                </a:r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845" y="1695497"/>
                <a:ext cx="2164374" cy="845296"/>
              </a:xfrm>
              <a:prstGeom prst="rect">
                <a:avLst/>
              </a:prstGeom>
              <a:blipFill rotWithShape="0">
                <a:blip r:embed="rId3"/>
                <a:stretch>
                  <a:fillRect b="-3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142576" y="1465826"/>
            <a:ext cx="983369" cy="18036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5945" y="1465826"/>
            <a:ext cx="1342750" cy="18036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142575" y="2010780"/>
            <a:ext cx="233114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388456" y="1987654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HIV+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03086" y="22529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427514" y="2006426"/>
            <a:ext cx="0" cy="1268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730255" y="2010779"/>
            <a:ext cx="0" cy="1259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43696" y="191812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743696" y="217053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4074425" y="2010778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131558" y="2277088"/>
            <a:ext cx="2336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389154" y="2967551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sp>
        <p:nvSpPr>
          <p:cNvPr id="60" name="TextBox 59"/>
          <p:cNvSpPr txBox="1"/>
          <p:nvPr/>
        </p:nvSpPr>
        <p:spPr>
          <a:xfrm rot="5400000">
            <a:off x="3805583" y="258102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1" name="TextBox 60"/>
          <p:cNvSpPr txBox="1"/>
          <p:nvPr/>
        </p:nvSpPr>
        <p:spPr>
          <a:xfrm rot="5400000">
            <a:off x="2522925" y="260493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2149298" y="2985364"/>
            <a:ext cx="2309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142576" y="2559028"/>
            <a:ext cx="23261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 rot="19489206">
            <a:off x="3019215" y="1696225"/>
            <a:ext cx="7120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Phenotype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 rot="19577995">
                <a:off x="3966229" y="1684181"/>
                <a:ext cx="660758" cy="348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Phenotype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800" i="1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3966229" y="1684181"/>
                <a:ext cx="660758" cy="3481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Box 100"/>
          <p:cNvSpPr txBox="1"/>
          <p:nvPr/>
        </p:nvSpPr>
        <p:spPr>
          <a:xfrm>
            <a:off x="3748168" y="288103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325687" y="1122120"/>
            <a:ext cx="197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Phenotype Dataset</a:t>
            </a:r>
          </a:p>
        </p:txBody>
      </p:sp>
      <p:grpSp>
        <p:nvGrpSpPr>
          <p:cNvPr id="149" name="Group 148"/>
          <p:cNvGrpSpPr/>
          <p:nvPr/>
        </p:nvGrpSpPr>
        <p:grpSpPr>
          <a:xfrm>
            <a:off x="3243696" y="3716474"/>
            <a:ext cx="1095935" cy="523220"/>
            <a:chOff x="1727938" y="4323981"/>
            <a:chExt cx="1095935" cy="523220"/>
          </a:xfrm>
        </p:grpSpPr>
        <p:sp>
          <p:nvSpPr>
            <p:cNvPr id="144" name="Rectangle 143"/>
            <p:cNvSpPr/>
            <p:nvPr/>
          </p:nvSpPr>
          <p:spPr>
            <a:xfrm>
              <a:off x="1727938" y="4336680"/>
              <a:ext cx="1095935" cy="5087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820803" y="4323981"/>
              <a:ext cx="9444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Genotype </a:t>
              </a:r>
            </a:p>
            <a:p>
              <a:pPr algn="ctr"/>
              <a:r>
                <a:rPr lang="en-US" sz="1400" dirty="0"/>
                <a:t>Prediction</a:t>
              </a: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7454135" y="1129869"/>
            <a:ext cx="2414750" cy="2159498"/>
            <a:chOff x="705742" y="4353548"/>
            <a:chExt cx="2414750" cy="2159498"/>
          </a:xfrm>
        </p:grpSpPr>
        <p:sp>
          <p:nvSpPr>
            <p:cNvPr id="17" name="TextBox 16"/>
            <p:cNvSpPr txBox="1"/>
            <p:nvPr/>
          </p:nvSpPr>
          <p:spPr>
            <a:xfrm>
              <a:off x="931548" y="4353548"/>
              <a:ext cx="1877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Genotype Dataset</a:t>
              </a:r>
            </a:p>
          </p:txBody>
        </p:sp>
        <p:grpSp>
          <p:nvGrpSpPr>
            <p:cNvPr id="181" name="Group 180"/>
            <p:cNvGrpSpPr/>
            <p:nvPr/>
          </p:nvGrpSpPr>
          <p:grpSpPr>
            <a:xfrm>
              <a:off x="705742" y="4679138"/>
              <a:ext cx="2414750" cy="1833908"/>
              <a:chOff x="4177990" y="5025127"/>
              <a:chExt cx="2414750" cy="1833908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4489617" y="5826428"/>
                <a:ext cx="401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AH</a:t>
                </a: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5168371" y="5046309"/>
                <a:ext cx="1342750" cy="180367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156523" y="5025127"/>
                <a:ext cx="1338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Variant Genotypes</a:t>
                </a:r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>
                <a:off x="5469940" y="5586910"/>
                <a:ext cx="0" cy="126810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5772681" y="5591263"/>
                <a:ext cx="0" cy="12595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TextBox 158"/>
              <p:cNvSpPr txBox="1"/>
              <p:nvPr/>
            </p:nvSpPr>
            <p:spPr>
              <a:xfrm>
                <a:off x="5786122" y="5498609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cxnSp>
            <p:nvCxnSpPr>
              <p:cNvPr id="160" name="Straight Connector 159"/>
              <p:cNvCxnSpPr/>
              <p:nvPr/>
            </p:nvCxnSpPr>
            <p:spPr>
              <a:xfrm>
                <a:off x="6150103" y="5591261"/>
                <a:ext cx="0" cy="12537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TextBox 161"/>
              <p:cNvSpPr txBox="1"/>
              <p:nvPr/>
            </p:nvSpPr>
            <p:spPr>
              <a:xfrm rot="5400000">
                <a:off x="5861072" y="6174576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>
                <a:off x="4177990" y="6139512"/>
                <a:ext cx="233313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TextBox 163"/>
              <p:cNvSpPr txBox="1"/>
              <p:nvPr/>
            </p:nvSpPr>
            <p:spPr>
              <a:xfrm rot="19489206">
                <a:off x="5089038" y="5336488"/>
                <a:ext cx="56297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Variant 1</a:t>
                </a:r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 rot="19386106">
                <a:off x="5401843" y="5329278"/>
                <a:ext cx="56297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Variant 2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6" name="TextBox 165"/>
                  <p:cNvSpPr txBox="1"/>
                  <p:nvPr/>
                </p:nvSpPr>
                <p:spPr>
                  <a:xfrm rot="19577995">
                    <a:off x="6103504" y="5284837"/>
                    <a:ext cx="489236" cy="3481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800" dirty="0"/>
                      <a:t>Variant</a:t>
                    </a: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800" i="1"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</m:oMath>
                      </m:oMathPara>
                    </a14:m>
                    <a:endParaRPr lang="en-US" sz="800" dirty="0"/>
                  </a:p>
                </p:txBody>
              </p:sp>
            </mc:Choice>
            <mc:Fallback xmlns="">
              <p:sp>
                <p:nvSpPr>
                  <p:cNvPr id="166" name="TextBox 1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9577995">
                    <a:off x="6103504" y="5284837"/>
                    <a:ext cx="489236" cy="34817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67" name="Straight Connector 166"/>
              <p:cNvCxnSpPr/>
              <p:nvPr/>
            </p:nvCxnSpPr>
            <p:spPr>
              <a:xfrm>
                <a:off x="4181707" y="6574298"/>
                <a:ext cx="233389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4189643" y="5591264"/>
                <a:ext cx="2319778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9" name="Rectangle 168"/>
              <p:cNvSpPr/>
              <p:nvPr/>
            </p:nvSpPr>
            <p:spPr>
              <a:xfrm>
                <a:off x="4187116" y="5048086"/>
                <a:ext cx="983369" cy="180131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4320924" y="5080819"/>
                <a:ext cx="6657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Identity</a:t>
                </a:r>
              </a:p>
              <a:p>
                <a:r>
                  <a:rPr lang="en-US" sz="1200" dirty="0"/>
                  <a:t>(Name)</a:t>
                </a:r>
              </a:p>
            </p:txBody>
          </p:sp>
          <p:cxnSp>
            <p:nvCxnSpPr>
              <p:cNvPr id="177" name="Straight Connector 176"/>
              <p:cNvCxnSpPr/>
              <p:nvPr/>
            </p:nvCxnSpPr>
            <p:spPr>
              <a:xfrm>
                <a:off x="4181710" y="5864457"/>
                <a:ext cx="233313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TextBox 178"/>
              <p:cNvSpPr txBox="1"/>
              <p:nvPr/>
            </p:nvSpPr>
            <p:spPr>
              <a:xfrm>
                <a:off x="4518185" y="5577384"/>
                <a:ext cx="3401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JR</a:t>
                </a:r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4444897" y="6551258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MG</a:t>
                </a:r>
              </a:p>
            </p:txBody>
          </p:sp>
        </p:grpSp>
      </p:grpSp>
      <p:cxnSp>
        <p:nvCxnSpPr>
          <p:cNvPr id="188" name="Straight Arrow Connector 187"/>
          <p:cNvCxnSpPr/>
          <p:nvPr/>
        </p:nvCxnSpPr>
        <p:spPr>
          <a:xfrm>
            <a:off x="3803282" y="3401586"/>
            <a:ext cx="6826" cy="3148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121" idx="3"/>
            <a:endCxn id="223" idx="1"/>
          </p:cNvCxnSpPr>
          <p:nvPr/>
        </p:nvCxnSpPr>
        <p:spPr>
          <a:xfrm flipV="1">
            <a:off x="4460657" y="3914127"/>
            <a:ext cx="3294820" cy="17755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8586381" y="3307097"/>
            <a:ext cx="4227" cy="33688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3117907" y="4740367"/>
            <a:ext cx="1342750" cy="18986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3152410" y="4683511"/>
            <a:ext cx="1294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Predicted Variant </a:t>
            </a:r>
          </a:p>
          <a:p>
            <a:pPr algn="ctr"/>
            <a:r>
              <a:rPr lang="en-US" sz="1200" dirty="0"/>
              <a:t>Genotypes</a:t>
            </a:r>
          </a:p>
        </p:txBody>
      </p:sp>
      <p:cxnSp>
        <p:nvCxnSpPr>
          <p:cNvPr id="123" name="Straight Connector 122"/>
          <p:cNvCxnSpPr/>
          <p:nvPr/>
        </p:nvCxnSpPr>
        <p:spPr>
          <a:xfrm>
            <a:off x="3419476" y="5358236"/>
            <a:ext cx="0" cy="1268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722217" y="5362589"/>
            <a:ext cx="0" cy="1259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3735658" y="526993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126" name="Straight Connector 125"/>
          <p:cNvCxnSpPr/>
          <p:nvPr/>
        </p:nvCxnSpPr>
        <p:spPr>
          <a:xfrm>
            <a:off x="4099639" y="5362588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 rot="5400000">
            <a:off x="3797545" y="593283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30" name="TextBox 129"/>
          <p:cNvSpPr txBox="1"/>
          <p:nvPr/>
        </p:nvSpPr>
        <p:spPr>
          <a:xfrm rot="19489206">
            <a:off x="3038575" y="5107814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Variant 1</a:t>
            </a:r>
          </a:p>
        </p:txBody>
      </p:sp>
      <p:sp>
        <p:nvSpPr>
          <p:cNvPr id="131" name="TextBox 130"/>
          <p:cNvSpPr txBox="1"/>
          <p:nvPr/>
        </p:nvSpPr>
        <p:spPr>
          <a:xfrm rot="19386106">
            <a:off x="3351380" y="5100604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Variant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 rot="19577995">
                <a:off x="4053040" y="5056163"/>
                <a:ext cx="489236" cy="348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Variant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800" i="1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4053040" y="5056163"/>
                <a:ext cx="489236" cy="34817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1" name="Straight Connector 140"/>
          <p:cNvCxnSpPr/>
          <p:nvPr/>
        </p:nvCxnSpPr>
        <p:spPr>
          <a:xfrm>
            <a:off x="2145957" y="5356153"/>
            <a:ext cx="2313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tangle 191"/>
          <p:cNvSpPr/>
          <p:nvPr/>
        </p:nvSpPr>
        <p:spPr>
          <a:xfrm>
            <a:off x="2137991" y="4739615"/>
            <a:ext cx="983369" cy="18994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TextBox 192"/>
          <p:cNvSpPr txBox="1"/>
          <p:nvPr/>
        </p:nvSpPr>
        <p:spPr>
          <a:xfrm>
            <a:off x="2082098" y="4773715"/>
            <a:ext cx="108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Disease Status</a:t>
            </a:r>
          </a:p>
          <a:p>
            <a:pPr algn="ctr"/>
            <a:r>
              <a:rPr lang="en-US" sz="1200" dirty="0"/>
              <a:t>(HIV+/-)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2383871" y="5372066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HIV+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2398501" y="5618015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cxnSp>
        <p:nvCxnSpPr>
          <p:cNvPr id="196" name="Straight Connector 195"/>
          <p:cNvCxnSpPr/>
          <p:nvPr/>
        </p:nvCxnSpPr>
        <p:spPr>
          <a:xfrm>
            <a:off x="2126973" y="5635747"/>
            <a:ext cx="2336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2384569" y="6326210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sp>
        <p:nvSpPr>
          <p:cNvPr id="198" name="TextBox 197"/>
          <p:cNvSpPr txBox="1"/>
          <p:nvPr/>
        </p:nvSpPr>
        <p:spPr>
          <a:xfrm rot="5400000">
            <a:off x="2518340" y="596359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199" name="Straight Connector 198"/>
          <p:cNvCxnSpPr/>
          <p:nvPr/>
        </p:nvCxnSpPr>
        <p:spPr>
          <a:xfrm>
            <a:off x="2144713" y="6344023"/>
            <a:ext cx="2309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2137991" y="5917687"/>
            <a:ext cx="23261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ight Brace 205"/>
          <p:cNvSpPr/>
          <p:nvPr/>
        </p:nvSpPr>
        <p:spPr>
          <a:xfrm rot="5400000">
            <a:off x="2516905" y="2923402"/>
            <a:ext cx="230199" cy="95561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8" name="Straight Arrow Connector 207"/>
          <p:cNvCxnSpPr/>
          <p:nvPr/>
        </p:nvCxnSpPr>
        <p:spPr>
          <a:xfrm flipH="1">
            <a:off x="2623457" y="3417351"/>
            <a:ext cx="9276" cy="115454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ight Brace 209"/>
          <p:cNvSpPr/>
          <p:nvPr/>
        </p:nvSpPr>
        <p:spPr>
          <a:xfrm rot="5400000" flipH="1">
            <a:off x="3656257" y="3925647"/>
            <a:ext cx="269551" cy="133462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ight Brace 218"/>
          <p:cNvSpPr/>
          <p:nvPr/>
        </p:nvSpPr>
        <p:spPr>
          <a:xfrm rot="5400000" flipH="1">
            <a:off x="2480355" y="4104870"/>
            <a:ext cx="288682" cy="957044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/>
        </p:nvSpPr>
        <p:spPr>
          <a:xfrm>
            <a:off x="7755477" y="3661655"/>
            <a:ext cx="1724628" cy="5049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7566621" y="3645718"/>
            <a:ext cx="2098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Genotype Comparison and Matching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8761788" y="4765447"/>
            <a:ext cx="1342750" cy="18036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/>
          <p:cNvSpPr txBox="1"/>
          <p:nvPr/>
        </p:nvSpPr>
        <p:spPr>
          <a:xfrm>
            <a:off x="8702238" y="4770390"/>
            <a:ext cx="14734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Predicted/Matched Genotypes</a:t>
            </a:r>
          </a:p>
        </p:txBody>
      </p:sp>
      <p:cxnSp>
        <p:nvCxnSpPr>
          <p:cNvPr id="233" name="Straight Connector 232"/>
          <p:cNvCxnSpPr/>
          <p:nvPr/>
        </p:nvCxnSpPr>
        <p:spPr>
          <a:xfrm>
            <a:off x="9063357" y="5306047"/>
            <a:ext cx="0" cy="1268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9366098" y="5310400"/>
            <a:ext cx="0" cy="1259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/>
          <p:cNvSpPr txBox="1"/>
          <p:nvPr/>
        </p:nvSpPr>
        <p:spPr>
          <a:xfrm>
            <a:off x="9379539" y="521774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36" name="Straight Connector 235"/>
          <p:cNvCxnSpPr/>
          <p:nvPr/>
        </p:nvCxnSpPr>
        <p:spPr>
          <a:xfrm>
            <a:off x="9743520" y="5310399"/>
            <a:ext cx="0" cy="1253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8762310" y="5583433"/>
            <a:ext cx="13388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 rot="5400000">
            <a:off x="9441426" y="588065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39" name="Straight Connector 238"/>
          <p:cNvCxnSpPr/>
          <p:nvPr/>
        </p:nvCxnSpPr>
        <p:spPr>
          <a:xfrm>
            <a:off x="8762303" y="5858649"/>
            <a:ext cx="13422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 rot="19489206">
            <a:off x="8682456" y="5055625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Variant 1</a:t>
            </a:r>
          </a:p>
        </p:txBody>
      </p:sp>
      <p:sp>
        <p:nvSpPr>
          <p:cNvPr id="241" name="TextBox 240"/>
          <p:cNvSpPr txBox="1"/>
          <p:nvPr/>
        </p:nvSpPr>
        <p:spPr>
          <a:xfrm rot="19386106">
            <a:off x="8995261" y="5048415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Variant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2" name="TextBox 241"/>
              <p:cNvSpPr txBox="1"/>
              <p:nvPr/>
            </p:nvSpPr>
            <p:spPr>
              <a:xfrm rot="19577995">
                <a:off x="9696921" y="5003974"/>
                <a:ext cx="489236" cy="348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Variant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800" i="1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242" name="TextBox 2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7995">
                <a:off x="9696921" y="5003974"/>
                <a:ext cx="489236" cy="3481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3" name="Straight Connector 242"/>
          <p:cNvCxnSpPr/>
          <p:nvPr/>
        </p:nvCxnSpPr>
        <p:spPr>
          <a:xfrm>
            <a:off x="8766786" y="6293435"/>
            <a:ext cx="13422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>
            <a:off x="6795644" y="5310401"/>
            <a:ext cx="3307195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/>
          <p:cNvSpPr/>
          <p:nvPr/>
        </p:nvSpPr>
        <p:spPr>
          <a:xfrm>
            <a:off x="7781872" y="4767704"/>
            <a:ext cx="983369" cy="180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TextBox 245"/>
          <p:cNvSpPr txBox="1"/>
          <p:nvPr/>
        </p:nvSpPr>
        <p:spPr>
          <a:xfrm>
            <a:off x="7713622" y="4798794"/>
            <a:ext cx="108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Disease Status</a:t>
            </a:r>
          </a:p>
          <a:p>
            <a:pPr algn="ctr"/>
            <a:r>
              <a:rPr lang="en-US" sz="1200" dirty="0"/>
              <a:t>(HIV+/-)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8027752" y="5294124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HIV+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8042382" y="555938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8028450" y="6274021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HIV-</a:t>
            </a:r>
          </a:p>
        </p:txBody>
      </p:sp>
      <p:sp>
        <p:nvSpPr>
          <p:cNvPr id="251" name="TextBox 250"/>
          <p:cNvSpPr txBox="1"/>
          <p:nvPr/>
        </p:nvSpPr>
        <p:spPr>
          <a:xfrm rot="5400000">
            <a:off x="8162221" y="591140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52" name="Straight Connector 251"/>
          <p:cNvCxnSpPr/>
          <p:nvPr/>
        </p:nvCxnSpPr>
        <p:spPr>
          <a:xfrm>
            <a:off x="6808522" y="6291834"/>
            <a:ext cx="32894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6802082" y="5865498"/>
            <a:ext cx="3305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Arrow Connector 255"/>
          <p:cNvCxnSpPr/>
          <p:nvPr/>
        </p:nvCxnSpPr>
        <p:spPr>
          <a:xfrm>
            <a:off x="8611459" y="4186173"/>
            <a:ext cx="0" cy="5466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7096768" y="5545167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JR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6804962" y="4765366"/>
            <a:ext cx="983369" cy="1802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TextBox 260"/>
          <p:cNvSpPr txBox="1"/>
          <p:nvPr/>
        </p:nvSpPr>
        <p:spPr>
          <a:xfrm>
            <a:off x="6928075" y="4799558"/>
            <a:ext cx="665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Identity</a:t>
            </a:r>
          </a:p>
          <a:p>
            <a:r>
              <a:rPr lang="en-US" sz="1200" dirty="0"/>
              <a:t>(Name)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7022312" y="5296123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MG</a:t>
            </a:r>
          </a:p>
        </p:txBody>
      </p:sp>
      <p:sp>
        <p:nvSpPr>
          <p:cNvPr id="263" name="TextBox 262"/>
          <p:cNvSpPr txBox="1"/>
          <p:nvPr/>
        </p:nvSpPr>
        <p:spPr>
          <a:xfrm>
            <a:off x="7052048" y="6269997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AH</a:t>
            </a:r>
          </a:p>
        </p:txBody>
      </p:sp>
      <p:cxnSp>
        <p:nvCxnSpPr>
          <p:cNvPr id="268" name="Straight Connector 267"/>
          <p:cNvCxnSpPr/>
          <p:nvPr/>
        </p:nvCxnSpPr>
        <p:spPr>
          <a:xfrm>
            <a:off x="6799946" y="5580046"/>
            <a:ext cx="3305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/>
          <p:cNvSpPr txBox="1"/>
          <p:nvPr/>
        </p:nvSpPr>
        <p:spPr>
          <a:xfrm rot="5400000">
            <a:off x="7865766" y="260055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0" name="TextBox 119"/>
          <p:cNvSpPr txBox="1"/>
          <p:nvPr/>
        </p:nvSpPr>
        <p:spPr>
          <a:xfrm rot="19489206">
            <a:off x="3343394" y="1700525"/>
            <a:ext cx="7120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Phenotype 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103872" y="1500739"/>
            <a:ext cx="108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Disease Status</a:t>
            </a:r>
          </a:p>
          <a:p>
            <a:pPr algn="ctr"/>
            <a:r>
              <a:rPr lang="en-US" sz="1200" dirty="0"/>
              <a:t>(HIV+/-)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5750946" y="1610693"/>
            <a:ext cx="425569" cy="261610"/>
            <a:chOff x="4106174" y="1318334"/>
            <a:chExt cx="425569" cy="261610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4106174" y="1553990"/>
              <a:ext cx="42556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4165865" y="1318334"/>
                  <a:ext cx="354264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5865" y="1318334"/>
                  <a:ext cx="354264" cy="26161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0" name="Group 139"/>
          <p:cNvGrpSpPr/>
          <p:nvPr/>
        </p:nvGrpSpPr>
        <p:grpSpPr>
          <a:xfrm>
            <a:off x="5746464" y="1781177"/>
            <a:ext cx="425569" cy="261610"/>
            <a:chOff x="4106174" y="1318334"/>
            <a:chExt cx="425569" cy="261610"/>
          </a:xfrm>
        </p:grpSpPr>
        <p:cxnSp>
          <p:nvCxnSpPr>
            <p:cNvPr id="142" name="Straight Arrow Connector 141"/>
            <p:cNvCxnSpPr/>
            <p:nvPr/>
          </p:nvCxnSpPr>
          <p:spPr>
            <a:xfrm>
              <a:off x="4106174" y="1553990"/>
              <a:ext cx="42556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3" name="Rectangle 142"/>
                <p:cNvSpPr/>
                <p:nvPr/>
              </p:nvSpPr>
              <p:spPr>
                <a:xfrm>
                  <a:off x="4165865" y="1318334"/>
                  <a:ext cx="357534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143" name="Rectangle 1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5865" y="1318334"/>
                  <a:ext cx="357534" cy="261610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6" name="Group 145"/>
          <p:cNvGrpSpPr/>
          <p:nvPr/>
        </p:nvGrpSpPr>
        <p:grpSpPr>
          <a:xfrm>
            <a:off x="5742906" y="2148009"/>
            <a:ext cx="425569" cy="274627"/>
            <a:chOff x="4106174" y="1318334"/>
            <a:chExt cx="425569" cy="274627"/>
          </a:xfrm>
        </p:grpSpPr>
        <p:cxnSp>
          <p:nvCxnSpPr>
            <p:cNvPr id="147" name="Straight Arrow Connector 146"/>
            <p:cNvCxnSpPr/>
            <p:nvPr/>
          </p:nvCxnSpPr>
          <p:spPr>
            <a:xfrm>
              <a:off x="4106174" y="1553990"/>
              <a:ext cx="42556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Rectangle 147"/>
                <p:cNvSpPr/>
                <p:nvPr/>
              </p:nvSpPr>
              <p:spPr>
                <a:xfrm>
                  <a:off x="4165865" y="1318334"/>
                  <a:ext cx="361188" cy="27462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148" name="Rectangle 1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5865" y="1318334"/>
                  <a:ext cx="361188" cy="27462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1421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22290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1b: Datasets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12496" y="1782500"/>
            <a:ext cx="2476664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682572" y="2702860"/>
                <a:ext cx="584134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572" y="2702860"/>
                <a:ext cx="584134" cy="490199"/>
              </a:xfrm>
              <a:prstGeom prst="rect">
                <a:avLst/>
              </a:prstGeom>
              <a:blipFill rotWithShape="0">
                <a:blip r:embed="rId2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601020" y="950472"/>
                <a:ext cx="5750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020" y="950472"/>
                <a:ext cx="575029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128790" y="1211436"/>
                <a:ext cx="55406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790" y="1211436"/>
                <a:ext cx="554062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2540270" y="2468300"/>
            <a:ext cx="254889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336560" y="1725350"/>
            <a:ext cx="0" cy="226695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184161" y="1401500"/>
                <a:ext cx="3248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161" y="1401500"/>
                <a:ext cx="324897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310624" y="2285420"/>
                <a:ext cx="3248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624" y="2285420"/>
                <a:ext cx="324897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Left Brace 24"/>
          <p:cNvSpPr/>
          <p:nvPr/>
        </p:nvSpPr>
        <p:spPr>
          <a:xfrm>
            <a:off x="2117360" y="1782500"/>
            <a:ext cx="350108" cy="2209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/>
          <p:cNvSpPr/>
          <p:nvPr/>
        </p:nvSpPr>
        <p:spPr>
          <a:xfrm rot="5400000">
            <a:off x="3709889" y="244832"/>
            <a:ext cx="285853" cy="24650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041291" y="1786410"/>
            <a:ext cx="2476664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9830064" y="2659165"/>
                <a:ext cx="584134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0064" y="2659165"/>
                <a:ext cx="584134" cy="490199"/>
              </a:xfrm>
              <a:prstGeom prst="rect">
                <a:avLst/>
              </a:prstGeom>
              <a:blipFill rotWithShape="0">
                <a:blip r:embed="rId7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8038221" y="912903"/>
                <a:ext cx="5713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8221" y="912903"/>
                <a:ext cx="571310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6969065" y="3206870"/>
            <a:ext cx="254889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7855671" y="1729260"/>
            <a:ext cx="0" cy="226695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737556" y="1399231"/>
                <a:ext cx="3248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556" y="1399231"/>
                <a:ext cx="324897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668632" y="3017141"/>
                <a:ext cx="3709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632" y="3017141"/>
                <a:ext cx="37093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Left Brace 40"/>
          <p:cNvSpPr/>
          <p:nvPr/>
        </p:nvSpPr>
        <p:spPr>
          <a:xfrm rot="10800000">
            <a:off x="9585190" y="1786410"/>
            <a:ext cx="350108" cy="2209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5400000">
            <a:off x="8138684" y="225592"/>
            <a:ext cx="285853" cy="24650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675457" y="2964483"/>
                <a:ext cx="618182" cy="440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457" y="2964483"/>
                <a:ext cx="618182" cy="440120"/>
              </a:xfrm>
              <a:prstGeom prst="rect">
                <a:avLst/>
              </a:prstGeom>
              <a:blipFill rotWithShape="0">
                <a:blip r:embed="rId11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9462585" y="1200599"/>
                <a:ext cx="52822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2585" y="1200599"/>
                <a:ext cx="528222" cy="6463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5260508" y="5292785"/>
                <a:ext cx="6516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~</m:t>
                          </m:r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508" y="5292785"/>
                <a:ext cx="651652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6971749" y="2265571"/>
            <a:ext cx="254889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2303609" y="3014228"/>
                <a:ext cx="31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609" y="3014228"/>
                <a:ext cx="313000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/>
          <p:cNvCxnSpPr/>
          <p:nvPr/>
        </p:nvCxnSpPr>
        <p:spPr>
          <a:xfrm>
            <a:off x="2542954" y="3214217"/>
            <a:ext cx="254889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5279280" y="4875057"/>
                <a:ext cx="633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~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280" y="4875057"/>
                <a:ext cx="633379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/>
          <p:cNvSpPr/>
          <p:nvPr/>
        </p:nvSpPr>
        <p:spPr>
          <a:xfrm>
            <a:off x="2609640" y="3071900"/>
            <a:ext cx="2483478" cy="277793"/>
          </a:xfrm>
          <a:prstGeom prst="rect">
            <a:avLst/>
          </a:prstGeom>
          <a:noFill/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040119" y="3066414"/>
            <a:ext cx="2479520" cy="277793"/>
          </a:xfrm>
          <a:prstGeom prst="rect">
            <a:avLst/>
          </a:prstGeom>
          <a:noFill/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 rot="10800000">
            <a:off x="2805875" y="5314330"/>
            <a:ext cx="2523069" cy="27779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797411" y="4930995"/>
            <a:ext cx="2523066" cy="27779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59" idx="1"/>
            <a:endCxn id="60" idx="2"/>
          </p:cNvCxnSpPr>
          <p:nvPr/>
        </p:nvCxnSpPr>
        <p:spPr>
          <a:xfrm flipH="1">
            <a:off x="4067409" y="3205311"/>
            <a:ext cx="2972711" cy="2109019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8" idx="1"/>
            <a:endCxn id="61" idx="0"/>
          </p:cNvCxnSpPr>
          <p:nvPr/>
        </p:nvCxnSpPr>
        <p:spPr>
          <a:xfrm>
            <a:off x="2609640" y="3210796"/>
            <a:ext cx="1449304" cy="1720198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3329603" y="4851401"/>
            <a:ext cx="0" cy="74506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Rectangle 101"/>
              <p:cNvSpPr/>
              <p:nvPr/>
            </p:nvSpPr>
            <p:spPr>
              <a:xfrm>
                <a:off x="3157966" y="4817769"/>
                <a:ext cx="633891" cy="440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966" y="4817769"/>
                <a:ext cx="633891" cy="440120"/>
              </a:xfrm>
              <a:prstGeom prst="rect">
                <a:avLst/>
              </a:prstGeom>
              <a:blipFill rotWithShape="0">
                <a:blip r:embed="rId16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3147213" y="5195271"/>
                <a:ext cx="618182" cy="440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7213" y="5195271"/>
                <a:ext cx="618182" cy="440120"/>
              </a:xfrm>
              <a:prstGeom prst="rect">
                <a:avLst/>
              </a:prstGeom>
              <a:blipFill rotWithShape="0">
                <a:blip r:embed="rId1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3219955" y="4514961"/>
                <a:ext cx="3248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955" y="4514961"/>
                <a:ext cx="324897" cy="369332"/>
              </a:xfrm>
              <a:prstGeom prst="rect">
                <a:avLst/>
              </a:prstGeom>
              <a:blipFill rotWithShape="0">
                <a:blip r:embed="rId1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/>
              <p:cNvSpPr/>
              <p:nvPr/>
            </p:nvSpPr>
            <p:spPr>
              <a:xfrm>
                <a:off x="9109444" y="6307344"/>
                <a:ext cx="4682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8" name="Rectangle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444" y="6307344"/>
                <a:ext cx="468269" cy="369332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/>
              <p:cNvSpPr/>
              <p:nvPr/>
            </p:nvSpPr>
            <p:spPr>
              <a:xfrm>
                <a:off x="7219623" y="4693121"/>
                <a:ext cx="4865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9" name="Rectangle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623" y="4693121"/>
                <a:ext cx="486543" cy="369332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3" name="Straight Arrow Connector 112"/>
          <p:cNvCxnSpPr/>
          <p:nvPr/>
        </p:nvCxnSpPr>
        <p:spPr>
          <a:xfrm flipV="1">
            <a:off x="7504937" y="5071531"/>
            <a:ext cx="0" cy="13885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7496471" y="6468538"/>
            <a:ext cx="17187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Arc 124"/>
          <p:cNvSpPr/>
          <p:nvPr/>
        </p:nvSpPr>
        <p:spPr>
          <a:xfrm rot="10284506">
            <a:off x="3326653" y="5087341"/>
            <a:ext cx="1049867" cy="85513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/>
          <p:nvPr/>
        </p:nvCxnSpPr>
        <p:spPr>
          <a:xfrm flipV="1">
            <a:off x="3902761" y="5854148"/>
            <a:ext cx="3525083" cy="80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7754700" y="5689597"/>
            <a:ext cx="241300" cy="444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8250000" y="5473697"/>
            <a:ext cx="241300" cy="444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8745300" y="5270497"/>
            <a:ext cx="241300" cy="444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7871095" y="5611303"/>
            <a:ext cx="4713" cy="89554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8372257" y="5427479"/>
            <a:ext cx="1" cy="10809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8863993" y="5224803"/>
            <a:ext cx="0" cy="12852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7724987" y="64503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8221436" y="64416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8722621" y="64431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7433553" y="719531"/>
            <a:ext cx="185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Expression Matrix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2980541" y="712393"/>
            <a:ext cx="177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Genotype Matrix</a:t>
            </a:r>
          </a:p>
        </p:txBody>
      </p:sp>
      <p:sp>
        <p:nvSpPr>
          <p:cNvPr id="150" name="TextBox 149"/>
          <p:cNvSpPr txBox="1"/>
          <p:nvPr/>
        </p:nvSpPr>
        <p:spPr>
          <a:xfrm rot="18307437">
            <a:off x="1528992" y="5056682"/>
            <a:ext cx="1429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eQTL</a:t>
            </a:r>
            <a:r>
              <a:rPr lang="en-US" dirty="0"/>
              <a:t> Dataset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162782" y="2958239"/>
                <a:ext cx="633891" cy="440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782" y="2958239"/>
                <a:ext cx="633891" cy="440120"/>
              </a:xfrm>
              <a:prstGeom prst="rect">
                <a:avLst/>
              </a:prstGeom>
              <a:blipFill rotWithShape="0">
                <a:blip r:embed="rId21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160717" y="4955570"/>
                <a:ext cx="11335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ρ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717" y="4955570"/>
                <a:ext cx="1133515" cy="369332"/>
              </a:xfrm>
              <a:prstGeom prst="rect">
                <a:avLst/>
              </a:prstGeom>
              <a:blipFill rotWithShape="0">
                <a:blip r:embed="rId2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7598229" y="5277394"/>
            <a:ext cx="1593668" cy="783772"/>
          </a:xfrm>
          <a:prstGeom prst="line">
            <a:avLst/>
          </a:prstGeom>
          <a:ln w="222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38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2528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2a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2844" y="2124224"/>
            <a:ext cx="1839225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 P-G correlations in decreasing order</a:t>
            </a:r>
          </a:p>
        </p:txBody>
      </p:sp>
      <p:sp>
        <p:nvSpPr>
          <p:cNvPr id="5" name="Rectangle 4"/>
          <p:cNvSpPr/>
          <p:nvPr/>
        </p:nvSpPr>
        <p:spPr>
          <a:xfrm>
            <a:off x="4546722" y="2130602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Select the top variants to predict </a:t>
            </a:r>
          </a:p>
        </p:txBody>
      </p:sp>
      <p:sp>
        <p:nvSpPr>
          <p:cNvPr id="6" name="Rectangle 5"/>
          <p:cNvSpPr/>
          <p:nvPr/>
        </p:nvSpPr>
        <p:spPr>
          <a:xfrm>
            <a:off x="7755081" y="2141655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Predict the Genotypes for</a:t>
            </a:r>
          </a:p>
          <a:p>
            <a:pPr algn="ctr"/>
            <a:r>
              <a:rPr lang="en-US" dirty="0"/>
              <a:t>Individual </a:t>
            </a:r>
            <a:r>
              <a:rPr lang="en-US" i="1" dirty="0"/>
              <a:t>j</a:t>
            </a:r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>
            <a:off x="3822069" y="2621180"/>
            <a:ext cx="724653" cy="63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6" idx="1"/>
          </p:cNvCxnSpPr>
          <p:nvPr/>
        </p:nvCxnSpPr>
        <p:spPr>
          <a:xfrm>
            <a:off x="6266190" y="2627559"/>
            <a:ext cx="1488890" cy="110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2281983" y="3582557"/>
            <a:ext cx="3777829" cy="722153"/>
            <a:chOff x="757982" y="3386608"/>
            <a:chExt cx="3777829" cy="722153"/>
          </a:xfrm>
        </p:grpSpPr>
        <p:sp>
          <p:nvSpPr>
            <p:cNvPr id="12" name="TextBox 11"/>
            <p:cNvSpPr txBox="1"/>
            <p:nvPr/>
          </p:nvSpPr>
          <p:spPr>
            <a:xfrm>
              <a:off x="757982" y="3647096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Phenotype 1             Variant 1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2511556" y="3903952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8" name="Group 77"/>
          <p:cNvGrpSpPr/>
          <p:nvPr/>
        </p:nvGrpSpPr>
        <p:grpSpPr>
          <a:xfrm>
            <a:off x="2281983" y="4219230"/>
            <a:ext cx="3777829" cy="667812"/>
            <a:chOff x="757982" y="4023282"/>
            <a:chExt cx="3777829" cy="667812"/>
          </a:xfrm>
        </p:grpSpPr>
        <p:sp>
          <p:nvSpPr>
            <p:cNvPr id="25" name="TextBox 24"/>
            <p:cNvSpPr txBox="1"/>
            <p:nvPr/>
          </p:nvSpPr>
          <p:spPr>
            <a:xfrm>
              <a:off x="757982" y="4229429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Phenotype 2             Variant 2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>
            <a:xfrm>
              <a:off x="2514338" y="44935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110638" y="5992059"/>
            <a:ext cx="4127926" cy="720910"/>
            <a:chOff x="909661" y="5289340"/>
            <a:chExt cx="4127926" cy="7209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909661" y="5520051"/>
                  <a:ext cx="4127926" cy="4901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Phenotype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</m:oMath>
                  </a14:m>
                  <a:r>
                    <a:rPr lang="en-US" sz="2400" dirty="0"/>
                    <a:t>             Variant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661" y="5520051"/>
                  <a:ext cx="4127926" cy="4901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773" t="-8750" b="-237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2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/>
            <p:cNvCxnSpPr/>
            <p:nvPr/>
          </p:nvCxnSpPr>
          <p:spPr>
            <a:xfrm>
              <a:off x="2809692" y="5779241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 rot="5400000">
            <a:off x="4264672" y="4757969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110191" y="3947789"/>
            <a:ext cx="0" cy="2659977"/>
          </a:xfrm>
          <a:prstGeom prst="straightConnector1">
            <a:avLst/>
          </a:prstGeom>
          <a:ln w="444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rot="16200000">
            <a:off x="597230" y="5031887"/>
            <a:ext cx="2560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Decreasing Correlation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2232241" y="5115683"/>
            <a:ext cx="3830023" cy="667812"/>
            <a:chOff x="5349658" y="4175682"/>
            <a:chExt cx="3830023" cy="667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400" dirty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070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/>
                <p:cNvSpPr/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/>
            <p:cNvCxnSpPr/>
            <p:nvPr/>
          </p:nvCxnSpPr>
          <p:spPr>
            <a:xfrm>
              <a:off x="7132111" y="46459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 rot="5400000">
            <a:off x="4248539" y="5716417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…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6059634" y="3813389"/>
            <a:ext cx="220777" cy="197010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2234869" y="5783496"/>
            <a:ext cx="3802517" cy="8583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6271222" y="4803047"/>
            <a:ext cx="4615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7755081" y="687059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Phenotype</a:t>
            </a:r>
          </a:p>
          <a:p>
            <a:pPr algn="ctr"/>
            <a:r>
              <a:rPr lang="en-US" dirty="0"/>
              <a:t>Measurements for Individual </a:t>
            </a:r>
            <a:r>
              <a:rPr lang="en-US" i="1" dirty="0"/>
              <a:t>j</a:t>
            </a:r>
          </a:p>
        </p:txBody>
      </p:sp>
      <p:cxnSp>
        <p:nvCxnSpPr>
          <p:cNvPr id="69" name="Straight Arrow Connector 68"/>
          <p:cNvCxnSpPr>
            <a:stCxn id="68" idx="2"/>
            <a:endCxn id="6" idx="0"/>
          </p:cNvCxnSpPr>
          <p:nvPr/>
        </p:nvCxnSpPr>
        <p:spPr>
          <a:xfrm>
            <a:off x="8614815" y="1680972"/>
            <a:ext cx="0" cy="4606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835955" y="4232709"/>
                <a:ext cx="39564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Phenotypes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955" y="4232709"/>
                <a:ext cx="3956404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7608846" y="5152551"/>
                <a:ext cx="23067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dirty="0"/>
                        <m:t>ICI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846" y="5152551"/>
                <a:ext cx="2306722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218133" y="4840290"/>
            <a:ext cx="30351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Characterizing Information: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957924" y="3915006"/>
            <a:ext cx="3631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Joint Predictability of Genotypes:</a:t>
            </a:r>
          </a:p>
        </p:txBody>
      </p:sp>
      <p:sp>
        <p:nvSpPr>
          <p:cNvPr id="49" name="Right Brace 48"/>
          <p:cNvSpPr/>
          <p:nvPr/>
        </p:nvSpPr>
        <p:spPr>
          <a:xfrm flipH="1">
            <a:off x="6745979" y="3818830"/>
            <a:ext cx="151857" cy="197010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1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8313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Fig 3: 3 Steps of Linking Attack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86563" y="3641491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Phenotype Selection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734234" y="3638876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Genotype Prediction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434347" y="3636959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Linking</a:t>
            </a: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 flipV="1">
            <a:off x="4606031" y="4135833"/>
            <a:ext cx="1128202" cy="261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 flipV="1">
            <a:off x="7453702" y="4133916"/>
            <a:ext cx="980644" cy="191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05400" y="1463041"/>
            <a:ext cx="0" cy="461118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894320" y="1463040"/>
            <a:ext cx="0" cy="4572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05314" y="4750544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Absolute Value of Correlation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03818" y="4813680"/>
            <a:ext cx="225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Maximum a Posteriori Genotype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90560" y="4767960"/>
            <a:ext cx="225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Individual whose genotypes have the closest match to predicted genotypes</a:t>
            </a:r>
          </a:p>
        </p:txBody>
      </p:sp>
      <p:sp>
        <p:nvSpPr>
          <p:cNvPr id="26" name="Oval 25"/>
          <p:cNvSpPr/>
          <p:nvPr/>
        </p:nvSpPr>
        <p:spPr>
          <a:xfrm>
            <a:off x="1817058" y="3705408"/>
            <a:ext cx="214884" cy="22860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6" idx="4"/>
          </p:cNvCxnSpPr>
          <p:nvPr/>
        </p:nvCxnSpPr>
        <p:spPr>
          <a:xfrm flipH="1">
            <a:off x="1922214" y="3934008"/>
            <a:ext cx="2286" cy="32004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779220" y="4252674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24841" y="4252644"/>
            <a:ext cx="164501" cy="3719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1780720" y="3988590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921477" y="3993584"/>
            <a:ext cx="163001" cy="36991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247901" y="4123133"/>
            <a:ext cx="616133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429992" y="1633991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Auxiliary Information</a:t>
            </a:r>
          </a:p>
        </p:txBody>
      </p:sp>
      <p:cxnSp>
        <p:nvCxnSpPr>
          <p:cNvPr id="24" name="Straight Arrow Connector 23"/>
          <p:cNvCxnSpPr>
            <a:stCxn id="23" idx="2"/>
            <a:endCxn id="6" idx="0"/>
          </p:cNvCxnSpPr>
          <p:nvPr/>
        </p:nvCxnSpPr>
        <p:spPr>
          <a:xfrm>
            <a:off x="9289727" y="2627904"/>
            <a:ext cx="4355" cy="10090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103324" y="988422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Gender, Population, Age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869205" y="1615846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eQTL</a:t>
            </a:r>
            <a:endParaRPr lang="en-US" dirty="0"/>
          </a:p>
          <a:p>
            <a:pPr algn="ctr"/>
            <a:r>
              <a:rPr lang="en-US" dirty="0"/>
              <a:t>Dataset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758241" y="2609759"/>
            <a:ext cx="3356" cy="101823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253</Words>
  <Application>Microsoft Office PowerPoint</Application>
  <PresentationFormat>Widescreen</PresentationFormat>
  <Paragraphs>140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PrivaSeq</vt:lpstr>
      <vt:lpstr>Fig 1a: Linking Attack Scenario</vt:lpstr>
      <vt:lpstr>Fig 1b: Datasets</vt:lpstr>
      <vt:lpstr>Fig 2a</vt:lpstr>
      <vt:lpstr>Fig 3: 3 Steps of Linking Attack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PrivaSeq</dc:title>
  <dc:creator>Arif</dc:creator>
  <cp:lastModifiedBy>Arif</cp:lastModifiedBy>
  <cp:revision>4</cp:revision>
  <dcterms:created xsi:type="dcterms:W3CDTF">2015-05-05T12:58:55Z</dcterms:created>
  <dcterms:modified xsi:type="dcterms:W3CDTF">2015-05-05T18:23:27Z</dcterms:modified>
</cp:coreProperties>
</file>