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0" r:id="rId2"/>
    <p:sldId id="261" r:id="rId3"/>
    <p:sldId id="262" r:id="rId4"/>
    <p:sldId id="259" r:id="rId5"/>
    <p:sldId id="257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100" d="100"/>
          <a:sy n="100" d="100"/>
        </p:scale>
        <p:origin x="-80" y="7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4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0CC22-51DF-5D45-9872-4672A54C4E08}" type="datetimeFigureOut">
              <a:rPr lang="en-US" smtClean="0"/>
              <a:t>5/5/15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9D1FC-17A3-714B-9724-D01636C7D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146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XX1. Identification of a somatic mutation resulting in a motif gain in the Ret promoter by FUN-Seq. A. Sequence chromatograms of plasmids containing the wild-type Ret promoter (Ret), or the Ret promoter containing a somatic mutation at chr10, 43572291 A&gt;C (Ret </a:t>
            </a:r>
            <a:r>
              <a:rPr lang="en-US" dirty="0" err="1" smtClean="0"/>
              <a:t>Mut</a:t>
            </a:r>
            <a:r>
              <a:rPr lang="en-US" dirty="0" smtClean="0"/>
              <a:t>), resulting in the gain of an AP-1 motif. B. Luciferase reporter assays demonstrating transcriptional activity of the wild-type Ret promoter (-440 to +65) as compared to the same promoter containing the A291C mutation in DU145 cells. Results shown are the average of three independent experiments ± SD, and statistical significance was determined by t-test.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9D1FC-17A3-714B-9724-D01636C7D4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941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XX2. The selected locus 1 and locus 2 regulatory regions act as AR-dependent enhancers in the MCF7 cell line. A)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MCF7 cells were co-transfected with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pCMV_EMPTY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vector along with different pGL4.26 reporter constructs containing selected regulatory regions isolated from two putative AR- or ER-target elements (indicated in the legend). Twenty-four hour post-transfection cells were treated for 16 hours with E2, DHT or the combination of the two compounds to stimulate respectively ER- or AR-dependent transcription.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 - C)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MCF7 cells were co-transfected with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pCMV_AR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vector along with pGL4.26_locus 1 or _locus 2 reporter constructs using the same experimental conditions as in panel A. Wild-type (dashed- or plain-grey bars) and SNPs rs2242193 or rs9521825 (dashed- or plain-white bars) containing constructs were tested. Indicated is the percentage value of statistical relevant differences (Student's t-test).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05172-C175-42A7-990D-D711F3657BDF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1264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XX3.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Both locus 1 and locus 2 are directly bound by AR. A)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series of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ChIP-qPCRs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were performed in MCF7 cells (heterozygous for SNP rs2242193 within locus 2) to determine AR chromatin binding at positive control enhancers -KLK3 (light grey bars), KLK2 (white bars) and TMPRSS2 (dark grey bars)-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locus 1 and locus 2 regions (presented respectively as black and grey-patterned bars, respectively). Mean ±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s.d.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three technical replicates were plotted. *p&lt;0.05, .**p&lt;0.01,  ***p&lt;0.005, Student's t-test.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C)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analysis from panel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was followed by standard PCR to amplify locus 1 region and direct-sequencing was performed to quantify AR recruitment. The specific peaks involving the SNP rs2242193 are highlighted with arrows.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Electropherograms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showed that AR was preferentially recruited to the A allele of the SNP rs2242193 (p&lt;10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-22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Input samples from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assay were used as a control.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05172-C175-42A7-990D-D711F3657BDF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5508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XX4. Targeted sequencing of the MAP3K7 gene in </a:t>
            </a:r>
            <a:r>
              <a:rPr lang="en-US" dirty="0" err="1" smtClean="0"/>
              <a:t>Hek</a:t>
            </a:r>
            <a:r>
              <a:rPr lang="en-US" dirty="0" smtClean="0"/>
              <a:t> 293 cells demonstrates the introduction</a:t>
            </a:r>
            <a:r>
              <a:rPr lang="en-US" baseline="0" dirty="0" smtClean="0"/>
              <a:t> of somatic mutation in the </a:t>
            </a:r>
            <a:r>
              <a:rPr lang="en-US" dirty="0" smtClean="0"/>
              <a:t>MAP3K7 </a:t>
            </a:r>
            <a:r>
              <a:rPr lang="en-US" dirty="0" smtClean="0"/>
              <a:t> gene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9D1FC-17A3-714B-9724-D01636C7D4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360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XX5.(A)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Cisplatin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sensitivity in 22Rv1 cells following genome editing of FANCA (KO1) or a control sequence by CRISPR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Inset:Western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blot of FANCA and GAPDH expression in indicated cell lines. (B)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Immunofluorescent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staining demonstrates loss of FANCD2 foci with CRISPR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FANCA gene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3F75F-EB66-46BB-BDB1-07D24F4A53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56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FBBB0-FCC7-604C-B24E-34046B39F533}" type="datetimeFigureOut">
              <a:rPr lang="en-US" smtClean="0"/>
              <a:t>5/5/15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0459-A240-7748-8884-548F10152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57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FBBB0-FCC7-604C-B24E-34046B39F533}" type="datetimeFigureOut">
              <a:rPr lang="en-US" smtClean="0"/>
              <a:t>5/5/15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0459-A240-7748-8884-548F10152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7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FBBB0-FCC7-604C-B24E-34046B39F533}" type="datetimeFigureOut">
              <a:rPr lang="en-US" smtClean="0"/>
              <a:t>5/5/15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0459-A240-7748-8884-548F10152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57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FBBB0-FCC7-604C-B24E-34046B39F533}" type="datetimeFigureOut">
              <a:rPr lang="en-US" smtClean="0"/>
              <a:t>5/5/15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0459-A240-7748-8884-548F10152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29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FBBB0-FCC7-604C-B24E-34046B39F533}" type="datetimeFigureOut">
              <a:rPr lang="en-US" smtClean="0"/>
              <a:t>5/5/15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0459-A240-7748-8884-548F10152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93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FBBB0-FCC7-604C-B24E-34046B39F533}" type="datetimeFigureOut">
              <a:rPr lang="en-US" smtClean="0"/>
              <a:t>5/5/15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0459-A240-7748-8884-548F10152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97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FBBB0-FCC7-604C-B24E-34046B39F533}" type="datetimeFigureOut">
              <a:rPr lang="en-US" smtClean="0"/>
              <a:t>5/5/15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0459-A240-7748-8884-548F10152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746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FBBB0-FCC7-604C-B24E-34046B39F533}" type="datetimeFigureOut">
              <a:rPr lang="en-US" smtClean="0"/>
              <a:t>5/5/15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0459-A240-7748-8884-548F10152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14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FBBB0-FCC7-604C-B24E-34046B39F533}" type="datetimeFigureOut">
              <a:rPr lang="en-US" smtClean="0"/>
              <a:t>5/5/15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0459-A240-7748-8884-548F10152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81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FBBB0-FCC7-604C-B24E-34046B39F533}" type="datetimeFigureOut">
              <a:rPr lang="en-US" smtClean="0"/>
              <a:t>5/5/15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0459-A240-7748-8884-548F10152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98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FBBB0-FCC7-604C-B24E-34046B39F533}" type="datetimeFigureOut">
              <a:rPr lang="en-US" smtClean="0"/>
              <a:t>5/5/15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0459-A240-7748-8884-548F10152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479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FBBB0-FCC7-604C-B24E-34046B39F533}" type="datetimeFigureOut">
              <a:rPr lang="en-US" smtClean="0"/>
              <a:t>5/5/15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20459-A240-7748-8884-548F10152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716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444500"/>
            <a:ext cx="5638800" cy="595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713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650"/>
          <a:stretch/>
        </p:blipFill>
        <p:spPr bwMode="auto">
          <a:xfrm>
            <a:off x="323528" y="1196752"/>
            <a:ext cx="2227348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4" r="37366"/>
          <a:stretch/>
        </p:blipFill>
        <p:spPr bwMode="auto">
          <a:xfrm>
            <a:off x="2987824" y="1216986"/>
            <a:ext cx="2677441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42"/>
          <a:stretch/>
        </p:blipFill>
        <p:spPr bwMode="auto">
          <a:xfrm>
            <a:off x="6084168" y="1196752"/>
            <a:ext cx="2903621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517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oniaiol\Desktop\Dropbox\2013_AR_ER_SNPs\Submission.Oncotarget\FinalFigures\Figure_4_28_01_1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25" t="46907" b="6366"/>
          <a:stretch/>
        </p:blipFill>
        <p:spPr bwMode="auto">
          <a:xfrm>
            <a:off x="5868144" y="3603449"/>
            <a:ext cx="2909721" cy="306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soniaiol\Desktop\Dropbox\2013_AR_ER_SNPs\Submission.Oncotarget\FinalFigures\Figure_4_28_01_1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027" b="52315"/>
          <a:stretch/>
        </p:blipFill>
        <p:spPr bwMode="auto">
          <a:xfrm>
            <a:off x="245640" y="44624"/>
            <a:ext cx="2382144" cy="312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soniaiol\Desktop\Dropbox\2013_AR_ER_SNPs\Submission.Oncotarget\FinalFigures\Figure_4_28_01_1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1" r="33850" b="52324"/>
          <a:stretch/>
        </p:blipFill>
        <p:spPr bwMode="auto">
          <a:xfrm>
            <a:off x="3059832" y="14780"/>
            <a:ext cx="2445460" cy="312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soniaiol\Desktop\Dropbox\2013_AR_ER_SNPs\Submission.Oncotarget\FinalFigures\Figure_4_28_01_1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75" b="52324"/>
          <a:stretch/>
        </p:blipFill>
        <p:spPr bwMode="auto">
          <a:xfrm>
            <a:off x="6128084" y="269032"/>
            <a:ext cx="2436479" cy="312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soniaiol\Desktop\Dropbox\2013_AR_ER_SNPs\Submission.Oncotarget\FinalFigures\Figure_4_28_01_1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76" r="67699"/>
          <a:stretch/>
        </p:blipFill>
        <p:spPr bwMode="auto">
          <a:xfrm>
            <a:off x="294166" y="3310380"/>
            <a:ext cx="2333618" cy="343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oniaiol\Desktop\Dropbox\2013_AR_ER_SNPs\Submission.Oncotarget\FinalFigures\Figure_4_28_01_1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90" t="50851" r="38166"/>
          <a:stretch/>
        </p:blipFill>
        <p:spPr bwMode="auto">
          <a:xfrm>
            <a:off x="3059832" y="3635241"/>
            <a:ext cx="2069431" cy="322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781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527300" y="274638"/>
            <a:ext cx="4077661" cy="658336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4432300" y="22479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52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65100" y="1456266"/>
            <a:ext cx="8851901" cy="50800"/>
          </a:xfrm>
          <a:prstGeom prst="line">
            <a:avLst/>
          </a:prstGeom>
          <a:ln w="38100">
            <a:solidFill>
              <a:srgbClr val="C20F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131067"/>
              </p:ext>
            </p:extLst>
          </p:nvPr>
        </p:nvGraphicFramePr>
        <p:xfrm>
          <a:off x="1884699" y="2916483"/>
          <a:ext cx="5845640" cy="3391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Image" r:id="rId4" imgW="4108680" imgH="2401560" progId="Photoshop.Image.13">
                  <p:embed/>
                </p:oleObj>
              </mc:Choice>
              <mc:Fallback>
                <p:oleObj name="Image" r:id="rId4" imgW="4108680" imgH="240156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84699" y="2916483"/>
                        <a:ext cx="5845640" cy="33919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65300" y="291648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73700" y="291648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4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017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1793</TotalTime>
  <Words>589</Words>
  <Application>Microsoft Macintosh PowerPoint</Application>
  <PresentationFormat>On-screen Show (4:3)</PresentationFormat>
  <Paragraphs>12</Paragraphs>
  <Slides>6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Weill Cornell Medical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 Wilkes</dc:creator>
  <cp:lastModifiedBy>Dimple Chakravarty</cp:lastModifiedBy>
  <cp:revision>12</cp:revision>
  <dcterms:created xsi:type="dcterms:W3CDTF">2015-05-01T19:11:12Z</dcterms:created>
  <dcterms:modified xsi:type="dcterms:W3CDTF">2015-05-06T01:04:38Z</dcterms:modified>
</cp:coreProperties>
</file>