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3" r:id="rId2"/>
    <p:sldId id="257" r:id="rId3"/>
    <p:sldId id="266" r:id="rId4"/>
    <p:sldId id="267" r:id="rId5"/>
    <p:sldId id="264" r:id="rId6"/>
    <p:sldId id="260" r:id="rId7"/>
    <p:sldId id="259" r:id="rId8"/>
    <p:sldId id="262" r:id="rId9"/>
    <p:sldId id="261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ej Abyzov" initials="A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2" autoAdjust="0"/>
  </p:normalViewPr>
  <p:slideViewPr>
    <p:cSldViewPr snapToGrid="0" snapToObjects="1">
      <p:cViewPr>
        <p:scale>
          <a:sx n="85" d="100"/>
          <a:sy n="85" d="100"/>
        </p:scale>
        <p:origin x="-11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14T23:27:02.662" idx="2">
    <p:pos x="5175" y="150"/>
    <p:text>Need to show histone marks for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034ED-DC61-D546-8BB4-561942688007}" type="datetimeFigureOut">
              <a:rPr lang="en-US" smtClean="0"/>
              <a:t>4/29/15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F1CCE-1AAD-3248-973E-C7390E58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9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SNP density at NAHR </a:t>
            </a:r>
            <a:r>
              <a:rPr lang="en-US" sz="2400" dirty="0" err="1" smtClean="0"/>
              <a:t>bkpts</a:t>
            </a:r>
            <a:r>
              <a:rPr lang="en-US" sz="2400" dirty="0" smtClean="0"/>
              <a:t> is driven by excessive C&gt;T</a:t>
            </a:r>
          </a:p>
          <a:p>
            <a:pPr lvl="1"/>
            <a:r>
              <a:rPr lang="en-US" sz="2000" dirty="0" smtClean="0"/>
              <a:t>A consequence of high </a:t>
            </a:r>
            <a:r>
              <a:rPr lang="en-US" sz="2000" dirty="0" err="1" smtClean="0"/>
              <a:t>CpG</a:t>
            </a:r>
            <a:r>
              <a:rPr lang="en-US" sz="2000" dirty="0" smtClean="0"/>
              <a:t>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F1CCE-1AAD-3248-973E-C7390E584A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3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SNP density at NAHR </a:t>
            </a:r>
            <a:r>
              <a:rPr lang="en-US" sz="2400" dirty="0" err="1" smtClean="0"/>
              <a:t>bkpts</a:t>
            </a:r>
            <a:r>
              <a:rPr lang="en-US" sz="2400" dirty="0" smtClean="0"/>
              <a:t> is driven by excessive C&gt;T</a:t>
            </a:r>
          </a:p>
          <a:p>
            <a:pPr lvl="1"/>
            <a:r>
              <a:rPr lang="en-US" sz="2000" dirty="0" smtClean="0"/>
              <a:t>A consequence of high </a:t>
            </a:r>
            <a:r>
              <a:rPr lang="en-US" sz="2000" dirty="0" err="1" smtClean="0"/>
              <a:t>CpG</a:t>
            </a:r>
            <a:r>
              <a:rPr lang="en-US" sz="2000" dirty="0" smtClean="0"/>
              <a:t>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F1CCE-1AAD-3248-973E-C7390E584A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3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SNP density at NAHR </a:t>
            </a:r>
            <a:r>
              <a:rPr lang="en-US" sz="2400" dirty="0" err="1" smtClean="0"/>
              <a:t>bkpts</a:t>
            </a:r>
            <a:r>
              <a:rPr lang="en-US" sz="2400" dirty="0" smtClean="0"/>
              <a:t> is driven by excessive C&gt;T</a:t>
            </a:r>
          </a:p>
          <a:p>
            <a:pPr lvl="1"/>
            <a:r>
              <a:rPr lang="en-US" sz="2000" dirty="0" smtClean="0"/>
              <a:t>A consequence of high </a:t>
            </a:r>
            <a:r>
              <a:rPr lang="en-US" sz="2000" dirty="0" err="1" smtClean="0"/>
              <a:t>CpG</a:t>
            </a:r>
            <a:r>
              <a:rPr lang="en-US" sz="2000" dirty="0" smtClean="0"/>
              <a:t>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F1CCE-1AAD-3248-973E-C7390E584A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3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2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7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5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2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5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8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5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1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9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6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D2EFE-4E68-5844-80BE-F66CC79A463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9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png"/><Relationship Id="rId5" Type="http://schemas.openxmlformats.org/officeDocument/2006/relationships/image" Target="../media/image16.emf"/><Relationship Id="rId6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recently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 smtClean="0"/>
              <a:t>Breakpoints</a:t>
            </a:r>
            <a:r>
              <a:rPr lang="en-US" dirty="0" smtClean="0"/>
              <a:t>/</a:t>
            </a:r>
            <a:r>
              <a:rPr lang="en" dirty="0" smtClean="0"/>
              <a:t>Mechanism </a:t>
            </a:r>
            <a:r>
              <a:rPr lang="en-US" dirty="0" smtClean="0"/>
              <a:t>study</a:t>
            </a:r>
            <a:endParaRPr lang="en" dirty="0" smtClean="0"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 smtClean="0"/>
              <a:t>Functional enrichment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 smtClean="0"/>
              <a:t>Retroduplications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2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about breakpoints/mechanisms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" dirty="0" smtClean="0"/>
              <a:t>More accurate breakpoints and detailed investigation from the trios</a:t>
            </a:r>
          </a:p>
          <a:p>
            <a:r>
              <a:rPr lang="en" dirty="0" smtClean="0"/>
              <a:t>More mechanism assignment</a:t>
            </a:r>
          </a:p>
          <a:p>
            <a:pPr lvl="1"/>
            <a:r>
              <a:rPr lang="en" dirty="0" smtClean="0"/>
              <a:t>Recombination effects on SV origin</a:t>
            </a:r>
          </a:p>
          <a:p>
            <a:pPr lvl="2"/>
            <a:r>
              <a:rPr lang="en" dirty="0" smtClean="0"/>
              <a:t>Ectopic recombination mediated by LTR/Alu/LINE1</a:t>
            </a:r>
          </a:p>
          <a:p>
            <a:pPr lvl="2"/>
            <a:r>
              <a:rPr lang="en" dirty="0" smtClean="0"/>
              <a:t>Deletions close to recombination hotspots (population specific)</a:t>
            </a:r>
          </a:p>
          <a:p>
            <a:pPr lvl="1"/>
            <a:r>
              <a:rPr lang="en" dirty="0" smtClean="0"/>
              <a:t>BreakSeq2 - developing a more accurate mechanism pipeline taking advantage of the longer reads  </a:t>
            </a:r>
          </a:p>
          <a:p>
            <a:r>
              <a:rPr lang="en" dirty="0" smtClean="0"/>
              <a:t>Use high-res. Hi-C data to further investigate the relationship of high-order chromatin structure and mechanisms of bkpts</a:t>
            </a:r>
          </a:p>
          <a:p>
            <a:pPr lvl="1"/>
            <a:r>
              <a:rPr lang="en" dirty="0" smtClean="0"/>
              <a:t>Mechanisms of bkpts; Special focus on NAHR</a:t>
            </a:r>
          </a:p>
          <a:p>
            <a:pPr lvl="1"/>
            <a:r>
              <a:rPr lang="en" dirty="0" smtClean="0"/>
              <a:t>micro-insertion template (potential tool to automate template finding/micro-homology identification) </a:t>
            </a:r>
            <a:endParaRPr lang="en-US" dirty="0" smtClean="0"/>
          </a:p>
          <a:p>
            <a:r>
              <a:rPr lang="en" dirty="0" smtClean="0"/>
              <a:t>Functional</a:t>
            </a:r>
            <a:r>
              <a:rPr lang="en-US" dirty="0" smtClean="0"/>
              <a:t> region</a:t>
            </a:r>
            <a:r>
              <a:rPr lang="en" dirty="0" smtClean="0"/>
              <a:t> biased bkpts discovery</a:t>
            </a:r>
            <a:endParaRPr lang="en-US" dirty="0" smtClean="0"/>
          </a:p>
          <a:p>
            <a:endParaRPr lang="en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428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More retroduplications - compare retroduplications in parents and child:</a:t>
            </a:r>
          </a:p>
          <a:p>
            <a:pPr lvl="1"/>
            <a:r>
              <a:rPr lang="en-US" dirty="0" smtClean="0"/>
              <a:t>Inherited retroduplications</a:t>
            </a:r>
          </a:p>
          <a:p>
            <a:pPr lvl="1"/>
            <a:r>
              <a:rPr lang="en-US" dirty="0" smtClean="0"/>
              <a:t>Newborn retroduplications in the child</a:t>
            </a:r>
          </a:p>
          <a:p>
            <a:pPr lvl="1"/>
            <a:r>
              <a:rPr lang="en-US" dirty="0" smtClean="0"/>
              <a:t>Missing heritability</a:t>
            </a:r>
          </a:p>
          <a:p>
            <a:pPr lvl="1"/>
            <a:r>
              <a:rPr lang="en-US" dirty="0" smtClean="0"/>
              <a:t>Parent-of-origin</a:t>
            </a:r>
          </a:p>
          <a:p>
            <a:r>
              <a:rPr lang="en-US" dirty="0" smtClean="0"/>
              <a:t>More functional enrichment</a:t>
            </a:r>
          </a:p>
          <a:p>
            <a:pPr lvl="1"/>
            <a:r>
              <a:rPr lang="en-US" dirty="0" smtClean="0"/>
              <a:t>Detect regions with high/low variations in the child compared to the parents, and identify potential involved functions; compare the trend in multiple trios</a:t>
            </a:r>
          </a:p>
          <a:p>
            <a:r>
              <a:rPr lang="en-US" dirty="0" smtClean="0"/>
              <a:t>SV-</a:t>
            </a:r>
            <a:r>
              <a:rPr lang="en-US" dirty="0" err="1" smtClean="0"/>
              <a:t>eQTL</a:t>
            </a:r>
            <a:endParaRPr lang="en-US" dirty="0" smtClean="0"/>
          </a:p>
          <a:p>
            <a:pPr lvl="1"/>
            <a:r>
              <a:rPr lang="en-US" dirty="0" smtClean="0"/>
              <a:t>Limited by sample size if only look at trios</a:t>
            </a:r>
          </a:p>
          <a:p>
            <a:pPr lvl="1"/>
            <a:r>
              <a:rPr lang="en-US" dirty="0" smtClean="0"/>
              <a:t>Instead, pick out the </a:t>
            </a:r>
            <a:r>
              <a:rPr lang="en-US" dirty="0" err="1" smtClean="0"/>
              <a:t>eQTLs</a:t>
            </a:r>
            <a:r>
              <a:rPr lang="en-US" dirty="0" smtClean="0"/>
              <a:t> identified from populations, check whether they are significant in the trios, and why (might not have exactly matching populations)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6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Autonomous/non-autonomous mobile elements insertion polymorphism</a:t>
            </a:r>
          </a:p>
          <a:p>
            <a:pPr lvl="1"/>
            <a:r>
              <a:rPr lang="en-US" dirty="0" smtClean="0"/>
              <a:t>Repetitive elements mapping strategies </a:t>
            </a:r>
          </a:p>
          <a:p>
            <a:pPr lvl="1"/>
            <a:r>
              <a:rPr lang="en-US" dirty="0" err="1" smtClean="0"/>
              <a:t>Transgenerational</a:t>
            </a:r>
            <a:r>
              <a:rPr lang="en-US" dirty="0" smtClean="0"/>
              <a:t> presence/absence dimorphism</a:t>
            </a:r>
          </a:p>
          <a:p>
            <a:pPr lvl="0"/>
            <a:r>
              <a:rPr lang="en" dirty="0" smtClean="0"/>
              <a:t>Identify SVs including Deletions, inversion &amp; intra/inter-chromosomal translocation.</a:t>
            </a:r>
          </a:p>
          <a:p>
            <a:r>
              <a:rPr lang="en" dirty="0"/>
              <a:t>U</a:t>
            </a:r>
            <a:r>
              <a:rPr lang="en" dirty="0" smtClean="0"/>
              <a:t>se HiC data to investigate influence of SVs on the association between the genomic elements and its target region.</a:t>
            </a:r>
          </a:p>
          <a:p>
            <a:pPr lvl="1"/>
            <a:r>
              <a:rPr lang="en" dirty="0" smtClean="0"/>
              <a:t>Specifically look into SV hotspot region </a:t>
            </a:r>
          </a:p>
          <a:p>
            <a:pPr lvl="1"/>
            <a:endParaRPr lang="e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11" y="15262"/>
            <a:ext cx="8337989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8,943 Deletion </a:t>
            </a:r>
            <a:r>
              <a:rPr lang="en-US" sz="3600" dirty="0"/>
              <a:t>B</a:t>
            </a:r>
            <a:r>
              <a:rPr lang="en-US" sz="3600" dirty="0" smtClean="0"/>
              <a:t>reakpoints (</a:t>
            </a:r>
            <a:r>
              <a:rPr lang="en-US" sz="3600" dirty="0"/>
              <a:t>P</a:t>
            </a:r>
            <a:r>
              <a:rPr lang="en-US" sz="3600" dirty="0" smtClean="0"/>
              <a:t>hase I)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28111" y="2692107"/>
            <a:ext cx="1665818" cy="3712425"/>
            <a:chOff x="740279" y="2441105"/>
            <a:chExt cx="7292440" cy="16198036"/>
          </a:xfrm>
        </p:grpSpPr>
        <p:sp>
          <p:nvSpPr>
            <p:cNvPr id="4" name="Rectangle 3"/>
            <p:cNvSpPr/>
            <p:nvPr/>
          </p:nvSpPr>
          <p:spPr>
            <a:xfrm>
              <a:off x="740279" y="6697473"/>
              <a:ext cx="7292440" cy="194284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Multiple CNV callers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40279" y="10011921"/>
              <a:ext cx="7292440" cy="194284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Call merging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40279" y="13381844"/>
              <a:ext cx="7292440" cy="194284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Breakpoint assembly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7" name="Can 6"/>
            <p:cNvSpPr/>
            <p:nvPr/>
          </p:nvSpPr>
          <p:spPr>
            <a:xfrm>
              <a:off x="740279" y="2441105"/>
              <a:ext cx="7292440" cy="2788297"/>
            </a:xfrm>
            <a:prstGeom prst="can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Data for 1,092 samples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40279" y="16696292"/>
              <a:ext cx="7292440" cy="1942849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Helvetica"/>
                  <a:cs typeface="Helvetica"/>
                </a:rPr>
                <a:t>M</a:t>
              </a:r>
              <a:r>
                <a:rPr lang="en-US" sz="1200" dirty="0" smtClean="0">
                  <a:latin typeface="Helvetica"/>
                  <a:cs typeface="Helvetica"/>
                </a:rPr>
                <a:t>apping to junctions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cxnSp>
          <p:nvCxnSpPr>
            <p:cNvPr id="9" name="Straight Arrow Connector 8"/>
            <p:cNvCxnSpPr>
              <a:endCxn id="4" idx="0"/>
            </p:cNvCxnSpPr>
            <p:nvPr/>
          </p:nvCxnSpPr>
          <p:spPr>
            <a:xfrm>
              <a:off x="4386499" y="5229403"/>
              <a:ext cx="0" cy="146807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4" idx="2"/>
            </p:cNvCxnSpPr>
            <p:nvPr/>
          </p:nvCxnSpPr>
          <p:spPr>
            <a:xfrm>
              <a:off x="4386499" y="8640321"/>
              <a:ext cx="0" cy="137160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>
              <a:off x="4386499" y="11954769"/>
              <a:ext cx="0" cy="1472434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386499" y="15324692"/>
              <a:ext cx="0" cy="137160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740279" y="21599794"/>
            <a:ext cx="7292439" cy="7498080"/>
          </a:xfrm>
          <a:prstGeom prst="roundRect">
            <a:avLst>
              <a:gd name="adj" fmla="val 1016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92679" y="21752194"/>
            <a:ext cx="7292439" cy="7498080"/>
          </a:xfrm>
          <a:prstGeom prst="roundRect">
            <a:avLst>
              <a:gd name="adj" fmla="val 1016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1" y="965978"/>
            <a:ext cx="5314764" cy="51601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FDR from IRS, PCR, and high-coverage trios</a:t>
            </a:r>
          </a:p>
          <a:p>
            <a:pPr lvl="1"/>
            <a:r>
              <a:rPr lang="en-US" sz="2000" dirty="0" smtClean="0"/>
              <a:t>~7% for site existence</a:t>
            </a:r>
          </a:p>
          <a:p>
            <a:pPr lvl="1"/>
            <a:r>
              <a:rPr lang="en-US" sz="2000" dirty="0" smtClean="0"/>
              <a:t>13% for site existence + sequence precision</a:t>
            </a:r>
            <a:endParaRPr lang="en-US" sz="2000" dirty="0"/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5569192" y="947841"/>
            <a:ext cx="3537456" cy="5537188"/>
            <a:chOff x="9348593" y="1215108"/>
            <a:chExt cx="18439009" cy="2886262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14002" y="10697213"/>
              <a:ext cx="17373600" cy="100584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14002" y="1215108"/>
              <a:ext cx="17373600" cy="96012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14002" y="20476535"/>
              <a:ext cx="17373600" cy="96012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22804" y="21403268"/>
              <a:ext cx="6393155" cy="58293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22804" y="11620733"/>
              <a:ext cx="6393156" cy="58293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 rot="16200000">
              <a:off x="4132344" y="22172803"/>
              <a:ext cx="12235384" cy="1802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kern="1200" dirty="0" smtClean="0">
                  <a:latin typeface="Helvetica"/>
                  <a:cs typeface="Helvetica"/>
                </a:rPr>
                <a:t>Count of deletions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/>
            <a:stretch/>
          </p:blipFill>
          <p:spPr>
            <a:xfrm>
              <a:off x="20715738" y="2131096"/>
              <a:ext cx="6479581" cy="5829300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8291739" y="2342904"/>
            <a:ext cx="705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Pilot set</a:t>
            </a:r>
            <a:endParaRPr lang="en-US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793585" y="2854681"/>
            <a:ext cx="108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Integrated set</a:t>
            </a:r>
            <a:endParaRPr lang="en-US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982526" y="4725098"/>
            <a:ext cx="676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Phase 1</a:t>
            </a:r>
            <a:endParaRPr lang="en-US" sz="1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920499" y="3531095"/>
            <a:ext cx="851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  <a:latin typeface="Helvetica"/>
                <a:cs typeface="Helvetica"/>
              </a:rPr>
              <a:t>TEI</a:t>
            </a:r>
          </a:p>
          <a:p>
            <a:r>
              <a:rPr lang="en-US" b="1" dirty="0" smtClean="0">
                <a:solidFill>
                  <a:srgbClr val="00FF00"/>
                </a:solidFill>
                <a:latin typeface="Helvetica"/>
                <a:cs typeface="Helvetica"/>
              </a:rPr>
              <a:t>NAHR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Helvetica"/>
                <a:cs typeface="Helvetica"/>
              </a:rPr>
              <a:t>NH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VNTR</a:t>
            </a:r>
            <a:endParaRPr lang="en-US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35147" y="6459473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1596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Higher SNP Density and Relaxed Selection at NH Breakpoints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1568" y="2006910"/>
            <a:ext cx="4610008" cy="4557878"/>
            <a:chOff x="127598" y="2860641"/>
            <a:chExt cx="4610008" cy="4557878"/>
          </a:xfrm>
        </p:grpSpPr>
        <p:sp>
          <p:nvSpPr>
            <p:cNvPr id="5" name="TextBox 4"/>
            <p:cNvSpPr txBox="1"/>
            <p:nvPr/>
          </p:nvSpPr>
          <p:spPr>
            <a:xfrm>
              <a:off x="3777886" y="7079965"/>
              <a:ext cx="9597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700 Kbps</a:t>
              </a:r>
              <a:endParaRPr lang="en-US" sz="1600" b="1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27598" y="2860641"/>
              <a:ext cx="4149010" cy="4553416"/>
              <a:chOff x="127598" y="2947896"/>
              <a:chExt cx="4149010" cy="4553416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8284" y="2976366"/>
                <a:ext cx="3569462" cy="1289531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683774" y="3024841"/>
                <a:ext cx="482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NH</a:t>
                </a:r>
                <a:endParaRPr lang="en-U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79627" y="3086396"/>
                <a:ext cx="12796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4"/>
                    </a:solidFill>
                    <a:latin typeface="Helvetica"/>
                    <a:cs typeface="Helvetica"/>
                  </a:rPr>
                  <a:t>SNP density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279627" y="3945706"/>
                <a:ext cx="22448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4"/>
                    </a:solidFill>
                    <a:latin typeface="Helvetica"/>
                    <a:cs typeface="Helvetica"/>
                  </a:rPr>
                  <a:t>Conservation score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7598" y="2947896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+4%</a:t>
                </a:r>
                <a:endParaRPr lang="en-US" sz="12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7598" y="3976484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-</a:t>
                </a:r>
                <a:r>
                  <a:rPr lang="en-US" sz="1200" b="1" dirty="0" smtClean="0"/>
                  <a:t>4%</a:t>
                </a:r>
                <a:endParaRPr lang="en-US" sz="1200" b="1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688284" y="7167220"/>
                <a:ext cx="3588324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80379" y="7162758"/>
                <a:ext cx="95972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0</a:t>
                </a:r>
                <a:endParaRPr lang="en-US" sz="1600" b="1" dirty="0"/>
              </a:p>
            </p:txBody>
          </p:sp>
        </p:grpSp>
      </p:grpSp>
      <p:cxnSp>
        <p:nvCxnSpPr>
          <p:cNvPr id="27" name="Straight Connector 26"/>
          <p:cNvCxnSpPr/>
          <p:nvPr/>
        </p:nvCxnSpPr>
        <p:spPr>
          <a:xfrm>
            <a:off x="1142254" y="3312497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42254" y="4527591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42254" y="5757184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30579" y="1868282"/>
            <a:ext cx="0" cy="390135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721424" y="6560326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6939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Higher SNP Density and Relaxed Selection at all Breakpoints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9170" y="2006910"/>
            <a:ext cx="4622406" cy="4557878"/>
            <a:chOff x="115200" y="2860641"/>
            <a:chExt cx="4622406" cy="4557878"/>
          </a:xfrm>
        </p:grpSpPr>
        <p:sp>
          <p:nvSpPr>
            <p:cNvPr id="5" name="TextBox 4"/>
            <p:cNvSpPr txBox="1"/>
            <p:nvPr/>
          </p:nvSpPr>
          <p:spPr>
            <a:xfrm>
              <a:off x="3777886" y="7079965"/>
              <a:ext cx="9597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700 Kbps</a:t>
              </a:r>
              <a:endParaRPr lang="en-US" sz="1600" b="1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5200" y="2860641"/>
              <a:ext cx="4161408" cy="4553416"/>
              <a:chOff x="115200" y="2947896"/>
              <a:chExt cx="4161408" cy="4553416"/>
            </a:xfrm>
          </p:grpSpPr>
          <p:grpSp>
            <p:nvGrpSpPr>
              <p:cNvPr id="7" name="Group 6"/>
              <p:cNvGrpSpPr>
                <a:grpSpLocks noChangeAspect="1"/>
              </p:cNvGrpSpPr>
              <p:nvPr/>
            </p:nvGrpSpPr>
            <p:grpSpPr>
              <a:xfrm>
                <a:off x="688284" y="2976366"/>
                <a:ext cx="3588324" cy="3721804"/>
                <a:chOff x="2014956" y="6756729"/>
                <a:chExt cx="15491655" cy="16067922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14956" y="6756729"/>
                  <a:ext cx="15410223" cy="5567215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14956" y="12323944"/>
                  <a:ext cx="15491655" cy="5211898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14956" y="17535842"/>
                  <a:ext cx="15491655" cy="5288809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/>
              <p:cNvSpPr txBox="1"/>
              <p:nvPr/>
            </p:nvSpPr>
            <p:spPr>
              <a:xfrm>
                <a:off x="3683774" y="3024841"/>
                <a:ext cx="482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NH</a:t>
                </a:r>
                <a:endParaRPr lang="en-US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662014" y="4253483"/>
                <a:ext cx="4730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TEI</a:t>
                </a:r>
                <a:endParaRPr lang="en-US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24441" y="5468577"/>
                <a:ext cx="752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NAHR</a:t>
                </a:r>
                <a:endParaRPr lang="en-U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79627" y="3086396"/>
                <a:ext cx="12796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4"/>
                    </a:solidFill>
                    <a:latin typeface="Helvetica"/>
                    <a:cs typeface="Helvetica"/>
                  </a:rPr>
                  <a:t>SNP density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279627" y="3945706"/>
                <a:ext cx="22448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4"/>
                    </a:solidFill>
                    <a:latin typeface="Helvetica"/>
                    <a:cs typeface="Helvetica"/>
                  </a:rPr>
                  <a:t>Conservation score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7598" y="2947896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+4%</a:t>
                </a:r>
                <a:endParaRPr lang="en-US" sz="12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7598" y="3976484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-</a:t>
                </a:r>
                <a:r>
                  <a:rPr lang="en-US" sz="1200" b="1" dirty="0" smtClean="0"/>
                  <a:t>4%</a:t>
                </a:r>
                <a:endParaRPr lang="en-US" sz="12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5200" y="4128884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+4%</a:t>
                </a:r>
                <a:endParaRPr lang="en-US" sz="12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7904" y="5191578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-</a:t>
                </a:r>
                <a:r>
                  <a:rPr lang="en-US" sz="1200" b="1" dirty="0" smtClean="0"/>
                  <a:t>4%</a:t>
                </a:r>
                <a:endParaRPr lang="en-US" sz="12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7824" y="5334626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+4%</a:t>
                </a:r>
                <a:endParaRPr lang="en-US" sz="12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1460" y="6421171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-</a:t>
                </a:r>
                <a:r>
                  <a:rPr lang="en-US" sz="1200" b="1" dirty="0" smtClean="0"/>
                  <a:t>4%</a:t>
                </a:r>
                <a:endParaRPr lang="en-US" sz="1200" b="1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688284" y="7167220"/>
                <a:ext cx="3588324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80379" y="7162758"/>
                <a:ext cx="95972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0</a:t>
                </a:r>
                <a:endParaRPr lang="en-US" sz="1600" b="1" dirty="0"/>
              </a:p>
            </p:txBody>
          </p:sp>
        </p:grpSp>
      </p:grpSp>
      <p:cxnSp>
        <p:nvCxnSpPr>
          <p:cNvPr id="27" name="Straight Connector 26"/>
          <p:cNvCxnSpPr/>
          <p:nvPr/>
        </p:nvCxnSpPr>
        <p:spPr>
          <a:xfrm>
            <a:off x="1142254" y="3312497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42254" y="4527591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42254" y="5757184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30579" y="1868282"/>
            <a:ext cx="0" cy="390135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721424" y="6560326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6939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SNP Density at NAHR is Driven by High C&gt;T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9170" y="2006910"/>
            <a:ext cx="4622406" cy="4557878"/>
            <a:chOff x="115200" y="2860641"/>
            <a:chExt cx="4622406" cy="4557878"/>
          </a:xfrm>
        </p:grpSpPr>
        <p:sp>
          <p:nvSpPr>
            <p:cNvPr id="5" name="TextBox 4"/>
            <p:cNvSpPr txBox="1"/>
            <p:nvPr/>
          </p:nvSpPr>
          <p:spPr>
            <a:xfrm>
              <a:off x="3777886" y="7079965"/>
              <a:ext cx="9597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700 Kbps</a:t>
              </a:r>
              <a:endParaRPr lang="en-US" sz="1600" b="1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5200" y="2860641"/>
              <a:ext cx="4161408" cy="4553416"/>
              <a:chOff x="115200" y="2947896"/>
              <a:chExt cx="4161408" cy="4553416"/>
            </a:xfrm>
          </p:grpSpPr>
          <p:grpSp>
            <p:nvGrpSpPr>
              <p:cNvPr id="7" name="Group 6"/>
              <p:cNvGrpSpPr>
                <a:grpSpLocks noChangeAspect="1"/>
              </p:cNvGrpSpPr>
              <p:nvPr/>
            </p:nvGrpSpPr>
            <p:grpSpPr>
              <a:xfrm>
                <a:off x="688284" y="2976366"/>
                <a:ext cx="3588324" cy="3721804"/>
                <a:chOff x="2014956" y="6756729"/>
                <a:chExt cx="15491655" cy="16067922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14956" y="6756729"/>
                  <a:ext cx="15410223" cy="5567215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14956" y="12323944"/>
                  <a:ext cx="15491655" cy="5211898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14956" y="17535842"/>
                  <a:ext cx="15491655" cy="5288809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/>
              <p:cNvSpPr txBox="1"/>
              <p:nvPr/>
            </p:nvSpPr>
            <p:spPr>
              <a:xfrm>
                <a:off x="3683774" y="3024841"/>
                <a:ext cx="482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NH</a:t>
                </a:r>
                <a:endParaRPr lang="en-US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662014" y="4253483"/>
                <a:ext cx="4730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TEI</a:t>
                </a:r>
                <a:endParaRPr lang="en-US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24441" y="5468577"/>
                <a:ext cx="752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NAHR</a:t>
                </a:r>
                <a:endParaRPr lang="en-U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79627" y="3086396"/>
                <a:ext cx="12796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4"/>
                    </a:solidFill>
                    <a:latin typeface="Helvetica"/>
                    <a:cs typeface="Helvetica"/>
                  </a:rPr>
                  <a:t>SNP density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279627" y="3945706"/>
                <a:ext cx="22448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4"/>
                    </a:solidFill>
                    <a:latin typeface="Helvetica"/>
                    <a:cs typeface="Helvetica"/>
                  </a:rPr>
                  <a:t>Conservation score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7598" y="2947896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+4%</a:t>
                </a:r>
                <a:endParaRPr lang="en-US" sz="12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7598" y="3976484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-</a:t>
                </a:r>
                <a:r>
                  <a:rPr lang="en-US" sz="1200" b="1" dirty="0" smtClean="0"/>
                  <a:t>4%</a:t>
                </a:r>
                <a:endParaRPr lang="en-US" sz="12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5200" y="4128884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+4%</a:t>
                </a:r>
                <a:endParaRPr lang="en-US" sz="12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7904" y="5191578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-</a:t>
                </a:r>
                <a:r>
                  <a:rPr lang="en-US" sz="1200" b="1" dirty="0" smtClean="0"/>
                  <a:t>4%</a:t>
                </a:r>
                <a:endParaRPr lang="en-US" sz="12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7824" y="5334626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+4%</a:t>
                </a:r>
                <a:endParaRPr lang="en-US" sz="12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1460" y="6421171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-</a:t>
                </a:r>
                <a:r>
                  <a:rPr lang="en-US" sz="1200" b="1" dirty="0" smtClean="0"/>
                  <a:t>4%</a:t>
                </a:r>
                <a:endParaRPr lang="en-US" sz="1200" b="1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688284" y="7167220"/>
                <a:ext cx="3588324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80379" y="7162758"/>
                <a:ext cx="95972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0</a:t>
                </a:r>
                <a:endParaRPr lang="en-US" sz="1600" b="1" dirty="0"/>
              </a:p>
            </p:txBody>
          </p:sp>
        </p:grpSp>
      </p:grpSp>
      <p:cxnSp>
        <p:nvCxnSpPr>
          <p:cNvPr id="27" name="Straight Connector 26"/>
          <p:cNvCxnSpPr/>
          <p:nvPr/>
        </p:nvCxnSpPr>
        <p:spPr>
          <a:xfrm>
            <a:off x="1142254" y="3312497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42254" y="4527591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42254" y="5757184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30579" y="1868282"/>
            <a:ext cx="0" cy="390135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579" y="2070133"/>
            <a:ext cx="3605581" cy="12170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579" y="3312335"/>
            <a:ext cx="3605581" cy="11915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580" y="4554172"/>
            <a:ext cx="3605580" cy="1177896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6756419" y="1791448"/>
            <a:ext cx="2147014" cy="984921"/>
            <a:chOff x="6189859" y="3333706"/>
            <a:chExt cx="1638200" cy="747212"/>
          </a:xfrm>
        </p:grpSpPr>
        <p:sp>
          <p:nvSpPr>
            <p:cNvPr id="42" name="TextBox 41"/>
            <p:cNvSpPr txBox="1"/>
            <p:nvPr/>
          </p:nvSpPr>
          <p:spPr>
            <a:xfrm>
              <a:off x="6189859" y="3333706"/>
              <a:ext cx="1638200" cy="74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C&gt;A</a:t>
              </a:r>
              <a:r>
                <a:rPr lang="en-US" sz="1200" b="1" dirty="0" smtClean="0">
                  <a:latin typeface="Helvetica"/>
                  <a:cs typeface="Helvetica"/>
                </a:rPr>
                <a:t> C&gt;G </a:t>
              </a:r>
              <a:r>
                <a:rPr lang="en-US" sz="1200" b="1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C&gt;T</a:t>
              </a:r>
              <a:endParaRPr lang="en-US" sz="1200" b="1" dirty="0" smtClean="0">
                <a:latin typeface="Helvetica"/>
                <a:cs typeface="Helvetica"/>
              </a:endParaRPr>
            </a:p>
            <a:p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T&gt;A</a:t>
              </a:r>
              <a:r>
                <a:rPr lang="en-US" sz="1200" b="1" dirty="0" smtClean="0">
                  <a:latin typeface="Helvetica"/>
                  <a:cs typeface="Helvetica"/>
                </a:rPr>
                <a:t> </a:t>
              </a:r>
              <a:r>
                <a:rPr lang="en-US" sz="1200" b="1" dirty="0" smtClean="0">
                  <a:solidFill>
                    <a:srgbClr val="00FF00"/>
                  </a:solidFill>
                  <a:latin typeface="Helvetica"/>
                  <a:cs typeface="Helvetica"/>
                </a:rPr>
                <a:t>T&gt;C</a:t>
              </a:r>
              <a:r>
                <a:rPr lang="en-US" sz="1200" b="1" dirty="0" smtClean="0">
                  <a:latin typeface="Helvetica"/>
                  <a:cs typeface="Helvetica"/>
                </a:rPr>
                <a:t> </a:t>
              </a:r>
              <a:r>
                <a:rPr lang="en-US" sz="1200" b="1" dirty="0" smtClean="0">
                  <a:solidFill>
                    <a:srgbClr val="FF00FF"/>
                  </a:solidFill>
                  <a:latin typeface="Helvetica"/>
                  <a:cs typeface="Helvetica"/>
                </a:rPr>
                <a:t>T&gt;G</a:t>
              </a:r>
            </a:p>
            <a:p>
              <a:r>
                <a:rPr lang="en-US" sz="1200" b="1" dirty="0">
                  <a:solidFill>
                    <a:srgbClr val="FF00FF"/>
                  </a:solidFill>
                  <a:latin typeface="Helvetica"/>
                  <a:cs typeface="Helvetica"/>
                </a:rPr>
                <a:t> </a:t>
              </a:r>
              <a:r>
                <a:rPr lang="en-US" sz="1200" b="1" dirty="0" smtClean="0">
                  <a:solidFill>
                    <a:srgbClr val="FF00FF"/>
                  </a:solidFill>
                  <a:latin typeface="Helvetica"/>
                  <a:cs typeface="Helvetica"/>
                </a:rPr>
                <a:t>                </a:t>
              </a:r>
              <a:r>
                <a:rPr lang="en-US" sz="1200" b="1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C&gt;T outside </a:t>
              </a:r>
              <a:r>
                <a:rPr lang="en-US" sz="1200" b="1" dirty="0" err="1" smtClean="0">
                  <a:solidFill>
                    <a:srgbClr val="FF0000"/>
                  </a:solidFill>
                  <a:latin typeface="Helvetica"/>
                  <a:cs typeface="Helvetica"/>
                </a:rPr>
                <a:t>CpG</a:t>
              </a:r>
              <a:endParaRPr lang="en-US" sz="1200" b="1" dirty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334138" y="3707312"/>
              <a:ext cx="288558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7721424" y="6560326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2198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NAHR breakpoint are associated with open chromatin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Supported by Hi-C and </a:t>
            </a:r>
          </a:p>
          <a:p>
            <a:pPr marL="0" indent="0">
              <a:buNone/>
            </a:pPr>
            <a:r>
              <a:rPr lang="en-US" sz="2400" dirty="0" smtClean="0"/>
              <a:t>Histone modification</a:t>
            </a:r>
          </a:p>
          <a:p>
            <a:r>
              <a:rPr lang="en-US" sz="2400" dirty="0" smtClean="0"/>
              <a:t>Hypothesis: Some NAHR </a:t>
            </a:r>
          </a:p>
          <a:p>
            <a:pPr marL="0" indent="0">
              <a:buNone/>
            </a:pPr>
            <a:r>
              <a:rPr lang="en-US" sz="2400" dirty="0" smtClean="0"/>
              <a:t>deletions occur w/o cell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replication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26815" y="6581001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31321" y="4014967"/>
            <a:ext cx="6143547" cy="2596703"/>
            <a:chOff x="3352029" y="3701206"/>
            <a:chExt cx="6143547" cy="2596703"/>
          </a:xfrm>
        </p:grpSpPr>
        <p:grpSp>
          <p:nvGrpSpPr>
            <p:cNvPr id="8" name="Group 7"/>
            <p:cNvGrpSpPr/>
            <p:nvPr/>
          </p:nvGrpSpPr>
          <p:grpSpPr>
            <a:xfrm>
              <a:off x="3588870" y="5803950"/>
              <a:ext cx="5906706" cy="493959"/>
              <a:chOff x="12859587" y="21650879"/>
              <a:chExt cx="10598209" cy="49741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2859587" y="21650879"/>
                <a:ext cx="9656714" cy="2789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latin typeface="Helvetica"/>
                    <a:cs typeface="Helvetica"/>
                  </a:rPr>
                  <a:t>      0                  ±0.5</a:t>
                </a:r>
                <a:r>
                  <a:rPr lang="en-US" sz="1200" b="1" kern="1200" dirty="0" smtClean="0">
                    <a:latin typeface="Helvetica"/>
                    <a:cs typeface="Helvetica"/>
                  </a:rPr>
                  <a:t>                 </a:t>
                </a:r>
                <a:r>
                  <a:rPr lang="en-US" sz="1200" b="1" dirty="0" smtClean="0">
                    <a:latin typeface="Helvetica"/>
                    <a:cs typeface="Helvetica"/>
                  </a:rPr>
                  <a:t>±1</a:t>
                </a:r>
                <a:r>
                  <a:rPr lang="en-US" sz="1200" b="1" kern="1200" dirty="0" smtClean="0">
                    <a:latin typeface="Helvetica"/>
                    <a:cs typeface="Helvetica"/>
                  </a:rPr>
                  <a:t>                 </a:t>
                </a:r>
                <a:r>
                  <a:rPr lang="en-US" sz="1200" b="1" dirty="0" smtClean="0">
                    <a:latin typeface="Helvetica"/>
                    <a:cs typeface="Helvetica"/>
                  </a:rPr>
                  <a:t>±1.5</a:t>
                </a:r>
                <a:r>
                  <a:rPr lang="en-US" sz="1200" b="1" kern="1200" dirty="0" smtClean="0">
                    <a:latin typeface="Helvetica"/>
                    <a:cs typeface="Helvetica"/>
                  </a:rPr>
                  <a:t>               </a:t>
                </a:r>
                <a:r>
                  <a:rPr lang="en-US" sz="1200" b="1" dirty="0" smtClean="0">
                    <a:latin typeface="Helvetica"/>
                    <a:cs typeface="Helvetica"/>
                  </a:rPr>
                  <a:t>±2</a:t>
                </a:r>
                <a:r>
                  <a:rPr lang="en-US" sz="1200" b="1" kern="1200" dirty="0" smtClean="0">
                    <a:latin typeface="Helvetica"/>
                    <a:cs typeface="Helvetica"/>
                  </a:rPr>
                  <a:t>               </a:t>
                </a:r>
                <a:r>
                  <a:rPr lang="en-US" sz="1200" b="1" dirty="0" smtClean="0">
                    <a:latin typeface="Helvetica"/>
                    <a:cs typeface="Helvetica"/>
                  </a:rPr>
                  <a:t>±2.</a:t>
                </a:r>
                <a:r>
                  <a:rPr lang="en-US" sz="1200" b="1" kern="1200" dirty="0" smtClean="0">
                    <a:latin typeface="Helvetica"/>
                    <a:cs typeface="Helvetica"/>
                  </a:rPr>
                  <a:t>5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6035964" y="21869358"/>
                <a:ext cx="7421832" cy="278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latin typeface="Helvetica"/>
                    <a:cs typeface="Helvetica"/>
                  </a:rPr>
                  <a:t>Distance from breakpoints</a:t>
                </a:r>
                <a:r>
                  <a:rPr lang="en-US" sz="1200" b="1" kern="1200" dirty="0" smtClean="0">
                    <a:latin typeface="Helvetica"/>
                    <a:cs typeface="Helvetica"/>
                  </a:rPr>
                  <a:t>, Mbps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352029" y="3701206"/>
              <a:ext cx="5515054" cy="2190376"/>
              <a:chOff x="594502" y="3701206"/>
              <a:chExt cx="5515054" cy="2190376"/>
            </a:xfrm>
          </p:grpSpPr>
          <p:pic>
            <p:nvPicPr>
              <p:cNvPr id="10" name="Picture 9" descr="hm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502" y="3701206"/>
                <a:ext cx="5515054" cy="2190376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70466" y="4344006"/>
                <a:ext cx="970419" cy="695929"/>
              </a:xfrm>
              <a:prstGeom prst="rect">
                <a:avLst/>
              </a:prstGeom>
            </p:spPr>
          </p:pic>
          <p:pic>
            <p:nvPicPr>
              <p:cNvPr id="11" name="Picture 10" descr="hm_legend_new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74341" y="3900820"/>
                <a:ext cx="2066544" cy="548640"/>
              </a:xfrm>
              <a:prstGeom prst="rect">
                <a:avLst/>
              </a:prstGeom>
            </p:spPr>
          </p:pic>
        </p:grpSp>
      </p:grpSp>
      <p:sp>
        <p:nvSpPr>
          <p:cNvPr id="19" name="TextBox 18"/>
          <p:cNvSpPr txBox="1"/>
          <p:nvPr/>
        </p:nvSpPr>
        <p:spPr>
          <a:xfrm>
            <a:off x="6211916" y="1424428"/>
            <a:ext cx="7032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FF"/>
                </a:solidFill>
                <a:latin typeface="Helvetica"/>
                <a:cs typeface="Helvetica"/>
              </a:rPr>
              <a:t>TEI</a:t>
            </a:r>
          </a:p>
          <a:p>
            <a:r>
              <a:rPr lang="en-US" sz="1400" b="1" dirty="0" smtClean="0">
                <a:solidFill>
                  <a:srgbClr val="00FF00"/>
                </a:solidFill>
                <a:latin typeface="Helvetica"/>
                <a:cs typeface="Helvetica"/>
              </a:rPr>
              <a:t>NAHR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Helvetica"/>
                <a:cs typeface="Helvetica"/>
              </a:rPr>
              <a:t>NH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169647" y="3910530"/>
            <a:ext cx="9114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83765" y="5378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557059" y="1600200"/>
            <a:ext cx="4365467" cy="2359390"/>
            <a:chOff x="4512236" y="1600200"/>
            <a:chExt cx="4365467" cy="2359390"/>
          </a:xfrm>
        </p:grpSpPr>
        <p:pic>
          <p:nvPicPr>
            <p:cNvPr id="18" name="Picture 17" descr="hic.pdf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991" t="23969" r="23274" b="26900"/>
            <a:stretch/>
          </p:blipFill>
          <p:spPr>
            <a:xfrm>
              <a:off x="4512236" y="1600200"/>
              <a:ext cx="4365467" cy="2359390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7626815" y="3910530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739529" y="3541198"/>
              <a:ext cx="694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Open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72199" y="3541198"/>
              <a:ext cx="808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Closed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9337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Methylation pattern associated with breakpoints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Lower C&gt;T in </a:t>
            </a:r>
            <a:r>
              <a:rPr lang="en-US" sz="2400" dirty="0" err="1" smtClean="0"/>
              <a:t>CpG</a:t>
            </a:r>
            <a:r>
              <a:rPr lang="en-US" sz="2400" dirty="0"/>
              <a:t> </a:t>
            </a:r>
            <a:r>
              <a:rPr lang="en-US" sz="2400" dirty="0" smtClean="0"/>
              <a:t>around NAHR breakpoints</a:t>
            </a:r>
          </a:p>
          <a:p>
            <a:pPr lvl="1"/>
            <a:r>
              <a:rPr lang="en-US" sz="2000" dirty="0" smtClean="0"/>
              <a:t>indicates lower methylation level in germline &amp; embryonic cells </a:t>
            </a:r>
          </a:p>
          <a:p>
            <a:r>
              <a:rPr lang="en-US" sz="2400" dirty="0" smtClean="0"/>
              <a:t>Confirmed in </a:t>
            </a:r>
            <a:r>
              <a:rPr lang="en-US" sz="2400" dirty="0"/>
              <a:t>male gamete</a:t>
            </a:r>
            <a:endParaRPr lang="en-US" sz="240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0" y="3697794"/>
            <a:ext cx="5409981" cy="2576606"/>
            <a:chOff x="1199366" y="3813370"/>
            <a:chExt cx="5409981" cy="2576606"/>
          </a:xfrm>
        </p:grpSpPr>
        <p:grpSp>
          <p:nvGrpSpPr>
            <p:cNvPr id="17" name="Group 16"/>
            <p:cNvGrpSpPr/>
            <p:nvPr/>
          </p:nvGrpSpPr>
          <p:grpSpPr>
            <a:xfrm>
              <a:off x="1199366" y="3813370"/>
              <a:ext cx="5409981" cy="2576606"/>
              <a:chOff x="1123870" y="4120069"/>
              <a:chExt cx="5409981" cy="257660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123870" y="4235543"/>
                <a:ext cx="715160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Helvetica"/>
                    <a:cs typeface="Helvetica"/>
                  </a:rPr>
                  <a:t>+10%</a:t>
                </a:r>
              </a:p>
              <a:p>
                <a:endParaRPr lang="en-US" sz="1600" dirty="0">
                  <a:latin typeface="Helvetica"/>
                  <a:cs typeface="Helvetica"/>
                </a:endParaRPr>
              </a:p>
              <a:p>
                <a:endParaRPr lang="en-US" sz="1600" dirty="0" smtClean="0">
                  <a:latin typeface="Helvetica"/>
                  <a:cs typeface="Helvetica"/>
                </a:endParaRPr>
              </a:p>
              <a:p>
                <a:endParaRPr lang="en-US" sz="1600" dirty="0" smtClean="0">
                  <a:latin typeface="Helvetica"/>
                  <a:cs typeface="Helvetica"/>
                </a:endParaRPr>
              </a:p>
              <a:p>
                <a:endParaRPr lang="en-US" sz="1600" dirty="0" smtClean="0">
                  <a:latin typeface="Helvetica"/>
                  <a:cs typeface="Helvetica"/>
                </a:endParaRPr>
              </a:p>
              <a:p>
                <a:endParaRPr lang="en-US" sz="1600" dirty="0">
                  <a:latin typeface="Helvetica"/>
                  <a:cs typeface="Helvetica"/>
                </a:endParaRPr>
              </a:p>
              <a:p>
                <a:endParaRPr lang="en-US" sz="1600" dirty="0" smtClean="0">
                  <a:latin typeface="Helvetica"/>
                  <a:cs typeface="Helvetica"/>
                </a:endParaRPr>
              </a:p>
              <a:p>
                <a:endParaRPr lang="en-US" sz="1600" dirty="0" smtClean="0">
                  <a:latin typeface="Helvetica"/>
                  <a:cs typeface="Helvetica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27339" y="6327343"/>
                <a:ext cx="5951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Helvetica"/>
                    <a:cs typeface="Helvetica"/>
                  </a:rPr>
                  <a:t>-5%</a:t>
                </a:r>
                <a:endParaRPr lang="en-US" dirty="0">
                  <a:latin typeface="Helvetica"/>
                  <a:cs typeface="Helvetica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1822499" y="4120069"/>
                <a:ext cx="4711352" cy="2482226"/>
                <a:chOff x="1822499" y="4120069"/>
                <a:chExt cx="4711352" cy="2482226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1822499" y="4120069"/>
                  <a:ext cx="4711352" cy="2482226"/>
                  <a:chOff x="1822499" y="4120069"/>
                  <a:chExt cx="4711352" cy="2482226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1822499" y="4120069"/>
                    <a:ext cx="4711352" cy="2482226"/>
                    <a:chOff x="1822499" y="4120069"/>
                    <a:chExt cx="4711352" cy="2482226"/>
                  </a:xfrm>
                </p:grpSpPr>
                <p:pic>
                  <p:nvPicPr>
                    <p:cNvPr id="4" name="Picture 3"/>
                    <p:cNvPicPr/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1822499" y="4120069"/>
                      <a:ext cx="4711352" cy="24822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sp>
                  <p:nvSpPr>
                    <p:cNvPr id="12" name="Rectangle 11"/>
                    <p:cNvSpPr/>
                    <p:nvPr/>
                  </p:nvSpPr>
                  <p:spPr>
                    <a:xfrm>
                      <a:off x="2289691" y="6116468"/>
                      <a:ext cx="90699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D99694"/>
                          </a:solidFill>
                          <a:latin typeface="Helvetica"/>
                          <a:cs typeface="Helvetica"/>
                        </a:rPr>
                        <a:t>C&gt;T(</a:t>
                      </a:r>
                      <a:r>
                        <a:rPr lang="en-US" sz="1200" b="1" dirty="0" err="1" smtClean="0">
                          <a:solidFill>
                            <a:srgbClr val="D99694"/>
                          </a:solidFill>
                          <a:latin typeface="Helvetica"/>
                          <a:cs typeface="Helvetica"/>
                        </a:rPr>
                        <a:t>CpG</a:t>
                      </a:r>
                      <a:r>
                        <a:rPr lang="en-US" sz="1200" b="1" dirty="0" smtClean="0">
                          <a:solidFill>
                            <a:srgbClr val="D99694"/>
                          </a:solidFill>
                          <a:latin typeface="Helvetica"/>
                          <a:cs typeface="Helvetica"/>
                        </a:rPr>
                        <a:t>)</a:t>
                      </a:r>
                    </a:p>
                  </p:txBody>
                </p:sp>
              </p:grpSp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5060343" y="4401530"/>
                    <a:ext cx="75216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NAHR</a:t>
                    </a:r>
                    <a:endParaRPr lang="en-US" b="1" dirty="0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362754" y="4401530"/>
                    <a:ext cx="646331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 err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Helvetica"/>
                        <a:cs typeface="Helvetica"/>
                      </a:rPr>
                      <a:t>CpG</a:t>
                    </a:r>
                    <a:r>
                      <a:rPr 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Helvetica"/>
                        <a:cs typeface="Helvetica"/>
                      </a:rPr>
                      <a:t>%</a:t>
                    </a:r>
                    <a:endParaRPr lang="en-US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Helvetica"/>
                      <a:cs typeface="Helvetica"/>
                    </a:endParaRPr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2268429" y="5174360"/>
                    <a:ext cx="753256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rPr>
                      <a:t>C&gt;T(all)</a:t>
                    </a:r>
                  </a:p>
                </p:txBody>
              </p:sp>
            </p:grpSp>
            <p:sp>
              <p:nvSpPr>
                <p:cNvPr id="10" name="Rectangle 9"/>
                <p:cNvSpPr/>
                <p:nvPr/>
              </p:nvSpPr>
              <p:spPr>
                <a:xfrm>
                  <a:off x="3256041" y="5330808"/>
                  <a:ext cx="55233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 dirty="0" smtClean="0">
                      <a:latin typeface="Helvetica"/>
                      <a:cs typeface="Helvetica"/>
                    </a:rPr>
                    <a:t>GC%</a:t>
                  </a:r>
                </a:p>
              </p:txBody>
            </p:sp>
          </p:grpSp>
        </p:grpSp>
        <p:cxnSp>
          <p:nvCxnSpPr>
            <p:cNvPr id="18" name="Straight Arrow Connector 17"/>
            <p:cNvCxnSpPr/>
            <p:nvPr/>
          </p:nvCxnSpPr>
          <p:spPr>
            <a:xfrm>
              <a:off x="1914526" y="6241739"/>
              <a:ext cx="469482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831515" y="6126163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0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54852" y="6126163"/>
            <a:ext cx="834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700 Kbps</a:t>
            </a:r>
            <a:endParaRPr lang="en-US" sz="1200" dirty="0">
              <a:latin typeface="Helvetica"/>
              <a:cs typeface="Helvetica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290888" y="3474083"/>
            <a:ext cx="3761202" cy="3155899"/>
            <a:chOff x="5382798" y="3247263"/>
            <a:chExt cx="3761202" cy="3155899"/>
          </a:xfrm>
        </p:grpSpPr>
        <p:sp>
          <p:nvSpPr>
            <p:cNvPr id="36" name="TextBox 35"/>
            <p:cNvSpPr txBox="1"/>
            <p:nvPr/>
          </p:nvSpPr>
          <p:spPr>
            <a:xfrm>
              <a:off x="5382798" y="3597345"/>
              <a:ext cx="65044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latin typeface="Helvetica"/>
                  <a:cs typeface="Helvetica"/>
                </a:rPr>
                <a:t>6</a:t>
              </a:r>
            </a:p>
            <a:p>
              <a:pPr algn="r"/>
              <a:endParaRPr lang="en-US" sz="1200" b="1" dirty="0">
                <a:latin typeface="Helvetica"/>
                <a:cs typeface="Helvetica"/>
              </a:endParaRPr>
            </a:p>
            <a:p>
              <a:pPr algn="r"/>
              <a:endParaRPr lang="en-US" sz="1200" b="1" dirty="0">
                <a:latin typeface="Helvetica"/>
                <a:cs typeface="Helvetica"/>
              </a:endParaRPr>
            </a:p>
            <a:p>
              <a:pPr algn="r"/>
              <a:endParaRPr lang="en-US" sz="1200" b="1" dirty="0" smtClean="0">
                <a:latin typeface="Helvetica"/>
                <a:cs typeface="Helvetica"/>
              </a:endParaRPr>
            </a:p>
            <a:p>
              <a:pPr algn="r"/>
              <a:endParaRPr lang="en-US" sz="1200" b="1" dirty="0">
                <a:latin typeface="Helvetica"/>
                <a:cs typeface="Helvetica"/>
              </a:endParaRPr>
            </a:p>
            <a:p>
              <a:pPr algn="r"/>
              <a:endParaRPr lang="en-US" sz="1200" b="1" dirty="0" smtClean="0">
                <a:latin typeface="Helvetica"/>
                <a:cs typeface="Helvetica"/>
              </a:endParaRPr>
            </a:p>
            <a:p>
              <a:pPr algn="r"/>
              <a:endParaRPr lang="en-US" sz="1200" b="1" dirty="0" smtClean="0">
                <a:latin typeface="Helvetica"/>
                <a:cs typeface="Helvetica"/>
              </a:endParaRPr>
            </a:p>
            <a:p>
              <a:pPr algn="r"/>
              <a:endParaRPr lang="en-US" sz="1200" b="1" dirty="0">
                <a:latin typeface="Helvetica"/>
                <a:cs typeface="Helvetica"/>
              </a:endParaRPr>
            </a:p>
            <a:p>
              <a:pPr algn="r"/>
              <a:endParaRPr lang="en-US" sz="1200" b="1" dirty="0" smtClean="0">
                <a:latin typeface="Helvetica"/>
                <a:cs typeface="Helvetica"/>
              </a:endParaRPr>
            </a:p>
            <a:p>
              <a:pPr algn="r"/>
              <a:endParaRPr lang="en-US" sz="1200" b="1" dirty="0" smtClean="0">
                <a:latin typeface="Helvetica"/>
                <a:cs typeface="Helvetica"/>
              </a:endParaRPr>
            </a:p>
            <a:p>
              <a:pPr algn="r"/>
              <a:r>
                <a:rPr lang="en-US" sz="1200" b="1" dirty="0">
                  <a:latin typeface="Helvetica"/>
                  <a:cs typeface="Helvetica"/>
                </a:rPr>
                <a:t>1</a:t>
              </a:r>
              <a:endParaRPr lang="en-US" sz="1200" b="1" dirty="0" smtClean="0">
                <a:latin typeface="Helvetica"/>
                <a:cs typeface="Helvetica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581696" y="3247263"/>
              <a:ext cx="3390801" cy="3155899"/>
              <a:chOff x="5538353" y="3292778"/>
              <a:chExt cx="3390801" cy="3155899"/>
            </a:xfrm>
          </p:grpSpPr>
          <p:grpSp>
            <p:nvGrpSpPr>
              <p:cNvPr id="30" name="Group 29"/>
              <p:cNvGrpSpPr>
                <a:grpSpLocks noChangeAspect="1"/>
              </p:cNvGrpSpPr>
              <p:nvPr/>
            </p:nvGrpSpPr>
            <p:grpSpPr>
              <a:xfrm>
                <a:off x="5538353" y="3292778"/>
                <a:ext cx="3390801" cy="3155899"/>
                <a:chOff x="753822" y="-386299"/>
                <a:chExt cx="14724788" cy="13704724"/>
              </a:xfrm>
            </p:grpSpPr>
            <p:pic>
              <p:nvPicPr>
                <p:cNvPr id="25" name="Picture 24" descr="hmr_plot_all.pd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4291" t="19404" r="8779" b="18460"/>
                <a:stretch/>
              </p:blipFill>
              <p:spPr>
                <a:xfrm>
                  <a:off x="2840356" y="787030"/>
                  <a:ext cx="12208465" cy="9809926"/>
                </a:xfrm>
                <a:prstGeom prst="rect">
                  <a:avLst/>
                </a:prstGeom>
              </p:spPr>
            </p:pic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924550" y="11200400"/>
                  <a:ext cx="12207627" cy="0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3314546" y="12115537"/>
                  <a:ext cx="12164064" cy="12028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latin typeface="Helvetica"/>
                      <a:cs typeface="Helvetica"/>
                    </a:rPr>
                    <a:t>Distance from breakpoints</a:t>
                  </a:r>
                  <a:r>
                    <a:rPr lang="en-US" sz="1200" b="1" kern="1200" dirty="0" smtClean="0">
                      <a:latin typeface="Helvetica"/>
                      <a:cs typeface="Helvetica"/>
                    </a:rPr>
                    <a:t>, </a:t>
                  </a:r>
                  <a:r>
                    <a:rPr lang="en-US" sz="1200" b="1" dirty="0">
                      <a:latin typeface="Helvetica"/>
                      <a:cs typeface="Helvetica"/>
                    </a:rPr>
                    <a:t>K</a:t>
                  </a:r>
                  <a:r>
                    <a:rPr lang="en-US" sz="1200" b="1" kern="1200" dirty="0" smtClean="0">
                      <a:latin typeface="Helvetica"/>
                      <a:cs typeface="Helvetica"/>
                    </a:rPr>
                    <a:t>bps</a:t>
                  </a:r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2683077" y="1132497"/>
                  <a:ext cx="0" cy="10011775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 rot="16200000">
                  <a:off x="-4873937" y="5241460"/>
                  <a:ext cx="12458405" cy="1202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err="1">
                      <a:latin typeface="Helvetica"/>
                      <a:cs typeface="Helvetica"/>
                    </a:rPr>
                    <a:t>H</a:t>
                  </a:r>
                  <a:r>
                    <a:rPr lang="en-US" sz="1200" b="1" dirty="0" err="1" smtClean="0">
                      <a:latin typeface="Helvetica"/>
                      <a:cs typeface="Helvetica"/>
                    </a:rPr>
                    <a:t>ypomethylated</a:t>
                  </a:r>
                  <a:r>
                    <a:rPr lang="en-US" sz="1200" b="1" dirty="0" smtClean="0">
                      <a:latin typeface="Helvetica"/>
                      <a:cs typeface="Helvetica"/>
                    </a:rPr>
                    <a:t> regions in sperm</a:t>
                  </a:r>
                  <a:endParaRPr lang="en-US" sz="1200" b="1" kern="1200" dirty="0" smtClean="0">
                    <a:latin typeface="Helvetica"/>
                    <a:cs typeface="Helvetica"/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8247613" y="3516489"/>
                <a:ext cx="681541" cy="2967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5833787" y="5928951"/>
              <a:ext cx="331021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Helvetica"/>
                  <a:cs typeface="Helvetica"/>
                </a:rPr>
                <a:t>  -10              </a:t>
              </a:r>
              <a:r>
                <a:rPr lang="en-US" sz="1200" b="1" kern="1200" dirty="0" smtClean="0">
                  <a:latin typeface="Helvetica"/>
                  <a:cs typeface="Helvetica"/>
                </a:rPr>
                <a:t>              </a:t>
              </a:r>
              <a:r>
                <a:rPr lang="en-US" sz="1200" b="1" dirty="0" smtClean="0">
                  <a:latin typeface="Helvetica"/>
                  <a:cs typeface="Helvetica"/>
                </a:rPr>
                <a:t> </a:t>
              </a:r>
              <a:r>
                <a:rPr lang="en-US" sz="1200" b="1" kern="1200" dirty="0" smtClean="0">
                  <a:latin typeface="Helvetica"/>
                  <a:cs typeface="Helvetica"/>
                </a:rPr>
                <a:t>0           </a:t>
              </a:r>
              <a:r>
                <a:rPr lang="en-US" sz="1200" b="1" dirty="0">
                  <a:latin typeface="Helvetica"/>
                  <a:cs typeface="Helvetica"/>
                </a:rPr>
                <a:t> </a:t>
              </a:r>
              <a:r>
                <a:rPr lang="en-US" sz="1200" b="1" dirty="0" smtClean="0">
                  <a:latin typeface="Helvetica"/>
                  <a:cs typeface="Helvetica"/>
                </a:rPr>
                <a:t>   </a:t>
              </a:r>
              <a:r>
                <a:rPr lang="en-US" sz="1200" b="1" kern="1200" dirty="0" smtClean="0">
                  <a:latin typeface="Helvetica"/>
                  <a:cs typeface="Helvetica"/>
                </a:rPr>
                <a:t>               </a:t>
              </a:r>
              <a:r>
                <a:rPr lang="en-US" sz="1200" b="1" dirty="0" smtClean="0">
                  <a:latin typeface="Helvetica"/>
                  <a:cs typeface="Helvetica"/>
                </a:rPr>
                <a:t>1</a:t>
              </a:r>
              <a:r>
                <a:rPr lang="en-US" sz="1200" b="1" kern="1200" dirty="0" smtClean="0">
                  <a:latin typeface="Helvetica"/>
                  <a:cs typeface="Helvetica"/>
                </a:rPr>
                <a:t>0           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5862301" y="5825873"/>
            <a:ext cx="79031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62301" y="3979255"/>
            <a:ext cx="79031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930151" y="3532908"/>
            <a:ext cx="851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  <a:latin typeface="Helvetica"/>
                <a:cs typeface="Helvetica"/>
              </a:rPr>
              <a:t>TEI</a:t>
            </a:r>
          </a:p>
          <a:p>
            <a:r>
              <a:rPr lang="en-US" b="1" dirty="0" smtClean="0">
                <a:solidFill>
                  <a:srgbClr val="00FF00"/>
                </a:solidFill>
                <a:latin typeface="Helvetica"/>
                <a:cs typeface="Helvetica"/>
              </a:rPr>
              <a:t>NAHR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Helvetica"/>
                <a:cs typeface="Helvetica"/>
              </a:rPr>
              <a:t>NH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88732" y="6581001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540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Micro-</a:t>
            </a:r>
            <a:r>
              <a:rPr lang="en-US" dirty="0"/>
              <a:t>homology Identified </a:t>
            </a:r>
            <a:r>
              <a:rPr lang="en-US" dirty="0" smtClean="0"/>
              <a:t>around Breakpoints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 smtClean="0"/>
              <a:t>Breakpoints have micro-homologous sequences with the template sites. </a:t>
            </a:r>
          </a:p>
        </p:txBody>
      </p:sp>
      <p:pic>
        <p:nvPicPr>
          <p:cNvPr id="18" name="Picture 17" descr="47287_2_figure_1099172_nljjp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134" y="2645832"/>
            <a:ext cx="5541312" cy="37549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26815" y="6581001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0357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NH deletions are often coupled with micro-insertions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emplates locate at two characteristic distance of breakpoints and replicate late</a:t>
            </a:r>
          </a:p>
          <a:p>
            <a:r>
              <a:rPr lang="en-US" dirty="0" smtClean="0"/>
              <a:t>Suggesting spatial and temporal during template switching </a:t>
            </a:r>
          </a:p>
        </p:txBody>
      </p:sp>
      <p:pic>
        <p:nvPicPr>
          <p:cNvPr id="4" name="Picture 3" descr="Micro_insertions.fig4 (1)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957094"/>
            <a:ext cx="4138317" cy="2680484"/>
          </a:xfrm>
          <a:prstGeom prst="rect">
            <a:avLst/>
          </a:prstGeom>
        </p:spPr>
      </p:pic>
      <p:pic>
        <p:nvPicPr>
          <p:cNvPr id="5" name="Picture 4" descr="Micro_insertions.fig4 (1)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309" y="3777607"/>
            <a:ext cx="4369691" cy="2870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60526" y="6585269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pic>
        <p:nvPicPr>
          <p:cNvPr id="14" name="Picture 13" descr="Rplot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156" y="4049839"/>
            <a:ext cx="2138279" cy="217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4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700</Words>
  <Application>Microsoft Macintosh PowerPoint</Application>
  <PresentationFormat>On-screen Show (4:3)</PresentationFormat>
  <Paragraphs>159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What we have recently done</vt:lpstr>
      <vt:lpstr>8,943 Deletion Breakpoints (Phase I)</vt:lpstr>
      <vt:lpstr>Higher SNP Density and Relaxed Selection at NH Breakpoints</vt:lpstr>
      <vt:lpstr>Higher SNP Density and Relaxed Selection at all Breakpoints</vt:lpstr>
      <vt:lpstr>SNP Density at NAHR is Driven by High C&gt;T</vt:lpstr>
      <vt:lpstr>NAHR breakpoint are associated with open chromatin environment</vt:lpstr>
      <vt:lpstr>Methylation pattern associated with breakpoints mechanisms</vt:lpstr>
      <vt:lpstr>Micro-homology Identified around Breakpoints</vt:lpstr>
      <vt:lpstr>NH deletions are often coupled with micro-insertions</vt:lpstr>
      <vt:lpstr>More about breakpoints/mechanisms  </vt:lpstr>
      <vt:lpstr>Others</vt:lpstr>
      <vt:lpstr>Others</vt:lpstr>
    </vt:vector>
  </TitlesOfParts>
  <Company>Yale 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Shantao</dc:creator>
  <cp:lastModifiedBy>Shantao</cp:lastModifiedBy>
  <cp:revision>39</cp:revision>
  <dcterms:created xsi:type="dcterms:W3CDTF">2015-04-12T18:26:42Z</dcterms:created>
  <dcterms:modified xsi:type="dcterms:W3CDTF">2015-04-30T01:08:58Z</dcterms:modified>
</cp:coreProperties>
</file>