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embeddings/oleObject1.bin" ContentType="application/vnd.openxmlformats-officedocument.oleObject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4294" r:id="rId1"/>
  </p:sldMasterIdLst>
  <p:notesMasterIdLst>
    <p:notesMasterId r:id="rId59"/>
  </p:notesMasterIdLst>
  <p:handoutMasterIdLst>
    <p:handoutMasterId r:id="rId60"/>
  </p:handoutMasterIdLst>
  <p:sldIdLst>
    <p:sldId id="256" r:id="rId2"/>
    <p:sldId id="263" r:id="rId3"/>
    <p:sldId id="343" r:id="rId4"/>
    <p:sldId id="340" r:id="rId5"/>
    <p:sldId id="345" r:id="rId6"/>
    <p:sldId id="278" r:id="rId7"/>
    <p:sldId id="264" r:id="rId8"/>
    <p:sldId id="271" r:id="rId9"/>
    <p:sldId id="325" r:id="rId10"/>
    <p:sldId id="321" r:id="rId11"/>
    <p:sldId id="326" r:id="rId12"/>
    <p:sldId id="322" r:id="rId13"/>
    <p:sldId id="280" r:id="rId14"/>
    <p:sldId id="327" r:id="rId15"/>
    <p:sldId id="272" r:id="rId16"/>
    <p:sldId id="273" r:id="rId17"/>
    <p:sldId id="281" r:id="rId18"/>
    <p:sldId id="283" r:id="rId19"/>
    <p:sldId id="291" r:id="rId20"/>
    <p:sldId id="292" r:id="rId21"/>
    <p:sldId id="295" r:id="rId22"/>
    <p:sldId id="293" r:id="rId23"/>
    <p:sldId id="294" r:id="rId24"/>
    <p:sldId id="282" r:id="rId25"/>
    <p:sldId id="296" r:id="rId26"/>
    <p:sldId id="274" r:id="rId27"/>
    <p:sldId id="329" r:id="rId28"/>
    <p:sldId id="300" r:id="rId29"/>
    <p:sldId id="302" r:id="rId30"/>
    <p:sldId id="337" r:id="rId31"/>
    <p:sldId id="338" r:id="rId32"/>
    <p:sldId id="304" r:id="rId33"/>
    <p:sldId id="320" r:id="rId34"/>
    <p:sldId id="305" r:id="rId35"/>
    <p:sldId id="306" r:id="rId36"/>
    <p:sldId id="339" r:id="rId37"/>
    <p:sldId id="303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5" r:id="rId46"/>
    <p:sldId id="316" r:id="rId47"/>
    <p:sldId id="317" r:id="rId48"/>
    <p:sldId id="288" r:id="rId49"/>
    <p:sldId id="286" r:id="rId50"/>
    <p:sldId id="287" r:id="rId51"/>
    <p:sldId id="328" r:id="rId52"/>
    <p:sldId id="297" r:id="rId53"/>
    <p:sldId id="299" r:id="rId54"/>
    <p:sldId id="349" r:id="rId55"/>
    <p:sldId id="348" r:id="rId56"/>
    <p:sldId id="350" r:id="rId57"/>
    <p:sldId id="351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612" autoAdjust="0"/>
  </p:normalViewPr>
  <p:slideViewPr>
    <p:cSldViewPr snapToGrid="0" snapToObjects="1">
      <p:cViewPr>
        <p:scale>
          <a:sx n="72" d="100"/>
          <a:sy n="72" d="100"/>
        </p:scale>
        <p:origin x="-1688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Work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cat>
            <c:strRef>
              <c:f>Sheet1!$A$1:$K$1</c:f>
              <c:strCache>
                <c:ptCount val="11"/>
                <c:pt idx="0">
                  <c:v>AML</c:v>
                </c:pt>
                <c:pt idx="1">
                  <c:v>Breast</c:v>
                </c:pt>
                <c:pt idx="2">
                  <c:v>CLL</c:v>
                </c:pt>
                <c:pt idx="3">
                  <c:v>Liver</c:v>
                </c:pt>
                <c:pt idx="4">
                  <c:v>Lung Adeno</c:v>
                </c:pt>
                <c:pt idx="5">
                  <c:v>Lymphoma B cell</c:v>
                </c:pt>
                <c:pt idx="6">
                  <c:v>Medulloblastoma</c:v>
                </c:pt>
                <c:pt idx="7">
                  <c:v>Pancreas</c:v>
                </c:pt>
                <c:pt idx="8">
                  <c:v>Pilocytic Astrocytoma</c:v>
                </c:pt>
                <c:pt idx="9">
                  <c:v>Prostate</c:v>
                </c:pt>
                <c:pt idx="10">
                  <c:v>Stomach</c:v>
                </c:pt>
              </c:strCache>
            </c:strRef>
          </c:cat>
          <c:val>
            <c:numRef>
              <c:f>Sheet1!$A$2:$K$2</c:f>
              <c:numCache>
                <c:formatCode>General</c:formatCode>
                <c:ptCount val="11"/>
                <c:pt idx="0">
                  <c:v>7.0</c:v>
                </c:pt>
                <c:pt idx="1">
                  <c:v>119.0</c:v>
                </c:pt>
                <c:pt idx="2">
                  <c:v>28.0</c:v>
                </c:pt>
                <c:pt idx="3">
                  <c:v>88.0</c:v>
                </c:pt>
                <c:pt idx="4">
                  <c:v>24.0</c:v>
                </c:pt>
                <c:pt idx="5">
                  <c:v>24.0</c:v>
                </c:pt>
                <c:pt idx="6">
                  <c:v>100.0</c:v>
                </c:pt>
                <c:pt idx="7">
                  <c:v>15.0</c:v>
                </c:pt>
                <c:pt idx="8">
                  <c:v>101.0</c:v>
                </c:pt>
                <c:pt idx="9">
                  <c:v>64.0</c:v>
                </c:pt>
                <c:pt idx="10">
                  <c:v>100.0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7836370846058"/>
          <c:y val="0.0316563928527901"/>
          <c:w val="0.279377494425362"/>
          <c:h val="0.635836642067878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image" Target="../media/image50.emf"/><Relationship Id="rId2" Type="http://schemas.openxmlformats.org/officeDocument/2006/relationships/image" Target="../media/image5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A44EF-0E8B-ED47-92C0-21722870025D}" type="datetimeFigureOut">
              <a:rPr lang="en-US" smtClean="0"/>
              <a:t>2/27/15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FAA92-F7C3-1548-8A12-63E523C1D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32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48245-E612-C84D-A4C3-640CD3C3E268}" type="datetimeFigureOut">
              <a:rPr lang="en-US" smtClean="0"/>
              <a:t>2/27/15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6CBFC-FF12-8D4F-B45E-B88884812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924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r>
              <a:rPr lang="en-US" baseline="0" dirty="0" smtClean="0"/>
              <a:t> slides.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Personal/disease genome</a:t>
            </a:r>
          </a:p>
          <a:p>
            <a:r>
              <a:rPr lang="en-US" baseline="0" dirty="0" smtClean="0"/>
              <a:t>The question of selecting disease variants</a:t>
            </a:r>
          </a:p>
          <a:p>
            <a:r>
              <a:rPr lang="en-US" baseline="0" dirty="0" smtClean="0"/>
              <a:t>GWAS for common variants,  many of them enriched in noncoding regions, how to interpret the functions of those variants…. </a:t>
            </a:r>
          </a:p>
          <a:p>
            <a:r>
              <a:rPr lang="en-US" baseline="0" dirty="0" smtClean="0"/>
              <a:t>What about rare and somatic variants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Rare variant ~3.5 M, whereas for somatic ~1000 mutations</a:t>
            </a:r>
          </a:p>
          <a:p>
            <a:r>
              <a:rPr lang="en-US" baseline="0" dirty="0" smtClean="0"/>
              <a:t>Recurrent – </a:t>
            </a:r>
            <a:r>
              <a:rPr lang="en-US" baseline="0" dirty="0" err="1" smtClean="0"/>
              <a:t>gwas</a:t>
            </a:r>
            <a:r>
              <a:rPr lang="en-US" baseline="0" dirty="0" smtClean="0"/>
              <a:t> for exact position, recurrent for regions</a:t>
            </a:r>
          </a:p>
          <a:p>
            <a:r>
              <a:rPr lang="en-US" baseline="0" dirty="0" smtClean="0"/>
              <a:t>See </a:t>
            </a:r>
            <a:r>
              <a:rPr lang="en-US" baseline="0" dirty="0" err="1" smtClean="0"/>
              <a:t>ncvarg</a:t>
            </a:r>
            <a:r>
              <a:rPr lang="en-US" baseline="0" dirty="0" smtClean="0"/>
              <a:t>  grant introduction….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6CBFC-FF12-8D4F-B45E-B888848123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00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this</a:t>
            </a:r>
            <a:r>
              <a:rPr lang="en-US" baseline="0" dirty="0" smtClean="0"/>
              <a:t> figure….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6CBFC-FF12-8D4F-B45E-B888848123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58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Baseline within human pop: 99.9% of the elements should be conserved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B9770D-5CA4-794B-8758-A29D1009103C}" type="slidenum">
              <a:rPr lang="en-US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8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D94FC9-E9C7-AF45-B71C-FABCC202C8AB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29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5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fld id="{A5AE2D15-9936-184C-B2D6-E299A3548C89}" type="slidenum">
              <a:rPr lang="en-US" sz="1200">
                <a:solidFill>
                  <a:srgbClr val="000000"/>
                </a:solidFill>
              </a:rPr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9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Just have one path </a:t>
            </a:r>
          </a:p>
        </p:txBody>
      </p:sp>
      <p:sp>
        <p:nvSpPr>
          <p:cNvPr id="209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fld id="{98830272-F08C-1A4F-89CA-8C2134E4E646}" type="slidenum">
              <a:rPr lang="en-US" sz="1200"/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6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Size of data context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E5C6A9-8670-6D47-8323-562FAEAA0B32}" type="slidenum">
              <a:rPr lang="en-US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Better</a:t>
            </a:r>
            <a:r>
              <a:rPr lang="en-US" baseline="0" dirty="0" smtClean="0">
                <a:solidFill>
                  <a:srgbClr val="FF0000"/>
                </a:solidFill>
              </a:rPr>
              <a:t> schematic ….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6CBFC-FF12-8D4F-B45E-B8888481233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84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r>
              <a:rPr lang="en-US" baseline="0" dirty="0" smtClean="0"/>
              <a:t> slides.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Personal/disease genome</a:t>
            </a:r>
          </a:p>
          <a:p>
            <a:r>
              <a:rPr lang="en-US" baseline="0" dirty="0" smtClean="0"/>
              <a:t>The question of selecting disease variants</a:t>
            </a:r>
          </a:p>
          <a:p>
            <a:r>
              <a:rPr lang="en-US" baseline="0" dirty="0" smtClean="0"/>
              <a:t>GWAS for common variants,  many of them enriched in noncoding regions, how to interpret the functions of those variants…. </a:t>
            </a:r>
          </a:p>
          <a:p>
            <a:r>
              <a:rPr lang="en-US" baseline="0" dirty="0" smtClean="0"/>
              <a:t>What about rare and somatic variants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Rare variant ~3.5 M, whereas for somatic ~1000 mutations</a:t>
            </a:r>
          </a:p>
          <a:p>
            <a:r>
              <a:rPr lang="en-US" baseline="0" dirty="0" smtClean="0"/>
              <a:t>Recurrent – </a:t>
            </a:r>
            <a:r>
              <a:rPr lang="en-US" baseline="0" dirty="0" err="1" smtClean="0"/>
              <a:t>gwas</a:t>
            </a:r>
            <a:r>
              <a:rPr lang="en-US" baseline="0" dirty="0" smtClean="0"/>
              <a:t> for exact position, recurrent for regions</a:t>
            </a:r>
          </a:p>
          <a:p>
            <a:r>
              <a:rPr lang="en-US" baseline="0" dirty="0" smtClean="0"/>
              <a:t>See </a:t>
            </a:r>
            <a:r>
              <a:rPr lang="en-US" baseline="0" dirty="0" err="1" smtClean="0"/>
              <a:t>ncvarg</a:t>
            </a:r>
            <a:r>
              <a:rPr lang="en-US" baseline="0" dirty="0" smtClean="0"/>
              <a:t>  grant introduction….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6CBFC-FF12-8D4F-B45E-B888848123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00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GWAS: </a:t>
            </a:r>
          </a:p>
          <a:p>
            <a:endParaRPr lang="en-US" dirty="0" smtClean="0"/>
          </a:p>
          <a:p>
            <a:r>
              <a:rPr lang="en-US" dirty="0" smtClean="0"/>
              <a:t>Pros: far more sensitive than family studies </a:t>
            </a:r>
          </a:p>
          <a:p>
            <a:endParaRPr lang="en-US" dirty="0" smtClean="0"/>
          </a:p>
          <a:p>
            <a:r>
              <a:rPr lang="en-US" dirty="0" smtClean="0"/>
              <a:t>Cons: 1 . different rare mutations act in different families or individuals at the same locus (allelic heterogeneity)</a:t>
            </a:r>
          </a:p>
          <a:p>
            <a:r>
              <a:rPr lang="en-US" dirty="0" smtClean="0"/>
              <a:t>2.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Detection of rare variants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LD issues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69D7-DB64-C142-AC00-68EAF59AEF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64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Rare variant ~3.5 M, whereas for somatic ~1000 mutations</a:t>
            </a:r>
          </a:p>
          <a:p>
            <a:r>
              <a:rPr lang="en-US" baseline="0" dirty="0" smtClean="0"/>
              <a:t>Recurrent – </a:t>
            </a:r>
            <a:r>
              <a:rPr lang="en-US" baseline="0" dirty="0" err="1" smtClean="0"/>
              <a:t>gwas</a:t>
            </a:r>
            <a:r>
              <a:rPr lang="en-US" baseline="0" dirty="0" smtClean="0"/>
              <a:t> for exact position, recurrent for regions</a:t>
            </a:r>
          </a:p>
          <a:p>
            <a:r>
              <a:rPr lang="en-US" baseline="0" dirty="0" smtClean="0"/>
              <a:t>See </a:t>
            </a:r>
            <a:r>
              <a:rPr lang="en-US" baseline="0" dirty="0" err="1" smtClean="0"/>
              <a:t>ncvarg</a:t>
            </a:r>
            <a:r>
              <a:rPr lang="en-US" baseline="0" dirty="0" smtClean="0"/>
              <a:t>  grant introduction….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69D7-DB64-C142-AC00-68EAF59AEF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64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6CBFC-FF12-8D4F-B45E-B888848123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23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53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Explain better: may be show just the hairball and then show nodes on it</a:t>
            </a:r>
          </a:p>
        </p:txBody>
      </p:sp>
      <p:sp>
        <p:nvSpPr>
          <p:cNvPr id="4853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7041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67041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67041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67041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67041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67041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67041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67041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67041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5AE1D0-B739-2F47-924D-A9B07DD5DF4E}" type="slidenum">
              <a:rPr lang="en-US" sz="1300" b="0">
                <a:solidFill>
                  <a:srgbClr val="000000"/>
                </a:solidFill>
                <a:latin typeface="Calibri" charset="0"/>
              </a:rPr>
              <a:pPr/>
              <a:t>8</a:t>
            </a:fld>
            <a:endParaRPr lang="en-US" sz="1300" b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23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Introduce the pink &amp; cyan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Goal is to predict disease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We’ll start training/testing on the extremes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Lof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Essen -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Hgmd – rarer mendelian variants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Gwas – “common” variants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Neutral </a:t>
            </a:r>
          </a:p>
        </p:txBody>
      </p:sp>
      <p:sp>
        <p:nvSpPr>
          <p:cNvPr id="4823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68543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68543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68543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68543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88C5AD-C016-CB45-9AD0-5B2D9B5D701F}" type="slidenum">
              <a:rPr lang="en-US" sz="1300" b="0">
                <a:solidFill>
                  <a:srgbClr val="000000"/>
                </a:solidFill>
                <a:latin typeface="Calibri" charset="0"/>
              </a:rPr>
              <a:pPr/>
              <a:t>9</a:t>
            </a:fld>
            <a:endParaRPr lang="en-US" sz="1300" b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23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Introduce the pink &amp; cyan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Goal is to predict disease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We’ll start training/testing on the extremes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Lof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Essen -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Hgmd – rarer mendelian variants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Gwas – “common” variants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Neutral </a:t>
            </a:r>
          </a:p>
        </p:txBody>
      </p:sp>
      <p:sp>
        <p:nvSpPr>
          <p:cNvPr id="4823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68543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68543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68543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68543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88C5AD-C016-CB45-9AD0-5B2D9B5D701F}" type="slidenum">
              <a:rPr lang="en-US" sz="1300" b="0">
                <a:solidFill>
                  <a:srgbClr val="000000"/>
                </a:solidFill>
                <a:latin typeface="Calibri" charset="0"/>
              </a:rPr>
              <a:pPr/>
              <a:t>10</a:t>
            </a:fld>
            <a:endParaRPr lang="en-US" sz="1300" b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43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4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7041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67041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67041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67041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67041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67041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67041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67041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67041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227C94-E73C-AF4F-975E-130B7C247686}" type="slidenum">
              <a:rPr lang="en-US" sz="1300" b="0">
                <a:solidFill>
                  <a:srgbClr val="000000"/>
                </a:solidFill>
              </a:rPr>
              <a:pPr/>
              <a:t>11</a:t>
            </a:fld>
            <a:endParaRPr lang="en-US" sz="13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1D50-3693-4F4F-B533-5D1E84F18387}" type="datetime1">
              <a:rPr lang="en-US" smtClean="0"/>
              <a:t>2/27/15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87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21E94-8CF3-AE4F-91ED-05B794BD6454}" type="datetime1">
              <a:rPr lang="en-US" smtClean="0"/>
              <a:t>2/27/15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28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FCB1-8BA9-864D-B463-CB218D6953F2}" type="datetime1">
              <a:rPr lang="en-US" smtClean="0"/>
              <a:t>2/27/15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99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CE47-84BC-954C-8E35-7BC6319231AB}" type="datetime1">
              <a:rPr lang="en-US" smtClean="0"/>
              <a:t>2/27/15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89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0D690-B6AD-A849-A6CF-08D34747D72A}" type="datetime1">
              <a:rPr lang="en-US" smtClean="0"/>
              <a:t>2/27/15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80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05A8E-B356-F542-8F8F-6CF0E4087DCD}" type="datetime1">
              <a:rPr lang="en-US" smtClean="0"/>
              <a:t>2/27/15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63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D9774-0FEC-BA4C-9580-CF3A3CD85009}" type="datetime1">
              <a:rPr lang="en-US" smtClean="0"/>
              <a:t>2/27/15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34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5B554-9BB5-0B42-8020-D7372C26102A}" type="datetime1">
              <a:rPr lang="en-US" smtClean="0"/>
              <a:t>2/27/15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30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154C0-F773-4B44-B6F1-F55FD600DFC4}" type="datetime1">
              <a:rPr lang="en-US" smtClean="0"/>
              <a:t>2/27/15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44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2EF1-7C0A-214C-A780-19FC9C88CD3E}" type="datetime1">
              <a:rPr lang="en-US" smtClean="0"/>
              <a:t>2/27/15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362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E545-FAD6-5C4E-A46D-C856422E27E8}" type="datetime1">
              <a:rPr lang="en-US" smtClean="0"/>
              <a:t>2/27/15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2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029AD-D231-4F41-8772-62C578496DF3}" type="datetime1">
              <a:rPr lang="en-US" smtClean="0"/>
              <a:t>2/27/15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B397C-79A7-2F4E-81A5-2B9858DC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6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4.emf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8" Type="http://schemas.openxmlformats.org/officeDocument/2006/relationships/image" Target="../media/image18.em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2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emf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4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5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2.bin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50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51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5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3" Type="http://schemas.openxmlformats.org/officeDocument/2006/relationships/chart" Target="../charts/char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6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3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1.tif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2047"/>
            <a:ext cx="7848600" cy="1592748"/>
          </a:xfrm>
        </p:spPr>
        <p:txBody>
          <a:bodyPr>
            <a:noAutofit/>
          </a:bodyPr>
          <a:lstStyle/>
          <a:p>
            <a:pPr>
              <a:lnSpc>
                <a:spcPts val="3620"/>
              </a:lnSpc>
            </a:pPr>
            <a:r>
              <a:rPr lang="en-US" sz="2700" b="1" dirty="0" smtClean="0">
                <a:solidFill>
                  <a:srgbClr val="000090"/>
                </a:solidFill>
                <a:latin typeface="Calibri"/>
                <a:cs typeface="Calibri"/>
              </a:rPr>
              <a:t>Computational Methods for Estimating Functional Consequences of Genetic Variants and Application to Cancer Genomics</a:t>
            </a:r>
            <a:endParaRPr lang="en-US" sz="27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5325" y="3381051"/>
            <a:ext cx="7124701" cy="17526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Yao Fu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Program in Computational Biology and Bioinformatics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Yale University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Advisor: Prof. Mark Gerstein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Thesis Committee: Prof. Michael Krauthammer &amp; Prof. </a:t>
            </a:r>
            <a:r>
              <a:rPr lang="en-US" sz="18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Hongyu</a:t>
            </a:r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Zhao  </a:t>
            </a:r>
          </a:p>
        </p:txBody>
      </p:sp>
      <p:pic>
        <p:nvPicPr>
          <p:cNvPr id="6" name="Picture 5" descr="Screen Shot 2015-02-16 at 12.11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846" y="5428886"/>
            <a:ext cx="742052" cy="961919"/>
          </a:xfrm>
          <a:prstGeom prst="rect">
            <a:avLst/>
          </a:prstGeom>
        </p:spPr>
      </p:pic>
      <p:pic>
        <p:nvPicPr>
          <p:cNvPr id="7" name="Picture 6" descr="Screen Shot 2015-02-16 at 12.11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704" y="5392767"/>
            <a:ext cx="1017554" cy="11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2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49221" y="649110"/>
            <a:ext cx="2700841" cy="5707240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 descr="Fig1.27Aug2012.notlogme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3" y="508000"/>
            <a:ext cx="7985578" cy="5878273"/>
          </a:xfrm>
          <a:prstGeom prst="rect">
            <a:avLst/>
          </a:prstGeom>
        </p:spPr>
      </p:pic>
      <p:sp>
        <p:nvSpPr>
          <p:cNvPr id="3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5FB397C-79A7-2F4E-81A5-2B9858DCE917}" type="slidenum">
              <a:rPr lang="en-US" smtClean="0"/>
              <a:t>9</a:t>
            </a:fld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28004" y="6356350"/>
            <a:ext cx="5038615" cy="29238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1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.1 - A 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Unified Network Approach to Interpret Coding 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Variants</a:t>
            </a:r>
            <a:endParaRPr lang="en-US" sz="1300" b="1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686185" y="217227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Helvetica"/>
                <a:cs typeface="Helvetica"/>
              </a:rPr>
              <a:t>Multi-Net</a:t>
            </a:r>
            <a:endParaRPr lang="en-US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21411" y="181001"/>
            <a:ext cx="2596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latin typeface="Helvetica"/>
                <a:cs typeface="Helvetica"/>
              </a:rPr>
              <a:t>Exceptions to the rule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70222" y="3290671"/>
            <a:ext cx="301977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Helvetica"/>
                <a:cs typeface="Helvetica"/>
              </a:rPr>
              <a:t>Hubs in metabolic network are tolerant to </a:t>
            </a:r>
            <a:r>
              <a:rPr lang="en-US" sz="1600" b="1" dirty="0" err="1">
                <a:solidFill>
                  <a:prstClr val="black"/>
                </a:solidFill>
                <a:latin typeface="Helvetica"/>
                <a:cs typeface="Helvetica"/>
              </a:rPr>
              <a:t>LoF</a:t>
            </a:r>
            <a:r>
              <a:rPr lang="en-US" sz="1600" b="1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Helvetica"/>
                <a:cs typeface="Helvetica"/>
              </a:rPr>
              <a:t>mutations</a:t>
            </a:r>
          </a:p>
          <a:p>
            <a:pPr algn="ctr"/>
            <a:endParaRPr lang="en-US" sz="1600" b="1" dirty="0" smtClean="0">
              <a:solidFill>
                <a:prstClr val="black"/>
              </a:solidFill>
              <a:latin typeface="Helvetica"/>
              <a:cs typeface="Helvetica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Metabolic hubs have more duplicated copies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Perhaps ’protective’ effect of 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metabolic pathways leads to different architecture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097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5FB397C-79A7-2F4E-81A5-2B9858DCE917}" type="slidenum">
              <a:rPr lang="en-US" smtClean="0"/>
              <a:t>10</a:t>
            </a:fld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28004" y="6356350"/>
            <a:ext cx="5038615" cy="29238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1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.1 - A 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Unified Network Approach to Interpret Coding 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Variants</a:t>
            </a:r>
            <a:endParaRPr lang="en-US" sz="1300" b="1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72467" y="157918"/>
            <a:ext cx="852139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b="1" dirty="0" smtClean="0">
                <a:solidFill>
                  <a:srgbClr val="000090"/>
                </a:solidFill>
                <a:latin typeface="Calibri"/>
                <a:cs typeface="Calibri"/>
              </a:rPr>
              <a:t>Overlapping 3D </a:t>
            </a:r>
            <a:r>
              <a:rPr lang="en-US" sz="2300" b="1" dirty="0">
                <a:solidFill>
                  <a:srgbClr val="000090"/>
                </a:solidFill>
                <a:latin typeface="Calibri"/>
                <a:cs typeface="Calibri"/>
              </a:rPr>
              <a:t>S</a:t>
            </a:r>
            <a:r>
              <a:rPr lang="en-US" sz="2300" b="1" dirty="0" smtClean="0">
                <a:solidFill>
                  <a:srgbClr val="000090"/>
                </a:solidFill>
                <a:latin typeface="Calibri"/>
                <a:cs typeface="Calibri"/>
              </a:rPr>
              <a:t>tructures with Protein Protein Interaction Network</a:t>
            </a:r>
            <a:endParaRPr lang="en-US" sz="2300" b="1" dirty="0">
              <a:latin typeface="Calibri"/>
              <a:cs typeface="Calibri"/>
            </a:endParaRPr>
          </a:p>
        </p:txBody>
      </p:sp>
      <p:pic>
        <p:nvPicPr>
          <p:cNvPr id="4" name="Picture 3" descr="Fig1.27Aug2012.notlogme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56" y="821409"/>
            <a:ext cx="7763933" cy="54643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99666" y="4436351"/>
            <a:ext cx="306211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b="1" dirty="0" smtClean="0">
                <a:solidFill>
                  <a:prstClr val="black"/>
                </a:solidFill>
                <a:latin typeface="Calibri"/>
                <a:cs typeface="Calibri"/>
              </a:rPr>
              <a:t>Essential genes have more interacting interfaces</a:t>
            </a:r>
            <a:endParaRPr lang="en-US" sz="19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23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.27Aug2012.notlogme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76263"/>
            <a:ext cx="3724952" cy="5665966"/>
          </a:xfrm>
          <a:prstGeom prst="rect">
            <a:avLst/>
          </a:prstGeom>
        </p:spPr>
      </p:pic>
      <p:sp>
        <p:nvSpPr>
          <p:cNvPr id="292866" name="Title 1"/>
          <p:cNvSpPr>
            <a:spLocks noGrp="1"/>
          </p:cNvSpPr>
          <p:nvPr>
            <p:ph type="title"/>
          </p:nvPr>
        </p:nvSpPr>
        <p:spPr>
          <a:xfrm>
            <a:off x="676275" y="-112884"/>
            <a:ext cx="7813675" cy="69162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rgbClr val="000090"/>
                </a:solidFill>
                <a:latin typeface="Calibri"/>
                <a:cs typeface="Calibri"/>
              </a:rPr>
              <a:t>Accessible surface area of miss-sense SNPs</a:t>
            </a:r>
            <a:endParaRPr lang="en-US" sz="24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477194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82971" y="5717686"/>
            <a:ext cx="269574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Khurana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* and Fu* et 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al., </a:t>
            </a:r>
            <a:r>
              <a:rPr lang="en-US" sz="1000" b="0" i="1" dirty="0" err="1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PLoS</a:t>
            </a:r>
            <a:r>
              <a:rPr lang="en-US" sz="1000" b="0" i="1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 Comp. Bio.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, 2013</a:t>
            </a:r>
          </a:p>
          <a:p>
            <a:pPr eaLnBrk="1" hangingPunct="1"/>
            <a:r>
              <a:rPr lang="en-US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Khurana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*</a:t>
            </a:r>
            <a:r>
              <a:rPr lang="en-US" sz="1000" b="0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  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and Fu* et 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al, </a:t>
            </a:r>
            <a:r>
              <a:rPr lang="en-US" sz="1000" b="0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Science, 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2013</a:t>
            </a:r>
            <a:endParaRPr lang="en-US" sz="1000" b="0" i="1" dirty="0">
              <a:solidFill>
                <a:schemeClr val="bg1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eaLnBrk="1" hangingPunct="1"/>
            <a:r>
              <a:rPr lang="en-US" altLang="ja-JP" sz="1000" b="0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Wang et al, </a:t>
            </a:r>
            <a:r>
              <a:rPr lang="en-US" altLang="ja-JP" sz="1000" b="0" i="1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Nature Biotech</a:t>
            </a:r>
            <a:r>
              <a:rPr lang="en-US" altLang="ja-JP" sz="1000" b="0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, 2012</a:t>
            </a:r>
            <a:endParaRPr lang="en-US" sz="1000" b="0" dirty="0">
              <a:solidFill>
                <a:schemeClr val="bg1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grpSp>
        <p:nvGrpSpPr>
          <p:cNvPr id="477198" name="Group 19"/>
          <p:cNvGrpSpPr>
            <a:grpSpLocks/>
          </p:cNvGrpSpPr>
          <p:nvPr/>
        </p:nvGrpSpPr>
        <p:grpSpPr bwMode="auto">
          <a:xfrm>
            <a:off x="7254950" y="2407258"/>
            <a:ext cx="1296988" cy="1265237"/>
            <a:chOff x="7247581" y="6174317"/>
            <a:chExt cx="1297725" cy="1265520"/>
          </a:xfrm>
        </p:grpSpPr>
        <p:pic>
          <p:nvPicPr>
            <p:cNvPr id="477212" name="Picture 21"/>
            <p:cNvPicPr>
              <a:picLocks noChangeAspect="1"/>
            </p:cNvPicPr>
            <p:nvPr/>
          </p:nvPicPr>
          <p:blipFill>
            <a:blip r:embed="rId5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8283" y="6174317"/>
              <a:ext cx="290160" cy="321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7213" name="Picture 22"/>
            <p:cNvPicPr>
              <a:picLocks noChangeAspect="1"/>
            </p:cNvPicPr>
            <p:nvPr/>
          </p:nvPicPr>
          <p:blipFill>
            <a:blip r:embed="rId6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7581" y="7154515"/>
              <a:ext cx="452091" cy="269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Oval 23"/>
            <p:cNvSpPr/>
            <p:nvPr/>
          </p:nvSpPr>
          <p:spPr>
            <a:xfrm>
              <a:off x="7265054" y="7046049"/>
              <a:ext cx="393924" cy="393788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6" tIns="45714" rIns="91426" bIns="45714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77215" name="Picture 24"/>
            <p:cNvPicPr>
              <a:picLocks noChangeAspect="1"/>
            </p:cNvPicPr>
            <p:nvPr/>
          </p:nvPicPr>
          <p:blipFill>
            <a:blip r:embed="rId7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8593" y="6235990"/>
              <a:ext cx="346713" cy="274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8151382" y="6185431"/>
              <a:ext cx="393924" cy="393788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6" tIns="45714" rIns="91426" bIns="45714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7658978" y="6358508"/>
              <a:ext cx="474932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Pie 27"/>
          <p:cNvSpPr/>
          <p:nvPr/>
        </p:nvSpPr>
        <p:spPr>
          <a:xfrm>
            <a:off x="7202563" y="2300895"/>
            <a:ext cx="941387" cy="941388"/>
          </a:xfrm>
          <a:prstGeom prst="pie">
            <a:avLst>
              <a:gd name="adj1" fmla="val 10631565"/>
              <a:gd name="adj2" fmla="val 16200000"/>
            </a:avLst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77200" name="Picture 4" descr="Khurana.Figure3.23Jan2013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2" t="25385" r="15533" b="31947"/>
          <a:stretch>
            <a:fillRect/>
          </a:stretch>
        </p:blipFill>
        <p:spPr bwMode="auto">
          <a:xfrm>
            <a:off x="4238625" y="859017"/>
            <a:ext cx="2314575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Connector 29"/>
          <p:cNvCxnSpPr/>
          <p:nvPr/>
        </p:nvCxnSpPr>
        <p:spPr>
          <a:xfrm>
            <a:off x="7236838" y="3037493"/>
            <a:ext cx="475275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7203" name="TextBox 11"/>
          <p:cNvSpPr txBox="1">
            <a:spLocks noChangeArrowheads="1"/>
          </p:cNvSpPr>
          <p:nvPr/>
        </p:nvSpPr>
        <p:spPr bwMode="auto">
          <a:xfrm>
            <a:off x="8005838" y="1965933"/>
            <a:ext cx="706437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1">
                <a:solidFill>
                  <a:srgbClr val="000000"/>
                </a:solidFill>
                <a:cs typeface="Arial" charset="0"/>
              </a:rPr>
              <a:t>CDC42</a:t>
            </a:r>
          </a:p>
        </p:txBody>
      </p:sp>
      <p:sp>
        <p:nvSpPr>
          <p:cNvPr id="477204" name="TextBox 11"/>
          <p:cNvSpPr txBox="1">
            <a:spLocks noChangeArrowheads="1"/>
          </p:cNvSpPr>
          <p:nvPr/>
        </p:nvSpPr>
        <p:spPr bwMode="auto">
          <a:xfrm>
            <a:off x="4272133" y="4497365"/>
            <a:ext cx="273816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0" i="1" dirty="0">
                <a:solidFill>
                  <a:srgbClr val="000000"/>
                </a:solidFill>
                <a:latin typeface="Calibri"/>
                <a:cs typeface="Calibri"/>
              </a:rPr>
              <a:t>WASP </a:t>
            </a:r>
            <a:r>
              <a:rPr lang="en-US" sz="1800" b="0" dirty="0">
                <a:solidFill>
                  <a:srgbClr val="000000"/>
                </a:solidFill>
                <a:latin typeface="Calibri"/>
                <a:cs typeface="Calibri"/>
              </a:rPr>
              <a:t>interactions tested using yeast two-hybrid experiments</a:t>
            </a:r>
          </a:p>
        </p:txBody>
      </p:sp>
      <p:cxnSp>
        <p:nvCxnSpPr>
          <p:cNvPr id="8" name="Straight Connector 7"/>
          <p:cNvCxnSpPr>
            <a:stCxn id="28" idx="3"/>
          </p:cNvCxnSpPr>
          <p:nvPr/>
        </p:nvCxnSpPr>
        <p:spPr>
          <a:xfrm flipH="1">
            <a:off x="7666113" y="2300895"/>
            <a:ext cx="6350" cy="441325"/>
          </a:xfrm>
          <a:prstGeom prst="line">
            <a:avLst/>
          </a:pr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452784" y="2532035"/>
            <a:ext cx="0" cy="477236"/>
          </a:xfrm>
          <a:prstGeom prst="line">
            <a:avLst/>
          </a:prstGeom>
          <a:ln w="57150" cmpd="sng">
            <a:solidFill>
              <a:schemeClr val="accent3">
                <a:lumMod val="50000"/>
              </a:schemeClr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7207" name="TextBox 11"/>
          <p:cNvSpPr txBox="1">
            <a:spLocks noChangeArrowheads="1"/>
          </p:cNvSpPr>
          <p:nvPr/>
        </p:nvSpPr>
        <p:spPr bwMode="auto">
          <a:xfrm>
            <a:off x="7145413" y="1972283"/>
            <a:ext cx="7064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1">
                <a:solidFill>
                  <a:srgbClr val="000000"/>
                </a:solidFill>
                <a:cs typeface="Arial" charset="0"/>
              </a:rPr>
              <a:t>WASP</a:t>
            </a:r>
          </a:p>
        </p:txBody>
      </p:sp>
      <p:sp>
        <p:nvSpPr>
          <p:cNvPr id="477208" name="TextBox 11"/>
          <p:cNvSpPr txBox="1">
            <a:spLocks noChangeArrowheads="1"/>
          </p:cNvSpPr>
          <p:nvPr/>
        </p:nvSpPr>
        <p:spPr bwMode="auto">
          <a:xfrm>
            <a:off x="7126363" y="3816958"/>
            <a:ext cx="7064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1">
                <a:solidFill>
                  <a:srgbClr val="000000"/>
                </a:solidFill>
                <a:cs typeface="Arial" charset="0"/>
              </a:rPr>
              <a:t>TRIP10</a:t>
            </a:r>
          </a:p>
        </p:txBody>
      </p:sp>
      <p:sp>
        <p:nvSpPr>
          <p:cNvPr id="477209" name="TextBox 11"/>
          <p:cNvSpPr txBox="1">
            <a:spLocks noChangeArrowheads="1"/>
          </p:cNvSpPr>
          <p:nvPr/>
        </p:nvSpPr>
        <p:spPr bwMode="auto">
          <a:xfrm>
            <a:off x="7723263" y="2245333"/>
            <a:ext cx="496887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0" dirty="0">
                <a:solidFill>
                  <a:srgbClr val="FF6600"/>
                </a:solidFill>
                <a:cs typeface="Arial" charset="0"/>
              </a:rPr>
              <a:t>PBD</a:t>
            </a:r>
          </a:p>
        </p:txBody>
      </p:sp>
      <p:sp>
        <p:nvSpPr>
          <p:cNvPr id="477210" name="TextBox 11"/>
          <p:cNvSpPr txBox="1">
            <a:spLocks noChangeArrowheads="1"/>
          </p:cNvSpPr>
          <p:nvPr/>
        </p:nvSpPr>
        <p:spPr bwMode="auto">
          <a:xfrm>
            <a:off x="7458340" y="2892413"/>
            <a:ext cx="496888" cy="261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0" dirty="0">
                <a:solidFill>
                  <a:srgbClr val="4F6228"/>
                </a:solidFill>
                <a:cs typeface="Arial" charset="0"/>
              </a:rPr>
              <a:t>WH1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28004" y="6356350"/>
            <a:ext cx="5038615" cy="29238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1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.1 - A 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Unified Network Approach to Interpret 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Coding Variants</a:t>
            </a:r>
            <a:endParaRPr lang="en-US" sz="1300" b="1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725797" y="5264493"/>
            <a:ext cx="18261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Times New Roman"/>
                <a:cs typeface="Times New Roman"/>
              </a:rPr>
              <a:t>Collaborated with H Yu Cornell </a:t>
            </a:r>
            <a:endParaRPr lang="en-US" sz="1000" dirty="0">
              <a:latin typeface="Times New Roman"/>
              <a:cs typeface="Times New Roman"/>
            </a:endParaRPr>
          </a:p>
        </p:txBody>
      </p:sp>
      <p:sp>
        <p:nvSpPr>
          <p:cNvPr id="4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5FB397C-79A7-2F4E-81A5-2B9858DCE9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0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12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8004" y="6356350"/>
            <a:ext cx="500165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1.1 - A 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Unified Network Approach to Interpret 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Coding Variants</a:t>
            </a:r>
            <a:endParaRPr lang="en-US" sz="1300" b="1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632154" y="22225"/>
            <a:ext cx="80645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Integration of network properties to predict systems-level effects of deleterious mutations</a:t>
            </a:r>
            <a:endParaRPr lang="en-US" sz="24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68945" y="1262675"/>
            <a:ext cx="8490813" cy="4944508"/>
            <a:chOff x="368945" y="1231315"/>
            <a:chExt cx="8490813" cy="4944508"/>
          </a:xfrm>
        </p:grpSpPr>
        <p:sp>
          <p:nvSpPr>
            <p:cNvPr id="26" name="Rounded Rectangle 25"/>
            <p:cNvSpPr/>
            <p:nvPr/>
          </p:nvSpPr>
          <p:spPr>
            <a:xfrm>
              <a:off x="5913021" y="1466682"/>
              <a:ext cx="2537247" cy="110465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2292099" y="1913940"/>
              <a:ext cx="376238" cy="22860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5407192" y="1913940"/>
              <a:ext cx="377825" cy="22860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793762" y="1254835"/>
              <a:ext cx="2519362" cy="152834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68945" y="1231315"/>
              <a:ext cx="1844764" cy="157538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0047" y="1434234"/>
              <a:ext cx="1559409" cy="11695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Train </a:t>
              </a:r>
              <a:r>
                <a:rPr lang="en-US" sz="1400" b="0" dirty="0" smtClean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logistic regression model </a:t>
              </a:r>
              <a:r>
                <a:rPr lang="en-US" sz="1400" b="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using network and evolutionary properties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71348" y="1773079"/>
              <a:ext cx="2239963" cy="52322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txBody>
            <a:bodyPr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Application of the model on all genes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50727" y="1541956"/>
              <a:ext cx="2222500" cy="954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Can distinguish between </a:t>
              </a:r>
              <a:r>
                <a:rPr lang="en-US" sz="1400" b="0" dirty="0" err="1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LoF</a:t>
              </a:r>
              <a:r>
                <a:rPr lang="en-US" sz="1400" b="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-tolerant and Essential genes with high accuracy</a:t>
              </a:r>
            </a:p>
          </p:txBody>
        </p:sp>
        <p:pic>
          <p:nvPicPr>
            <p:cNvPr id="16" name="Content Placeholder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648" t="983" r="-243" b="-2908"/>
            <a:stretch>
              <a:fillRect/>
            </a:stretch>
          </p:blipFill>
          <p:spPr>
            <a:xfrm>
              <a:off x="2292099" y="3071840"/>
              <a:ext cx="2995168" cy="282129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 rot="16200000">
              <a:off x="1518361" y="4190765"/>
              <a:ext cx="187007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True positive rate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09638" y="5537937"/>
              <a:ext cx="19304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False positive rate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54113" y="3071840"/>
              <a:ext cx="1362075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AUC=0.91</a:t>
              </a:r>
            </a:p>
          </p:txBody>
        </p:sp>
        <p:pic>
          <p:nvPicPr>
            <p:cNvPr id="20" name="Picture 5" descr="new-fig4d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8335" y="2521922"/>
              <a:ext cx="3601423" cy="3653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922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888" y="1693334"/>
            <a:ext cx="7253111" cy="3824111"/>
          </a:xfrm>
        </p:spPr>
        <p:txBody>
          <a:bodyPr>
            <a:normAutofit/>
          </a:bodyPr>
          <a:lstStyle/>
          <a:p>
            <a:pPr>
              <a:lnSpc>
                <a:spcPts val="2860"/>
              </a:lnSpc>
              <a:buFont typeface="Wingdings" charset="2"/>
              <a:buChar char="§"/>
            </a:pPr>
            <a:r>
              <a:rPr lang="en-US" sz="2100" dirty="0" smtClean="0">
                <a:latin typeface="Calibri"/>
                <a:cs typeface="Calibri"/>
              </a:rPr>
              <a:t>A unified network approach to investigate gene essentiality</a:t>
            </a:r>
          </a:p>
          <a:p>
            <a:pPr>
              <a:lnSpc>
                <a:spcPts val="2860"/>
              </a:lnSpc>
              <a:buFont typeface="Wingdings" charset="2"/>
              <a:buChar char="§"/>
            </a:pPr>
            <a:r>
              <a:rPr lang="en-US" sz="2100" dirty="0" smtClean="0">
                <a:latin typeface="Calibri"/>
                <a:cs typeface="Calibri"/>
              </a:rPr>
              <a:t>For Metabolic network, central </a:t>
            </a:r>
            <a:r>
              <a:rPr lang="en-US" sz="2100" dirty="0">
                <a:latin typeface="Calibri"/>
                <a:cs typeface="Calibri"/>
              </a:rPr>
              <a:t>genes have more duplicated copies and are more tolerant to loss-of- function </a:t>
            </a:r>
            <a:r>
              <a:rPr lang="en-US" sz="2100" dirty="0" smtClean="0">
                <a:latin typeface="Calibri"/>
                <a:cs typeface="Calibri"/>
              </a:rPr>
              <a:t>mutations</a:t>
            </a:r>
          </a:p>
          <a:p>
            <a:pPr>
              <a:lnSpc>
                <a:spcPts val="2860"/>
              </a:lnSpc>
              <a:buFont typeface="Wingdings" charset="2"/>
              <a:buChar char="§"/>
            </a:pPr>
            <a:r>
              <a:rPr lang="en-US" sz="2100" dirty="0" smtClean="0">
                <a:latin typeface="Calibri"/>
                <a:cs typeface="Calibri"/>
              </a:rPr>
              <a:t> Disease mutations tend to occur inside protein, and also on interacting interfaces</a:t>
            </a:r>
          </a:p>
          <a:p>
            <a:pPr>
              <a:lnSpc>
                <a:spcPts val="2860"/>
              </a:lnSpc>
              <a:buFont typeface="Wingdings" charset="2"/>
              <a:buChar char="§"/>
            </a:pPr>
            <a:r>
              <a:rPr lang="en-US" sz="2100" dirty="0" smtClean="0">
                <a:latin typeface="Calibri"/>
                <a:cs typeface="Calibri"/>
              </a:rPr>
              <a:t>Built a classifier to score variant in genes</a:t>
            </a:r>
            <a:endParaRPr lang="en-US" sz="2100" dirty="0"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13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8004" y="6356350"/>
            <a:ext cx="503861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1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.1 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- A Unified Network Approach to Interpret Coding V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ariants</a:t>
            </a:r>
            <a:endParaRPr lang="en-US" sz="1300" b="1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52230" y="311423"/>
            <a:ext cx="7761818" cy="1043241"/>
          </a:xfrm>
        </p:spPr>
        <p:txBody>
          <a:bodyPr>
            <a:normAutofit/>
          </a:bodyPr>
          <a:lstStyle/>
          <a:p>
            <a:r>
              <a:rPr lang="en-US" sz="2700" b="1" dirty="0" smtClean="0">
                <a:solidFill>
                  <a:srgbClr val="000090"/>
                </a:solidFill>
                <a:latin typeface="Helvetica"/>
                <a:cs typeface="Helvetica"/>
              </a:rPr>
              <a:t>Conclusions</a:t>
            </a:r>
            <a:endParaRPr lang="en-US" sz="270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4467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321" y="2788462"/>
            <a:ext cx="8680708" cy="277385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Part One - Coding Variants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200" b="1" dirty="0" smtClean="0">
                <a:solidFill>
                  <a:srgbClr val="BFBFBF"/>
                </a:solidFill>
                <a:latin typeface="Calibri"/>
                <a:cs typeface="Calibri"/>
              </a:rPr>
              <a:t>1.1 - A Unified Network Approach to Interpret </a:t>
            </a:r>
            <a:r>
              <a:rPr lang="en-US" sz="2200" b="1" dirty="0">
                <a:solidFill>
                  <a:srgbClr val="BFBFBF"/>
                </a:solidFill>
                <a:latin typeface="Calibri"/>
                <a:cs typeface="Calibri"/>
              </a:rPr>
              <a:t>C</a:t>
            </a:r>
            <a:r>
              <a:rPr lang="en-US" sz="2200" b="1" dirty="0" smtClean="0">
                <a:solidFill>
                  <a:srgbClr val="BFBFBF"/>
                </a:solidFill>
                <a:latin typeface="Calibri"/>
                <a:cs typeface="Calibri"/>
              </a:rPr>
              <a:t>oding variants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200" b="1" dirty="0">
                <a:solidFill>
                  <a:srgbClr val="000090"/>
                </a:solidFill>
                <a:latin typeface="Calibri"/>
                <a:cs typeface="Calibri"/>
              </a:rPr>
              <a:t>1</a:t>
            </a:r>
            <a:r>
              <a:rPr lang="en-US" sz="2200" b="1" dirty="0" smtClean="0">
                <a:solidFill>
                  <a:srgbClr val="000090"/>
                </a:solidFill>
                <a:latin typeface="Calibri"/>
                <a:cs typeface="Calibri"/>
              </a:rPr>
              <a:t>.2 - </a:t>
            </a:r>
            <a:r>
              <a:rPr lang="en-US" sz="2200" b="1" dirty="0" err="1" smtClean="0">
                <a:solidFill>
                  <a:srgbClr val="000090"/>
                </a:solidFill>
                <a:latin typeface="Calibri"/>
                <a:cs typeface="Calibri"/>
              </a:rPr>
              <a:t>ALoFT</a:t>
            </a:r>
            <a:r>
              <a:rPr lang="en-US" sz="2200" b="1" dirty="0" smtClean="0">
                <a:solidFill>
                  <a:srgbClr val="000090"/>
                </a:solidFill>
                <a:latin typeface="Calibri"/>
                <a:cs typeface="Calibri"/>
              </a:rPr>
              <a:t>: Consequences of Loss-of-Function Mutations</a:t>
            </a:r>
            <a:endParaRPr lang="en-US" sz="22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6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04" y="31360"/>
            <a:ext cx="8555062" cy="1143000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rgbClr val="000090"/>
                </a:solidFill>
                <a:latin typeface="Calibri"/>
                <a:cs typeface="Calibri"/>
              </a:rPr>
              <a:t>Prevalence of Loss-of-function variants in healthy individuals</a:t>
            </a:r>
            <a:endParaRPr lang="en-US" sz="26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561" y="4308306"/>
            <a:ext cx="8037049" cy="233185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100" dirty="0" smtClean="0">
              <a:latin typeface="Calibri"/>
              <a:cs typeface="Calibri"/>
            </a:endParaRPr>
          </a:p>
          <a:p>
            <a:pPr>
              <a:buFont typeface="Wingdings" charset="2"/>
              <a:buChar char="§"/>
            </a:pPr>
            <a:r>
              <a:rPr lang="en-US" sz="2100" dirty="0" smtClean="0">
                <a:latin typeface="Calibri"/>
                <a:cs typeface="Calibri"/>
              </a:rPr>
              <a:t>Previous </a:t>
            </a:r>
            <a:r>
              <a:rPr lang="en-US" sz="2100" dirty="0" err="1" smtClean="0">
                <a:latin typeface="Calibri"/>
                <a:cs typeface="Calibri"/>
              </a:rPr>
              <a:t>LoFs</a:t>
            </a:r>
            <a:r>
              <a:rPr lang="en-US" sz="2100" dirty="0" smtClean="0">
                <a:latin typeface="Calibri"/>
                <a:cs typeface="Calibri"/>
              </a:rPr>
              <a:t> are considered as having high probability of being deleterious </a:t>
            </a:r>
          </a:p>
          <a:p>
            <a:pPr>
              <a:buFont typeface="Wingdings" charset="2"/>
              <a:buChar char="§"/>
            </a:pPr>
            <a:r>
              <a:rPr lang="en-US" sz="2100" dirty="0" smtClean="0">
                <a:latin typeface="Calibri"/>
                <a:cs typeface="Calibri"/>
              </a:rPr>
              <a:t>Surprisingly, ~ 100 </a:t>
            </a:r>
            <a:r>
              <a:rPr lang="en-US" sz="2100" dirty="0" err="1" smtClean="0">
                <a:latin typeface="Calibri"/>
                <a:cs typeface="Calibri"/>
              </a:rPr>
              <a:t>LoF</a:t>
            </a:r>
            <a:r>
              <a:rPr lang="en-US" sz="2100" dirty="0" smtClean="0">
                <a:latin typeface="Calibri"/>
                <a:cs typeface="Calibri"/>
              </a:rPr>
              <a:t> variants per genome, 20 genes are completely inactivated</a:t>
            </a:r>
          </a:p>
          <a:p>
            <a:endParaRPr lang="en-US" sz="2100" dirty="0"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15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8004" y="6356350"/>
            <a:ext cx="4800106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1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.2 - </a:t>
            </a:r>
            <a:r>
              <a:rPr lang="en-US" sz="1300" b="1" dirty="0" err="1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ALoFT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: Consequences of Loss-of-Function Mutations</a:t>
            </a: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creen Shot 2015-02-16 at 8.12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43" y="1127320"/>
            <a:ext cx="5911161" cy="3545292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00501" y="6032311"/>
            <a:ext cx="26762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MacArthur et al., Hum </a:t>
            </a:r>
            <a:r>
              <a:rPr lang="en-US" b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Mol</a:t>
            </a:r>
            <a:r>
              <a:rPr lang="en-US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Genet, 2010</a:t>
            </a:r>
            <a:endParaRPr lang="en-US" b="0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34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16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8004" y="6356350"/>
            <a:ext cx="4800106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1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.2 - </a:t>
            </a:r>
            <a:r>
              <a:rPr lang="en-US" sz="1300" b="1" dirty="0" err="1" smtClean="0">
                <a:solidFill>
                  <a:srgbClr val="7F7F7F"/>
                </a:solidFill>
                <a:latin typeface="Helvetica"/>
                <a:cs typeface="Helvetica"/>
              </a:rPr>
              <a:t>ALoFT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: Consequences of Loss-of-Function Mutations</a:t>
            </a: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Figure 1_De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0" y="120331"/>
            <a:ext cx="5707743" cy="63563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83833" y="613858"/>
            <a:ext cx="2582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  <a:latin typeface="Helvetica"/>
                <a:cs typeface="Helvetica"/>
              </a:rPr>
              <a:t>ALoFT</a:t>
            </a:r>
            <a:r>
              <a:rPr lang="en-US" sz="2400" b="1" dirty="0" smtClean="0">
                <a:solidFill>
                  <a:srgbClr val="000090"/>
                </a:solidFill>
                <a:latin typeface="Helvetica"/>
                <a:cs typeface="Helvetica"/>
              </a:rPr>
              <a:t> workflow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5165398" y="2050574"/>
            <a:ext cx="3696626" cy="822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900"/>
              </a:lnSpc>
            </a:pPr>
            <a:r>
              <a:rPr lang="en-US" sz="1900" dirty="0" smtClean="0">
                <a:latin typeface="Calibri"/>
                <a:cs typeface="Calibri"/>
              </a:rPr>
              <a:t>Annotate variant with </a:t>
            </a:r>
            <a:r>
              <a:rPr lang="en-US" sz="1900" dirty="0" err="1" smtClean="0">
                <a:latin typeface="Calibri"/>
                <a:cs typeface="Calibri"/>
              </a:rPr>
              <a:t>Mismapping</a:t>
            </a:r>
            <a:r>
              <a:rPr lang="en-US" sz="1900" dirty="0" smtClean="0">
                <a:latin typeface="Calibri"/>
                <a:cs typeface="Calibri"/>
              </a:rPr>
              <a:t>, </a:t>
            </a:r>
          </a:p>
          <a:p>
            <a:pPr>
              <a:lnSpc>
                <a:spcPts val="2900"/>
              </a:lnSpc>
            </a:pPr>
            <a:r>
              <a:rPr lang="en-US" sz="1900" dirty="0" smtClean="0">
                <a:latin typeface="Calibri"/>
                <a:cs typeface="Calibri"/>
              </a:rPr>
              <a:t>Functional, Conservation and etc.</a:t>
            </a:r>
            <a:endParaRPr lang="en-US" sz="1900" dirty="0">
              <a:latin typeface="Calibri"/>
              <a:cs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65398" y="4597600"/>
            <a:ext cx="3544560" cy="4509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900"/>
              </a:lnSpc>
            </a:pPr>
            <a:r>
              <a:rPr lang="en-US" sz="1900" dirty="0" smtClean="0">
                <a:latin typeface="Calibri"/>
                <a:cs typeface="Calibri"/>
              </a:rPr>
              <a:t>Predict disease-causing potentials</a:t>
            </a:r>
            <a:endParaRPr lang="en-US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3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268" y="877289"/>
            <a:ext cx="8229600" cy="516546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1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000" b="1" dirty="0" smtClean="0">
                <a:latin typeface="Calibri"/>
                <a:cs typeface="Calibri"/>
              </a:rPr>
              <a:t>Random Forest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Training</a:t>
            </a:r>
            <a:r>
              <a:rPr lang="en-US" sz="2000" dirty="0">
                <a:latin typeface="Calibri"/>
                <a:cs typeface="Calibri"/>
              </a:rPr>
              <a:t>: 404 Benign </a:t>
            </a:r>
            <a:r>
              <a:rPr lang="en-US" sz="2000" dirty="0" err="1">
                <a:latin typeface="Calibri"/>
                <a:cs typeface="Calibri"/>
              </a:rPr>
              <a:t>LoFs</a:t>
            </a:r>
            <a:r>
              <a:rPr lang="en-US" sz="2000" dirty="0">
                <a:latin typeface="Calibri"/>
                <a:cs typeface="Calibri"/>
              </a:rPr>
              <a:t>;  2,560 Recessive </a:t>
            </a:r>
            <a:r>
              <a:rPr lang="en-US" sz="2000" dirty="0" err="1">
                <a:latin typeface="Calibri"/>
                <a:cs typeface="Calibri"/>
              </a:rPr>
              <a:t>LoFs</a:t>
            </a:r>
            <a:r>
              <a:rPr lang="en-US" sz="2000" dirty="0">
                <a:latin typeface="Calibri"/>
                <a:cs typeface="Calibri"/>
              </a:rPr>
              <a:t>;  2,181 Dominant </a:t>
            </a:r>
            <a:r>
              <a:rPr lang="en-US" sz="2000" dirty="0" err="1" smtClean="0">
                <a:latin typeface="Calibri"/>
                <a:cs typeface="Calibri"/>
              </a:rPr>
              <a:t>LoFs</a:t>
            </a:r>
            <a:endParaRPr lang="en-US" sz="2000" b="1" dirty="0">
              <a:latin typeface="Calibri"/>
              <a:cs typeface="Calibri"/>
            </a:endParaRPr>
          </a:p>
          <a:p>
            <a:pPr>
              <a:buFont typeface="Wingdings" charset="2"/>
              <a:buChar char="§"/>
            </a:pPr>
            <a:r>
              <a:rPr lang="en-US" sz="2000" dirty="0">
                <a:latin typeface="Calibri"/>
                <a:cs typeface="Calibri"/>
              </a:rPr>
              <a:t>One variant per gene</a:t>
            </a:r>
          </a:p>
          <a:p>
            <a:pPr>
              <a:buFont typeface="Wingdings" charset="2"/>
              <a:buChar char="§"/>
            </a:pPr>
            <a:r>
              <a:rPr lang="en-US" sz="2000" dirty="0">
                <a:latin typeface="Calibri"/>
                <a:cs typeface="Calibri"/>
              </a:rPr>
              <a:t>Random sample balanced data for each </a:t>
            </a:r>
            <a:r>
              <a:rPr lang="en-US" sz="2000" dirty="0" smtClean="0">
                <a:latin typeface="Calibri"/>
                <a:cs typeface="Calibri"/>
              </a:rPr>
              <a:t>tree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10 - fold cross-validation; repeat 40 times</a:t>
            </a:r>
            <a:endParaRPr lang="en-US" sz="2000" dirty="0">
              <a:latin typeface="Calibri"/>
              <a:cs typeface="Calibri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AUC: 0.955 </a:t>
            </a:r>
          </a:p>
          <a:p>
            <a:pPr marL="0" indent="0">
              <a:buNone/>
            </a:pPr>
            <a:endParaRPr lang="en-US" sz="2000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0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000" dirty="0" smtClean="0">
              <a:latin typeface="Calibri"/>
              <a:cs typeface="Calibri"/>
            </a:endParaRPr>
          </a:p>
          <a:p>
            <a:pPr>
              <a:buFont typeface="Wingdings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000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000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17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8004" y="6356350"/>
            <a:ext cx="4800106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1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.2 - </a:t>
            </a:r>
            <a:r>
              <a:rPr lang="en-US" sz="1300" b="1" dirty="0" err="1" smtClean="0">
                <a:solidFill>
                  <a:srgbClr val="7F7F7F"/>
                </a:solidFill>
                <a:latin typeface="Helvetica"/>
                <a:cs typeface="Helvetica"/>
              </a:rPr>
              <a:t>ALoFT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: Consequences of Loss-of-Function Mutations</a:t>
            </a: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136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90"/>
                </a:solidFill>
                <a:latin typeface="Calibri"/>
                <a:cs typeface="Calibri"/>
              </a:rPr>
              <a:t>Pathogenicity </a:t>
            </a:r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prediction trained </a:t>
            </a:r>
            <a:r>
              <a:rPr lang="en-US" sz="2800" b="1" dirty="0">
                <a:solidFill>
                  <a:srgbClr val="000090"/>
                </a:solidFill>
                <a:latin typeface="Calibri"/>
                <a:cs typeface="Calibri"/>
              </a:rPr>
              <a:t>on benign, recessive and dominant </a:t>
            </a:r>
            <a:r>
              <a:rPr lang="en-US" sz="2800" b="1" dirty="0" err="1">
                <a:solidFill>
                  <a:srgbClr val="000090"/>
                </a:solidFill>
                <a:latin typeface="Calibri"/>
                <a:cs typeface="Calibri"/>
              </a:rPr>
              <a:t>LoFs</a:t>
            </a:r>
            <a:endParaRPr lang="en-US" sz="28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11" y="4002066"/>
            <a:ext cx="6027669" cy="2181804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6192735"/>
              </p:ext>
            </p:extLst>
          </p:nvPr>
        </p:nvGraphicFramePr>
        <p:xfrm>
          <a:off x="2696254" y="3284415"/>
          <a:ext cx="2798378" cy="484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64" name="Equation" r:id="rId4" imgW="2641600" imgH="457200" progId="Equation.DSMT4">
                  <p:embed/>
                </p:oleObj>
              </mc:Choice>
              <mc:Fallback>
                <p:oleObj name="Equation" r:id="rId4" imgW="26416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96254" y="3284415"/>
                        <a:ext cx="2798378" cy="484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63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8004" y="6356350"/>
            <a:ext cx="4800106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1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.2 - </a:t>
            </a:r>
            <a:r>
              <a:rPr lang="en-US" sz="1300" b="1" dirty="0" err="1" smtClean="0">
                <a:solidFill>
                  <a:srgbClr val="7F7F7F"/>
                </a:solidFill>
                <a:latin typeface="Helvetica"/>
                <a:cs typeface="Helvetica"/>
              </a:rPr>
              <a:t>ALoFT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: Consequences of Loss-of-Function Mutations</a:t>
            </a: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Figure 2_De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06" y="858688"/>
            <a:ext cx="6146773" cy="534086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3136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Healthy people carry nonsense </a:t>
            </a:r>
            <a:r>
              <a:rPr lang="en-US" sz="2800" b="1" dirty="0" err="1" smtClean="0">
                <a:solidFill>
                  <a:srgbClr val="000090"/>
                </a:solidFill>
                <a:latin typeface="Calibri"/>
                <a:cs typeface="Calibri"/>
              </a:rPr>
              <a:t>LoFs</a:t>
            </a:r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 in known disease genes</a:t>
            </a:r>
            <a:endParaRPr lang="en-US" sz="28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65204" y="2477424"/>
            <a:ext cx="1661833" cy="3449580"/>
          </a:xfrm>
          <a:prstGeom prst="rect">
            <a:avLst/>
          </a:prstGeom>
          <a:noFill/>
          <a:ln w="19050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583802" y="1818086"/>
            <a:ext cx="3509249" cy="34033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 smtClean="0">
                <a:latin typeface="Calibri"/>
                <a:cs typeface="Calibri"/>
              </a:rPr>
              <a:t>426 Variant</a:t>
            </a:r>
          </a:p>
          <a:p>
            <a:pPr>
              <a:buFont typeface="Wingdings" charset="2"/>
              <a:buChar char="§"/>
            </a:pPr>
            <a:r>
              <a:rPr lang="en-US" sz="1900" dirty="0" err="1" smtClean="0">
                <a:latin typeface="Calibri"/>
                <a:cs typeface="Calibri"/>
              </a:rPr>
              <a:t>LoF</a:t>
            </a:r>
            <a:r>
              <a:rPr lang="en-US" sz="1900" dirty="0" smtClean="0">
                <a:latin typeface="Calibri"/>
                <a:cs typeface="Calibri"/>
              </a:rPr>
              <a:t> location</a:t>
            </a:r>
          </a:p>
          <a:p>
            <a:pPr>
              <a:buFont typeface="Wingdings" charset="2"/>
              <a:buChar char="§"/>
            </a:pPr>
            <a:r>
              <a:rPr lang="en-US" sz="1900" dirty="0" smtClean="0">
                <a:latin typeface="Calibri"/>
                <a:cs typeface="Calibri"/>
              </a:rPr>
              <a:t>Transcript disruption</a:t>
            </a:r>
          </a:p>
          <a:p>
            <a:pPr>
              <a:buFont typeface="Wingdings" charset="2"/>
              <a:buChar char="§"/>
            </a:pPr>
            <a:r>
              <a:rPr lang="en-US" sz="1900" dirty="0" smtClean="0">
                <a:latin typeface="Calibri"/>
                <a:cs typeface="Calibri"/>
              </a:rPr>
              <a:t>~ 27.6%</a:t>
            </a:r>
            <a:r>
              <a:rPr lang="en-US" sz="1900" dirty="0">
                <a:latin typeface="Calibri"/>
                <a:cs typeface="Calibri"/>
              </a:rPr>
              <a:t> </a:t>
            </a:r>
            <a:r>
              <a:rPr lang="en-US" sz="1900" dirty="0" smtClean="0">
                <a:latin typeface="Calibri"/>
                <a:cs typeface="Calibri"/>
              </a:rPr>
              <a:t>on different isoforms</a:t>
            </a:r>
          </a:p>
          <a:p>
            <a:pPr marL="0" indent="0">
              <a:buNone/>
            </a:pPr>
            <a:endParaRPr lang="en-US" sz="1900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900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900" dirty="0">
              <a:latin typeface="Calibri"/>
              <a:cs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24510" y="5587625"/>
            <a:ext cx="1606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Helvetica"/>
                <a:cs typeface="Helvetica"/>
              </a:rPr>
              <a:t>P-value: 8e-3</a:t>
            </a:r>
            <a:endParaRPr lang="en-US" i="1" dirty="0">
              <a:latin typeface="Helvetica"/>
              <a:cs typeface="Helvetic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4249" y="6007491"/>
            <a:ext cx="21189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Training data are excluded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41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46467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683" y="-1290195"/>
            <a:ext cx="10379380" cy="6815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1" y="11851"/>
            <a:ext cx="5728448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The Sequencing Explosion </a:t>
            </a:r>
            <a:endParaRPr lang="en-US" sz="28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1</a:t>
            </a:fld>
            <a:endParaRPr lang="en-US"/>
          </a:p>
        </p:txBody>
      </p:sp>
      <p:pic>
        <p:nvPicPr>
          <p:cNvPr id="16" name="Picture 15" descr="Screen Shot 2015-02-16 at 1.46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448" y="2473060"/>
            <a:ext cx="1891722" cy="1339514"/>
          </a:xfrm>
          <a:prstGeom prst="rect">
            <a:avLst/>
          </a:prstGeom>
        </p:spPr>
      </p:pic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8025612" y="3994741"/>
            <a:ext cx="434103" cy="307706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lIns="91369" tIns="45685" rIns="91369" bIns="45685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800000"/>
                </a:solidFill>
                <a:latin typeface="Arial" charset="0"/>
              </a:rPr>
              <a:t>’14</a:t>
            </a:r>
            <a:endParaRPr lang="en-US" sz="1400" b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72143" y="6054195"/>
            <a:ext cx="1314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Nature, 2010</a:t>
            </a:r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73579" y="5747055"/>
            <a:ext cx="2066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"/>
                <a:cs typeface="Helvetica"/>
              </a:rPr>
              <a:t>Human Reference Genome</a:t>
            </a:r>
          </a:p>
          <a:p>
            <a:pPr algn="ctr"/>
            <a:r>
              <a:rPr lang="en-US" sz="1200" dirty="0" smtClean="0">
                <a:latin typeface="Helvetica"/>
                <a:cs typeface="Helvetica"/>
              </a:rPr>
              <a:t>$</a:t>
            </a:r>
            <a:r>
              <a:rPr lang="en-US" sz="1200" dirty="0">
                <a:latin typeface="Helvetica"/>
                <a:cs typeface="Helvetica"/>
              </a:rPr>
              <a:t>300 million</a:t>
            </a:r>
            <a:endParaRPr lang="en-US" sz="1200" dirty="0"/>
          </a:p>
        </p:txBody>
      </p:sp>
      <p:sp>
        <p:nvSpPr>
          <p:cNvPr id="25" name="Rectangle 24"/>
          <p:cNvSpPr/>
          <p:nvPr/>
        </p:nvSpPr>
        <p:spPr>
          <a:xfrm>
            <a:off x="2704353" y="4113993"/>
            <a:ext cx="463176" cy="373528"/>
          </a:xfrm>
          <a:prstGeom prst="rect">
            <a:avLst/>
          </a:prstGeom>
          <a:noFill/>
          <a:ln w="19050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>
            <a:stCxn id="25" idx="2"/>
          </p:cNvCxnSpPr>
          <p:nvPr/>
        </p:nvCxnSpPr>
        <p:spPr>
          <a:xfrm>
            <a:off x="2935941" y="4487521"/>
            <a:ext cx="0" cy="1259534"/>
          </a:xfrm>
          <a:prstGeom prst="line">
            <a:avLst/>
          </a:prstGeom>
          <a:ln w="190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"/>
          <p:cNvSpPr txBox="1">
            <a:spLocks noChangeArrowheads="1"/>
          </p:cNvSpPr>
          <p:nvPr/>
        </p:nvSpPr>
        <p:spPr bwMode="auto">
          <a:xfrm>
            <a:off x="3033161" y="5396400"/>
            <a:ext cx="434103" cy="307706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lIns="91369" tIns="45685" rIns="91369" bIns="45685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800000"/>
                </a:solidFill>
                <a:latin typeface="Arial" charset="0"/>
              </a:rPr>
              <a:t>’04</a:t>
            </a:r>
            <a:endParaRPr lang="en-US" sz="1400" b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724400" y="2897408"/>
            <a:ext cx="463176" cy="373528"/>
          </a:xfrm>
          <a:prstGeom prst="rect">
            <a:avLst/>
          </a:prstGeom>
          <a:noFill/>
          <a:ln w="19050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stCxn id="31" idx="2"/>
          </p:cNvCxnSpPr>
          <p:nvPr/>
        </p:nvCxnSpPr>
        <p:spPr>
          <a:xfrm>
            <a:off x="4955988" y="3270936"/>
            <a:ext cx="0" cy="2476119"/>
          </a:xfrm>
          <a:prstGeom prst="line">
            <a:avLst/>
          </a:prstGeom>
          <a:ln w="190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2"/>
          <p:cNvSpPr txBox="1">
            <a:spLocks noChangeArrowheads="1"/>
          </p:cNvSpPr>
          <p:nvPr/>
        </p:nvSpPr>
        <p:spPr bwMode="auto">
          <a:xfrm>
            <a:off x="5701977" y="5402455"/>
            <a:ext cx="434103" cy="307706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lIns="91369" tIns="45685" rIns="91369" bIns="45685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800000"/>
                </a:solidFill>
                <a:latin typeface="Arial" charset="0"/>
              </a:rPr>
              <a:t>’08</a:t>
            </a:r>
            <a:endParaRPr lang="en-US" sz="1400" b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161012" y="5747055"/>
            <a:ext cx="12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"/>
                <a:cs typeface="Helvetica"/>
              </a:rPr>
              <a:t>Venter Genome</a:t>
            </a:r>
          </a:p>
          <a:p>
            <a:pPr algn="ctr"/>
            <a:r>
              <a:rPr lang="en-US" sz="1200" dirty="0" smtClean="0">
                <a:latin typeface="Helvetica"/>
                <a:cs typeface="Helvetica"/>
              </a:rPr>
              <a:t>$70 million</a:t>
            </a:r>
            <a:endParaRPr lang="en-US" sz="1200" dirty="0"/>
          </a:p>
        </p:txBody>
      </p:sp>
      <p:sp>
        <p:nvSpPr>
          <p:cNvPr id="36" name="Rectangle 35"/>
          <p:cNvSpPr/>
          <p:nvPr/>
        </p:nvSpPr>
        <p:spPr>
          <a:xfrm>
            <a:off x="5538029" y="2418321"/>
            <a:ext cx="132592" cy="261321"/>
          </a:xfrm>
          <a:prstGeom prst="rect">
            <a:avLst/>
          </a:prstGeom>
          <a:noFill/>
          <a:ln w="19050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2"/>
          <p:cNvSpPr txBox="1">
            <a:spLocks noChangeArrowheads="1"/>
          </p:cNvSpPr>
          <p:nvPr/>
        </p:nvSpPr>
        <p:spPr bwMode="auto">
          <a:xfrm>
            <a:off x="4444636" y="5423669"/>
            <a:ext cx="434103" cy="307706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lIns="91369" tIns="45685" rIns="91369" bIns="45685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800000"/>
                </a:solidFill>
                <a:latin typeface="Arial" charset="0"/>
              </a:rPr>
              <a:t>’07</a:t>
            </a:r>
            <a:endParaRPr lang="en-US" sz="1400" b="1" dirty="0">
              <a:solidFill>
                <a:srgbClr val="800000"/>
              </a:solidFill>
              <a:latin typeface="Arial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5621055" y="2679642"/>
            <a:ext cx="0" cy="3051733"/>
          </a:xfrm>
          <a:prstGeom prst="line">
            <a:avLst/>
          </a:prstGeom>
          <a:ln w="190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423647" y="5747055"/>
            <a:ext cx="1384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"/>
                <a:cs typeface="Helvetica"/>
              </a:rPr>
              <a:t>Watson Genome</a:t>
            </a:r>
          </a:p>
          <a:p>
            <a:pPr algn="ctr"/>
            <a:r>
              <a:rPr lang="en-US" sz="1200" dirty="0" smtClean="0">
                <a:latin typeface="Helvetica"/>
                <a:cs typeface="Helvetica"/>
              </a:rPr>
              <a:t>$1 million</a:t>
            </a:r>
            <a:endParaRPr lang="en-US" sz="1200" dirty="0"/>
          </a:p>
        </p:txBody>
      </p:sp>
      <p:sp>
        <p:nvSpPr>
          <p:cNvPr id="42" name="Rectangle 41"/>
          <p:cNvSpPr/>
          <p:nvPr/>
        </p:nvSpPr>
        <p:spPr>
          <a:xfrm>
            <a:off x="7967029" y="4424801"/>
            <a:ext cx="603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Helvetica"/>
                <a:cs typeface="Helvetica"/>
              </a:rPr>
              <a:t>$1K</a:t>
            </a:r>
          </a:p>
          <a:p>
            <a:pPr algn="ctr"/>
            <a:r>
              <a:rPr lang="en-US" sz="1200" dirty="0" err="1" smtClean="0">
                <a:latin typeface="Helvetica"/>
                <a:cs typeface="Helvetica"/>
              </a:rPr>
              <a:t>HiSeq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3877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19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8004" y="6356350"/>
            <a:ext cx="4800106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1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.2 - </a:t>
            </a:r>
            <a:r>
              <a:rPr lang="en-US" sz="1300" b="1" dirty="0" err="1" smtClean="0">
                <a:solidFill>
                  <a:srgbClr val="7F7F7F"/>
                </a:solidFill>
                <a:latin typeface="Helvetica"/>
                <a:cs typeface="Helvetica"/>
              </a:rPr>
              <a:t>ALoFT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: Consequences of Loss-of-Function Mutations</a:t>
            </a: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-156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Isoform-specific </a:t>
            </a:r>
            <a:r>
              <a:rPr lang="en-US" sz="2800" b="1" dirty="0" err="1" smtClean="0">
                <a:solidFill>
                  <a:srgbClr val="000090"/>
                </a:solidFill>
                <a:latin typeface="Calibri"/>
                <a:cs typeface="Calibri"/>
              </a:rPr>
              <a:t>LoFs</a:t>
            </a:r>
            <a:endParaRPr lang="en-US" sz="28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12" name="Picture 11" descr="Figure2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18" y="725895"/>
            <a:ext cx="6716248" cy="5630455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9736" y="1017560"/>
            <a:ext cx="2929170" cy="34033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 smtClean="0">
                <a:latin typeface="Calibri"/>
                <a:cs typeface="Calibri"/>
              </a:rPr>
              <a:t>NF2: </a:t>
            </a:r>
          </a:p>
          <a:p>
            <a:pPr marL="0" indent="0">
              <a:buNone/>
            </a:pPr>
            <a:r>
              <a:rPr lang="en-US" sz="1900" dirty="0" smtClean="0">
                <a:latin typeface="Calibri"/>
                <a:cs typeface="Calibri"/>
              </a:rPr>
              <a:t>Neurofibromatosis </a:t>
            </a:r>
            <a:r>
              <a:rPr lang="en-US" sz="1900" dirty="0">
                <a:latin typeface="Calibri"/>
                <a:cs typeface="Calibri"/>
              </a:rPr>
              <a:t>type </a:t>
            </a:r>
            <a:r>
              <a:rPr lang="en-US" sz="1900" dirty="0" smtClean="0">
                <a:latin typeface="Calibri"/>
                <a:cs typeface="Calibri"/>
              </a:rPr>
              <a:t>II</a:t>
            </a:r>
          </a:p>
          <a:p>
            <a:pPr marL="0" indent="0">
              <a:buNone/>
            </a:pPr>
            <a:r>
              <a:rPr lang="en-US" sz="1900" dirty="0" smtClean="0">
                <a:latin typeface="Calibri"/>
                <a:cs typeface="Calibri"/>
              </a:rPr>
              <a:t>Autosome dominant inheritance pattern </a:t>
            </a:r>
          </a:p>
          <a:p>
            <a:pPr marL="0" indent="0">
              <a:buNone/>
            </a:pPr>
            <a:endParaRPr lang="en-US" sz="1900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900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900" dirty="0">
              <a:latin typeface="Calibri"/>
              <a:cs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54951" y="3919976"/>
            <a:ext cx="423298" cy="232661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7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8004" y="6356350"/>
            <a:ext cx="4800106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1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.2 - </a:t>
            </a:r>
            <a:r>
              <a:rPr lang="en-US" sz="1300" b="1" dirty="0" err="1" smtClean="0">
                <a:solidFill>
                  <a:srgbClr val="7F7F7F"/>
                </a:solidFill>
                <a:latin typeface="Helvetica"/>
                <a:cs typeface="Helvetica"/>
              </a:rPr>
              <a:t>ALoFT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: Consequences of Loss-of-Function Mutations</a:t>
            </a: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CMG dominant Vs. recessive mutations</a:t>
            </a:r>
            <a:endParaRPr lang="en-US" sz="24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743612" y="1139734"/>
            <a:ext cx="7173610" cy="5850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latin typeface="Calibri"/>
                <a:cs typeface="Calibri"/>
              </a:rPr>
              <a:t>CMG: </a:t>
            </a:r>
            <a:r>
              <a:rPr lang="en-US" sz="1800" dirty="0" smtClean="0">
                <a:latin typeface="Calibri"/>
                <a:cs typeface="Calibri"/>
              </a:rPr>
              <a:t>Center for </a:t>
            </a:r>
            <a:r>
              <a:rPr lang="en-US" sz="1800" dirty="0" err="1" smtClean="0">
                <a:latin typeface="Calibri"/>
                <a:cs typeface="Calibri"/>
              </a:rPr>
              <a:t>Mendelian</a:t>
            </a:r>
            <a:r>
              <a:rPr lang="en-US" sz="1800" dirty="0" smtClean="0">
                <a:latin typeface="Calibri"/>
                <a:cs typeface="Calibri"/>
              </a:rPr>
              <a:t> Genomics</a:t>
            </a:r>
          </a:p>
          <a:p>
            <a:pPr marL="0" indent="0">
              <a:buNone/>
            </a:pPr>
            <a:endParaRPr lang="en-US" sz="1800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</p:txBody>
      </p:sp>
      <p:pic>
        <p:nvPicPr>
          <p:cNvPr id="2" name="Picture 1" descr="Figure3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326" y="1780241"/>
            <a:ext cx="9786784" cy="355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Figure3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53" y="169332"/>
            <a:ext cx="5468175" cy="6492875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FB397C-79A7-2F4E-81A5-2B9858DCE91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8004" y="6356350"/>
            <a:ext cx="4800106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1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.2 - </a:t>
            </a:r>
            <a:r>
              <a:rPr lang="en-US" sz="1300" b="1" dirty="0" err="1" smtClean="0">
                <a:solidFill>
                  <a:srgbClr val="7F7F7F"/>
                </a:solidFill>
                <a:latin typeface="Helvetica"/>
                <a:cs typeface="Helvetica"/>
              </a:rPr>
              <a:t>ALoFT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: Consequences of Loss-of-Function Mutations</a:t>
            </a: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115222" y="1349962"/>
            <a:ext cx="19934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"/>
                <a:cs typeface="Calibri"/>
              </a:rPr>
              <a:t>Proband</a:t>
            </a:r>
            <a:r>
              <a:rPr lang="en-US" dirty="0" smtClean="0">
                <a:latin typeface="Calibri"/>
                <a:cs typeface="Calibri"/>
              </a:rPr>
              <a:t> Vs. Sibling</a:t>
            </a:r>
          </a:p>
          <a:p>
            <a:r>
              <a:rPr lang="en-US" i="1" dirty="0" smtClean="0">
                <a:latin typeface="Calibri"/>
                <a:cs typeface="Calibri"/>
              </a:rPr>
              <a:t>P-value: 5e-3</a:t>
            </a:r>
            <a:endParaRPr lang="en-US" i="1" dirty="0">
              <a:latin typeface="Calibri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80138" y="4290261"/>
            <a:ext cx="34369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Male </a:t>
            </a:r>
            <a:r>
              <a:rPr lang="en-US" dirty="0" err="1" smtClean="0">
                <a:latin typeface="Calibri"/>
                <a:cs typeface="Calibri"/>
              </a:rPr>
              <a:t>Proband</a:t>
            </a:r>
            <a:r>
              <a:rPr lang="en-US" dirty="0" smtClean="0">
                <a:latin typeface="Calibri"/>
                <a:cs typeface="Calibri"/>
              </a:rPr>
              <a:t> Vs. Female </a:t>
            </a:r>
            <a:r>
              <a:rPr lang="en-US" dirty="0" err="1" smtClean="0">
                <a:latin typeface="Calibri"/>
                <a:cs typeface="Calibri"/>
              </a:rPr>
              <a:t>Proband</a:t>
            </a:r>
            <a:endParaRPr lang="en-US" dirty="0" smtClean="0">
              <a:latin typeface="Calibri"/>
              <a:cs typeface="Calibri"/>
            </a:endParaRPr>
          </a:p>
          <a:p>
            <a:r>
              <a:rPr lang="en-US" i="1" dirty="0" smtClean="0">
                <a:latin typeface="Calibri"/>
                <a:cs typeface="Calibri"/>
              </a:rPr>
              <a:t>P-value: 0.03</a:t>
            </a:r>
            <a:endParaRPr lang="en-US" i="1" dirty="0">
              <a:latin typeface="Calibri"/>
              <a:cs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15222" y="2493104"/>
            <a:ext cx="3710490" cy="11430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Mutation burden bias of </a:t>
            </a:r>
            <a:r>
              <a:rPr lang="en-US" sz="2000" b="1" i="1" dirty="0" smtClean="0">
                <a:solidFill>
                  <a:srgbClr val="000090"/>
                </a:solidFill>
                <a:latin typeface="Calibri"/>
                <a:cs typeface="Calibri"/>
              </a:rPr>
              <a:t>de novo </a:t>
            </a:r>
            <a:r>
              <a:rPr lang="en-US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LoFs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 in Autism</a:t>
            </a:r>
            <a:endParaRPr lang="en-US" sz="20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35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88231" y="469820"/>
            <a:ext cx="4277455" cy="1143000"/>
          </a:xfrm>
        </p:spPr>
        <p:txBody>
          <a:bodyPr>
            <a:normAutofit/>
          </a:bodyPr>
          <a:lstStyle/>
          <a:p>
            <a:r>
              <a:rPr lang="en-US" sz="2100" b="1" dirty="0" smtClean="0">
                <a:solidFill>
                  <a:srgbClr val="000090"/>
                </a:solidFill>
                <a:latin typeface="Calibri"/>
                <a:cs typeface="Calibri"/>
              </a:rPr>
              <a:t>Enrichment of deleterious </a:t>
            </a:r>
            <a:r>
              <a:rPr lang="en-US" sz="2100" b="1" dirty="0" err="1" smtClean="0">
                <a:solidFill>
                  <a:srgbClr val="000090"/>
                </a:solidFill>
                <a:latin typeface="Calibri"/>
                <a:cs typeface="Calibri"/>
              </a:rPr>
              <a:t>LoFs</a:t>
            </a:r>
            <a:r>
              <a:rPr lang="en-US" sz="2100" b="1" dirty="0" smtClean="0">
                <a:solidFill>
                  <a:srgbClr val="000090"/>
                </a:solidFill>
                <a:latin typeface="Calibri"/>
                <a:cs typeface="Calibri"/>
              </a:rPr>
              <a:t> in tumor suppressors</a:t>
            </a:r>
            <a:endParaRPr lang="en-US" sz="21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FB397C-79A7-2F4E-81A5-2B9858DCE91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8004" y="6356350"/>
            <a:ext cx="4800106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1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.2 - </a:t>
            </a:r>
            <a:r>
              <a:rPr lang="en-US" sz="1300" b="1" dirty="0" err="1" smtClean="0">
                <a:solidFill>
                  <a:srgbClr val="7F7F7F"/>
                </a:solidFill>
                <a:latin typeface="Helvetica"/>
                <a:cs typeface="Helvetica"/>
              </a:rPr>
              <a:t>ALoFT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: Consequences of Loss-of-Function Mutations</a:t>
            </a: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Figure3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871" y="469820"/>
            <a:ext cx="5736348" cy="56544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93478" y="2173576"/>
            <a:ext cx="2973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Nonsense somatic </a:t>
            </a:r>
            <a:r>
              <a:rPr lang="en-US" dirty="0" err="1" smtClean="0">
                <a:latin typeface="Calibri"/>
                <a:cs typeface="Calibri"/>
              </a:rPr>
              <a:t>LoFs</a:t>
            </a:r>
            <a:r>
              <a:rPr lang="en-US" dirty="0" smtClean="0">
                <a:latin typeface="Calibri"/>
                <a:cs typeface="Calibri"/>
              </a:rPr>
              <a:t> from ~ 6,000 </a:t>
            </a:r>
            <a:r>
              <a:rPr lang="en-US" dirty="0" err="1" smtClean="0">
                <a:latin typeface="Calibri"/>
                <a:cs typeface="Calibri"/>
              </a:rPr>
              <a:t>Exome</a:t>
            </a:r>
            <a:r>
              <a:rPr lang="en-US" dirty="0">
                <a:latin typeface="Calibri"/>
                <a:cs typeface="Calibri"/>
              </a:rPr>
              <a:t>-</a:t>
            </a:r>
            <a:r>
              <a:rPr lang="en-US" dirty="0" smtClean="0">
                <a:latin typeface="Calibri"/>
                <a:cs typeface="Calibri"/>
              </a:rPr>
              <a:t>Sequencing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834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2-16 at 10.13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57" y="1016983"/>
            <a:ext cx="3546903" cy="21924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589" y="1062211"/>
            <a:ext cx="8232189" cy="49701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1800" dirty="0" smtClean="0">
                <a:latin typeface="Calibri"/>
                <a:cs typeface="Calibri"/>
              </a:rPr>
              <a:t>High error rate of </a:t>
            </a:r>
            <a:r>
              <a:rPr lang="en-US" sz="1800" dirty="0" err="1" smtClean="0">
                <a:latin typeface="Calibri"/>
                <a:cs typeface="Calibri"/>
              </a:rPr>
              <a:t>LoF</a:t>
            </a:r>
            <a:r>
              <a:rPr lang="en-US" sz="1800" dirty="0" smtClean="0">
                <a:latin typeface="Calibri"/>
                <a:cs typeface="Calibri"/>
              </a:rPr>
              <a:t> variants</a:t>
            </a:r>
          </a:p>
          <a:p>
            <a:pPr>
              <a:buFont typeface="Wingdings" charset="2"/>
              <a:buChar char="§"/>
            </a:pPr>
            <a:endParaRPr lang="en-US" sz="1800" dirty="0">
              <a:latin typeface="Calibri"/>
              <a:cs typeface="Calibri"/>
            </a:endParaRPr>
          </a:p>
          <a:p>
            <a:pPr>
              <a:buFont typeface="Wingdings" charset="2"/>
              <a:buChar char="§"/>
            </a:pPr>
            <a:endParaRPr lang="en-US" sz="1800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800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800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800" dirty="0" smtClean="0">
              <a:latin typeface="Calibri"/>
              <a:cs typeface="Calibri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latin typeface="Calibri"/>
                <a:cs typeface="Calibri"/>
              </a:rPr>
              <a:t>High-confident set: Filtered out variants with &gt;=1% allele frequency in 1KG, but absent in ESP6500</a:t>
            </a:r>
          </a:p>
          <a:p>
            <a:pPr>
              <a:buFont typeface="Wingdings" charset="2"/>
              <a:buChar char="§"/>
            </a:pPr>
            <a:endParaRPr lang="en-US" sz="1800" dirty="0">
              <a:latin typeface="Calibri"/>
              <a:cs typeface="Calibri"/>
            </a:endParaRPr>
          </a:p>
          <a:p>
            <a:pPr>
              <a:buFont typeface="Wingdings" charset="2"/>
              <a:buChar char="§"/>
            </a:pPr>
            <a:r>
              <a:rPr lang="en-US" sz="1800" b="1" dirty="0" smtClean="0">
                <a:latin typeface="Calibri"/>
                <a:cs typeface="Calibri"/>
              </a:rPr>
              <a:t>Among ~100 </a:t>
            </a:r>
            <a:r>
              <a:rPr lang="en-US" sz="1800" b="1" dirty="0" err="1" smtClean="0">
                <a:latin typeface="Calibri"/>
                <a:cs typeface="Calibri"/>
              </a:rPr>
              <a:t>LoFs</a:t>
            </a:r>
            <a:r>
              <a:rPr lang="en-US" sz="1800" b="1" dirty="0" smtClean="0">
                <a:latin typeface="Calibri"/>
                <a:cs typeface="Calibri"/>
              </a:rPr>
              <a:t>, we estimate 3 recessive, close to 0 dominant disease nonsense variants per healthy genome.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23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8004" y="6356350"/>
            <a:ext cx="4800106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1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.2 - </a:t>
            </a:r>
            <a:r>
              <a:rPr lang="en-US" sz="1300" b="1" dirty="0" err="1" smtClean="0">
                <a:solidFill>
                  <a:srgbClr val="7F7F7F"/>
                </a:solidFill>
                <a:latin typeface="Helvetica"/>
                <a:cs typeface="Helvetica"/>
              </a:rPr>
              <a:t>ALoFT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: Consequences of Loss-of-Function Mutations</a:t>
            </a: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00501" y="6032311"/>
            <a:ext cx="26762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MacArthur et al., Hum </a:t>
            </a:r>
            <a:r>
              <a:rPr lang="en-US" b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Mol</a:t>
            </a:r>
            <a:r>
              <a:rPr lang="en-US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Genet, 2010</a:t>
            </a:r>
            <a:endParaRPr lang="en-US" b="0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52230" y="-126017"/>
            <a:ext cx="7761818" cy="1143000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solidFill>
                  <a:srgbClr val="000090"/>
                </a:solidFill>
                <a:latin typeface="Calibri"/>
                <a:cs typeface="Calibri"/>
              </a:rPr>
              <a:t>How many disease </a:t>
            </a:r>
            <a:r>
              <a:rPr lang="en-US" sz="2200" b="1" dirty="0" err="1" smtClean="0">
                <a:solidFill>
                  <a:srgbClr val="000090"/>
                </a:solidFill>
                <a:latin typeface="Calibri"/>
                <a:cs typeface="Calibri"/>
              </a:rPr>
              <a:t>LoFs</a:t>
            </a:r>
            <a:r>
              <a:rPr lang="en-US" sz="2200" b="1" dirty="0" smtClean="0">
                <a:solidFill>
                  <a:srgbClr val="000090"/>
                </a:solidFill>
                <a:latin typeface="Calibri"/>
                <a:cs typeface="Calibri"/>
              </a:rPr>
              <a:t> do we have ? </a:t>
            </a:r>
            <a:endParaRPr lang="en-US" sz="22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3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888" y="1693334"/>
            <a:ext cx="7253111" cy="3824111"/>
          </a:xfrm>
        </p:spPr>
        <p:txBody>
          <a:bodyPr>
            <a:normAutofit/>
          </a:bodyPr>
          <a:lstStyle/>
          <a:p>
            <a:pPr>
              <a:lnSpc>
                <a:spcPts val="2860"/>
              </a:lnSpc>
              <a:buFont typeface="Wingdings" charset="2"/>
              <a:buChar char="§"/>
            </a:pPr>
            <a:r>
              <a:rPr lang="en-US" sz="2100" dirty="0" smtClean="0">
                <a:latin typeface="Calibri"/>
                <a:cs typeface="Calibri"/>
              </a:rPr>
              <a:t>Developed </a:t>
            </a:r>
            <a:r>
              <a:rPr lang="en-US" sz="2100" dirty="0" err="1" smtClean="0">
                <a:latin typeface="Calibri"/>
                <a:cs typeface="Calibri"/>
              </a:rPr>
              <a:t>ALoFT</a:t>
            </a:r>
            <a:r>
              <a:rPr lang="en-US" sz="2100" dirty="0" smtClean="0">
                <a:latin typeface="Calibri"/>
                <a:cs typeface="Calibri"/>
              </a:rPr>
              <a:t> for charactering Loss-of-function variants.</a:t>
            </a:r>
          </a:p>
          <a:p>
            <a:pPr marL="400050" lvl="1" indent="0">
              <a:lnSpc>
                <a:spcPts val="2860"/>
              </a:lnSpc>
              <a:buNone/>
            </a:pPr>
            <a:r>
              <a:rPr lang="en-US" sz="2100" dirty="0">
                <a:latin typeface="Calibri"/>
                <a:cs typeface="Calibri"/>
              </a:rPr>
              <a:t>	</a:t>
            </a:r>
            <a:r>
              <a:rPr lang="en-US" sz="2100" dirty="0" smtClean="0">
                <a:latin typeface="Calibri"/>
                <a:cs typeface="Calibri"/>
              </a:rPr>
              <a:t>- Discriminate dominant vs. recessive </a:t>
            </a:r>
            <a:r>
              <a:rPr lang="en-US" sz="2100" dirty="0" err="1" smtClean="0">
                <a:latin typeface="Calibri"/>
                <a:cs typeface="Calibri"/>
              </a:rPr>
              <a:t>LoFs</a:t>
            </a:r>
            <a:endParaRPr lang="en-US" sz="2100" dirty="0" smtClean="0">
              <a:latin typeface="Calibri"/>
              <a:cs typeface="Calibri"/>
            </a:endParaRPr>
          </a:p>
          <a:p>
            <a:pPr>
              <a:lnSpc>
                <a:spcPts val="2860"/>
              </a:lnSpc>
              <a:buFont typeface="Wingdings" charset="2"/>
              <a:buChar char="§"/>
            </a:pPr>
            <a:r>
              <a:rPr lang="en-US" sz="2100" dirty="0" smtClean="0">
                <a:latin typeface="Calibri"/>
                <a:cs typeface="Calibri"/>
              </a:rPr>
              <a:t>Autism female patients demonstrate higher mutation burden than males, in terms of nonsense </a:t>
            </a:r>
            <a:r>
              <a:rPr lang="en-US" sz="2100" dirty="0" err="1" smtClean="0">
                <a:latin typeface="Calibri"/>
                <a:cs typeface="Calibri"/>
              </a:rPr>
              <a:t>LoFs</a:t>
            </a:r>
            <a:endParaRPr lang="en-US" sz="2100" dirty="0">
              <a:latin typeface="Calibri"/>
              <a:cs typeface="Calibri"/>
            </a:endParaRPr>
          </a:p>
          <a:p>
            <a:pPr>
              <a:lnSpc>
                <a:spcPts val="2860"/>
              </a:lnSpc>
              <a:buFont typeface="Wingdings" charset="2"/>
              <a:buChar char="§"/>
            </a:pPr>
            <a:r>
              <a:rPr lang="en-US" sz="2100" dirty="0" smtClean="0">
                <a:latin typeface="Calibri"/>
                <a:cs typeface="Calibri"/>
              </a:rPr>
              <a:t>On average, each individual is a carrier of 3 recessive and close to 0 dominant nonsense </a:t>
            </a:r>
            <a:r>
              <a:rPr lang="en-US" sz="2100" dirty="0" err="1" smtClean="0">
                <a:latin typeface="Calibri"/>
                <a:cs typeface="Calibri"/>
              </a:rPr>
              <a:t>LoFs</a:t>
            </a:r>
            <a:endParaRPr lang="en-US" sz="2100" dirty="0" smtClean="0"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24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8004" y="6356350"/>
            <a:ext cx="4800106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1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.2 - </a:t>
            </a:r>
            <a:r>
              <a:rPr lang="en-US" sz="1300" b="1" dirty="0" err="1" smtClean="0">
                <a:solidFill>
                  <a:srgbClr val="7F7F7F"/>
                </a:solidFill>
                <a:latin typeface="Helvetica"/>
                <a:cs typeface="Helvetica"/>
              </a:rPr>
              <a:t>ALoFT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: Consequences of Loss-of-Function Mutations</a:t>
            </a: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52230" y="311423"/>
            <a:ext cx="7761818" cy="1043241"/>
          </a:xfrm>
        </p:spPr>
        <p:txBody>
          <a:bodyPr>
            <a:normAutofit/>
          </a:bodyPr>
          <a:lstStyle/>
          <a:p>
            <a:r>
              <a:rPr lang="en-US" sz="2700" b="1" dirty="0" smtClean="0">
                <a:solidFill>
                  <a:srgbClr val="000090"/>
                </a:solidFill>
                <a:latin typeface="Helvetica"/>
                <a:cs typeface="Helvetica"/>
              </a:rPr>
              <a:t>Conclusions</a:t>
            </a:r>
            <a:endParaRPr lang="en-US" sz="270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6976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1" y="2788462"/>
            <a:ext cx="8192911" cy="277385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Part Two - Noncoding variants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200" b="1" dirty="0" err="1" smtClean="0">
                <a:solidFill>
                  <a:srgbClr val="000090"/>
                </a:solidFill>
                <a:latin typeface="Calibri"/>
                <a:cs typeface="Calibri"/>
              </a:rPr>
              <a:t>FunSEQ</a:t>
            </a:r>
            <a:r>
              <a:rPr lang="en-US" sz="2200" b="1" dirty="0" smtClean="0">
                <a:solidFill>
                  <a:srgbClr val="000090"/>
                </a:solidFill>
                <a:latin typeface="Calibri"/>
                <a:cs typeface="Calibri"/>
              </a:rPr>
              <a:t> - A Framework for Prioritizing Regulatory Variants in Cancer and Application to Gastric Tumor Genomes</a:t>
            </a:r>
            <a:endParaRPr lang="en-US" sz="22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4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442" y="2345479"/>
            <a:ext cx="8565447" cy="277385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000090"/>
                </a:solidFill>
                <a:latin typeface="Calibri"/>
                <a:cs typeface="Calibri"/>
              </a:rPr>
              <a:t>2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.1 Selection Pressure Acting on Regulatory elements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000090"/>
                </a:solidFill>
                <a:latin typeface="Calibri"/>
                <a:cs typeface="Calibri"/>
              </a:rPr>
              <a:t>2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.2 Contrasting </a:t>
            </a:r>
            <a:r>
              <a:rPr lang="en-US" sz="2000" b="1" dirty="0">
                <a:solidFill>
                  <a:srgbClr val="000090"/>
                </a:solidFill>
                <a:latin typeface="Calibri"/>
                <a:cs typeface="Calibri"/>
              </a:rPr>
              <a:t>S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omatic with </a:t>
            </a:r>
            <a:r>
              <a:rPr lang="en-US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Germline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 Mutations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000090"/>
                </a:solidFill>
                <a:latin typeface="Calibri"/>
                <a:cs typeface="Calibri"/>
              </a:rPr>
              <a:t>2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.3 </a:t>
            </a:r>
            <a:r>
              <a:rPr lang="en-US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FunSEQ</a:t>
            </a:r>
            <a:r>
              <a:rPr lang="en-US" sz="2000" b="1" dirty="0">
                <a:solidFill>
                  <a:srgbClr val="000090"/>
                </a:solidFill>
                <a:latin typeface="Calibri"/>
                <a:cs typeface="Calibri"/>
              </a:rPr>
              <a:t> -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 A Framework for Prioritizing Regulatory Variants in Cancer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000090"/>
                </a:solidFill>
                <a:latin typeface="Calibri"/>
                <a:cs typeface="Calibri"/>
              </a:rPr>
              <a:t>2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.4 Application to Gastric Cancer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2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Shape 57"/>
          <p:cNvGrpSpPr>
            <a:grpSpLocks/>
          </p:cNvGrpSpPr>
          <p:nvPr/>
        </p:nvGrpSpPr>
        <p:grpSpPr bwMode="auto">
          <a:xfrm>
            <a:off x="4245327" y="2519422"/>
            <a:ext cx="4600575" cy="3757613"/>
            <a:chOff x="4061355" y="98425"/>
            <a:chExt cx="5037137" cy="3245907"/>
          </a:xfrm>
        </p:grpSpPr>
        <p:pic>
          <p:nvPicPr>
            <p:cNvPr id="24" name="Shape 58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98" b="17830"/>
            <a:stretch>
              <a:fillRect/>
            </a:stretch>
          </p:blipFill>
          <p:spPr bwMode="auto">
            <a:xfrm>
              <a:off x="4061355" y="98425"/>
              <a:ext cx="5037137" cy="2932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Shape 59"/>
            <p:cNvSpPr>
              <a:spLocks noChangeArrowheads="1"/>
            </p:cNvSpPr>
            <p:nvPr/>
          </p:nvSpPr>
          <p:spPr bwMode="auto">
            <a:xfrm>
              <a:off x="6350000" y="2861733"/>
              <a:ext cx="2675467" cy="482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endPara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endParaRPr>
            </a:p>
          </p:txBody>
        </p:sp>
      </p:grpSp>
      <p:cxnSp>
        <p:nvCxnSpPr>
          <p:cNvPr id="100358" name="Elbow Connector 8"/>
          <p:cNvCxnSpPr>
            <a:cxnSpLocks noChangeShapeType="1"/>
          </p:cNvCxnSpPr>
          <p:nvPr/>
        </p:nvCxnSpPr>
        <p:spPr bwMode="auto">
          <a:xfrm rot="16200000" flipV="1">
            <a:off x="10260806" y="3717132"/>
            <a:ext cx="9525" cy="7938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5FB397C-79A7-2F4E-81A5-2B9858DCE917}" type="slidenum">
              <a:rPr lang="en-US" smtClean="0"/>
              <a:t>27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8004" y="6356350"/>
            <a:ext cx="445886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.1 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Selection Pressure Acting on Regulatory 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elements</a:t>
            </a:r>
            <a:endParaRPr lang="en-US" sz="1300" b="1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hape 55"/>
          <p:cNvSpPr>
            <a:spLocks noGrp="1"/>
          </p:cNvSpPr>
          <p:nvPr>
            <p:ph type="title"/>
          </p:nvPr>
        </p:nvSpPr>
        <p:spPr>
          <a:xfrm>
            <a:off x="1407066" y="33927"/>
            <a:ext cx="6875567" cy="984250"/>
          </a:xfrm>
        </p:spPr>
        <p:txBody>
          <a:bodyPr>
            <a:normAutofit/>
          </a:bodyPr>
          <a:lstStyle/>
          <a:p>
            <a:pPr algn="l">
              <a:spcBef>
                <a:spcPct val="0"/>
              </a:spcBef>
              <a:buClr>
                <a:srgbClr val="000000"/>
              </a:buClr>
              <a:buSzPct val="25000"/>
            </a:pPr>
            <a:r>
              <a:rPr lang="en-US" sz="2800" b="1" dirty="0">
                <a:solidFill>
                  <a:srgbClr val="000090"/>
                </a:solidFill>
                <a:latin typeface="Calibri"/>
                <a:cs typeface="Calibri"/>
                <a:sym typeface="Arial" charset="0"/>
              </a:rPr>
              <a:t>Non-coding Annotations: Overview</a:t>
            </a:r>
          </a:p>
        </p:txBody>
      </p:sp>
      <p:sp>
        <p:nvSpPr>
          <p:cNvPr id="22" name="Shape 56"/>
          <p:cNvSpPr txBox="1">
            <a:spLocks/>
          </p:cNvSpPr>
          <p:nvPr/>
        </p:nvSpPr>
        <p:spPr>
          <a:xfrm>
            <a:off x="584199" y="997361"/>
            <a:ext cx="8229600" cy="1395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  <a:sym typeface="Arial" charset="0"/>
              </a:rPr>
              <a:t>There are several collections of information "tracks" related to non-coding features</a:t>
            </a:r>
          </a:p>
          <a:p>
            <a:pPr marL="0" indent="0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en-US" sz="1600" dirty="0" smtClean="0">
              <a:solidFill>
                <a:srgbClr val="000000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en-US" sz="1600" dirty="0" smtClean="0">
              <a:solidFill>
                <a:srgbClr val="000000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  <a:sym typeface="Arial" charset="0"/>
              </a:rPr>
              <a:t>Sequence features, incl. </a:t>
            </a:r>
            <a:r>
              <a:rPr lang="en-US" sz="1600" b="1" u="sng" dirty="0" smtClean="0">
                <a:solidFill>
                  <a:srgbClr val="000000"/>
                </a:solidFill>
                <a:latin typeface="Calibri"/>
                <a:cs typeface="Calibri"/>
                <a:sym typeface="Arial" charset="0"/>
              </a:rPr>
              <a:t>Conservation</a:t>
            </a:r>
            <a:endParaRPr lang="en-US" sz="1600" b="1" u="sng" dirty="0">
              <a:solidFill>
                <a:srgbClr val="000000"/>
              </a:solidFill>
              <a:latin typeface="Calibri"/>
              <a:cs typeface="Calibri"/>
              <a:sym typeface="Arial" charset="0"/>
            </a:endParaRPr>
          </a:p>
        </p:txBody>
      </p:sp>
      <p:pic>
        <p:nvPicPr>
          <p:cNvPr id="27" name="Shape 6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 t="10893" r="50407" b="17873"/>
          <a:stretch>
            <a:fillRect/>
          </a:stretch>
        </p:blipFill>
        <p:spPr bwMode="auto">
          <a:xfrm>
            <a:off x="433740" y="2503547"/>
            <a:ext cx="3698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Shape 63"/>
          <p:cNvSpPr txBox="1">
            <a:spLocks noChangeArrowheads="1"/>
          </p:cNvSpPr>
          <p:nvPr/>
        </p:nvSpPr>
        <p:spPr bwMode="auto">
          <a:xfrm>
            <a:off x="4806067" y="1509771"/>
            <a:ext cx="369728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88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1600" b="1" u="sng" dirty="0">
                <a:solidFill>
                  <a:srgbClr val="000000"/>
                </a:solidFill>
                <a:latin typeface="Calibri"/>
                <a:cs typeface="Calibri"/>
                <a:sym typeface="Arial" charset="0"/>
              </a:rPr>
              <a:t>Functional Genomics</a:t>
            </a:r>
          </a:p>
          <a:p>
            <a:pPr eaLnBrk="1" hangingPunct="1">
              <a:lnSpc>
                <a:spcPts val="188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  <a:sym typeface="Arial" charset="0"/>
              </a:rPr>
              <a:t>Chip-</a:t>
            </a:r>
            <a:r>
              <a:rPr lang="en-US" sz="1600" dirty="0" err="1">
                <a:solidFill>
                  <a:srgbClr val="000000"/>
                </a:solidFill>
                <a:latin typeface="Calibri"/>
                <a:cs typeface="Calibri"/>
                <a:sym typeface="Arial" charset="0"/>
              </a:rPr>
              <a:t>seq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  <a:sym typeface="Arial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Calibri"/>
                <a:cs typeface="Calibri"/>
                <a:sym typeface="Arial" charset="0"/>
              </a:rPr>
              <a:t>Epigenome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  <a:sym typeface="Arial" charset="0"/>
              </a:rPr>
              <a:t> &amp; seq. specific TF) and </a:t>
            </a:r>
            <a:r>
              <a:rPr lang="en-US" sz="1600" dirty="0" err="1">
                <a:solidFill>
                  <a:srgbClr val="000000"/>
                </a:solidFill>
                <a:latin typeface="Calibri"/>
                <a:cs typeface="Calibri"/>
                <a:sym typeface="Arial" charset="0"/>
              </a:rPr>
              <a:t>ncRNA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  <a:sym typeface="Arial" charset="0"/>
              </a:rPr>
              <a:t> &amp; un-annotated transcription</a:t>
            </a:r>
          </a:p>
          <a:p>
            <a:pPr eaLnBrk="1" hangingPunct="1">
              <a:lnSpc>
                <a:spcPts val="1880"/>
              </a:lnSpc>
              <a:buClr>
                <a:srgbClr val="000000"/>
              </a:buClr>
              <a:buFont typeface="Arial" charset="0"/>
              <a:buNone/>
            </a:pPr>
            <a:endParaRPr lang="en-US" sz="1600" dirty="0">
              <a:solidFill>
                <a:srgbClr val="000000"/>
              </a:solidFill>
              <a:latin typeface="Calibri"/>
              <a:cs typeface="Calibri"/>
              <a:sym typeface="Arial" charset="0"/>
            </a:endParaRPr>
          </a:p>
        </p:txBody>
      </p:sp>
      <p:sp>
        <p:nvSpPr>
          <p:cNvPr id="29" name="Shape 62"/>
          <p:cNvSpPr txBox="1">
            <a:spLocks noChangeArrowheads="1"/>
          </p:cNvSpPr>
          <p:nvPr/>
        </p:nvSpPr>
        <p:spPr bwMode="auto">
          <a:xfrm>
            <a:off x="6230938" y="6071481"/>
            <a:ext cx="233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BFBFBF"/>
              </a:buClr>
              <a:buSzPct val="25000"/>
              <a:buFont typeface="Helvetica Neue" charset="0"/>
              <a:buNone/>
            </a:pPr>
            <a:r>
              <a:rPr lang="en-US" sz="1200" dirty="0">
                <a:solidFill>
                  <a:srgbClr val="BFBFBF"/>
                </a:solidFill>
                <a:latin typeface="Times New Roman"/>
                <a:cs typeface="Times New Roman"/>
                <a:sym typeface="Helvetica Neue" charset="0"/>
              </a:rPr>
              <a:t>[Nat. Rev. Genet. (2010) 11: 559]</a:t>
            </a:r>
          </a:p>
        </p:txBody>
      </p:sp>
    </p:spTree>
    <p:extLst>
      <p:ext uri="{BB962C8B-B14F-4D97-AF65-F5344CB8AC3E}">
        <p14:creationId xmlns:p14="http://schemas.microsoft.com/office/powerpoint/2010/main" val="38807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67"/>
    </mc:Choice>
    <mc:Fallback xmlns="">
      <p:transition xmlns:p14="http://schemas.microsoft.com/office/powerpoint/2010/main" spd="slow" advTm="7926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lowchart: Extract 77"/>
          <p:cNvSpPr/>
          <p:nvPr/>
        </p:nvSpPr>
        <p:spPr>
          <a:xfrm rot="16200000">
            <a:off x="2286000" y="1646238"/>
            <a:ext cx="4038600" cy="1447800"/>
          </a:xfrm>
          <a:prstGeom prst="flowChartExtract">
            <a:avLst/>
          </a:prstGeom>
          <a:solidFill>
            <a:schemeClr val="bg1">
              <a:lumMod val="8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029200" y="347663"/>
            <a:ext cx="3886200" cy="4038600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5688" y="3725863"/>
            <a:ext cx="2851150" cy="2079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55688" y="2995613"/>
            <a:ext cx="2851150" cy="2095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5688" y="2265363"/>
            <a:ext cx="2851150" cy="2095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81113" y="2265363"/>
            <a:ext cx="1274762" cy="209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55950" y="2265363"/>
            <a:ext cx="525463" cy="2095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30338" y="2995613"/>
            <a:ext cx="855662" cy="204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32113" y="2995613"/>
            <a:ext cx="374650" cy="2095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81113" y="3725863"/>
            <a:ext cx="1274762" cy="207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81300" y="3725863"/>
            <a:ext cx="525463" cy="2079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2285" name="Picture 4" descr="C:\Users\JM\Desktop\silhouette-mouse-sit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1" t="8401" r="4715" b="8347"/>
          <a:stretch>
            <a:fillRect/>
          </a:stretch>
        </p:blipFill>
        <p:spPr bwMode="auto">
          <a:xfrm>
            <a:off x="379413" y="2890838"/>
            <a:ext cx="387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86" name="Picture 2" descr="C:\Users\JM\Desktop\download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3" b="17480"/>
          <a:stretch>
            <a:fillRect/>
          </a:stretch>
        </p:blipFill>
        <p:spPr bwMode="auto">
          <a:xfrm>
            <a:off x="304800" y="3517900"/>
            <a:ext cx="5556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4-Point Star 30"/>
          <p:cNvSpPr/>
          <p:nvPr/>
        </p:nvSpPr>
        <p:spPr>
          <a:xfrm>
            <a:off x="1325563" y="2209800"/>
            <a:ext cx="228600" cy="304800"/>
          </a:xfrm>
          <a:prstGeom prst="star4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4-Point Star 31"/>
          <p:cNvSpPr/>
          <p:nvPr/>
        </p:nvSpPr>
        <p:spPr>
          <a:xfrm>
            <a:off x="1676400" y="2947988"/>
            <a:ext cx="228600" cy="304800"/>
          </a:xfrm>
          <a:prstGeom prst="star4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4-Point Star 32"/>
          <p:cNvSpPr/>
          <p:nvPr/>
        </p:nvSpPr>
        <p:spPr>
          <a:xfrm>
            <a:off x="1447800" y="3687763"/>
            <a:ext cx="228600" cy="304800"/>
          </a:xfrm>
          <a:prstGeom prst="star4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2290" name="Picture 2" descr="C:\Users\JM\Desktop\Untitled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2057400"/>
            <a:ext cx="3397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5759450" y="914400"/>
            <a:ext cx="2851150" cy="2079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983288" y="914400"/>
            <a:ext cx="1408112" cy="207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859713" y="914400"/>
            <a:ext cx="525462" cy="2079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4-Point Star 40"/>
          <p:cNvSpPr/>
          <p:nvPr/>
        </p:nvSpPr>
        <p:spPr>
          <a:xfrm>
            <a:off x="5943600" y="858838"/>
            <a:ext cx="228600" cy="304800"/>
          </a:xfrm>
          <a:prstGeom prst="star4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2295" name="Picture 2" descr="C:\Users\JM\Desktop\Untitled-1.png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706438"/>
            <a:ext cx="33972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5759450" y="1793875"/>
            <a:ext cx="2851150" cy="2095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983288" y="1793875"/>
            <a:ext cx="1408112" cy="209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859713" y="1793875"/>
            <a:ext cx="525462" cy="2095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2299" name="Picture 2" descr="C:\Users\JM\Desktop\Untitled-1.png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1585913"/>
            <a:ext cx="33972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5759450" y="2708275"/>
            <a:ext cx="2851150" cy="2095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983288" y="2708275"/>
            <a:ext cx="1408112" cy="209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859713" y="2708275"/>
            <a:ext cx="525462" cy="2095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4-Point Star 50"/>
          <p:cNvSpPr/>
          <p:nvPr/>
        </p:nvSpPr>
        <p:spPr>
          <a:xfrm>
            <a:off x="5948363" y="2652713"/>
            <a:ext cx="228600" cy="304800"/>
          </a:xfrm>
          <a:prstGeom prst="star4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2304" name="Picture 2" descr="C:\Users\JM\Desktop\Untitled-1.png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2500313"/>
            <a:ext cx="33972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5759450" y="3546475"/>
            <a:ext cx="2851150" cy="2095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983288" y="3546475"/>
            <a:ext cx="1408112" cy="209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859713" y="3546475"/>
            <a:ext cx="525462" cy="2095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4-Point Star 55"/>
          <p:cNvSpPr/>
          <p:nvPr/>
        </p:nvSpPr>
        <p:spPr>
          <a:xfrm>
            <a:off x="5948363" y="3490913"/>
            <a:ext cx="228600" cy="304800"/>
          </a:xfrm>
          <a:prstGeom prst="star4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4-Point Star 58"/>
          <p:cNvSpPr/>
          <p:nvPr/>
        </p:nvSpPr>
        <p:spPr>
          <a:xfrm>
            <a:off x="6248400" y="862013"/>
            <a:ext cx="228600" cy="304800"/>
          </a:xfrm>
          <a:prstGeom prst="star4">
            <a:avLst/>
          </a:prstGeom>
          <a:solidFill>
            <a:schemeClr val="bg1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4-Point Star 59"/>
          <p:cNvSpPr/>
          <p:nvPr/>
        </p:nvSpPr>
        <p:spPr>
          <a:xfrm>
            <a:off x="7162800" y="3505200"/>
            <a:ext cx="228600" cy="304800"/>
          </a:xfrm>
          <a:prstGeom prst="star4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4-Point Star 60"/>
          <p:cNvSpPr/>
          <p:nvPr/>
        </p:nvSpPr>
        <p:spPr>
          <a:xfrm>
            <a:off x="6705600" y="2667000"/>
            <a:ext cx="228600" cy="304800"/>
          </a:xfrm>
          <a:prstGeom prst="star4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4-Point Star 61"/>
          <p:cNvSpPr/>
          <p:nvPr/>
        </p:nvSpPr>
        <p:spPr>
          <a:xfrm>
            <a:off x="7010400" y="1752600"/>
            <a:ext cx="228600" cy="304800"/>
          </a:xfrm>
          <a:prstGeom prst="star4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2313" name="Content Placeholder 2"/>
          <p:cNvSpPr txBox="1">
            <a:spLocks/>
          </p:cNvSpPr>
          <p:nvPr/>
        </p:nvSpPr>
        <p:spPr bwMode="auto">
          <a:xfrm>
            <a:off x="379413" y="5032021"/>
            <a:ext cx="4114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700" b="1" dirty="0">
                <a:solidFill>
                  <a:srgbClr val="000000"/>
                </a:solidFill>
                <a:latin typeface="Calibri"/>
                <a:cs typeface="Calibri"/>
              </a:rPr>
              <a:t>‘Conservation’</a:t>
            </a:r>
          </a:p>
          <a:p>
            <a:pPr defTabSz="914400" eaLnBrk="1" hangingPunct="1">
              <a:buFontTx/>
              <a:buChar char="-"/>
            </a:pPr>
            <a:r>
              <a:rPr lang="en-US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     Typically </a:t>
            </a:r>
            <a:r>
              <a:rPr lang="en-US" sz="1700" dirty="0">
                <a:solidFill>
                  <a:srgbClr val="000000"/>
                </a:solidFill>
                <a:latin typeface="Calibri"/>
                <a:cs typeface="Calibri"/>
              </a:rPr>
              <a:t>defined by comparison across species</a:t>
            </a: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4778023" y="5032021"/>
            <a:ext cx="411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cs typeface="Calibri"/>
              </a:rPr>
              <a:t>How do we define ‘sensitivity’ within human population?</a:t>
            </a:r>
          </a:p>
          <a:p>
            <a:pPr defTabSz="914400">
              <a:defRPr/>
            </a:pP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  <a:sym typeface="Wingdings" pitchFamily="2" charset="2"/>
              </a:rPr>
              <a:t>-         a 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  <a:sym typeface="Wingdings" pitchFamily="2" charset="2"/>
              </a:rPr>
              <a:t>depletion of common variants/an </a:t>
            </a:r>
            <a:r>
              <a:rPr lang="en-US" sz="1600" b="1" u="sng" dirty="0">
                <a:solidFill>
                  <a:prstClr val="black"/>
                </a:solidFill>
                <a:latin typeface="Calibri"/>
                <a:cs typeface="Calibri"/>
                <a:sym typeface="Wingdings" pitchFamily="2" charset="2"/>
              </a:rPr>
              <a:t>enrichment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  <a:sym typeface="Wingdings" pitchFamily="2" charset="2"/>
              </a:rPr>
              <a:t> of rare variants</a:t>
            </a:r>
          </a:p>
        </p:txBody>
      </p:sp>
      <p:cxnSp>
        <p:nvCxnSpPr>
          <p:cNvPr id="65" name="Straight Connector 64"/>
          <p:cNvCxnSpPr/>
          <p:nvPr/>
        </p:nvCxnSpPr>
        <p:spPr>
          <a:xfrm>
            <a:off x="4572000" y="4800600"/>
            <a:ext cx="0" cy="15557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759450" y="4537075"/>
            <a:ext cx="2851150" cy="2095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983288" y="4537075"/>
            <a:ext cx="1408112" cy="209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859713" y="4537075"/>
            <a:ext cx="525462" cy="2095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4-Point Star 67"/>
          <p:cNvSpPr/>
          <p:nvPr/>
        </p:nvSpPr>
        <p:spPr>
          <a:xfrm>
            <a:off x="7162800" y="4495800"/>
            <a:ext cx="228600" cy="304800"/>
          </a:xfrm>
          <a:prstGeom prst="star4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4-Point Star 70"/>
          <p:cNvSpPr/>
          <p:nvPr/>
        </p:nvSpPr>
        <p:spPr>
          <a:xfrm>
            <a:off x="6705600" y="4495800"/>
            <a:ext cx="228600" cy="304800"/>
          </a:xfrm>
          <a:prstGeom prst="star4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4-Point Star 71"/>
          <p:cNvSpPr/>
          <p:nvPr/>
        </p:nvSpPr>
        <p:spPr>
          <a:xfrm>
            <a:off x="6934200" y="4495800"/>
            <a:ext cx="228600" cy="304800"/>
          </a:xfrm>
          <a:prstGeom prst="star4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4-Point Star 72"/>
          <p:cNvSpPr/>
          <p:nvPr/>
        </p:nvSpPr>
        <p:spPr>
          <a:xfrm>
            <a:off x="6248400" y="4495800"/>
            <a:ext cx="228600" cy="304800"/>
          </a:xfrm>
          <a:prstGeom prst="star4">
            <a:avLst/>
          </a:prstGeom>
          <a:solidFill>
            <a:schemeClr val="bg1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4-Point Star 56"/>
          <p:cNvSpPr/>
          <p:nvPr/>
        </p:nvSpPr>
        <p:spPr>
          <a:xfrm>
            <a:off x="6248400" y="1752600"/>
            <a:ext cx="228600" cy="304800"/>
          </a:xfrm>
          <a:prstGeom prst="star4">
            <a:avLst/>
          </a:prstGeom>
          <a:solidFill>
            <a:schemeClr val="bg1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4-Point Star 66"/>
          <p:cNvSpPr/>
          <p:nvPr/>
        </p:nvSpPr>
        <p:spPr>
          <a:xfrm>
            <a:off x="6248400" y="3505200"/>
            <a:ext cx="228600" cy="304800"/>
          </a:xfrm>
          <a:prstGeom prst="star4">
            <a:avLst/>
          </a:prstGeom>
          <a:solidFill>
            <a:schemeClr val="bg1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4-Point Star 73"/>
          <p:cNvSpPr/>
          <p:nvPr/>
        </p:nvSpPr>
        <p:spPr>
          <a:xfrm>
            <a:off x="5953125" y="4495800"/>
            <a:ext cx="228600" cy="304800"/>
          </a:xfrm>
          <a:prstGeom prst="star4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2326" name="Picture 2" descr="C:\Users\JM\Desktop\Untitled-1.png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3" y="3338513"/>
            <a:ext cx="33972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4-Point Star 79"/>
          <p:cNvSpPr/>
          <p:nvPr/>
        </p:nvSpPr>
        <p:spPr>
          <a:xfrm>
            <a:off x="6477000" y="858838"/>
            <a:ext cx="228600" cy="304800"/>
          </a:xfrm>
          <a:prstGeom prst="star4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4-Point Star 81"/>
          <p:cNvSpPr/>
          <p:nvPr/>
        </p:nvSpPr>
        <p:spPr>
          <a:xfrm>
            <a:off x="5943600" y="1752600"/>
            <a:ext cx="228600" cy="304800"/>
          </a:xfrm>
          <a:prstGeom prst="star4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4-Point Star 82"/>
          <p:cNvSpPr/>
          <p:nvPr/>
        </p:nvSpPr>
        <p:spPr>
          <a:xfrm>
            <a:off x="6477000" y="4495800"/>
            <a:ext cx="228600" cy="304800"/>
          </a:xfrm>
          <a:prstGeom prst="star4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2330" name="TextBox 68"/>
          <p:cNvSpPr txBox="1">
            <a:spLocks noChangeArrowheads="1"/>
          </p:cNvSpPr>
          <p:nvPr/>
        </p:nvSpPr>
        <p:spPr bwMode="auto">
          <a:xfrm>
            <a:off x="5303838" y="576263"/>
            <a:ext cx="304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82331" name="TextBox 69"/>
          <p:cNvSpPr txBox="1">
            <a:spLocks noChangeArrowheads="1"/>
          </p:cNvSpPr>
          <p:nvPr/>
        </p:nvSpPr>
        <p:spPr bwMode="auto">
          <a:xfrm>
            <a:off x="5303838" y="1447800"/>
            <a:ext cx="304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82332" name="TextBox 75"/>
          <p:cNvSpPr txBox="1">
            <a:spLocks noChangeArrowheads="1"/>
          </p:cNvSpPr>
          <p:nvPr/>
        </p:nvSpPr>
        <p:spPr bwMode="auto">
          <a:xfrm>
            <a:off x="5303838" y="3200400"/>
            <a:ext cx="304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182333" name="TextBox 76"/>
          <p:cNvSpPr txBox="1">
            <a:spLocks noChangeArrowheads="1"/>
          </p:cNvSpPr>
          <p:nvPr/>
        </p:nvSpPr>
        <p:spPr bwMode="auto">
          <a:xfrm>
            <a:off x="5303838" y="2362200"/>
            <a:ext cx="304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182334" name="TextBox 8"/>
          <p:cNvSpPr txBox="1">
            <a:spLocks noChangeArrowheads="1"/>
          </p:cNvSpPr>
          <p:nvPr/>
        </p:nvSpPr>
        <p:spPr bwMode="auto">
          <a:xfrm>
            <a:off x="255623" y="157163"/>
            <a:ext cx="4265613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2"/>
              <a:buChar char="§"/>
            </a:pPr>
            <a:r>
              <a:rPr lang="en-US" sz="1450" b="1" dirty="0">
                <a:solidFill>
                  <a:srgbClr val="000000"/>
                </a:solidFill>
                <a:latin typeface="Calibri"/>
                <a:cs typeface="Calibri"/>
              </a:rPr>
              <a:t>Metrics for selection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sz="1450" dirty="0">
                <a:solidFill>
                  <a:srgbClr val="000000"/>
                </a:solidFill>
                <a:latin typeface="Calibri"/>
                <a:cs typeface="Calibri"/>
              </a:rPr>
              <a:t>Evolutionary conservation (GERP)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sz="1450" dirty="0">
                <a:solidFill>
                  <a:srgbClr val="000000"/>
                </a:solidFill>
                <a:latin typeface="Calibri"/>
                <a:cs typeface="Calibri"/>
              </a:rPr>
              <a:t>SNP density </a:t>
            </a:r>
            <a:br>
              <a:rPr lang="en-US" sz="145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1450" dirty="0">
                <a:solidFill>
                  <a:srgbClr val="000000"/>
                </a:solidFill>
                <a:latin typeface="Calibri"/>
                <a:cs typeface="Calibri"/>
              </a:rPr>
              <a:t>(confounded by mutation rate)</a:t>
            </a:r>
          </a:p>
          <a:p>
            <a:pPr eaLnBrk="1" hangingPunct="1">
              <a:buFont typeface="Wingdings" charset="2"/>
              <a:buChar char="§"/>
            </a:pPr>
            <a:r>
              <a:rPr lang="en-US" sz="1450" b="1" dirty="0">
                <a:solidFill>
                  <a:srgbClr val="000000"/>
                </a:solidFill>
                <a:latin typeface="Calibri"/>
                <a:cs typeface="Calibri"/>
              </a:rPr>
              <a:t>Depletion of common polymorphisms for regions under selection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sz="1450" dirty="0">
                <a:solidFill>
                  <a:srgbClr val="000000"/>
                </a:solidFill>
                <a:latin typeface="Calibri"/>
                <a:cs typeface="Calibri"/>
              </a:rPr>
              <a:t>Alternatively, negative selection restricts the allele frequency of deleterious mutations.</a:t>
            </a:r>
          </a:p>
        </p:txBody>
      </p:sp>
      <p:sp>
        <p:nvSpPr>
          <p:cNvPr id="6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5FB397C-79A7-2F4E-81A5-2B9858DCE917}" type="slidenum">
              <a:rPr lang="en-US" smtClean="0"/>
              <a:t>28</a:t>
            </a:fld>
            <a:endParaRPr lang="en-US"/>
          </a:p>
        </p:txBody>
      </p:sp>
      <p:cxnSp>
        <p:nvCxnSpPr>
          <p:cNvPr id="75" name="Straight Connector 74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428004" y="6356350"/>
            <a:ext cx="445886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.1 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Selection Pressure Acting on Regulatory 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elements</a:t>
            </a:r>
            <a:endParaRPr lang="en-US" sz="1300" b="1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60493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2-24 at 11.25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309" y="444055"/>
            <a:ext cx="5863491" cy="6067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61521" y="-127445"/>
            <a:ext cx="5728448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Personalized Medicine</a:t>
            </a:r>
            <a:endParaRPr lang="en-US" sz="28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3778" y="2052562"/>
            <a:ext cx="3149782" cy="1551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80"/>
              </a:lnSpc>
            </a:pPr>
            <a:r>
              <a:rPr lang="en-US" dirty="0" smtClean="0">
                <a:latin typeface="Calibri"/>
                <a:cs typeface="Calibri"/>
              </a:rPr>
              <a:t>Use </a:t>
            </a:r>
            <a:r>
              <a:rPr lang="en-US" dirty="0">
                <a:latin typeface="Calibri"/>
                <a:cs typeface="Calibri"/>
              </a:rPr>
              <a:t>an individual's genetic profile to guide decisions made in regard to the prevention, diagnosis, and treatment of disease. 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728839" y="4057493"/>
            <a:ext cx="7135721" cy="245431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  <a:buNone/>
            </a:pPr>
            <a:r>
              <a:rPr lang="en-US" sz="1800" b="1" dirty="0" smtClean="0">
                <a:solidFill>
                  <a:srgbClr val="000090"/>
                </a:solidFill>
                <a:latin typeface="Calibri"/>
                <a:cs typeface="Calibri"/>
              </a:rPr>
              <a:t>Genomic variants</a:t>
            </a:r>
          </a:p>
          <a:p>
            <a:pPr>
              <a:lnSpc>
                <a:spcPts val="2300"/>
              </a:lnSpc>
              <a:buFont typeface="Wingdings" charset="2"/>
              <a:buChar char="§"/>
            </a:pPr>
            <a:r>
              <a:rPr lang="en-US" sz="1800" dirty="0" smtClean="0">
                <a:latin typeface="Calibri"/>
                <a:cs typeface="Calibri"/>
              </a:rPr>
              <a:t>SNV - Single Nucleotide Variants (~ 3.5M)</a:t>
            </a:r>
          </a:p>
          <a:p>
            <a:pPr>
              <a:lnSpc>
                <a:spcPts val="2300"/>
              </a:lnSpc>
              <a:buFont typeface="Wingdings" charset="2"/>
              <a:buChar char="§"/>
            </a:pPr>
            <a:r>
              <a:rPr lang="en-US" sz="1800" dirty="0" err="1" smtClean="0">
                <a:latin typeface="Calibri"/>
                <a:cs typeface="Calibri"/>
              </a:rPr>
              <a:t>Indel</a:t>
            </a:r>
            <a:r>
              <a:rPr lang="en-US" sz="1800" dirty="0" smtClean="0">
                <a:latin typeface="Calibri"/>
                <a:cs typeface="Calibri"/>
              </a:rPr>
              <a:t> - Short </a:t>
            </a:r>
            <a:r>
              <a:rPr lang="en-US" sz="1800" dirty="0">
                <a:latin typeface="Calibri"/>
                <a:cs typeface="Calibri"/>
              </a:rPr>
              <a:t>D</a:t>
            </a:r>
            <a:r>
              <a:rPr lang="en-US" sz="1800" dirty="0" smtClean="0">
                <a:latin typeface="Calibri"/>
                <a:cs typeface="Calibri"/>
              </a:rPr>
              <a:t>eletions and Insertion (~ 0.35M)</a:t>
            </a:r>
          </a:p>
          <a:p>
            <a:pPr>
              <a:lnSpc>
                <a:spcPts val="2300"/>
              </a:lnSpc>
              <a:buFont typeface="Wingdings" charset="2"/>
              <a:buChar char="§"/>
            </a:pPr>
            <a:r>
              <a:rPr lang="en-US" sz="1800" dirty="0" smtClean="0">
                <a:latin typeface="Calibri"/>
                <a:cs typeface="Calibri"/>
              </a:rPr>
              <a:t>SV - </a:t>
            </a:r>
            <a:r>
              <a:rPr lang="en-US" sz="1800" dirty="0">
                <a:latin typeface="Calibri"/>
                <a:cs typeface="Calibri"/>
              </a:rPr>
              <a:t>S</a:t>
            </a:r>
            <a:r>
              <a:rPr lang="en-US" sz="1800" dirty="0" smtClean="0">
                <a:latin typeface="Calibri"/>
                <a:cs typeface="Calibri"/>
              </a:rPr>
              <a:t>tructural Variants, large deletions, duplications, inversions and translocation and etc. (~ 2.5K)</a:t>
            </a:r>
            <a:endParaRPr lang="en-US" sz="1800" dirty="0">
              <a:latin typeface="Calibri"/>
              <a:cs typeface="Calibri"/>
            </a:endParaRPr>
          </a:p>
          <a:p>
            <a:pPr marL="0" indent="0">
              <a:lnSpc>
                <a:spcPts val="2300"/>
              </a:lnSpc>
              <a:spcBef>
                <a:spcPts val="2280"/>
              </a:spcBef>
              <a:buNone/>
            </a:pPr>
            <a:r>
              <a:rPr lang="en-US" sz="1800" b="1" dirty="0" smtClean="0">
                <a:solidFill>
                  <a:srgbClr val="000090"/>
                </a:solidFill>
                <a:latin typeface="Calibri"/>
                <a:cs typeface="Calibri"/>
              </a:rPr>
              <a:t>How to select disease variants? </a:t>
            </a:r>
          </a:p>
        </p:txBody>
      </p:sp>
    </p:spTree>
    <p:extLst>
      <p:ext uri="{BB962C8B-B14F-4D97-AF65-F5344CB8AC3E}">
        <p14:creationId xmlns:p14="http://schemas.microsoft.com/office/powerpoint/2010/main" val="354428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10" descr="Figure2-May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582034"/>
            <a:ext cx="904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9105" y="413590"/>
            <a:ext cx="815281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90"/>
                </a:solidFill>
                <a:latin typeface="Calibri"/>
                <a:cs typeface="Calibri"/>
              </a:rPr>
              <a:t>Differential selective constraints among sub-categories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5FB397C-79A7-2F4E-81A5-2B9858DCE917}" type="slidenum">
              <a:rPr lang="en-US" smtClean="0"/>
              <a:t>29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8004" y="6356350"/>
            <a:ext cx="445886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.1 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Selection Pressure Acting on Regulatory 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elements</a:t>
            </a:r>
            <a:endParaRPr lang="en-US" sz="1300" b="1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01629"/>
      </p:ext>
    </p:extLst>
  </p:cSld>
  <p:clrMapOvr>
    <a:masterClrMapping/>
  </p:clrMapOvr>
  <p:transition xmlns:p14="http://schemas.microsoft.com/office/powerpoint/2010/main" spd="slow" advTm="1505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tle 1"/>
          <p:cNvSpPr>
            <a:spLocks noGrp="1"/>
          </p:cNvSpPr>
          <p:nvPr>
            <p:ph type="title"/>
          </p:nvPr>
        </p:nvSpPr>
        <p:spPr>
          <a:xfrm>
            <a:off x="239713" y="138113"/>
            <a:ext cx="8778875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600" b="1" dirty="0">
                <a:solidFill>
                  <a:srgbClr val="000090"/>
                </a:solidFill>
                <a:latin typeface="Calibri"/>
                <a:cs typeface="Calibri"/>
              </a:rPr>
              <a:t>Can we identify which non-coding elements are under very strong “coding-like” selection ?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2412213" y="2683459"/>
            <a:ext cx="3048000" cy="163512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2515" name="TextBox 12"/>
          <p:cNvSpPr txBox="1">
            <a:spLocks noChangeArrowheads="1"/>
          </p:cNvSpPr>
          <p:nvPr/>
        </p:nvSpPr>
        <p:spPr bwMode="auto">
          <a:xfrm>
            <a:off x="665163" y="3580167"/>
            <a:ext cx="34544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Start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677</a:t>
            </a:r>
            <a:r>
              <a:rPr lang="en-US" sz="1600" dirty="0">
                <a:solidFill>
                  <a:srgbClr val="000000"/>
                </a:solidFill>
              </a:rPr>
              <a:t> high-resolution non-coding categories; Rank &amp; find those under strongest selection</a:t>
            </a:r>
          </a:p>
          <a:p>
            <a:pPr eaLnBrk="1" hangingPunct="1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Binding peaks of some general TFs (</a:t>
            </a:r>
            <a:r>
              <a:rPr lang="en-US" sz="1600" dirty="0" err="1">
                <a:solidFill>
                  <a:srgbClr val="000000"/>
                </a:solidFill>
              </a:rPr>
              <a:t>eg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i="1" dirty="0">
                <a:solidFill>
                  <a:srgbClr val="000000"/>
                </a:solidFill>
              </a:rPr>
              <a:t>FAM48A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  <a:p>
            <a:pPr eaLnBrk="1" hangingPunct="1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Core motifs of some TF families (</a:t>
            </a:r>
            <a:r>
              <a:rPr lang="en-US" sz="1600" dirty="0" err="1">
                <a:solidFill>
                  <a:srgbClr val="000000"/>
                </a:solidFill>
              </a:rPr>
              <a:t>eg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i="1" dirty="0">
                <a:solidFill>
                  <a:srgbClr val="000000"/>
                </a:solidFill>
              </a:rPr>
              <a:t>JUN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i="1" dirty="0">
                <a:solidFill>
                  <a:srgbClr val="000000"/>
                </a:solidFill>
              </a:rPr>
              <a:t>GATA</a:t>
            </a:r>
            <a:r>
              <a:rPr lang="en-US" sz="1400" dirty="0">
                <a:solidFill>
                  <a:srgbClr val="000000"/>
                </a:solidFill>
              </a:rPr>
              <a:t>)</a:t>
            </a:r>
          </a:p>
          <a:p>
            <a:pPr eaLnBrk="1" hangingPunct="1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DHS sites in spinal cord and connective tissue</a:t>
            </a:r>
          </a:p>
        </p:txBody>
      </p:sp>
      <p:sp>
        <p:nvSpPr>
          <p:cNvPr id="3" name="Rectangle 2"/>
          <p:cNvSpPr/>
          <p:nvPr/>
        </p:nvSpPr>
        <p:spPr>
          <a:xfrm>
            <a:off x="3086100" y="3482975"/>
            <a:ext cx="3683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2517" name="Picture 5" descr="Figure2-May30,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1317625"/>
            <a:ext cx="5265737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8" name="TextBox 14"/>
          <p:cNvSpPr txBox="1">
            <a:spLocks noChangeArrowheads="1"/>
          </p:cNvSpPr>
          <p:nvPr/>
        </p:nvSpPr>
        <p:spPr bwMode="auto">
          <a:xfrm>
            <a:off x="3956050" y="2300288"/>
            <a:ext cx="3181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~0.4% genomic coverage  (~ top 25)</a:t>
            </a:r>
          </a:p>
        </p:txBody>
      </p:sp>
      <p:sp>
        <p:nvSpPr>
          <p:cNvPr id="192519" name="TextBox 13"/>
          <p:cNvSpPr txBox="1">
            <a:spLocks noChangeArrowheads="1"/>
          </p:cNvSpPr>
          <p:nvPr/>
        </p:nvSpPr>
        <p:spPr bwMode="auto">
          <a:xfrm>
            <a:off x="4913313" y="2651125"/>
            <a:ext cx="2990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~0.02% genomic coverage (top 5)</a:t>
            </a:r>
          </a:p>
        </p:txBody>
      </p:sp>
      <p:grpSp>
        <p:nvGrpSpPr>
          <p:cNvPr id="192520" name="Group 12"/>
          <p:cNvGrpSpPr>
            <a:grpSpLocks/>
          </p:cNvGrpSpPr>
          <p:nvPr/>
        </p:nvGrpSpPr>
        <p:grpSpPr bwMode="auto">
          <a:xfrm>
            <a:off x="4296834" y="3799065"/>
            <a:ext cx="2184400" cy="2386013"/>
            <a:chOff x="6351277" y="3641527"/>
            <a:chExt cx="2183164" cy="2385502"/>
          </a:xfrm>
        </p:grpSpPr>
        <p:pic>
          <p:nvPicPr>
            <p:cNvPr id="192524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1277" y="3879461"/>
              <a:ext cx="2183164" cy="2147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2525" name="TextBox 8"/>
            <p:cNvSpPr txBox="1">
              <a:spLocks noChangeArrowheads="1"/>
            </p:cNvSpPr>
            <p:nvPr/>
          </p:nvSpPr>
          <p:spPr bwMode="auto">
            <a:xfrm>
              <a:off x="6910866" y="3641527"/>
              <a:ext cx="107315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>
                  <a:solidFill>
                    <a:srgbClr val="000000"/>
                  </a:solidFill>
                </a:rPr>
                <a:t>~400-fold</a:t>
              </a:r>
            </a:p>
          </p:txBody>
        </p:sp>
        <p:sp>
          <p:nvSpPr>
            <p:cNvPr id="192526" name="TextBox 9"/>
            <p:cNvSpPr txBox="1">
              <a:spLocks noChangeArrowheads="1"/>
            </p:cNvSpPr>
            <p:nvPr/>
          </p:nvSpPr>
          <p:spPr bwMode="auto">
            <a:xfrm>
              <a:off x="7431763" y="4330039"/>
              <a:ext cx="107315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>
                  <a:solidFill>
                    <a:srgbClr val="000000"/>
                  </a:solidFill>
                </a:rPr>
                <a:t>~40-fold</a:t>
              </a:r>
            </a:p>
          </p:txBody>
        </p:sp>
      </p:grpSp>
      <p:sp>
        <p:nvSpPr>
          <p:cNvPr id="192521" name="Rectangle 9"/>
          <p:cNvSpPr>
            <a:spLocks noChangeArrowheads="1"/>
          </p:cNvSpPr>
          <p:nvPr/>
        </p:nvSpPr>
        <p:spPr bwMode="auto">
          <a:xfrm>
            <a:off x="6141509" y="4153078"/>
            <a:ext cx="26130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/>
            <a:r>
              <a:rPr lang="en-US" sz="1600">
                <a:solidFill>
                  <a:srgbClr val="000090"/>
                </a:solidFill>
                <a:cs typeface="Calibri" charset="0"/>
              </a:rPr>
              <a:t>Enrichment of know disease-causing mutations from Human Gene Mutation database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03184" y="3760965"/>
            <a:ext cx="4425950" cy="244951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5FB397C-79A7-2F4E-81A5-2B9858DCE917}" type="slidenum">
              <a:rPr lang="en-US" smtClean="0"/>
              <a:t>30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28004" y="6356350"/>
            <a:ext cx="445886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.1 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Selection Pressure Acting on Regulatory 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elements</a:t>
            </a:r>
            <a:endParaRPr lang="en-US" sz="1300" b="1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143414"/>
      </p:ext>
    </p:extLst>
  </p:cSld>
  <p:clrMapOvr>
    <a:masterClrMapping/>
  </p:clrMapOvr>
  <p:transition xmlns:p14="http://schemas.microsoft.com/office/powerpoint/2010/main" spd="slow" advTm="30969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600" b="1" dirty="0">
                <a:solidFill>
                  <a:srgbClr val="000090"/>
                </a:solidFill>
                <a:latin typeface="Calibri"/>
                <a:cs typeface="Calibri"/>
              </a:rPr>
              <a:t>Noncoding cancer variants from whole-genome sequencing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2421" y="1451505"/>
            <a:ext cx="7924801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64 prostate cancer </a:t>
            </a:r>
            <a:r>
              <a:rPr lang="en-US" sz="1800" dirty="0" smtClean="0">
                <a:latin typeface="Calibri"/>
                <a:ea typeface="+mn-ea"/>
                <a:cs typeface="Calibri"/>
              </a:rPr>
              <a:t>(</a:t>
            </a:r>
            <a:r>
              <a:rPr lang="en-US" sz="1800" i="1" dirty="0" smtClean="0">
                <a:latin typeface="Calibri"/>
                <a:ea typeface="+mn-ea"/>
                <a:cs typeface="Calibri"/>
              </a:rPr>
              <a:t>Berger et al, Nature, 2011; Baca et al, Cell, 2013</a:t>
            </a:r>
            <a:r>
              <a:rPr lang="en-US" sz="1800" dirty="0" smtClean="0">
                <a:latin typeface="Calibri"/>
                <a:ea typeface="+mn-ea"/>
                <a:cs typeface="Calibri"/>
              </a:rPr>
              <a:t>)</a:t>
            </a:r>
          </a:p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~1,500 to 18,000 per sample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21 breast cancer </a:t>
            </a:r>
            <a:r>
              <a:rPr lang="en-US" sz="1800" dirty="0" smtClean="0">
                <a:latin typeface="Calibri"/>
                <a:ea typeface="+mn-ea"/>
                <a:cs typeface="Calibri"/>
              </a:rPr>
              <a:t>(</a:t>
            </a:r>
            <a:r>
              <a:rPr lang="en-US" sz="1800" i="1" dirty="0" err="1" smtClean="0">
                <a:latin typeface="Calibri"/>
                <a:ea typeface="+mn-ea"/>
                <a:cs typeface="Calibri"/>
              </a:rPr>
              <a:t>Nik-Zainal</a:t>
            </a:r>
            <a:r>
              <a:rPr lang="en-US" sz="1800" i="1" dirty="0" smtClean="0">
                <a:latin typeface="Calibri"/>
                <a:ea typeface="+mn-ea"/>
                <a:cs typeface="Calibri"/>
              </a:rPr>
              <a:t> et al, Cell, 2012</a:t>
            </a:r>
            <a:r>
              <a:rPr lang="en-US" sz="1800" dirty="0" smtClean="0">
                <a:latin typeface="Calibri"/>
                <a:ea typeface="+mn-ea"/>
                <a:cs typeface="Calibri"/>
              </a:rPr>
              <a:t>)</a:t>
            </a:r>
          </a:p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~2,000 to 80,000 per sample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3 </a:t>
            </a:r>
            <a:r>
              <a:rPr lang="en-US" sz="2000" dirty="0" err="1" smtClean="0">
                <a:latin typeface="Calibri"/>
                <a:ea typeface="+mn-ea"/>
                <a:cs typeface="Calibri"/>
              </a:rPr>
              <a:t>medulloblastoma</a:t>
            </a:r>
            <a:r>
              <a:rPr lang="en-US" sz="2000" dirty="0">
                <a:latin typeface="Calibri"/>
                <a:ea typeface="+mn-ea"/>
                <a:cs typeface="Calibri"/>
              </a:rPr>
              <a:t> </a:t>
            </a:r>
            <a:r>
              <a:rPr lang="en-US" sz="1800" dirty="0" smtClean="0">
                <a:latin typeface="Calibri"/>
                <a:ea typeface="+mn-ea"/>
                <a:cs typeface="Calibri"/>
              </a:rPr>
              <a:t>(</a:t>
            </a:r>
            <a:r>
              <a:rPr lang="en-US" sz="1800" i="1" dirty="0" smtClean="0">
                <a:latin typeface="Calibri"/>
                <a:ea typeface="+mn-ea"/>
                <a:cs typeface="Calibri"/>
              </a:rPr>
              <a:t>Rausch </a:t>
            </a:r>
            <a:r>
              <a:rPr lang="en-US" sz="1800" i="1" dirty="0">
                <a:latin typeface="Calibri"/>
                <a:ea typeface="+mn-ea"/>
                <a:cs typeface="Calibri"/>
              </a:rPr>
              <a:t>et al., </a:t>
            </a:r>
            <a:r>
              <a:rPr lang="en-US" sz="1800" i="1" dirty="0" smtClean="0">
                <a:latin typeface="Calibri"/>
                <a:ea typeface="+mn-ea"/>
                <a:cs typeface="Calibri"/>
              </a:rPr>
              <a:t>Cell </a:t>
            </a:r>
            <a:r>
              <a:rPr lang="en-US" sz="1800" i="1" dirty="0">
                <a:latin typeface="Calibri"/>
                <a:ea typeface="+mn-ea"/>
                <a:cs typeface="Calibri"/>
              </a:rPr>
              <a:t>148, </a:t>
            </a:r>
            <a:r>
              <a:rPr lang="en-US" sz="1800" i="1" dirty="0" smtClean="0">
                <a:latin typeface="Calibri"/>
                <a:ea typeface="+mn-ea"/>
                <a:cs typeface="Calibri"/>
              </a:rPr>
              <a:t>2012</a:t>
            </a:r>
            <a:r>
              <a:rPr lang="en-US" sz="1800" dirty="0" smtClean="0">
                <a:latin typeface="Calibri"/>
                <a:ea typeface="+mn-ea"/>
                <a:cs typeface="Calibri"/>
              </a:rPr>
              <a:t>)</a:t>
            </a:r>
          </a:p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~1,600 to 2,000 per sample</a:t>
            </a:r>
          </a:p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endParaRPr lang="en-US" sz="1500" dirty="0">
              <a:latin typeface="Calibri"/>
              <a:ea typeface="+mn-ea"/>
              <a:cs typeface="Calibri"/>
            </a:endParaRPr>
          </a:p>
          <a:p>
            <a:pPr eaLnBrk="1" fontAlgn="auto" hangingPunct="1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~ 99</a:t>
            </a:r>
            <a:r>
              <a:rPr lang="en-US" sz="2000" dirty="0">
                <a:latin typeface="Calibri"/>
                <a:ea typeface="+mn-ea"/>
                <a:cs typeface="Calibri"/>
              </a:rPr>
              <a:t>% of somatic SNVs occur in non-coding regions, including TFBSs, ncRNAs and 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pseudogenes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Cancer sequencing has been very </a:t>
            </a:r>
            <a:r>
              <a:rPr lang="en-US" sz="2000" dirty="0" err="1" smtClean="0">
                <a:latin typeface="Calibri"/>
                <a:ea typeface="+mn-ea"/>
                <a:cs typeface="Calibri"/>
              </a:rPr>
              <a:t>exome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 focused 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Publicity </a:t>
            </a:r>
            <a:r>
              <a:rPr lang="en-US" sz="2000" dirty="0">
                <a:latin typeface="Calibri"/>
                <a:ea typeface="+mn-ea"/>
                <a:cs typeface="Calibri"/>
              </a:rPr>
              <a:t>for TERT 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promoter </a:t>
            </a:r>
            <a:r>
              <a:rPr lang="en-US" sz="2000" dirty="0">
                <a:latin typeface="Calibri"/>
                <a:ea typeface="+mn-ea"/>
                <a:cs typeface="Calibri"/>
              </a:rPr>
              <a:t>mutation – exception proves the rule! 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  <a:p>
            <a:pPr marL="457200" lvl="1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000" dirty="0">
              <a:latin typeface="Calibri"/>
              <a:ea typeface="+mn-ea"/>
              <a:cs typeface="Calibri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endParaRPr lang="en-US" sz="2000" dirty="0">
              <a:latin typeface="Calibri"/>
              <a:ea typeface="+mn-ea"/>
              <a:cs typeface="Calibri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5FB397C-79A7-2F4E-81A5-2B9858DCE917}" type="slidenum">
              <a:rPr lang="en-US" smtClean="0"/>
              <a:t>31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8004" y="6356350"/>
            <a:ext cx="407513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.2 Contrasting Somatic with </a:t>
            </a:r>
            <a:r>
              <a:rPr lang="en-US" sz="1300" b="1" dirty="0" err="1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Germline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Mutations </a:t>
            </a:r>
            <a:endParaRPr lang="en-US" sz="1300" b="1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122565"/>
      </p:ext>
    </p:extLst>
  </p:cSld>
  <p:clrMapOvr>
    <a:masterClrMapping/>
  </p:clrMapOvr>
  <p:transition xmlns:p14="http://schemas.microsoft.com/office/powerpoint/2010/main" spd="slow" advTm="129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>
          <a:xfrm>
            <a:off x="457200" y="-116062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Somatic Vs. </a:t>
            </a:r>
            <a:r>
              <a:rPr lang="en-US" sz="2800" b="1" dirty="0" err="1" smtClean="0">
                <a:solidFill>
                  <a:srgbClr val="000090"/>
                </a:solidFill>
                <a:latin typeface="Calibri"/>
                <a:cs typeface="Calibri"/>
              </a:rPr>
              <a:t>Germline</a:t>
            </a:r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 Mutations</a:t>
            </a:r>
            <a:endParaRPr lang="en-US" sz="28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1085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B9FF2E2-9A7B-FC45-A39E-C1FE35D35A19}" type="slidenum">
              <a:rPr lang="en-US" sz="1200">
                <a:solidFill>
                  <a:srgbClr val="898989"/>
                </a:solidFill>
              </a:rPr>
              <a:pPr eaLnBrk="1" hangingPunct="1"/>
              <a:t>32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91500" y="1417638"/>
            <a:ext cx="495300" cy="461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854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1" t="5687" r="40147" b="12013"/>
          <a:stretch>
            <a:fillRect/>
          </a:stretch>
        </p:blipFill>
        <p:spPr bwMode="auto">
          <a:xfrm>
            <a:off x="600075" y="1163463"/>
            <a:ext cx="491172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623300" y="1595438"/>
            <a:ext cx="495300" cy="461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37200" y="1595438"/>
            <a:ext cx="1016000" cy="3154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8552" name="Picture 5" descr="Figure6.to-modif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3" t="2669" r="42975" b="50665"/>
          <a:stretch>
            <a:fillRect/>
          </a:stretch>
        </p:blipFill>
        <p:spPr bwMode="auto">
          <a:xfrm>
            <a:off x="6048375" y="823738"/>
            <a:ext cx="196850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FB397C-79A7-2F4E-81A5-2B9858DCE917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8004" y="6356350"/>
            <a:ext cx="407513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.2 Contrasting Somatic with </a:t>
            </a:r>
            <a:r>
              <a:rPr lang="en-US" sz="1300" b="1" dirty="0" err="1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Germline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Mutations </a:t>
            </a:r>
            <a:endParaRPr lang="en-US" sz="1300" b="1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547" name="TextBox 2"/>
          <p:cNvSpPr txBox="1">
            <a:spLocks noChangeArrowheads="1"/>
          </p:cNvSpPr>
          <p:nvPr/>
        </p:nvSpPr>
        <p:spPr bwMode="auto">
          <a:xfrm>
            <a:off x="622300" y="4319413"/>
            <a:ext cx="8064500" cy="165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440"/>
              </a:lnSpc>
              <a:buFont typeface="Wingdings" charset="2"/>
              <a:buChar char="§"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Somatic mutations do not follow patterns of natural polymorphisms</a:t>
            </a:r>
          </a:p>
          <a:p>
            <a:pPr eaLnBrk="1" hangingPunct="1">
              <a:lnSpc>
                <a:spcPts val="2440"/>
              </a:lnSpc>
              <a:buFont typeface="Wingdings" charset="2"/>
              <a:buChar char="§"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Those deviating the most from these patterns are most likely to be cancer drivers providing selective advantage to the tumor cells (confirmed for protein-coding genes)</a:t>
            </a:r>
          </a:p>
          <a:p>
            <a:pPr eaLnBrk="1" hangingPunct="1">
              <a:lnSpc>
                <a:spcPts val="2440"/>
              </a:lnSpc>
              <a:buFont typeface="Wingdings" charset="2"/>
              <a:buChar char="§"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Look for mutations in elements under strong negative selection</a:t>
            </a:r>
          </a:p>
        </p:txBody>
      </p:sp>
      <p:sp>
        <p:nvSpPr>
          <p:cNvPr id="15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00501" y="6074644"/>
            <a:ext cx="26077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Khurana</a:t>
            </a:r>
            <a:r>
              <a:rPr lang="en-US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* and Fu* et al.,</a:t>
            </a:r>
            <a:r>
              <a:rPr lang="en-US" b="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Science</a:t>
            </a:r>
            <a:r>
              <a:rPr lang="en-US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, 2013 </a:t>
            </a:r>
            <a:endParaRPr lang="en-US" b="0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6598587"/>
      </p:ext>
    </p:extLst>
  </p:cSld>
  <p:clrMapOvr>
    <a:masterClrMapping/>
  </p:clrMapOvr>
  <p:transition xmlns:p14="http://schemas.microsoft.com/office/powerpoint/2010/main" spd="slow" advTm="26089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897" name="Group 2"/>
          <p:cNvGrpSpPr>
            <a:grpSpLocks/>
          </p:cNvGrpSpPr>
          <p:nvPr/>
        </p:nvGrpSpPr>
        <p:grpSpPr bwMode="auto">
          <a:xfrm>
            <a:off x="766940" y="134586"/>
            <a:ext cx="7224535" cy="6511043"/>
            <a:chOff x="767590" y="290540"/>
            <a:chExt cx="7224597" cy="6510927"/>
          </a:xfrm>
        </p:grpSpPr>
        <p:grpSp>
          <p:nvGrpSpPr>
            <p:cNvPr id="208899" name="Group 25"/>
            <p:cNvGrpSpPr>
              <a:grpSpLocks/>
            </p:cNvGrpSpPr>
            <p:nvPr/>
          </p:nvGrpSpPr>
          <p:grpSpPr bwMode="auto">
            <a:xfrm>
              <a:off x="767590" y="290540"/>
              <a:ext cx="7224597" cy="6510927"/>
              <a:chOff x="767590" y="290540"/>
              <a:chExt cx="7224597" cy="6510927"/>
            </a:xfrm>
          </p:grpSpPr>
          <p:grpSp>
            <p:nvGrpSpPr>
              <p:cNvPr id="208902" name="Group 19"/>
              <p:cNvGrpSpPr>
                <a:grpSpLocks noChangeAspect="1"/>
              </p:cNvGrpSpPr>
              <p:nvPr/>
            </p:nvGrpSpPr>
            <p:grpSpPr bwMode="auto">
              <a:xfrm>
                <a:off x="1097847" y="501355"/>
                <a:ext cx="6894340" cy="6300112"/>
                <a:chOff x="964174" y="284098"/>
                <a:chExt cx="7147776" cy="6531703"/>
              </a:xfrm>
            </p:grpSpPr>
            <p:grpSp>
              <p:nvGrpSpPr>
                <p:cNvPr id="208906" name="Group 11"/>
                <p:cNvGrpSpPr>
                  <a:grpSpLocks/>
                </p:cNvGrpSpPr>
                <p:nvPr/>
              </p:nvGrpSpPr>
              <p:grpSpPr bwMode="auto">
                <a:xfrm>
                  <a:off x="964174" y="284098"/>
                  <a:ext cx="6431430" cy="6531703"/>
                  <a:chOff x="529740" y="284098"/>
                  <a:chExt cx="6431430" cy="6531703"/>
                </a:xfrm>
              </p:grpSpPr>
              <p:pic>
                <p:nvPicPr>
                  <p:cNvPr id="208908" name="Picture 3" descr="Khurana6.2.pn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4970" y="722536"/>
                    <a:ext cx="3606645" cy="55975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" name="Rectangle 4"/>
                  <p:cNvSpPr/>
                  <p:nvPr/>
                </p:nvSpPr>
                <p:spPr>
                  <a:xfrm>
                    <a:off x="529499" y="2648566"/>
                    <a:ext cx="130023" cy="3505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6" name="Rectangle 5"/>
                  <p:cNvSpPr/>
                  <p:nvPr/>
                </p:nvSpPr>
                <p:spPr>
                  <a:xfrm>
                    <a:off x="2802447" y="4768392"/>
                    <a:ext cx="1270612" cy="17478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" name="Rectangle 6"/>
                  <p:cNvSpPr/>
                  <p:nvPr/>
                </p:nvSpPr>
                <p:spPr>
                  <a:xfrm>
                    <a:off x="2659256" y="5555097"/>
                    <a:ext cx="641890" cy="14318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>
                  <a:xfrm>
                    <a:off x="1788590" y="3181814"/>
                    <a:ext cx="972710" cy="2753469"/>
                  </a:xfrm>
                  <a:prstGeom prst="rect">
                    <a:avLst/>
                  </a:prstGeom>
                  <a:noFill/>
                  <a:ln w="9525" cmpd="sng">
                    <a:solidFill>
                      <a:srgbClr val="000000"/>
                    </a:solidFill>
                    <a:prstDash val="soli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2" name="Trapezoid 1"/>
                  <p:cNvSpPr/>
                  <p:nvPr/>
                </p:nvSpPr>
                <p:spPr>
                  <a:xfrm rot="16200000">
                    <a:off x="1468530" y="3506838"/>
                    <a:ext cx="4601733" cy="2016191"/>
                  </a:xfrm>
                  <a:prstGeom prst="trapezoid">
                    <a:avLst>
                      <a:gd name="adj" fmla="val 43834"/>
                    </a:avLst>
                  </a:prstGeom>
                  <a:gradFill flip="none" rotWithShape="1">
                    <a:gsLst>
                      <a:gs pos="0">
                        <a:schemeClr val="bg1">
                          <a:lumMod val="65000"/>
                          <a:alpha val="48000"/>
                        </a:schemeClr>
                      </a:gs>
                      <a:gs pos="100000">
                        <a:schemeClr val="bg1">
                          <a:lumMod val="95000"/>
                          <a:alpha val="48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1912031" y="601157"/>
                    <a:ext cx="1245924" cy="1152079"/>
                  </a:xfrm>
                  <a:prstGeom prst="rect">
                    <a:avLst/>
                  </a:prstGeom>
                  <a:noFill/>
                  <a:ln w="9525" cmpd="sng">
                    <a:solidFill>
                      <a:srgbClr val="000000"/>
                    </a:solidFill>
                    <a:prstDash val="soli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4" name="Trapezoid 13"/>
                  <p:cNvSpPr/>
                  <p:nvPr/>
                </p:nvSpPr>
                <p:spPr>
                  <a:xfrm rot="16200000">
                    <a:off x="3073216" y="368252"/>
                    <a:ext cx="1789014" cy="1619537"/>
                  </a:xfrm>
                  <a:prstGeom prst="trapezoid">
                    <a:avLst>
                      <a:gd name="adj" fmla="val 19942"/>
                    </a:avLst>
                  </a:prstGeom>
                  <a:gradFill flip="none" rotWithShape="1">
                    <a:gsLst>
                      <a:gs pos="0">
                        <a:schemeClr val="bg1">
                          <a:lumMod val="65000"/>
                          <a:alpha val="48000"/>
                        </a:schemeClr>
                      </a:gs>
                      <a:gs pos="100000">
                        <a:schemeClr val="bg1">
                          <a:lumMod val="95000"/>
                          <a:alpha val="48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pic>
                <p:nvPicPr>
                  <p:cNvPr id="9" name="Picture 8" descr="Khurana6.5.pn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77492" y="283513"/>
                    <a:ext cx="2184071" cy="1789014"/>
                  </a:xfrm>
                  <a:prstGeom prst="rect">
                    <a:avLst/>
                  </a:prstGeom>
                  <a:ln>
                    <a:solidFill>
                      <a:srgbClr val="FFFFFF"/>
                    </a:solidFill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sp>
              <p:nvSpPr>
                <p:cNvPr id="19" name="Rectangle 18"/>
                <p:cNvSpPr/>
                <p:nvPr/>
              </p:nvSpPr>
              <p:spPr>
                <a:xfrm>
                  <a:off x="7981927" y="6024159"/>
                  <a:ext cx="130023" cy="3505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6846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208903" name="Rectangle 20"/>
              <p:cNvSpPr>
                <a:spLocks noChangeArrowheads="1"/>
              </p:cNvSpPr>
              <p:nvPr/>
            </p:nvSpPr>
            <p:spPr bwMode="auto">
              <a:xfrm>
                <a:off x="767590" y="290540"/>
                <a:ext cx="3681435" cy="502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2000" baseline="30000" dirty="0">
                    <a:latin typeface="Helvetica"/>
                    <a:cs typeface="Helvetica"/>
                  </a:rPr>
                  <a:t>Flowchart for 1 Prostate Cancer Genome (from Berger et al. '11)</a:t>
                </a:r>
                <a:endParaRPr lang="en-US" sz="2000" dirty="0">
                  <a:latin typeface="Helvetica"/>
                  <a:cs typeface="Helvetica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849311" y="6037893"/>
                <a:ext cx="125414" cy="3381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8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510903" y="2367658"/>
                <a:ext cx="620717" cy="1063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8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6657088" y="2367658"/>
              <a:ext cx="620717" cy="46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84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5" name="Picture 14" descr="Khurana6.1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0863" y="2359720"/>
              <a:ext cx="2103456" cy="4430635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2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FB397C-79A7-2F4E-81A5-2B9858DCE917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28004" y="6356350"/>
            <a:ext cx="407513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.2 Contrasting Somatic with </a:t>
            </a:r>
            <a:r>
              <a:rPr lang="en-US" sz="1300" b="1" dirty="0" err="1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Germline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Mutations </a:t>
            </a:r>
            <a:endParaRPr lang="en-US" sz="1300" b="1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708386"/>
      </p:ext>
    </p:extLst>
  </p:cSld>
  <p:clrMapOvr>
    <a:masterClrMapping/>
  </p:clrMapOvr>
  <p:transition xmlns:p14="http://schemas.microsoft.com/office/powerpoint/2010/main" spd="slow" advTm="1336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45" name="Group 45"/>
          <p:cNvGrpSpPr>
            <a:grpSpLocks/>
          </p:cNvGrpSpPr>
          <p:nvPr/>
        </p:nvGrpSpPr>
        <p:grpSpPr bwMode="auto">
          <a:xfrm>
            <a:off x="330730" y="248214"/>
            <a:ext cx="8873646" cy="6137950"/>
            <a:chOff x="373561" y="855392"/>
            <a:chExt cx="8872638" cy="6137103"/>
          </a:xfrm>
        </p:grpSpPr>
        <p:sp>
          <p:nvSpPr>
            <p:cNvPr id="14" name="Rectangle 13"/>
            <p:cNvSpPr/>
            <p:nvPr/>
          </p:nvSpPr>
          <p:spPr>
            <a:xfrm>
              <a:off x="975155" y="2584615"/>
              <a:ext cx="130160" cy="350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97379" y="2781438"/>
              <a:ext cx="126986" cy="338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10950" name="Picture 19" descr="Khurana6.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764" y="924247"/>
              <a:ext cx="3478766" cy="5399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3289467" y="4827444"/>
              <a:ext cx="1225411" cy="1685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51370" y="5586164"/>
              <a:ext cx="619055" cy="138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100553" y="2816358"/>
              <a:ext cx="125398" cy="339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3561" y="4365545"/>
              <a:ext cx="119048" cy="319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84240" y="855392"/>
              <a:ext cx="4861959" cy="40928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prstClr val="black"/>
                  </a:solidFill>
                  <a:latin typeface="Calibri"/>
                  <a:cs typeface="Calibri"/>
                </a:rPr>
                <a:t>Validation of a candidate driver identified in prostate cancer sample in </a:t>
              </a:r>
              <a:r>
                <a:rPr lang="en-US" sz="1500" b="1" i="1" dirty="0">
                  <a:solidFill>
                    <a:prstClr val="black"/>
                  </a:solidFill>
                  <a:latin typeface="Calibri"/>
                  <a:cs typeface="Calibri"/>
                </a:rPr>
                <a:t>WDR74 </a:t>
              </a:r>
              <a:r>
                <a:rPr lang="en-US" sz="1500" b="1" dirty="0">
                  <a:solidFill>
                    <a:prstClr val="black"/>
                  </a:solidFill>
                  <a:latin typeface="Calibri"/>
                  <a:cs typeface="Calibri"/>
                </a:rPr>
                <a:t>gene promoter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b="1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q"/>
                <a:defRPr/>
              </a:pPr>
              <a:r>
                <a:rPr lang="en-US" sz="1500" dirty="0">
                  <a:solidFill>
                    <a:prstClr val="black"/>
                  </a:solidFill>
                  <a:latin typeface="Calibri"/>
                  <a:cs typeface="Calibri"/>
                </a:rPr>
                <a:t>Sanger sequencing in 19 additional samples confirms the recurrence</a:t>
              </a:r>
              <a:br>
                <a:rPr lang="en-US" sz="1500" dirty="0">
                  <a:solidFill>
                    <a:prstClr val="black"/>
                  </a:solidFill>
                  <a:latin typeface="Calibri"/>
                  <a:cs typeface="Calibri"/>
                </a:rPr>
              </a:br>
              <a:endParaRPr lang="en-US" sz="1500" baseline="30000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baseline="30000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baseline="30000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baseline="30000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baseline="30000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baseline="30000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baseline="30000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baseline="30000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baseline="30000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baseline="30000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baseline="30000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baseline="30000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baseline="30000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baseline="30000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baseline="30000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baseline="30000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baseline="30000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q"/>
                <a:defRPr/>
              </a:pPr>
              <a:r>
                <a:rPr lang="en-US" sz="1500" i="1" dirty="0">
                  <a:solidFill>
                    <a:prstClr val="black"/>
                  </a:solidFill>
                  <a:latin typeface="Calibri"/>
                  <a:cs typeface="Calibri"/>
                </a:rPr>
                <a:t>WDR74 </a:t>
              </a:r>
              <a:r>
                <a:rPr lang="en-US" sz="1500" dirty="0">
                  <a:solidFill>
                    <a:prstClr val="black"/>
                  </a:solidFill>
                  <a:latin typeface="Calibri"/>
                  <a:cs typeface="Calibri"/>
                </a:rPr>
                <a:t>shows increased expression in tumor samples</a:t>
              </a:r>
            </a:p>
          </p:txBody>
        </p:sp>
        <p:pic>
          <p:nvPicPr>
            <p:cNvPr id="210956" name="Picture 1" descr="Khurana6.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3769" y="2099678"/>
              <a:ext cx="1975822" cy="2546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0957" name="Group 26"/>
            <p:cNvGrpSpPr>
              <a:grpSpLocks/>
            </p:cNvGrpSpPr>
            <p:nvPr/>
          </p:nvGrpSpPr>
          <p:grpSpPr bwMode="auto">
            <a:xfrm>
              <a:off x="4898870" y="4846587"/>
              <a:ext cx="3024410" cy="2145908"/>
              <a:chOff x="5015833" y="4746315"/>
              <a:chExt cx="3024410" cy="2145908"/>
            </a:xfrm>
          </p:grpSpPr>
          <p:pic>
            <p:nvPicPr>
              <p:cNvPr id="210961" name="Picture 2" descr="6.7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5833" y="4746315"/>
                <a:ext cx="3024410" cy="21025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5996935" y="6554132"/>
                <a:ext cx="126986" cy="3380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231870" y="6554132"/>
                <a:ext cx="125399" cy="3380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0964" name="TextBox 25"/>
              <p:cNvSpPr txBox="1">
                <a:spLocks noChangeArrowheads="1"/>
              </p:cNvSpPr>
              <p:nvPr/>
            </p:nvSpPr>
            <p:spPr bwMode="auto">
              <a:xfrm>
                <a:off x="5710986" y="4965323"/>
                <a:ext cx="87236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  <a:latin typeface="Helvetica" charset="0"/>
                    <a:cs typeface="Helvetica" charset="0"/>
                  </a:rPr>
                  <a:t>benign</a:t>
                </a:r>
              </a:p>
            </p:txBody>
          </p:sp>
          <p:sp>
            <p:nvSpPr>
              <p:cNvPr id="210965" name="TextBox 30"/>
              <p:cNvSpPr txBox="1">
                <a:spLocks noChangeArrowheads="1"/>
              </p:cNvSpPr>
              <p:nvPr/>
            </p:nvSpPr>
            <p:spPr bwMode="auto">
              <a:xfrm>
                <a:off x="7059537" y="4965323"/>
                <a:ext cx="87236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  <a:latin typeface="Helvetica" charset="0"/>
                    <a:cs typeface="Helvetica" charset="0"/>
                  </a:rPr>
                  <a:t>PCs</a:t>
                </a: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2957717" y="5586164"/>
              <a:ext cx="315876" cy="363487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481544" y="1008446"/>
              <a:ext cx="4507988" cy="5738020"/>
            </a:xfrm>
            <a:prstGeom prst="rect">
              <a:avLst/>
            </a:prstGeom>
            <a:noFill/>
            <a:ln w="9525" cmpd="sng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959350" y="4230626"/>
              <a:ext cx="379370" cy="338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4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FB397C-79A7-2F4E-81A5-2B9858DCE917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28004" y="6356350"/>
            <a:ext cx="407513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.2 Contrasting Somatic with </a:t>
            </a:r>
            <a:r>
              <a:rPr lang="en-US" sz="1300" b="1" dirty="0" err="1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Germline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Mutations </a:t>
            </a:r>
            <a:endParaRPr lang="en-US" sz="1300" b="1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6074644"/>
            <a:ext cx="26077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Khurana</a:t>
            </a:r>
            <a:r>
              <a:rPr lang="en-US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* and Fu* et al.,</a:t>
            </a:r>
            <a:r>
              <a:rPr lang="en-US" b="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Science</a:t>
            </a:r>
            <a:r>
              <a:rPr lang="en-US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, 2013 </a:t>
            </a:r>
            <a:endParaRPr lang="en-US" b="0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9873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04800" y="416278"/>
            <a:ext cx="8712200" cy="711200"/>
          </a:xfrm>
        </p:spPr>
        <p:txBody>
          <a:bodyPr>
            <a:noAutofit/>
          </a:bodyPr>
          <a:lstStyle/>
          <a:p>
            <a:pPr defTabSz="907350">
              <a:defRPr/>
            </a:pP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Human Genome Analysis:</a:t>
            </a:r>
            <a:b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</a:b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Large-scale Non-coding Annotation &amp; Application to Cancer Genomics</a:t>
            </a:r>
            <a:endParaRPr lang="en-US" sz="24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11971" name="Content Placeholder 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02920" y="1333500"/>
            <a:ext cx="8115300" cy="4621389"/>
          </a:xfrm>
        </p:spPr>
        <p:txBody>
          <a:bodyPr>
            <a:normAutofit/>
          </a:bodyPr>
          <a:lstStyle/>
          <a:p>
            <a:endParaRPr lang="en-US" sz="1900" dirty="0">
              <a:latin typeface="Calibri"/>
              <a:ea typeface="ＭＳ Ｐゴシック" charset="0"/>
              <a:cs typeface="Calibri"/>
            </a:endParaRPr>
          </a:p>
          <a:p>
            <a:pPr>
              <a:buFont typeface="Wingdings" charset="2"/>
              <a:buChar char="q"/>
            </a:pPr>
            <a:r>
              <a:rPr lang="en-US" sz="1900" b="1" dirty="0">
                <a:latin typeface="Calibri"/>
                <a:ea typeface="ＭＳ Ｐゴシック" charset="0"/>
                <a:cs typeface="Calibri"/>
              </a:rPr>
              <a:t>Noncoding Annotation</a:t>
            </a:r>
          </a:p>
          <a:p>
            <a:pPr lvl="1"/>
            <a:r>
              <a:rPr lang="en-US" sz="1900" b="1" dirty="0">
                <a:latin typeface="Calibri"/>
                <a:ea typeface="ＭＳ Ｐゴシック" charset="0"/>
                <a:cs typeface="Calibri"/>
              </a:rPr>
              <a:t>1st Level Linear Annotation: Regulatory Sites</a:t>
            </a:r>
          </a:p>
          <a:p>
            <a:pPr lvl="2">
              <a:buFont typeface="Wingdings" charset="2"/>
              <a:buChar char="§"/>
            </a:pPr>
            <a:r>
              <a:rPr lang="en-US" sz="1900" dirty="0" smtClean="0">
                <a:latin typeface="Calibri"/>
                <a:ea typeface="ＭＳ Ｐゴシック" charset="0"/>
                <a:cs typeface="Calibri"/>
              </a:rPr>
              <a:t>Peak </a:t>
            </a:r>
            <a:r>
              <a:rPr lang="en-US" sz="1900" dirty="0">
                <a:latin typeface="Calibri"/>
                <a:ea typeface="ＭＳ Ｐゴシック" charset="0"/>
                <a:cs typeface="Calibri"/>
              </a:rPr>
              <a:t>calling </a:t>
            </a:r>
            <a:r>
              <a:rPr lang="en-US" sz="1900" dirty="0" smtClean="0">
                <a:latin typeface="Calibri"/>
                <a:ea typeface="ＭＳ Ｐゴシック" charset="0"/>
                <a:cs typeface="Calibri"/>
              </a:rPr>
              <a:t>&amp; </a:t>
            </a:r>
            <a:r>
              <a:rPr lang="en-US" sz="1900" dirty="0">
                <a:latin typeface="Calibri"/>
                <a:ea typeface="ＭＳ Ｐゴシック" charset="0"/>
                <a:cs typeface="Calibri"/>
              </a:rPr>
              <a:t>enhancer </a:t>
            </a:r>
            <a:r>
              <a:rPr lang="en-US" sz="1900" dirty="0" smtClean="0">
                <a:latin typeface="Calibri"/>
                <a:ea typeface="ＭＳ Ｐゴシック" charset="0"/>
                <a:cs typeface="Calibri"/>
              </a:rPr>
              <a:t>finding (genome segmentation)</a:t>
            </a:r>
            <a:endParaRPr lang="en-US" sz="1900" dirty="0">
              <a:latin typeface="Calibri"/>
              <a:ea typeface="ＭＳ Ｐゴシック" charset="0"/>
              <a:cs typeface="Calibri"/>
            </a:endParaRPr>
          </a:p>
          <a:p>
            <a:pPr lvl="2">
              <a:buFont typeface="Wingdings" charset="2"/>
              <a:buChar char="§"/>
            </a:pPr>
            <a:r>
              <a:rPr lang="en-US" sz="1900" dirty="0">
                <a:latin typeface="Calibri"/>
                <a:ea typeface="ＭＳ Ｐゴシック" charset="0"/>
                <a:cs typeface="Calibri"/>
              </a:rPr>
              <a:t>Sites particularly sensitive to </a:t>
            </a:r>
            <a:r>
              <a:rPr lang="en-US" sz="1900" dirty="0" smtClean="0">
                <a:latin typeface="Calibri"/>
                <a:ea typeface="ＭＳ Ｐゴシック" charset="0"/>
                <a:cs typeface="Calibri"/>
              </a:rPr>
              <a:t>mutations (‘sensitive regions’)</a:t>
            </a:r>
          </a:p>
          <a:p>
            <a:pPr lvl="2">
              <a:buFont typeface="Wingdings" charset="2"/>
              <a:buChar char="§"/>
            </a:pPr>
            <a:r>
              <a:rPr lang="en-US" sz="1900" dirty="0" smtClean="0">
                <a:latin typeface="Calibri"/>
                <a:ea typeface="ＭＳ Ｐゴシック" charset="0"/>
                <a:cs typeface="Calibri"/>
              </a:rPr>
              <a:t>…</a:t>
            </a:r>
            <a:endParaRPr lang="en-US" sz="1900" dirty="0">
              <a:latin typeface="Calibri"/>
              <a:ea typeface="ＭＳ Ｐゴシック" charset="0"/>
              <a:cs typeface="Calibri"/>
            </a:endParaRPr>
          </a:p>
          <a:p>
            <a:pPr lvl="1"/>
            <a:r>
              <a:rPr lang="en-US" sz="1900" b="1" dirty="0">
                <a:latin typeface="Calibri"/>
                <a:ea typeface="ＭＳ Ｐゴシック" charset="0"/>
                <a:cs typeface="Calibri"/>
              </a:rPr>
              <a:t>2nd Level Network Annotation</a:t>
            </a:r>
          </a:p>
          <a:p>
            <a:pPr lvl="2">
              <a:buFont typeface="Wingdings" charset="2"/>
              <a:buChar char="§"/>
            </a:pPr>
            <a:r>
              <a:rPr lang="en-US" sz="1900" dirty="0" smtClean="0">
                <a:latin typeface="Calibri"/>
                <a:ea typeface="ＭＳ Ｐゴシック" charset="0"/>
                <a:cs typeface="Calibri"/>
              </a:rPr>
              <a:t>Linking regulatory elements with genes</a:t>
            </a:r>
            <a:endParaRPr lang="en-US" sz="1900" dirty="0">
              <a:latin typeface="Calibri"/>
              <a:ea typeface="ＭＳ Ｐゴシック" charset="0"/>
              <a:cs typeface="Calibri"/>
            </a:endParaRPr>
          </a:p>
          <a:p>
            <a:pPr lvl="2">
              <a:buFont typeface="Wingdings" charset="2"/>
              <a:buChar char="§"/>
            </a:pPr>
            <a:r>
              <a:rPr lang="en-US" sz="1900" dirty="0">
                <a:latin typeface="Calibri"/>
                <a:ea typeface="ＭＳ Ｐゴシック" charset="0"/>
                <a:cs typeface="Calibri"/>
              </a:rPr>
              <a:t>More connectivity = more constraint</a:t>
            </a:r>
          </a:p>
          <a:p>
            <a:pPr>
              <a:buFont typeface="Wingdings" charset="2"/>
              <a:buChar char="q"/>
            </a:pPr>
            <a:r>
              <a:rPr lang="en-US" sz="1900" b="1" dirty="0" smtClean="0">
                <a:latin typeface="Calibri"/>
                <a:ea typeface="ＭＳ Ｐゴシック" charset="0"/>
                <a:cs typeface="Calibri"/>
              </a:rPr>
              <a:t>Prioritization </a:t>
            </a:r>
            <a:r>
              <a:rPr lang="en-US" sz="1900" b="1" dirty="0">
                <a:latin typeface="Calibri"/>
                <a:ea typeface="ＭＳ Ｐゴシック" charset="0"/>
                <a:cs typeface="Calibri"/>
              </a:rPr>
              <a:t>of cancer mutations</a:t>
            </a:r>
          </a:p>
          <a:p>
            <a:pPr lvl="1"/>
            <a:r>
              <a:rPr lang="en-US" sz="1900" b="1" dirty="0" err="1" smtClean="0">
                <a:latin typeface="Calibri"/>
                <a:ea typeface="ＭＳ Ｐゴシック" charset="0"/>
                <a:cs typeface="Calibri"/>
              </a:rPr>
              <a:t>FunSEQ</a:t>
            </a:r>
            <a:r>
              <a:rPr lang="en-US" sz="1900" b="1" dirty="0" smtClean="0"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1900" b="1" dirty="0">
                <a:latin typeface="Calibri"/>
                <a:ea typeface="ＭＳ Ｐゴシック" charset="0"/>
                <a:cs typeface="Calibri"/>
              </a:rPr>
              <a:t>software tool</a:t>
            </a:r>
          </a:p>
          <a:p>
            <a:pPr lvl="2">
              <a:buFont typeface="Wingdings" charset="2"/>
              <a:buChar char="§"/>
            </a:pPr>
            <a:r>
              <a:rPr lang="en-US" sz="1900" dirty="0">
                <a:latin typeface="Calibri"/>
                <a:ea typeface="ＭＳ Ｐゴシック" charset="0"/>
                <a:cs typeface="Calibri"/>
              </a:rPr>
              <a:t>Summarizing large data context</a:t>
            </a:r>
          </a:p>
          <a:p>
            <a:pPr lvl="1"/>
            <a:r>
              <a:rPr lang="en-US" sz="1900" b="1" dirty="0">
                <a:latin typeface="Calibri"/>
                <a:ea typeface="ＭＳ Ｐゴシック" charset="0"/>
                <a:cs typeface="Calibri"/>
              </a:rPr>
              <a:t>Validating the tool</a:t>
            </a:r>
          </a:p>
          <a:p>
            <a:pPr marL="457200" lvl="1" indent="0">
              <a:buNone/>
            </a:pPr>
            <a:endParaRPr lang="en-US" sz="1900" dirty="0">
              <a:latin typeface="Calibri"/>
              <a:ea typeface="ＭＳ Ｐゴシック" charset="0"/>
              <a:cs typeface="Calibri"/>
            </a:endParaRPr>
          </a:p>
          <a:p>
            <a:pPr lvl="1"/>
            <a:endParaRPr lang="en-US" sz="1900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FB397C-79A7-2F4E-81A5-2B9858DCE917}" type="slidenum">
              <a:rPr lang="en-US" smtClean="0"/>
              <a:pPr/>
              <a:t>35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28004" y="6356350"/>
            <a:ext cx="591613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.3 </a:t>
            </a:r>
            <a:r>
              <a:rPr lang="en-US" sz="1300" b="1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FunSEQ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- A Framework for Prioritizing Regulatory Variants in 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Cancer</a:t>
            </a:r>
            <a:endParaRPr lang="en-US" sz="1300" b="1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269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82"/>
    </mc:Choice>
    <mc:Fallback xmlns="">
      <p:transition xmlns:p14="http://schemas.microsoft.com/office/powerpoint/2010/main" spd="slow" advTm="2598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802" y="971551"/>
            <a:ext cx="7920025" cy="5195006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  <a:defRPr/>
            </a:pPr>
            <a:r>
              <a:rPr lang="en-US" sz="1800" dirty="0" smtClean="0">
                <a:latin typeface="Calibri"/>
                <a:cs typeface="Calibri"/>
              </a:rPr>
              <a:t>Idea: Histone modifications to predict gene expression</a:t>
            </a:r>
            <a:endParaRPr lang="en-US" sz="1800" dirty="0">
              <a:latin typeface="Calibri"/>
              <a:cs typeface="Calibri"/>
            </a:endParaRPr>
          </a:p>
          <a:p>
            <a:pPr lvl="1">
              <a:defRPr/>
            </a:pPr>
            <a:r>
              <a:rPr lang="en-US" sz="1800" dirty="0" smtClean="0">
                <a:latin typeface="Calibri"/>
                <a:cs typeface="Calibri"/>
              </a:rPr>
              <a:t>Active marks:  </a:t>
            </a:r>
            <a:r>
              <a:rPr lang="en-US" sz="1800" dirty="0">
                <a:latin typeface="Calibri"/>
                <a:cs typeface="Calibri"/>
              </a:rPr>
              <a:t>H3K4me1 and </a:t>
            </a:r>
            <a:r>
              <a:rPr lang="en-US" sz="1800" dirty="0" smtClean="0">
                <a:latin typeface="Calibri"/>
                <a:cs typeface="Calibri"/>
              </a:rPr>
              <a:t>H3K27ac</a:t>
            </a:r>
          </a:p>
          <a:p>
            <a:pPr lvl="1">
              <a:defRPr/>
            </a:pPr>
            <a:r>
              <a:rPr lang="en-US" sz="1800" dirty="0" smtClean="0">
                <a:latin typeface="Calibri"/>
                <a:cs typeface="Calibri"/>
              </a:rPr>
              <a:t>Repressive marks: DNA methylation</a:t>
            </a:r>
            <a:endParaRPr lang="en-US" sz="1800" dirty="0">
              <a:latin typeface="Calibri"/>
              <a:cs typeface="Calibri"/>
            </a:endParaRPr>
          </a:p>
          <a:p>
            <a:pPr lvl="1">
              <a:defRPr/>
            </a:pPr>
            <a:endParaRPr lang="en-US" sz="1800" dirty="0" smtClean="0">
              <a:latin typeface="Calibri"/>
              <a:cs typeface="Calibri"/>
            </a:endParaRPr>
          </a:p>
          <a:p>
            <a:pPr>
              <a:defRPr/>
            </a:pPr>
            <a:endParaRPr lang="en-US" sz="1800" dirty="0">
              <a:latin typeface="Calibri"/>
              <a:cs typeface="Calibri"/>
            </a:endParaRPr>
          </a:p>
          <a:p>
            <a:pPr>
              <a:defRPr/>
            </a:pPr>
            <a:endParaRPr lang="en-US" sz="1800" dirty="0" smtClean="0">
              <a:latin typeface="Calibri"/>
              <a:cs typeface="Calibri"/>
            </a:endParaRPr>
          </a:p>
          <a:p>
            <a:pPr>
              <a:defRPr/>
            </a:pPr>
            <a:endParaRPr lang="en-US" sz="1800" dirty="0">
              <a:latin typeface="Calibri"/>
              <a:cs typeface="Calibri"/>
            </a:endParaRPr>
          </a:p>
          <a:p>
            <a:pPr>
              <a:defRPr/>
            </a:pPr>
            <a:endParaRPr lang="en-US" sz="1800" dirty="0" smtClean="0">
              <a:latin typeface="Calibri"/>
              <a:cs typeface="Calibri"/>
            </a:endParaRPr>
          </a:p>
          <a:p>
            <a:pPr>
              <a:defRPr/>
            </a:pPr>
            <a:endParaRPr lang="en-US" sz="1800" dirty="0">
              <a:latin typeface="Calibri"/>
              <a:cs typeface="Calibri"/>
            </a:endParaRPr>
          </a:p>
          <a:p>
            <a:pPr>
              <a:defRPr/>
            </a:pPr>
            <a:endParaRPr lang="en-US" sz="1800" dirty="0" smtClean="0">
              <a:latin typeface="Calibri"/>
              <a:cs typeface="Calibri"/>
            </a:endParaRPr>
          </a:p>
          <a:p>
            <a:pPr marL="0" indent="0">
              <a:buFont typeface="Arial" charset="0"/>
              <a:buNone/>
              <a:defRPr/>
            </a:pPr>
            <a:endParaRPr lang="en-US" sz="1800" dirty="0" smtClean="0">
              <a:latin typeface="Calibri"/>
              <a:cs typeface="Calibri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1800" dirty="0" smtClean="0">
                <a:latin typeface="Calibri"/>
                <a:cs typeface="Calibri"/>
              </a:rPr>
              <a:t/>
            </a:r>
            <a:br>
              <a:rPr lang="en-US" sz="1800" dirty="0" smtClean="0">
                <a:latin typeface="Calibri"/>
                <a:cs typeface="Calibri"/>
              </a:rPr>
            </a:br>
            <a:endParaRPr lang="en-US" sz="1800" dirty="0" smtClean="0">
              <a:latin typeface="Calibri"/>
              <a:cs typeface="Calibri"/>
            </a:endParaRPr>
          </a:p>
          <a:p>
            <a:pPr marL="0" indent="0">
              <a:buFont typeface="Arial" charset="0"/>
              <a:buNone/>
              <a:defRPr/>
            </a:pPr>
            <a:endParaRPr lang="en-US" sz="1800" dirty="0">
              <a:latin typeface="Calibri"/>
              <a:cs typeface="Calibri"/>
            </a:endParaRPr>
          </a:p>
          <a:p>
            <a:pPr>
              <a:buFont typeface="Wingdings" charset="2"/>
              <a:buChar char="§"/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We </a:t>
            </a:r>
            <a:r>
              <a:rPr lang="en-US" sz="1800" dirty="0">
                <a:solidFill>
                  <a:prstClr val="black"/>
                </a:solidFill>
                <a:latin typeface="Calibri"/>
                <a:cs typeface="Calibri"/>
              </a:rPr>
              <a:t>identified ~ 703K significant associations between ~ 332K regulatory elements and ~ 17K genes </a:t>
            </a:r>
            <a:endParaRPr lang="en-US" sz="1800" dirty="0">
              <a:latin typeface="Calibri"/>
              <a:cs typeface="Calibri"/>
            </a:endParaRPr>
          </a:p>
          <a:p>
            <a:pPr marL="0" indent="0">
              <a:buFont typeface="Arial" charset="0"/>
              <a:buNone/>
              <a:defRPr/>
            </a:pP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600" b="1" dirty="0" smtClean="0">
                <a:solidFill>
                  <a:srgbClr val="000090"/>
                </a:solidFill>
                <a:latin typeface="Calibri"/>
                <a:cs typeface="Calibri"/>
              </a:rPr>
              <a:t>Associate regulatory elements with target genes</a:t>
            </a:r>
            <a:endParaRPr lang="en-US" sz="26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196611" name="TextBox 4"/>
          <p:cNvSpPr txBox="1">
            <a:spLocks noChangeArrowheads="1"/>
          </p:cNvSpPr>
          <p:nvPr/>
        </p:nvSpPr>
        <p:spPr bwMode="auto">
          <a:xfrm>
            <a:off x="5551275" y="1501617"/>
            <a:ext cx="35512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 dirty="0">
                <a:solidFill>
                  <a:srgbClr val="000000"/>
                </a:solidFill>
                <a:latin typeface="Times New Roman"/>
                <a:cs typeface="Times New Roman"/>
              </a:rPr>
              <a:t>Yip et al., </a:t>
            </a:r>
            <a:r>
              <a:rPr lang="en-US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Genome Biology (2012)</a:t>
            </a:r>
          </a:p>
        </p:txBody>
      </p:sp>
      <p:grpSp>
        <p:nvGrpSpPr>
          <p:cNvPr id="196626" name="Group 131"/>
          <p:cNvGrpSpPr>
            <a:grpSpLocks/>
          </p:cNvGrpSpPr>
          <p:nvPr/>
        </p:nvGrpSpPr>
        <p:grpSpPr bwMode="auto">
          <a:xfrm>
            <a:off x="1167934" y="2240221"/>
            <a:ext cx="7108825" cy="3023626"/>
            <a:chOff x="440575" y="2177369"/>
            <a:chExt cx="9114156" cy="3171315"/>
          </a:xfrm>
        </p:grpSpPr>
        <p:sp>
          <p:nvSpPr>
            <p:cNvPr id="10" name="Rectangle 9"/>
            <p:cNvSpPr/>
            <p:nvPr/>
          </p:nvSpPr>
          <p:spPr>
            <a:xfrm>
              <a:off x="1906004" y="3444465"/>
              <a:ext cx="836517" cy="30470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0575" y="3216451"/>
              <a:ext cx="512960" cy="772553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400" dirty="0">
                  <a:solidFill>
                    <a:prstClr val="black"/>
                  </a:solidFill>
                  <a:latin typeface="Calibri"/>
                  <a:ea typeface="新細明體"/>
                </a:rPr>
                <a:t>Cell lines</a:t>
              </a:r>
              <a:endParaRPr lang="zh-TW" altLang="en-US" sz="1400" dirty="0">
                <a:solidFill>
                  <a:prstClr val="black"/>
                </a:solidFill>
                <a:latin typeface="Calibri"/>
                <a:ea typeface="新細明體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32853" y="2833395"/>
              <a:ext cx="913857" cy="3047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000" dirty="0">
                  <a:solidFill>
                    <a:prstClr val="black"/>
                  </a:solidFill>
                  <a:latin typeface="Calibri"/>
                  <a:ea typeface="新細明體"/>
                </a:rPr>
                <a:t>GM12878</a:t>
              </a:r>
              <a:endParaRPr lang="zh-TW" altLang="en-US" sz="1000" dirty="0">
                <a:solidFill>
                  <a:prstClr val="black"/>
                </a:solidFill>
                <a:latin typeface="Calibri"/>
                <a:ea typeface="新細明體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06004" y="2833395"/>
              <a:ext cx="836517" cy="30470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06004" y="3749168"/>
              <a:ext cx="836517" cy="30470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32853" y="3138097"/>
              <a:ext cx="913857" cy="306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000" dirty="0">
                  <a:solidFill>
                    <a:prstClr val="black"/>
                  </a:solidFill>
                  <a:latin typeface="Calibri"/>
                  <a:ea typeface="新細明體"/>
                </a:rPr>
                <a:t>H1-hESC</a:t>
              </a:r>
              <a:endParaRPr lang="zh-TW" altLang="en-US" sz="1000" dirty="0">
                <a:solidFill>
                  <a:prstClr val="black"/>
                </a:solidFill>
                <a:latin typeface="Calibri"/>
                <a:ea typeface="新細明體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32853" y="3444465"/>
              <a:ext cx="913857" cy="3047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000" dirty="0">
                  <a:solidFill>
                    <a:prstClr val="black"/>
                  </a:solidFill>
                  <a:latin typeface="Calibri"/>
                  <a:ea typeface="新細明體"/>
                </a:rPr>
                <a:t>HeLa-S3</a:t>
              </a:r>
              <a:endParaRPr lang="zh-TW" altLang="en-US" sz="1000" dirty="0">
                <a:solidFill>
                  <a:prstClr val="black"/>
                </a:solidFill>
                <a:latin typeface="Calibri"/>
                <a:ea typeface="新細明體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06004" y="3138097"/>
              <a:ext cx="836517" cy="30636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32853" y="3749168"/>
              <a:ext cx="913857" cy="3047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000" dirty="0">
                  <a:solidFill>
                    <a:prstClr val="black"/>
                  </a:solidFill>
                  <a:latin typeface="Calibri"/>
                  <a:ea typeface="新細明體"/>
                </a:rPr>
                <a:t>Hep-G2</a:t>
              </a:r>
              <a:endParaRPr lang="zh-TW" altLang="en-US" sz="1000" dirty="0">
                <a:solidFill>
                  <a:prstClr val="black"/>
                </a:solidFill>
                <a:latin typeface="Calibri"/>
                <a:ea typeface="新細明體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32853" y="4053870"/>
              <a:ext cx="913857" cy="3047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000" dirty="0">
                  <a:solidFill>
                    <a:prstClr val="black"/>
                  </a:solidFill>
                  <a:latin typeface="Calibri"/>
                  <a:ea typeface="新細明體"/>
                </a:rPr>
                <a:t>K562</a:t>
              </a:r>
              <a:endParaRPr lang="zh-TW" altLang="en-US" sz="1000" dirty="0">
                <a:solidFill>
                  <a:prstClr val="black"/>
                </a:solidFill>
                <a:latin typeface="Calibri"/>
                <a:ea typeface="新細明體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92147" y="4358573"/>
              <a:ext cx="913857" cy="306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000" dirty="0">
                  <a:solidFill>
                    <a:prstClr val="black"/>
                  </a:solidFill>
                  <a:latin typeface="Calibri"/>
                  <a:ea typeface="新細明體"/>
                </a:rPr>
                <a:t>...</a:t>
              </a:r>
              <a:endParaRPr lang="zh-TW" altLang="en-US" sz="1000" dirty="0">
                <a:solidFill>
                  <a:prstClr val="black"/>
                </a:solidFill>
                <a:latin typeface="Calibri"/>
                <a:ea typeface="新細明體"/>
              </a:endParaRPr>
            </a:p>
          </p:txBody>
        </p:sp>
        <p:sp>
          <p:nvSpPr>
            <p:cNvPr id="196640" name="TextBox 20"/>
            <p:cNvSpPr txBox="1">
              <a:spLocks noChangeArrowheads="1"/>
            </p:cNvSpPr>
            <p:nvPr/>
          </p:nvSpPr>
          <p:spPr bwMode="auto">
            <a:xfrm>
              <a:off x="1529560" y="2177369"/>
              <a:ext cx="3017894" cy="32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altLang="zh-TW" sz="1400">
                  <a:solidFill>
                    <a:srgbClr val="000000"/>
                  </a:solidFill>
                  <a:ea typeface="新細明體" charset="0"/>
                  <a:cs typeface="新細明體" charset="0"/>
                </a:rPr>
                <a:t>HM signals </a:t>
              </a:r>
              <a:endParaRPr lang="zh-TW" altLang="en-US" sz="1400">
                <a:solidFill>
                  <a:srgbClr val="000000"/>
                </a:solidFill>
                <a:ea typeface="新細明體" charset="0"/>
                <a:cs typeface="新細明體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906004" y="2528692"/>
              <a:ext cx="836517" cy="3047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000" dirty="0">
                  <a:solidFill>
                    <a:prstClr val="black"/>
                  </a:solidFill>
                  <a:latin typeface="Calibri"/>
                  <a:ea typeface="新細明體"/>
                </a:rPr>
                <a:t>H3K4me1</a:t>
              </a:r>
              <a:endParaRPr lang="zh-TW" altLang="en-US" sz="1000" dirty="0">
                <a:solidFill>
                  <a:prstClr val="black"/>
                </a:solidFill>
                <a:latin typeface="Calibri"/>
                <a:ea typeface="新細明體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42521" y="2528692"/>
              <a:ext cx="838551" cy="3047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000" dirty="0">
                  <a:solidFill>
                    <a:prstClr val="black"/>
                  </a:solidFill>
                  <a:latin typeface="Calibri"/>
                  <a:ea typeface="新細明體"/>
                </a:rPr>
                <a:t>H3K27ac</a:t>
              </a:r>
              <a:endParaRPr lang="zh-TW" altLang="en-US" sz="1000" dirty="0">
                <a:solidFill>
                  <a:prstClr val="black"/>
                </a:solidFill>
                <a:latin typeface="Calibri"/>
                <a:ea typeface="新細明體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81072" y="2528692"/>
              <a:ext cx="838551" cy="3047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000" dirty="0">
                  <a:solidFill>
                    <a:prstClr val="black"/>
                  </a:solidFill>
                  <a:latin typeface="Calibri"/>
                  <a:ea typeface="新細明體"/>
                </a:rPr>
                <a:t>...</a:t>
              </a:r>
              <a:endParaRPr lang="zh-TW" altLang="en-US" sz="1000" dirty="0">
                <a:solidFill>
                  <a:prstClr val="black"/>
                </a:solidFill>
                <a:latin typeface="Calibri"/>
                <a:ea typeface="新細明體"/>
              </a:endParaRPr>
            </a:p>
          </p:txBody>
        </p:sp>
        <p:sp>
          <p:nvSpPr>
            <p:cNvPr id="196644" name="TextBox 24"/>
            <p:cNvSpPr txBox="1">
              <a:spLocks noChangeArrowheads="1"/>
            </p:cNvSpPr>
            <p:nvPr/>
          </p:nvSpPr>
          <p:spPr bwMode="auto">
            <a:xfrm>
              <a:off x="4775350" y="2177369"/>
              <a:ext cx="3352832" cy="32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altLang="zh-TW" sz="1400">
                  <a:solidFill>
                    <a:srgbClr val="000000"/>
                  </a:solidFill>
                  <a:ea typeface="新細明體" charset="0"/>
                  <a:cs typeface="新細明體" charset="0"/>
                </a:rPr>
                <a:t>Expression levels</a:t>
              </a:r>
              <a:endParaRPr lang="zh-TW" altLang="en-US" sz="1400">
                <a:solidFill>
                  <a:srgbClr val="000000"/>
                </a:solidFill>
                <a:ea typeface="新細明體" charset="0"/>
                <a:cs typeface="新細明體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47579" y="2528692"/>
              <a:ext cx="838551" cy="3047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000" dirty="0">
                  <a:solidFill>
                    <a:prstClr val="black"/>
                  </a:solidFill>
                  <a:latin typeface="Calibri"/>
                  <a:ea typeface="新細明體"/>
                </a:rPr>
                <a:t>Gene 1</a:t>
              </a:r>
              <a:endParaRPr lang="zh-TW" altLang="en-US" sz="1000" dirty="0">
                <a:solidFill>
                  <a:prstClr val="black"/>
                </a:solidFill>
                <a:latin typeface="Calibri"/>
                <a:ea typeface="新細明體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486130" y="2528692"/>
              <a:ext cx="840586" cy="3047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000" dirty="0">
                  <a:solidFill>
                    <a:prstClr val="black"/>
                  </a:solidFill>
                  <a:latin typeface="Calibri"/>
                  <a:ea typeface="新細明體"/>
                </a:rPr>
                <a:t>Gene 2</a:t>
              </a:r>
              <a:endParaRPr lang="zh-TW" altLang="en-US" sz="1000" dirty="0">
                <a:solidFill>
                  <a:prstClr val="black"/>
                </a:solidFill>
                <a:latin typeface="Calibri"/>
                <a:ea typeface="新細明體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326716" y="2528692"/>
              <a:ext cx="834481" cy="3047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000" dirty="0">
                  <a:solidFill>
                    <a:prstClr val="black"/>
                  </a:solidFill>
                  <a:latin typeface="Calibri"/>
                  <a:ea typeface="新細明體"/>
                </a:rPr>
                <a:t>Gene 3</a:t>
              </a:r>
              <a:endParaRPr lang="zh-TW" altLang="en-US" sz="1000" dirty="0">
                <a:solidFill>
                  <a:prstClr val="black"/>
                </a:solidFill>
                <a:latin typeface="Calibri"/>
                <a:ea typeface="新細明體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161197" y="2528692"/>
              <a:ext cx="840587" cy="3047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000" dirty="0">
                  <a:solidFill>
                    <a:prstClr val="black"/>
                  </a:solidFill>
                  <a:latin typeface="Calibri"/>
                  <a:ea typeface="新細明體"/>
                </a:rPr>
                <a:t>...</a:t>
              </a:r>
              <a:endParaRPr lang="zh-TW" altLang="en-US" sz="1000" dirty="0">
                <a:solidFill>
                  <a:prstClr val="black"/>
                </a:solidFill>
                <a:latin typeface="Calibri"/>
                <a:ea typeface="新細明體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486130" y="2833395"/>
              <a:ext cx="840586" cy="30470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486130" y="3138097"/>
              <a:ext cx="840586" cy="3063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486130" y="4053870"/>
              <a:ext cx="840586" cy="30470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486130" y="3749168"/>
              <a:ext cx="840586" cy="30470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486130" y="3444465"/>
              <a:ext cx="840586" cy="30470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742521" y="2833395"/>
              <a:ext cx="838551" cy="30470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742521" y="3138097"/>
              <a:ext cx="838551" cy="3063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742521" y="4053870"/>
              <a:ext cx="838551" cy="30470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742521" y="3749168"/>
              <a:ext cx="838551" cy="30470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742521" y="3444465"/>
              <a:ext cx="838551" cy="30470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 dirty="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906004" y="4053870"/>
              <a:ext cx="836517" cy="30470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8229739" y="3444465"/>
              <a:ext cx="227956" cy="30470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229739" y="4358573"/>
              <a:ext cx="227956" cy="3063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229739" y="4053870"/>
              <a:ext cx="227956" cy="30470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229739" y="3749168"/>
              <a:ext cx="227956" cy="30470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229739" y="3138097"/>
              <a:ext cx="227956" cy="30636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96665" name="TextBox 168"/>
            <p:cNvSpPr txBox="1">
              <a:spLocks noChangeArrowheads="1"/>
            </p:cNvSpPr>
            <p:nvPr/>
          </p:nvSpPr>
          <p:spPr bwMode="auto">
            <a:xfrm>
              <a:off x="7862777" y="2675365"/>
              <a:ext cx="984097" cy="437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altLang="zh-TW" sz="1000">
                  <a:solidFill>
                    <a:srgbClr val="000000"/>
                  </a:solidFill>
                  <a:ea typeface="新細明體" charset="0"/>
                  <a:cs typeface="新細明體" charset="0"/>
                </a:rPr>
                <a:t>Scale</a:t>
              </a:r>
              <a:endParaRPr lang="zh-TW" altLang="en-US" sz="1000">
                <a:solidFill>
                  <a:srgbClr val="000000"/>
                </a:solidFill>
                <a:ea typeface="新細明體" charset="0"/>
                <a:cs typeface="新細明體" charset="0"/>
              </a:endParaRPr>
            </a:p>
          </p:txBody>
        </p:sp>
        <p:sp>
          <p:nvSpPr>
            <p:cNvPr id="196666" name="TextBox 169"/>
            <p:cNvSpPr txBox="1">
              <a:spLocks noChangeArrowheads="1"/>
            </p:cNvSpPr>
            <p:nvPr/>
          </p:nvSpPr>
          <p:spPr bwMode="auto">
            <a:xfrm>
              <a:off x="8408346" y="2946520"/>
              <a:ext cx="1146385" cy="437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TW" sz="1000">
                  <a:solidFill>
                    <a:srgbClr val="000000"/>
                  </a:solidFill>
                  <a:ea typeface="新細明體" charset="0"/>
                  <a:cs typeface="新細明體" charset="0"/>
                </a:rPr>
                <a:t>Strong</a:t>
              </a:r>
              <a:endParaRPr lang="zh-TW" altLang="en-US" sz="1000">
                <a:solidFill>
                  <a:srgbClr val="000000"/>
                </a:solidFill>
                <a:ea typeface="新細明體" charset="0"/>
                <a:cs typeface="新細明體" charset="0"/>
              </a:endParaRPr>
            </a:p>
          </p:txBody>
        </p:sp>
        <p:sp>
          <p:nvSpPr>
            <p:cNvPr id="196667" name="TextBox 170"/>
            <p:cNvSpPr txBox="1">
              <a:spLocks noChangeArrowheads="1"/>
            </p:cNvSpPr>
            <p:nvPr/>
          </p:nvSpPr>
          <p:spPr bwMode="auto">
            <a:xfrm>
              <a:off x="8408346" y="4355960"/>
              <a:ext cx="1046250" cy="437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TW" sz="1000">
                  <a:solidFill>
                    <a:srgbClr val="000000"/>
                  </a:solidFill>
                  <a:ea typeface="新細明體" charset="0"/>
                  <a:cs typeface="新細明體" charset="0"/>
                </a:rPr>
                <a:t>Weak</a:t>
              </a:r>
              <a:endParaRPr lang="zh-TW" altLang="en-US" sz="1000">
                <a:solidFill>
                  <a:srgbClr val="000000"/>
                </a:solidFill>
                <a:ea typeface="新細明體" charset="0"/>
                <a:cs typeface="新細明體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647579" y="3138097"/>
              <a:ext cx="838551" cy="3063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647579" y="4053870"/>
              <a:ext cx="838551" cy="30470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647579" y="3444465"/>
              <a:ext cx="838551" cy="30470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26716" y="3749168"/>
              <a:ext cx="834481" cy="30470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326716" y="3138097"/>
              <a:ext cx="834481" cy="3063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326716" y="2833395"/>
              <a:ext cx="834481" cy="30470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326716" y="3444465"/>
              <a:ext cx="834481" cy="30470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326716" y="4053870"/>
              <a:ext cx="834481" cy="30470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647579" y="3749168"/>
              <a:ext cx="838551" cy="30470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647579" y="2833395"/>
              <a:ext cx="838551" cy="30470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647579" y="2833395"/>
              <a:ext cx="3354205" cy="1831546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906004" y="2833395"/>
              <a:ext cx="2513619" cy="1831546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cxnSp>
          <p:nvCxnSpPr>
            <p:cNvPr id="61" name="Curved Connector 60"/>
            <p:cNvCxnSpPr/>
            <p:nvPr/>
          </p:nvCxnSpPr>
          <p:spPr>
            <a:xfrm rot="16200000" flipH="1">
              <a:off x="4533231" y="3001940"/>
              <a:ext cx="14985" cy="2741573"/>
            </a:xfrm>
            <a:prstGeom prst="curvedConnector3">
              <a:avLst>
                <a:gd name="adj1" fmla="val 4772865"/>
              </a:avLst>
            </a:prstGeom>
            <a:ln w="38100" cmpd="sng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681" name="TextBox 184"/>
            <p:cNvSpPr txBox="1">
              <a:spLocks noChangeArrowheads="1"/>
            </p:cNvSpPr>
            <p:nvPr/>
          </p:nvSpPr>
          <p:spPr bwMode="auto">
            <a:xfrm>
              <a:off x="3065876" y="5058191"/>
              <a:ext cx="3418947" cy="29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TW" sz="1200" dirty="0" smtClean="0">
                  <a:solidFill>
                    <a:srgbClr val="000000"/>
                  </a:solidFill>
                  <a:ea typeface="新細明體" charset="0"/>
                  <a:cs typeface="新細明體" charset="0"/>
                </a:rPr>
                <a:t>Find </a:t>
              </a:r>
              <a:r>
                <a:rPr lang="en-US" altLang="zh-TW" sz="1200" dirty="0">
                  <a:solidFill>
                    <a:srgbClr val="000000"/>
                  </a:solidFill>
                  <a:ea typeface="新細明體" charset="0"/>
                  <a:cs typeface="新細明體" charset="0"/>
                </a:rPr>
                <a:t>correlated enhancer-target pairs         </a:t>
              </a:r>
              <a:endParaRPr lang="zh-TW" altLang="en-US" sz="1200" dirty="0">
                <a:solidFill>
                  <a:srgbClr val="000000"/>
                </a:solidFill>
                <a:ea typeface="新細明體" charset="0"/>
                <a:cs typeface="新細明體" charset="0"/>
              </a:endParaRPr>
            </a:p>
          </p:txBody>
        </p:sp>
      </p:grpSp>
      <p:sp>
        <p:nvSpPr>
          <p:cNvPr id="75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FB397C-79A7-2F4E-81A5-2B9858DCE917}" type="slidenum">
              <a:rPr lang="en-US" smtClean="0"/>
              <a:pPr/>
              <a:t>36</a:t>
            </a:fld>
            <a:endParaRPr lang="en-US" dirty="0"/>
          </a:p>
        </p:txBody>
      </p:sp>
      <p:cxnSp>
        <p:nvCxnSpPr>
          <p:cNvPr id="77" name="Straight Connector 76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428004" y="6356350"/>
            <a:ext cx="591613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.3 </a:t>
            </a:r>
            <a:r>
              <a:rPr lang="en-US" sz="1300" b="1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FunSEQ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- A Framework for Prioritizing Regulatory Variants in 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Cancer</a:t>
            </a:r>
            <a:endParaRPr lang="en-US" sz="1300" b="1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62" name="TextBox 4"/>
          <p:cNvSpPr txBox="1">
            <a:spLocks noChangeArrowheads="1"/>
          </p:cNvSpPr>
          <p:nvPr/>
        </p:nvSpPr>
        <p:spPr bwMode="auto">
          <a:xfrm>
            <a:off x="5209784" y="6057557"/>
            <a:ext cx="35512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Fu </a:t>
            </a:r>
            <a:r>
              <a:rPr lang="en-US" sz="1000" dirty="0">
                <a:solidFill>
                  <a:srgbClr val="000000"/>
                </a:solidFill>
                <a:latin typeface="Times New Roman"/>
                <a:cs typeface="Times New Roman"/>
              </a:rPr>
              <a:t>et al., </a:t>
            </a:r>
            <a:r>
              <a:rPr lang="en-US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Genome Biology </a:t>
            </a:r>
            <a:r>
              <a:rPr lang="en-US" sz="1000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lang="en-US" sz="1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2014</a:t>
            </a:r>
            <a:r>
              <a:rPr lang="en-US" sz="1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lang="en-US" sz="1000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849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2" descr="Variant prioritiz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" y="1287463"/>
            <a:ext cx="4738688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8" name="Title 1"/>
          <p:cNvSpPr txBox="1">
            <a:spLocks/>
          </p:cNvSpPr>
          <p:nvPr/>
        </p:nvSpPr>
        <p:spPr bwMode="auto">
          <a:xfrm>
            <a:off x="457200" y="-64383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b="1" dirty="0" err="1" smtClean="0">
                <a:solidFill>
                  <a:srgbClr val="000090"/>
                </a:solidFill>
                <a:latin typeface="Helvetica"/>
                <a:cs typeface="Helvetica"/>
              </a:rPr>
              <a:t>FunSEQ</a:t>
            </a:r>
            <a:r>
              <a:rPr lang="en-US" sz="2600" b="1" dirty="0" smtClean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en-US" sz="2600" b="1" dirty="0">
                <a:solidFill>
                  <a:srgbClr val="000090"/>
                </a:solidFill>
                <a:latin typeface="Helvetica"/>
                <a:cs typeface="Helvetica"/>
              </a:rPr>
              <a:t>Structure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397627" y="1508125"/>
            <a:ext cx="3815644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0.	Data Context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rabicPeriod"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Weighted scoring scheme</a:t>
            </a:r>
          </a:p>
          <a:p>
            <a:pPr marL="400050" lvl="1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1.1 Core score</a:t>
            </a:r>
          </a:p>
          <a:p>
            <a:pPr marL="400050" lvl="1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1.2 Recurrence module</a:t>
            </a:r>
          </a:p>
          <a:p>
            <a:pPr marL="400050" lvl="1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2. Highlighting variants with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     additional features</a:t>
            </a: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FB397C-79A7-2F4E-81A5-2B9858DCE917}" type="slidenum">
              <a:rPr lang="en-US" smtClean="0"/>
              <a:pPr/>
              <a:t>37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28004" y="6356350"/>
            <a:ext cx="591613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.3 </a:t>
            </a:r>
            <a:r>
              <a:rPr lang="en-US" sz="1300" b="1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FunSEQ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- A Framework for Prioritizing Regulatory Variants in 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Cancer</a:t>
            </a:r>
            <a:endParaRPr lang="en-US" sz="1300" b="1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9436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1" descr="data con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09" y="806275"/>
            <a:ext cx="7446130" cy="555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2" name="Title 1"/>
          <p:cNvSpPr>
            <a:spLocks noGrp="1"/>
          </p:cNvSpPr>
          <p:nvPr>
            <p:ph type="title"/>
          </p:nvPr>
        </p:nvSpPr>
        <p:spPr>
          <a:xfrm>
            <a:off x="457200" y="-65442"/>
            <a:ext cx="8229600" cy="114300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600" b="1" dirty="0">
                <a:solidFill>
                  <a:srgbClr val="000090"/>
                </a:solidFill>
                <a:latin typeface="Helvetica"/>
                <a:cs typeface="Helvetica"/>
              </a:rPr>
              <a:t>Data context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FB397C-79A7-2F4E-81A5-2B9858DCE917}" type="slidenum">
              <a:rPr lang="en-US" smtClean="0"/>
              <a:pPr/>
              <a:t>38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28004" y="6356350"/>
            <a:ext cx="591613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.3 </a:t>
            </a:r>
            <a:r>
              <a:rPr lang="en-US" sz="1300" b="1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FunSEQ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- A Framework for Prioritizing Regulatory Variants in 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Cancer</a:t>
            </a:r>
            <a:endParaRPr lang="en-US" sz="1300" b="1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7801202" y="5264855"/>
            <a:ext cx="9985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>
              <a:buFont typeface="Arial" charset="0"/>
              <a:buNone/>
            </a:pPr>
            <a:r>
              <a:rPr lang="en-US" b="1">
                <a:solidFill>
                  <a:srgbClr val="008000"/>
                </a:solidFill>
              </a:rPr>
              <a:t>~10 GB (public)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758339" y="1180218"/>
            <a:ext cx="1177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>
              <a:buFont typeface="Arial" charset="0"/>
              <a:buNone/>
            </a:pPr>
            <a:r>
              <a:rPr lang="en-US" b="1" dirty="0">
                <a:solidFill>
                  <a:srgbClr val="008000"/>
                </a:solidFill>
              </a:rPr>
              <a:t>~10TB </a:t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b="1" dirty="0">
                <a:solidFill>
                  <a:srgbClr val="008000"/>
                </a:solidFill>
              </a:rPr>
              <a:t>input data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7758339" y="3351918"/>
            <a:ext cx="1158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>
              <a:buFont typeface="Arial" charset="0"/>
              <a:buNone/>
            </a:pPr>
            <a:r>
              <a:rPr lang="en-US" b="1">
                <a:solidFill>
                  <a:srgbClr val="008000"/>
                </a:solidFill>
              </a:rPr>
              <a:t>Summar-ized Data</a:t>
            </a:r>
          </a:p>
        </p:txBody>
      </p:sp>
    </p:spTree>
    <p:extLst>
      <p:ext uri="{BB962C8B-B14F-4D97-AF65-F5344CB8AC3E}">
        <p14:creationId xmlns:p14="http://schemas.microsoft.com/office/powerpoint/2010/main" val="3878170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43" y="417282"/>
            <a:ext cx="6696910" cy="8078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smtClean="0">
                <a:solidFill>
                  <a:srgbClr val="000090"/>
                </a:solidFill>
                <a:latin typeface="Calibri"/>
                <a:cs typeface="Calibri"/>
              </a:rPr>
              <a:t>Common / Rare Variant</a:t>
            </a:r>
            <a:endParaRPr lang="en-US" sz="26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B1-F7DB-8F45-9A1A-7EBA7779819C}" type="slidenum">
              <a:rPr lang="en-US" smtClean="0"/>
              <a:t>3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9164" y="6106906"/>
            <a:ext cx="254835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143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8675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44600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589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 smtClean="0">
                <a:latin typeface="Times New Roman"/>
                <a:cs typeface="Times New Roman"/>
              </a:rPr>
              <a:t>Kaiser, Science 2012</a:t>
            </a:r>
            <a:endParaRPr lang="en-GB" sz="1200" dirty="0">
              <a:latin typeface="Times New Roman"/>
              <a:ea typeface="宋体" charset="0"/>
              <a:cs typeface="Times New Roman"/>
            </a:endParaRPr>
          </a:p>
        </p:txBody>
      </p:sp>
      <p:pic>
        <p:nvPicPr>
          <p:cNvPr id="2" name="Picture 1" descr="Screen Shot 2015-02-24 at 11.58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64" y="1684228"/>
            <a:ext cx="5945120" cy="41490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57039" y="4191818"/>
            <a:ext cx="2946627" cy="966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80"/>
              </a:lnSpc>
            </a:pPr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How to find causal variants? How to interpret noncoding variants? </a:t>
            </a:r>
            <a:endParaRPr lang="en-US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57025" y="674977"/>
            <a:ext cx="3899647" cy="2341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20"/>
              </a:lnSpc>
            </a:pPr>
            <a:r>
              <a:rPr lang="en-US" sz="1600" b="1" dirty="0" smtClean="0">
                <a:solidFill>
                  <a:srgbClr val="000090"/>
                </a:solidFill>
                <a:latin typeface="Calibri"/>
                <a:cs typeface="Calibri"/>
              </a:rPr>
              <a:t>GWAS  </a:t>
            </a:r>
          </a:p>
          <a:p>
            <a:pPr marL="285750" indent="-285750">
              <a:lnSpc>
                <a:spcPts val="2520"/>
              </a:lnSpc>
              <a:buFont typeface="Wingdings" charset="2"/>
              <a:buChar char="§"/>
            </a:pPr>
            <a:r>
              <a:rPr lang="en-US" sz="1600" dirty="0" smtClean="0">
                <a:latin typeface="Calibri"/>
                <a:cs typeface="Calibri"/>
              </a:rPr>
              <a:t>SNP </a:t>
            </a:r>
            <a:r>
              <a:rPr lang="en-US" sz="1600" dirty="0">
                <a:latin typeface="Calibri"/>
                <a:cs typeface="Calibri"/>
              </a:rPr>
              <a:t>may not be causative allele, but </a:t>
            </a:r>
            <a:r>
              <a:rPr lang="en-US" sz="1600" dirty="0" smtClean="0">
                <a:latin typeface="Calibri"/>
                <a:cs typeface="Calibri"/>
              </a:rPr>
              <a:t>this should </a:t>
            </a:r>
            <a:r>
              <a:rPr lang="en-US" sz="1600" dirty="0">
                <a:latin typeface="Calibri"/>
                <a:cs typeface="Calibri"/>
              </a:rPr>
              <a:t>be in a region of </a:t>
            </a:r>
            <a:r>
              <a:rPr lang="en-US" sz="1600" dirty="0" smtClean="0">
                <a:latin typeface="Calibri"/>
                <a:cs typeface="Calibri"/>
              </a:rPr>
              <a:t>linkage disequilibrium </a:t>
            </a:r>
            <a:r>
              <a:rPr lang="en-US" sz="1600" dirty="0">
                <a:latin typeface="Calibri"/>
                <a:cs typeface="Calibri"/>
              </a:rPr>
              <a:t>(LD) around </a:t>
            </a:r>
            <a:r>
              <a:rPr lang="en-US" sz="1600" dirty="0" smtClean="0">
                <a:latin typeface="Calibri"/>
                <a:cs typeface="Calibri"/>
              </a:rPr>
              <a:t>SNP</a:t>
            </a:r>
          </a:p>
          <a:p>
            <a:pPr marL="285750" indent="-285750">
              <a:lnSpc>
                <a:spcPts val="2520"/>
              </a:lnSpc>
              <a:buFont typeface="Wingdings" charset="2"/>
              <a:buChar char="§"/>
            </a:pPr>
            <a:r>
              <a:rPr lang="en-US" sz="1600" dirty="0" smtClean="0">
                <a:latin typeface="Calibri"/>
                <a:cs typeface="Calibri"/>
              </a:rPr>
              <a:t>88</a:t>
            </a:r>
            <a:r>
              <a:rPr lang="en-US" sz="1600" dirty="0">
                <a:latin typeface="Calibri"/>
                <a:cs typeface="Calibri"/>
              </a:rPr>
              <a:t>% of identified SNPs are </a:t>
            </a:r>
            <a:r>
              <a:rPr lang="en-US" sz="1600" dirty="0" err="1">
                <a:latin typeface="Calibri"/>
                <a:cs typeface="Calibri"/>
              </a:rPr>
              <a:t>intergenic</a:t>
            </a:r>
            <a:r>
              <a:rPr lang="en-US" sz="1600" dirty="0">
                <a:latin typeface="Calibri"/>
                <a:cs typeface="Calibri"/>
              </a:rPr>
              <a:t> or </a:t>
            </a:r>
            <a:r>
              <a:rPr lang="en-US" sz="1600" dirty="0" err="1">
                <a:latin typeface="Calibri"/>
                <a:cs typeface="Calibri"/>
              </a:rPr>
              <a:t>intronic</a:t>
            </a:r>
            <a:r>
              <a:rPr lang="en-US" sz="1600" dirty="0">
                <a:latin typeface="Calibri"/>
                <a:cs typeface="Calibri"/>
              </a:rPr>
              <a:t> (</a:t>
            </a:r>
            <a:r>
              <a:rPr lang="en-US" sz="1600" i="1" dirty="0" err="1">
                <a:latin typeface="Calibri"/>
                <a:cs typeface="Calibri"/>
              </a:rPr>
              <a:t>Hindorff</a:t>
            </a:r>
            <a:r>
              <a:rPr lang="en-US" sz="1600" i="1" dirty="0">
                <a:latin typeface="Calibri"/>
                <a:cs typeface="Calibri"/>
              </a:rPr>
              <a:t> et al. 09</a:t>
            </a:r>
            <a:r>
              <a:rPr lang="en-US" sz="1600" dirty="0">
                <a:latin typeface="Calibri"/>
                <a:cs typeface="Calibri"/>
              </a:rPr>
              <a:t>)</a:t>
            </a:r>
          </a:p>
          <a:p>
            <a:pPr marL="285750" indent="-285750">
              <a:lnSpc>
                <a:spcPts val="2520"/>
              </a:lnSpc>
              <a:buFont typeface="Wingdings" charset="2"/>
              <a:buChar char="§"/>
            </a:pPr>
            <a:endParaRPr lang="en-US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297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34" y="92428"/>
            <a:ext cx="5847591" cy="6356350"/>
          </a:xfrm>
          <a:prstGeom prst="rect">
            <a:avLst/>
          </a:prstGeom>
        </p:spPr>
      </p:pic>
      <p:sp>
        <p:nvSpPr>
          <p:cNvPr id="21709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5127FF8-7709-374C-86B1-AAB8102F89B5}" type="slidenum">
              <a:rPr lang="en-US" sz="1200">
                <a:solidFill>
                  <a:srgbClr val="898989"/>
                </a:solidFill>
              </a:rPr>
              <a:pPr eaLnBrk="1" hangingPunct="1"/>
              <a:t>39</a:t>
            </a:fld>
            <a:endParaRPr lang="en-US" sz="120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28004" y="6356350"/>
            <a:ext cx="591613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.3 </a:t>
            </a:r>
            <a:r>
              <a:rPr lang="en-US" sz="1300" b="1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FunSEQ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- A Framework for Prioritizing Regulatory Variants in 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Cancer</a:t>
            </a:r>
            <a:endParaRPr lang="en-US" sz="1300" b="1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896305" y="28222"/>
            <a:ext cx="2951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008000"/>
                </a:solidFill>
                <a:latin typeface="Calibri"/>
                <a:cs typeface="Calibri"/>
              </a:rPr>
              <a:t>Data Context (~10Gb, public)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6829425" y="1033463"/>
            <a:ext cx="224155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 b="1" dirty="0">
                <a:solidFill>
                  <a:srgbClr val="800000"/>
                </a:solidFill>
                <a:latin typeface="Calibri"/>
                <a:cs typeface="Calibri"/>
              </a:rPr>
              <a:t>Compute variant prioritization for every possible substitution in the genome </a:t>
            </a:r>
            <a:br>
              <a:rPr lang="en-US" sz="1700" b="1" dirty="0">
                <a:solidFill>
                  <a:srgbClr val="800000"/>
                </a:solidFill>
                <a:latin typeface="Calibri"/>
                <a:cs typeface="Calibri"/>
              </a:rPr>
            </a:br>
            <a:r>
              <a:rPr lang="en-US" sz="1700" b="1" dirty="0">
                <a:solidFill>
                  <a:srgbClr val="800000"/>
                </a:solidFill>
                <a:latin typeface="Calibri"/>
                <a:cs typeface="Calibri"/>
              </a:rPr>
              <a:t>(3 subs * 3 Gb).  </a:t>
            </a:r>
            <a:br>
              <a:rPr lang="en-US" sz="1700" b="1" dirty="0">
                <a:solidFill>
                  <a:srgbClr val="800000"/>
                </a:solidFill>
                <a:latin typeface="Calibri"/>
                <a:cs typeface="Calibri"/>
              </a:rPr>
            </a:br>
            <a:r>
              <a:rPr lang="en-US" sz="1700" b="1" dirty="0">
                <a:solidFill>
                  <a:srgbClr val="800000"/>
                </a:solidFill>
                <a:latin typeface="Calibri"/>
                <a:cs typeface="Calibri"/>
              </a:rPr>
              <a:t>Not specific to any study (or cancer) &amp; not private    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183269" y="2628713"/>
            <a:ext cx="149595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8000"/>
                </a:solidFill>
                <a:latin typeface="Helvetica"/>
                <a:cs typeface="Helvetica"/>
              </a:rPr>
              <a:t>User Variants</a:t>
            </a:r>
          </a:p>
          <a:p>
            <a:pPr eaLnBrk="1" hangingPunct="1"/>
            <a:r>
              <a:rPr lang="en-US" sz="1600" b="1" dirty="0">
                <a:solidFill>
                  <a:srgbClr val="008000"/>
                </a:solidFill>
                <a:latin typeface="Helvetica"/>
                <a:cs typeface="Helvetica"/>
              </a:rPr>
              <a:t>(</a:t>
            </a:r>
            <a:r>
              <a:rPr lang="en-US" sz="1800" b="1" dirty="0">
                <a:solidFill>
                  <a:srgbClr val="008000"/>
                </a:solidFill>
                <a:latin typeface="Calibri"/>
                <a:cs typeface="Calibri"/>
              </a:rPr>
              <a:t>small</a:t>
            </a:r>
            <a:r>
              <a:rPr lang="en-US" sz="1600" b="1" dirty="0">
                <a:solidFill>
                  <a:srgbClr val="008000"/>
                </a:solidFill>
                <a:latin typeface="Helvetica"/>
                <a:cs typeface="Helvetica"/>
              </a:rPr>
              <a:t>, ~5000 &amp; </a:t>
            </a:r>
            <a:r>
              <a:rPr lang="en-US" sz="1600" b="1" u="sng" dirty="0">
                <a:solidFill>
                  <a:srgbClr val="008000"/>
                </a:solidFill>
                <a:latin typeface="Helvetica"/>
                <a:cs typeface="Helvetica"/>
              </a:rPr>
              <a:t>pot. private</a:t>
            </a:r>
            <a:r>
              <a:rPr lang="en-US" sz="1600" b="1" dirty="0">
                <a:solidFill>
                  <a:srgbClr val="008000"/>
                </a:solidFill>
                <a:latin typeface="Helvetica"/>
                <a:cs typeface="Helvetica"/>
              </a:rPr>
              <a:t>)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7058025" y="3971925"/>
            <a:ext cx="2085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800000"/>
                </a:solidFill>
                <a:latin typeface="Calibri"/>
                <a:cs typeface="Calibri"/>
              </a:rPr>
              <a:t>"Core Score File"</a:t>
            </a:r>
            <a:endParaRPr lang="en-US" sz="1800" dirty="0">
              <a:latin typeface="Calibri"/>
              <a:cs typeface="Calibri"/>
            </a:endParaRPr>
          </a:p>
        </p:txBody>
      </p:sp>
      <p:cxnSp>
        <p:nvCxnSpPr>
          <p:cNvPr id="14" name="Straight Connector 13"/>
          <p:cNvCxnSpPr>
            <a:stCxn id="13" idx="1"/>
          </p:cNvCxnSpPr>
          <p:nvPr/>
        </p:nvCxnSpPr>
        <p:spPr>
          <a:xfrm flipH="1" flipV="1">
            <a:off x="4727575" y="2978152"/>
            <a:ext cx="2330450" cy="1178439"/>
          </a:xfrm>
          <a:prstGeom prst="line">
            <a:avLst/>
          </a:prstGeom>
          <a:ln>
            <a:solidFill>
              <a:srgbClr val="800000"/>
            </a:solidFill>
            <a:prstDash val="sysDash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26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1" descr="core sc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177925"/>
            <a:ext cx="6884461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4" name="Content Placeholder 2"/>
          <p:cNvSpPr>
            <a:spLocks noGrp="1"/>
          </p:cNvSpPr>
          <p:nvPr>
            <p:ph idx="1"/>
          </p:nvPr>
        </p:nvSpPr>
        <p:spPr>
          <a:xfrm>
            <a:off x="749300" y="1089025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buFont typeface="Wingdings" charset="2"/>
              <a:buChar char="§"/>
            </a:pPr>
            <a:r>
              <a:rPr lang="en-US" sz="2000" dirty="0">
                <a:latin typeface="Calibri"/>
                <a:cs typeface="Calibri"/>
              </a:rPr>
              <a:t>Core score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Each feature gets a weight</a:t>
            </a:r>
          </a:p>
        </p:txBody>
      </p:sp>
      <p:sp>
        <p:nvSpPr>
          <p:cNvPr id="218115" name="Title 1"/>
          <p:cNvSpPr>
            <a:spLocks noGrp="1"/>
          </p:cNvSpPr>
          <p:nvPr>
            <p:ph type="title"/>
          </p:nvPr>
        </p:nvSpPr>
        <p:spPr>
          <a:xfrm>
            <a:off x="457200" y="34925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600" b="1" dirty="0">
                <a:solidFill>
                  <a:srgbClr val="000090"/>
                </a:solidFill>
                <a:latin typeface="Calibri"/>
                <a:cs typeface="Calibri"/>
              </a:rPr>
              <a:t>Weighted scoring </a:t>
            </a:r>
            <a:r>
              <a:rPr lang="en-US" sz="2600" b="1" dirty="0" smtClean="0">
                <a:solidFill>
                  <a:srgbClr val="000090"/>
                </a:solidFill>
                <a:latin typeface="Calibri"/>
                <a:cs typeface="Calibri"/>
              </a:rPr>
              <a:t>scheme (1)</a:t>
            </a:r>
            <a:endParaRPr lang="en-US" sz="26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FB397C-79A7-2F4E-81A5-2B9858DCE917}" type="slidenum">
              <a:rPr lang="en-US" smtClean="0"/>
              <a:pPr/>
              <a:t>40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28004" y="6356350"/>
            <a:ext cx="591613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.3 </a:t>
            </a:r>
            <a:r>
              <a:rPr lang="en-US" sz="1300" b="1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FunSEQ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- A Framework for Prioritizing Regulatory Variants in 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Cancer</a:t>
            </a:r>
            <a:endParaRPr lang="en-US" sz="1300" b="1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6600825" y="5612254"/>
            <a:ext cx="208597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 b="1" dirty="0">
                <a:solidFill>
                  <a:srgbClr val="800000"/>
                </a:solidFill>
                <a:latin typeface="Helvetica"/>
                <a:cs typeface="Helvetica"/>
              </a:rPr>
              <a:t>"Core Score File"</a:t>
            </a:r>
            <a:endParaRPr lang="en-US" sz="1700" dirty="0">
              <a:latin typeface="Helvetica"/>
              <a:cs typeface="Helvetica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5404556" y="5430044"/>
            <a:ext cx="1148645" cy="353944"/>
          </a:xfrm>
          <a:prstGeom prst="line">
            <a:avLst/>
          </a:prstGeom>
          <a:ln>
            <a:solidFill>
              <a:srgbClr val="800000"/>
            </a:solidFill>
            <a:prstDash val="sysDash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503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42156" y="338138"/>
            <a:ext cx="7939087" cy="19224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Feature weight  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latin typeface="Calibri"/>
                <a:ea typeface="+mn-ea"/>
                <a:cs typeface="Calibri"/>
              </a:rPr>
              <a:t> 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   - Weighted with mutation patterns in natural polymorphisms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latin typeface="Calibri"/>
                <a:ea typeface="+mn-ea"/>
                <a:cs typeface="Calibri"/>
              </a:rPr>
              <a:t>	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(features frequently observed weight less)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    - entropy based method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</p:txBody>
      </p:sp>
      <p:grpSp>
        <p:nvGrpSpPr>
          <p:cNvPr id="219141" name="Group 5"/>
          <p:cNvGrpSpPr>
            <a:grpSpLocks/>
          </p:cNvGrpSpPr>
          <p:nvPr/>
        </p:nvGrpSpPr>
        <p:grpSpPr bwMode="auto">
          <a:xfrm>
            <a:off x="6654800" y="1601084"/>
            <a:ext cx="1844675" cy="1046162"/>
            <a:chOff x="6917241" y="2181964"/>
            <a:chExt cx="1844806" cy="1046062"/>
          </a:xfrm>
        </p:grpSpPr>
        <p:sp>
          <p:nvSpPr>
            <p:cNvPr id="5" name="Rectangle 4"/>
            <p:cNvSpPr/>
            <p:nvPr/>
          </p:nvSpPr>
          <p:spPr>
            <a:xfrm>
              <a:off x="6917241" y="2181964"/>
              <a:ext cx="1844806" cy="1046062"/>
            </a:xfrm>
            <a:prstGeom prst="rect">
              <a:avLst/>
            </a:prstGeom>
            <a:solidFill>
              <a:srgbClr val="ECECEC"/>
            </a:solidFill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9173" name="Rectangle 23"/>
            <p:cNvSpPr>
              <a:spLocks noChangeArrowheads="1"/>
            </p:cNvSpPr>
            <p:nvPr/>
          </p:nvSpPr>
          <p:spPr bwMode="auto">
            <a:xfrm>
              <a:off x="7280805" y="2256569"/>
              <a:ext cx="1009722" cy="307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HOT region</a:t>
              </a:r>
            </a:p>
          </p:txBody>
        </p:sp>
        <p:sp>
          <p:nvSpPr>
            <p:cNvPr id="219174" name="Rectangle 24"/>
            <p:cNvSpPr>
              <a:spLocks noChangeArrowheads="1"/>
            </p:cNvSpPr>
            <p:nvPr/>
          </p:nvSpPr>
          <p:spPr bwMode="auto">
            <a:xfrm>
              <a:off x="6950581" y="2545466"/>
              <a:ext cx="1339945" cy="307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Sensitive region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257186" y="2370858"/>
              <a:ext cx="387378" cy="119052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254011" y="2643882"/>
              <a:ext cx="393728" cy="119052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9177" name="Rectangle 31"/>
            <p:cNvSpPr>
              <a:spLocks noChangeArrowheads="1"/>
            </p:cNvSpPr>
            <p:nvPr/>
          </p:nvSpPr>
          <p:spPr bwMode="auto">
            <a:xfrm>
              <a:off x="6999797" y="2835951"/>
              <a:ext cx="1308193" cy="307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Polymorphisms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8454050" y="2896271"/>
              <a:ext cx="0" cy="185719"/>
            </a:xfrm>
            <a:prstGeom prst="line">
              <a:avLst/>
            </a:prstGeom>
            <a:ln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-39688" y="4420836"/>
            <a:ext cx="10709276" cy="1698625"/>
            <a:chOff x="-39688" y="4420836"/>
            <a:chExt cx="10709276" cy="1698625"/>
          </a:xfrm>
        </p:grpSpPr>
        <p:graphicFrame>
          <p:nvGraphicFramePr>
            <p:cNvPr id="219138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9158454"/>
                </p:ext>
              </p:extLst>
            </p:nvPr>
          </p:nvGraphicFramePr>
          <p:xfrm>
            <a:off x="-39688" y="4420836"/>
            <a:ext cx="10269538" cy="169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6" name="Document" r:id="rId5" imgW="5270500" imgH="876300" progId="Word.Document.12">
                    <p:embed/>
                  </p:oleObj>
                </mc:Choice>
                <mc:Fallback>
                  <p:oleObj name="Document" r:id="rId5" imgW="5270500" imgH="876300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9688" y="4420836"/>
                          <a:ext cx="10269538" cy="169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9143" name="Rectangle 2"/>
            <p:cNvSpPr>
              <a:spLocks noChangeArrowheads="1"/>
            </p:cNvSpPr>
            <p:nvPr/>
          </p:nvSpPr>
          <p:spPr bwMode="auto">
            <a:xfrm>
              <a:off x="2609850" y="5051073"/>
              <a:ext cx="8059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457200"/>
              <a:r>
                <a:rPr lang="en-US" i="1" dirty="0">
                  <a:solidFill>
                    <a:srgbClr val="000000"/>
                  </a:solidFill>
                </a:rPr>
                <a:t> p = probability of the feature overlapping natural polymorphisms</a:t>
              </a:r>
            </a:p>
          </p:txBody>
        </p:sp>
        <p:sp>
          <p:nvSpPr>
            <p:cNvPr id="219144" name="Rectangle 44"/>
            <p:cNvSpPr>
              <a:spLocks noChangeArrowheads="1"/>
            </p:cNvSpPr>
            <p:nvPr/>
          </p:nvSpPr>
          <p:spPr bwMode="auto">
            <a:xfrm>
              <a:off x="657225" y="4428773"/>
              <a:ext cx="45720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457200"/>
              <a:r>
                <a:rPr lang="en-US" i="1">
                  <a:solidFill>
                    <a:srgbClr val="000000"/>
                  </a:solidFill>
                </a:rPr>
                <a:t>Feature weight: </a:t>
              </a:r>
            </a:p>
          </p:txBody>
        </p:sp>
        <p:sp>
          <p:nvSpPr>
            <p:cNvPr id="219145" name="Rectangle 45"/>
            <p:cNvSpPr>
              <a:spLocks noChangeArrowheads="1"/>
            </p:cNvSpPr>
            <p:nvPr/>
          </p:nvSpPr>
          <p:spPr bwMode="auto">
            <a:xfrm>
              <a:off x="1446213" y="5654323"/>
              <a:ext cx="14938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457200"/>
              <a:r>
                <a:rPr lang="en-US" i="1">
                  <a:solidFill>
                    <a:srgbClr val="000000"/>
                  </a:solidFill>
                </a:rPr>
                <a:t>For a variant: </a:t>
              </a:r>
            </a:p>
          </p:txBody>
        </p:sp>
        <p:graphicFrame>
          <p:nvGraphicFramePr>
            <p:cNvPr id="21914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8018918"/>
                </p:ext>
              </p:extLst>
            </p:nvPr>
          </p:nvGraphicFramePr>
          <p:xfrm>
            <a:off x="1687513" y="5033611"/>
            <a:ext cx="442912" cy="441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7" name="Equation" r:id="rId7" imgW="203200" imgH="203200" progId="Equation.DSMT4">
                    <p:embed/>
                  </p:oleObj>
                </mc:Choice>
                <mc:Fallback>
                  <p:oleObj name="Equation" r:id="rId7" imgW="203200" imgH="203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7513" y="5033611"/>
                          <a:ext cx="442912" cy="441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914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9777338"/>
                </p:ext>
              </p:extLst>
            </p:nvPr>
          </p:nvGraphicFramePr>
          <p:xfrm>
            <a:off x="927100" y="5111398"/>
            <a:ext cx="307975" cy="363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8" name="Equation" r:id="rId9" imgW="139700" imgH="165100" progId="Equation.DSMT4">
                    <p:embed/>
                  </p:oleObj>
                </mc:Choice>
                <mc:Fallback>
                  <p:oleObj name="Equation" r:id="rId9" imgW="139700" imgH="1651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7100" y="5111398"/>
                          <a:ext cx="307975" cy="3635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0" name="Straight Arrow Connector 29"/>
            <p:cNvCxnSpPr/>
            <p:nvPr/>
          </p:nvCxnSpPr>
          <p:spPr>
            <a:xfrm flipV="1">
              <a:off x="1358900" y="5097111"/>
              <a:ext cx="0" cy="3651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2209800" y="5084411"/>
              <a:ext cx="0" cy="3937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FB397C-79A7-2F4E-81A5-2B9858DCE917}" type="slidenum">
              <a:rPr lang="en-US" smtClean="0"/>
              <a:pPr/>
              <a:t>41</a:t>
            </a:fld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28004" y="6356350"/>
            <a:ext cx="591613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.3 </a:t>
            </a:r>
            <a:r>
              <a:rPr lang="en-US" sz="1300" b="1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FunSEQ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- A Framework for Prioritizing Regulatory Variants in 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Cancer</a:t>
            </a:r>
            <a:endParaRPr lang="en-US" sz="1300" b="1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219200" y="3510846"/>
            <a:ext cx="7315200" cy="1857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28800" y="3512433"/>
            <a:ext cx="0" cy="1857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>
            <a:off x="1981200" y="3512433"/>
            <a:ext cx="0" cy="1857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2252663" y="3512433"/>
            <a:ext cx="0" cy="1857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7602538" y="3512433"/>
            <a:ext cx="0" cy="1857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7656513" y="3512433"/>
            <a:ext cx="0" cy="1857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>
            <a:off x="4267200" y="3512433"/>
            <a:ext cx="0" cy="1857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>
            <a:off x="3843338" y="3512433"/>
            <a:ext cx="0" cy="1857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>
            <a:off x="3302000" y="3512433"/>
            <a:ext cx="0" cy="1857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6519863" y="3512433"/>
            <a:ext cx="0" cy="1857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>
            <a:off x="7281863" y="3512433"/>
            <a:ext cx="0" cy="1857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>
            <a:off x="7721600" y="3512433"/>
            <a:ext cx="0" cy="1857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163" name="Rectangle 20"/>
          <p:cNvSpPr>
            <a:spLocks noChangeArrowheads="1"/>
          </p:cNvSpPr>
          <p:nvPr/>
        </p:nvSpPr>
        <p:spPr bwMode="auto">
          <a:xfrm>
            <a:off x="271463" y="3406071"/>
            <a:ext cx="854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>
                <a:solidFill>
                  <a:srgbClr val="000000"/>
                </a:solidFill>
              </a:rPr>
              <a:t>Genome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676400" y="3050471"/>
            <a:ext cx="687388" cy="185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102100" y="3050471"/>
            <a:ext cx="458788" cy="185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4410075" y="3512433"/>
            <a:ext cx="0" cy="1857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 bwMode="auto">
          <a:xfrm>
            <a:off x="6654800" y="3045709"/>
            <a:ext cx="1314450" cy="1905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63787" y="2739321"/>
            <a:ext cx="3635376" cy="201168"/>
            <a:chOff x="2363787" y="2739321"/>
            <a:chExt cx="3635376" cy="201168"/>
          </a:xfrm>
        </p:grpSpPr>
        <p:sp>
          <p:nvSpPr>
            <p:cNvPr id="23" name="Rectangle 22"/>
            <p:cNvSpPr/>
            <p:nvPr/>
          </p:nvSpPr>
          <p:spPr bwMode="auto">
            <a:xfrm>
              <a:off x="4711700" y="2739321"/>
              <a:ext cx="1287463" cy="2000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2363787" y="2739321"/>
              <a:ext cx="674687" cy="2000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3519488" y="2739321"/>
              <a:ext cx="171450" cy="20116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46" name="Straight Connector 45"/>
          <p:cNvCxnSpPr/>
          <p:nvPr/>
        </p:nvCxnSpPr>
        <p:spPr bwMode="auto">
          <a:xfrm>
            <a:off x="6344138" y="3512433"/>
            <a:ext cx="0" cy="1857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>
            <a:off x="8311429" y="3512433"/>
            <a:ext cx="0" cy="1857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 bwMode="auto">
          <a:xfrm>
            <a:off x="1446213" y="3512433"/>
            <a:ext cx="0" cy="1857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>
            <a:off x="8390937" y="3512433"/>
            <a:ext cx="0" cy="1857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 bwMode="auto">
          <a:xfrm>
            <a:off x="3413918" y="3512433"/>
            <a:ext cx="0" cy="1857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>
            <a:off x="5181600" y="3512433"/>
            <a:ext cx="0" cy="1857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>
            <a:off x="2976563" y="3510846"/>
            <a:ext cx="0" cy="187325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5058605" y="3512433"/>
            <a:ext cx="0" cy="1857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497089"/>
              </p:ext>
            </p:extLst>
          </p:nvPr>
        </p:nvGraphicFramePr>
        <p:xfrm>
          <a:off x="3890335" y="3820624"/>
          <a:ext cx="588575" cy="492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9" name="Equation" r:id="rId11" imgW="469900" imgH="393700" progId="Equation.DSMT4">
                  <p:embed/>
                </p:oleObj>
              </mc:Choice>
              <mc:Fallback>
                <p:oleObj name="Equation" r:id="rId11" imgW="4699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335" y="3820624"/>
                        <a:ext cx="588575" cy="4921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62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1.66667E-6 0.1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Picture 1" descr="recurren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880218"/>
            <a:ext cx="6999287" cy="276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2" name="Title 1"/>
          <p:cNvSpPr>
            <a:spLocks noGrp="1"/>
          </p:cNvSpPr>
          <p:nvPr>
            <p:ph type="title"/>
          </p:nvPr>
        </p:nvSpPr>
        <p:spPr>
          <a:xfrm>
            <a:off x="457200" y="-33338"/>
            <a:ext cx="8229600" cy="114300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600" b="1" dirty="0">
                <a:solidFill>
                  <a:srgbClr val="000090"/>
                </a:solidFill>
                <a:latin typeface="Calibri"/>
                <a:cs typeface="Calibri"/>
              </a:rPr>
              <a:t>Weighted scoring scheme (2)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95359" y="1773769"/>
            <a:ext cx="1371600" cy="3175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7236887"/>
              </p:ext>
            </p:extLst>
          </p:nvPr>
        </p:nvGraphicFramePr>
        <p:xfrm>
          <a:off x="4633912" y="3339538"/>
          <a:ext cx="4854575" cy="2912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8255" y="3610859"/>
            <a:ext cx="4888294" cy="2485142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  <a:defRPr/>
            </a:pPr>
            <a:r>
              <a:rPr lang="en-US" sz="1800" dirty="0" smtClean="0">
                <a:latin typeface="Calibri"/>
                <a:cs typeface="Calibri"/>
              </a:rPr>
              <a:t>Recurrent elements </a:t>
            </a:r>
            <a:endParaRPr lang="en-US" sz="1800" dirty="0">
              <a:latin typeface="Calibri"/>
              <a:cs typeface="Calibri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1800" dirty="0" smtClean="0">
                <a:latin typeface="Calibri"/>
                <a:cs typeface="Calibri"/>
              </a:rPr>
              <a:t>	- </a:t>
            </a:r>
            <a:r>
              <a:rPr lang="en-US" sz="1800" dirty="0">
                <a:latin typeface="Calibri"/>
                <a:cs typeface="Calibri"/>
              </a:rPr>
              <a:t>regulatory elements mutated in &gt;= 2 samples</a:t>
            </a:r>
            <a:endParaRPr lang="en-US" sz="1800" dirty="0" smtClean="0">
              <a:latin typeface="Calibri"/>
              <a:cs typeface="Calibri"/>
            </a:endParaRPr>
          </a:p>
          <a:p>
            <a:pPr>
              <a:buFont typeface="Wingdings" charset="2"/>
              <a:buChar char="§"/>
              <a:defRPr/>
            </a:pPr>
            <a:r>
              <a:rPr lang="en-US" sz="1800" dirty="0" smtClean="0">
                <a:latin typeface="Calibri"/>
                <a:cs typeface="Calibri"/>
              </a:rPr>
              <a:t>Recurrence database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1800" dirty="0" smtClean="0">
                <a:latin typeface="Calibri"/>
                <a:cs typeface="Calibri"/>
              </a:rPr>
              <a:t>         - 670 whole-genome sequenced samples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 smtClean="0">
                <a:latin typeface="Calibri"/>
                <a:cs typeface="Calibri"/>
              </a:rPr>
              <a:t>- 11 cancer types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smtClean="0">
                <a:latin typeface="Calibri"/>
                <a:cs typeface="Calibri"/>
              </a:rPr>
              <a:t>        - also contains COSMIC dataset</a:t>
            </a:r>
            <a:endParaRPr lang="en-US" sz="1800" dirty="0">
              <a:latin typeface="Calibri"/>
              <a:cs typeface="Calibri"/>
            </a:endParaRPr>
          </a:p>
          <a:p>
            <a:pPr>
              <a:buFontTx/>
              <a:buChar char="•"/>
              <a:defRPr/>
            </a:pPr>
            <a:endParaRPr lang="en-US" sz="1800" dirty="0" smtClean="0">
              <a:latin typeface="Calibri"/>
              <a:cs typeface="Calibri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smtClean="0">
                <a:latin typeface="Calibri"/>
                <a:cs typeface="Calibri"/>
              </a:rPr>
              <a:t>     </a:t>
            </a:r>
          </a:p>
          <a:p>
            <a:pPr marL="0" indent="0">
              <a:buFont typeface="Arial" charset="0"/>
              <a:buNone/>
              <a:defRPr/>
            </a:pPr>
            <a:endParaRPr lang="en-US" sz="1800" dirty="0" smtClean="0">
              <a:latin typeface="Calibri"/>
              <a:cs typeface="Calibri"/>
            </a:endParaRPr>
          </a:p>
          <a:p>
            <a:pPr marL="0" indent="0">
              <a:buFont typeface="Arial" charset="0"/>
              <a:buNone/>
              <a:defRPr/>
            </a:pPr>
            <a:endParaRPr lang="en-US" sz="1800" dirty="0" smtClean="0">
              <a:latin typeface="Calibri"/>
              <a:cs typeface="Calibri"/>
            </a:endParaRPr>
          </a:p>
          <a:p>
            <a:pPr marL="0" indent="0">
              <a:buFont typeface="Arial" charset="0"/>
              <a:buNone/>
              <a:defRPr/>
            </a:pPr>
            <a:endParaRPr lang="en-US" sz="1800" dirty="0" smtClean="0">
              <a:latin typeface="Calibri"/>
              <a:cs typeface="Calibri"/>
            </a:endParaRPr>
          </a:p>
          <a:p>
            <a:pPr marL="0" indent="0">
              <a:buFont typeface="Arial" charset="0"/>
              <a:buNone/>
              <a:defRPr/>
            </a:pPr>
            <a:endParaRPr lang="en-US" sz="1800" dirty="0" smtClean="0">
              <a:latin typeface="Calibri"/>
              <a:cs typeface="Calibri"/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FB397C-79A7-2F4E-81A5-2B9858DCE917}" type="slidenum">
              <a:rPr lang="en-US" smtClean="0"/>
              <a:pPr/>
              <a:t>42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28004" y="6356350"/>
            <a:ext cx="591613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.3 </a:t>
            </a:r>
            <a:r>
              <a:rPr lang="en-US" sz="1300" b="1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FunSEQ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- A Framework for Prioritizing Regulatory Variants in 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Cancer</a:t>
            </a:r>
            <a:endParaRPr lang="en-US" sz="1300" b="1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19898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5" name="Picture 1" descr="histon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0" y="2711450"/>
            <a:ext cx="10926763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600" b="1" dirty="0">
                <a:solidFill>
                  <a:srgbClr val="000090"/>
                </a:solidFill>
                <a:latin typeface="Calibri"/>
                <a:cs typeface="Calibri"/>
              </a:rPr>
              <a:t>Highlighting variants with additional features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033931"/>
            <a:ext cx="8229600" cy="30518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100" dirty="0" smtClean="0">
                <a:solidFill>
                  <a:prstClr val="black"/>
                </a:solidFill>
                <a:latin typeface="Calibri"/>
                <a:cs typeface="Calibri"/>
              </a:rPr>
              <a:t>Cancer genes, DNA-repair genes….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100" dirty="0" smtClean="0">
                <a:solidFill>
                  <a:prstClr val="black"/>
                </a:solidFill>
                <a:latin typeface="Calibri"/>
                <a:cs typeface="Calibri"/>
              </a:rPr>
              <a:t>Differentially expressed genes  -  a module to detect those genes from RNA-Seq. 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100" dirty="0" smtClean="0">
                <a:solidFill>
                  <a:prstClr val="black"/>
                </a:solidFill>
                <a:latin typeface="Calibri"/>
                <a:cs typeface="Calibri"/>
              </a:rPr>
              <a:t>Other user annotations (optional), e.g. sample-specific epigenetic modifications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1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21188" name="Rectangle 10"/>
          <p:cNvSpPr>
            <a:spLocks noChangeArrowheads="1"/>
          </p:cNvSpPr>
          <p:nvPr/>
        </p:nvSpPr>
        <p:spPr bwMode="auto">
          <a:xfrm>
            <a:off x="6553200" y="5948363"/>
            <a:ext cx="25098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Sakabe</a:t>
            </a:r>
            <a:r>
              <a:rPr lang="en-US" sz="1000" i="1" dirty="0">
                <a:solidFill>
                  <a:srgbClr val="000000"/>
                </a:solidFill>
                <a:latin typeface="Times New Roman"/>
                <a:cs typeface="Times New Roman"/>
              </a:rPr>
              <a:t> et al., Genome Biology, 2012</a:t>
            </a: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FB397C-79A7-2F4E-81A5-2B9858DCE917}" type="slidenum">
              <a:rPr lang="en-US" smtClean="0"/>
              <a:pPr/>
              <a:t>43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28004" y="6356350"/>
            <a:ext cx="591613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.3 </a:t>
            </a:r>
            <a:r>
              <a:rPr lang="en-US" sz="1300" b="1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FunSEQ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- A Framework for Prioritizing Regulatory Variants in 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Cancer</a:t>
            </a:r>
            <a:endParaRPr lang="en-US" sz="1300" b="1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3271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2462"/>
          </a:xfrm>
        </p:spPr>
        <p:txBody>
          <a:bodyPr>
            <a:noAutofit/>
          </a:bodyPr>
          <a:lstStyle/>
          <a:p>
            <a:pPr eaLnBrk="1" hangingPunct="1"/>
            <a:r>
              <a:rPr lang="en-US" sz="2600" b="1" dirty="0">
                <a:solidFill>
                  <a:srgbClr val="000090"/>
                </a:solidFill>
                <a:latin typeface="Calibri"/>
                <a:cs typeface="Calibri"/>
              </a:rPr>
              <a:t>Recurrent variants have higher core scores than non-recurrent ones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087057" y="2007482"/>
            <a:ext cx="3238500" cy="528814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1800" dirty="0" smtClean="0">
                <a:latin typeface="Calibri"/>
                <a:cs typeface="Calibri"/>
              </a:rPr>
              <a:t>COSMIC noncoding variants</a:t>
            </a:r>
          </a:p>
        </p:txBody>
      </p:sp>
      <p:pic>
        <p:nvPicPr>
          <p:cNvPr id="223238" name="Picture 4" descr="recurrence_score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27100"/>
            <a:ext cx="4634327" cy="36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39" name="Picture 5" descr="recurrence_score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907" y="3373438"/>
            <a:ext cx="4611294" cy="36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FB397C-79A7-2F4E-81A5-2B9858DCE917}" type="slidenum">
              <a:rPr lang="en-US" smtClean="0"/>
              <a:pPr/>
              <a:t>44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28004" y="6356350"/>
            <a:ext cx="591613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.3 </a:t>
            </a:r>
            <a:r>
              <a:rPr lang="en-US" sz="1300" b="1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FunSEQ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- A Framework for Prioritizing Regulatory Variants in 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Cancer</a:t>
            </a:r>
            <a:endParaRPr lang="en-US" sz="1300" b="1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3771" y="4641526"/>
            <a:ext cx="3561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Variants from 119 breast cancer samples</a:t>
            </a:r>
          </a:p>
        </p:txBody>
      </p:sp>
    </p:spTree>
    <p:extLst>
      <p:ext uri="{BB962C8B-B14F-4D97-AF65-F5344CB8AC3E}">
        <p14:creationId xmlns:p14="http://schemas.microsoft.com/office/powerpoint/2010/main" val="3375540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457200" y="138113"/>
            <a:ext cx="8229600" cy="908050"/>
          </a:xfrm>
        </p:spPr>
        <p:txBody>
          <a:bodyPr rtlCol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600" b="1" dirty="0" err="1" smtClean="0">
                <a:solidFill>
                  <a:srgbClr val="000090"/>
                </a:solidFill>
                <a:latin typeface="Calibri"/>
                <a:cs typeface="Calibri"/>
              </a:rPr>
              <a:t>Germline</a:t>
            </a:r>
            <a:r>
              <a:rPr lang="en-US" sz="2600" b="1" dirty="0" smtClean="0">
                <a:solidFill>
                  <a:srgbClr val="000090"/>
                </a:solidFill>
                <a:latin typeface="Calibri"/>
                <a:cs typeface="Calibri"/>
              </a:rPr>
              <a:t> pathogenic variants show higher core scores than controls</a:t>
            </a:r>
            <a:endParaRPr lang="en-US" sz="26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8763" y="4821062"/>
            <a:ext cx="6946900" cy="1375127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sz="1800" dirty="0" smtClean="0">
                <a:latin typeface="Calibri"/>
                <a:cs typeface="Calibri"/>
              </a:rPr>
              <a:t>3 controls with natural polymorphisms </a:t>
            </a:r>
            <a:r>
              <a:rPr lang="en-US" sz="1800" dirty="0">
                <a:latin typeface="Calibri"/>
                <a:cs typeface="Calibri"/>
              </a:rPr>
              <a:t>(</a:t>
            </a:r>
            <a:r>
              <a:rPr lang="en-US" sz="1800" dirty="0" smtClean="0">
                <a:latin typeface="Calibri"/>
                <a:cs typeface="Calibri"/>
              </a:rPr>
              <a:t>allele frequency &gt;= 1% )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1800" dirty="0" smtClean="0">
                <a:latin typeface="Calibri"/>
                <a:cs typeface="Calibri"/>
              </a:rPr>
              <a:t>1.     Matched region:  1kb around HGMD variants</a:t>
            </a:r>
          </a:p>
          <a:p>
            <a:pPr marL="457200" indent="-457200">
              <a:buFont typeface="Arial" charset="0"/>
              <a:buAutoNum type="arabicPeriod" startAt="2"/>
              <a:defRPr/>
            </a:pPr>
            <a:r>
              <a:rPr lang="en-US" sz="1800" dirty="0" smtClean="0">
                <a:latin typeface="Calibri"/>
                <a:cs typeface="Calibri"/>
              </a:rPr>
              <a:t>Matched TSS:  matched for distance to TSS</a:t>
            </a:r>
          </a:p>
          <a:p>
            <a:pPr marL="457200" indent="-457200">
              <a:buFont typeface="Arial" charset="0"/>
              <a:buAutoNum type="arabicPeriod" startAt="2"/>
              <a:defRPr/>
            </a:pPr>
            <a:r>
              <a:rPr lang="en-US" sz="1800" dirty="0" smtClean="0">
                <a:latin typeface="Calibri"/>
                <a:cs typeface="Calibri"/>
              </a:rPr>
              <a:t>Unmatched: randomly selected</a:t>
            </a:r>
          </a:p>
        </p:txBody>
      </p:sp>
      <p:pic>
        <p:nvPicPr>
          <p:cNvPr id="224259" name="Picture 1" descr="germline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0"/>
            <a:ext cx="5002213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0" name="Rectangle 2"/>
          <p:cNvSpPr>
            <a:spLocks noChangeArrowheads="1"/>
          </p:cNvSpPr>
          <p:nvPr/>
        </p:nvSpPr>
        <p:spPr bwMode="auto">
          <a:xfrm>
            <a:off x="6204035" y="5962297"/>
            <a:ext cx="2473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200" i="1">
                <a:solidFill>
                  <a:srgbClr val="000000"/>
                </a:solidFill>
              </a:rPr>
              <a:t>Ritchie et al., Nature Methods, 2014</a:t>
            </a:r>
          </a:p>
        </p:txBody>
      </p:sp>
      <p:pic>
        <p:nvPicPr>
          <p:cNvPr id="224261" name="Picture 4" descr="germline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1320800"/>
            <a:ext cx="459898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FB397C-79A7-2F4E-81A5-2B9858DCE917}" type="slidenum">
              <a:rPr lang="en-US" smtClean="0"/>
              <a:pPr/>
              <a:t>45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28004" y="6356350"/>
            <a:ext cx="591613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.3 </a:t>
            </a:r>
            <a:r>
              <a:rPr lang="en-US" sz="1300" b="1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FunSEQ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- A Framework for Prioritizing Regulatory Variants in 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Cancer</a:t>
            </a:r>
            <a:endParaRPr lang="en-US" sz="1300" b="1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09965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457200" y="210256"/>
            <a:ext cx="8229600" cy="720725"/>
          </a:xfrm>
        </p:spPr>
        <p:txBody>
          <a:bodyPr rtlCol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600" b="1" dirty="0" smtClean="0">
                <a:solidFill>
                  <a:srgbClr val="000090"/>
                </a:solidFill>
                <a:latin typeface="Calibri"/>
                <a:cs typeface="Calibri"/>
              </a:rPr>
              <a:t>Apply to individual tumor genomes </a:t>
            </a:r>
            <a:endParaRPr lang="en-US" sz="26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25282" name="Rectangle 4"/>
          <p:cNvSpPr>
            <a:spLocks noChangeArrowheads="1"/>
          </p:cNvSpPr>
          <p:nvPr/>
        </p:nvSpPr>
        <p:spPr bwMode="auto">
          <a:xfrm>
            <a:off x="617538" y="989013"/>
            <a:ext cx="8201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defTabSz="457200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Cancer samples with TERT promoter mutation (chr5:1295228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8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FB397C-79A7-2F4E-81A5-2B9858DCE917}" type="slidenum">
              <a:rPr lang="en-US" smtClean="0"/>
              <a:pPr/>
              <a:t>46</a:t>
            </a:fld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8004" y="6356350"/>
            <a:ext cx="591613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.3 </a:t>
            </a:r>
            <a:r>
              <a:rPr lang="en-US" sz="1300" b="1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FunSEQ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- A Framework for Prioritizing Regulatory Variants in 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Cancer</a:t>
            </a:r>
            <a:endParaRPr lang="en-US" sz="1300" b="1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090494"/>
              </p:ext>
            </p:extLst>
          </p:nvPr>
        </p:nvGraphicFramePr>
        <p:xfrm>
          <a:off x="707849" y="2174522"/>
          <a:ext cx="8218479" cy="307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59" name="Document" r:id="rId4" imgW="5499100" imgH="2057400" progId="Word.Document.12">
                  <p:embed/>
                </p:oleObj>
              </mc:Choice>
              <mc:Fallback>
                <p:oleObj name="Document" r:id="rId4" imgW="5499100" imgH="2057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7849" y="2174522"/>
                        <a:ext cx="8218479" cy="3074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6874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47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8004" y="6356350"/>
            <a:ext cx="280037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.4 Application 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to 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Gastric 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Cancer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632154" y="-132996"/>
            <a:ext cx="80645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solidFill>
                  <a:srgbClr val="000090"/>
                </a:solidFill>
                <a:latin typeface="Calibri"/>
                <a:cs typeface="Calibri"/>
              </a:rPr>
              <a:t>Molecular and Histological </a:t>
            </a:r>
            <a:r>
              <a:rPr lang="en-US" sz="2600" b="1" dirty="0">
                <a:solidFill>
                  <a:srgbClr val="000090"/>
                </a:solidFill>
                <a:latin typeface="Calibri"/>
                <a:cs typeface="Calibri"/>
              </a:rPr>
              <a:t>S</a:t>
            </a:r>
            <a:r>
              <a:rPr lang="en-US" sz="2600" b="1" dirty="0" smtClean="0">
                <a:solidFill>
                  <a:srgbClr val="000090"/>
                </a:solidFill>
                <a:latin typeface="Calibri"/>
                <a:cs typeface="Calibri"/>
              </a:rPr>
              <a:t>ubtypes of Gastric Cancer</a:t>
            </a:r>
            <a:endParaRPr lang="en-US" sz="26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4240" y="1043163"/>
            <a:ext cx="2408231" cy="584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Gastric Cancer Samples</a:t>
            </a:r>
          </a:p>
          <a:p>
            <a:pPr algn="ctr"/>
            <a:r>
              <a:rPr lang="en-US" sz="1600" dirty="0" smtClean="0">
                <a:latin typeface="Helvetica"/>
                <a:cs typeface="Helvetica"/>
              </a:rPr>
              <a:t>(100)</a:t>
            </a:r>
            <a:endParaRPr lang="en-US" sz="1600" dirty="0">
              <a:latin typeface="Helvetica"/>
              <a:cs typeface="Helvetica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257169" y="1658716"/>
            <a:ext cx="1100668" cy="443839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051" y="2183341"/>
            <a:ext cx="3225562" cy="584776"/>
          </a:xfrm>
          <a:prstGeom prst="rect">
            <a:avLst/>
          </a:prstGeom>
          <a:solidFill>
            <a:srgbClr val="EBF1DE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EBV (Epstein-Barr Virus) Positive</a:t>
            </a:r>
          </a:p>
          <a:p>
            <a:pPr algn="ctr"/>
            <a:r>
              <a:rPr lang="en-US" sz="1600" dirty="0" smtClean="0">
                <a:latin typeface="Helvetica"/>
                <a:cs typeface="Helvetica"/>
              </a:rPr>
              <a:t>(8)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36247" y="2183341"/>
            <a:ext cx="2716008" cy="584776"/>
          </a:xfrm>
          <a:prstGeom prst="rect">
            <a:avLst/>
          </a:prstGeom>
          <a:solidFill>
            <a:srgbClr val="EBF1DE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MSI (Microsatellite Instable)</a:t>
            </a:r>
          </a:p>
          <a:p>
            <a:pPr algn="ctr"/>
            <a:r>
              <a:rPr lang="en-US" sz="1600" dirty="0" smtClean="0">
                <a:latin typeface="Helvetica"/>
                <a:cs typeface="Helvetica"/>
              </a:rPr>
              <a:t>(10)</a:t>
            </a:r>
            <a:endParaRPr lang="en-US" sz="1600" dirty="0">
              <a:latin typeface="Helvetica"/>
              <a:cs typeface="Helvetica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745049" y="1627939"/>
            <a:ext cx="1239951" cy="474616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20" idx="0"/>
          </p:cNvCxnSpPr>
          <p:nvPr/>
        </p:nvCxnSpPr>
        <p:spPr>
          <a:xfrm>
            <a:off x="4603875" y="1630494"/>
            <a:ext cx="11472" cy="146724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300697" y="3097741"/>
            <a:ext cx="629299" cy="338554"/>
          </a:xfrm>
          <a:prstGeom prst="rect">
            <a:avLst/>
          </a:prstGeom>
          <a:solidFill>
            <a:srgbClr val="EBF1DE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MSS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513667" y="3436295"/>
            <a:ext cx="787031" cy="490539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615347" y="3436295"/>
            <a:ext cx="11472" cy="78292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257169" y="3926834"/>
            <a:ext cx="1441420" cy="584776"/>
          </a:xfrm>
          <a:prstGeom prst="rect">
            <a:avLst/>
          </a:prstGeom>
          <a:solidFill>
            <a:srgbClr val="EBF1DE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intestinal type</a:t>
            </a:r>
          </a:p>
          <a:p>
            <a:pPr algn="ctr"/>
            <a:r>
              <a:rPr lang="en-US" sz="1600" dirty="0" smtClean="0">
                <a:latin typeface="Helvetica"/>
                <a:cs typeface="Helvetica"/>
              </a:rPr>
              <a:t>(41)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08701" y="4313001"/>
            <a:ext cx="1236236" cy="584776"/>
          </a:xfrm>
          <a:prstGeom prst="rect">
            <a:avLst/>
          </a:prstGeom>
          <a:solidFill>
            <a:srgbClr val="EBF1DE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Helvetica"/>
                <a:cs typeface="Helvetica"/>
              </a:rPr>
              <a:t>diffuse </a:t>
            </a:r>
            <a:r>
              <a:rPr lang="en-US" sz="1600" dirty="0" smtClean="0">
                <a:latin typeface="Helvetica"/>
                <a:cs typeface="Helvetica"/>
              </a:rPr>
              <a:t>type</a:t>
            </a:r>
          </a:p>
          <a:p>
            <a:pPr algn="ctr"/>
            <a:r>
              <a:rPr lang="en-US" sz="1600" dirty="0" smtClean="0">
                <a:latin typeface="Helvetica"/>
                <a:cs typeface="Helvetica"/>
              </a:rPr>
              <a:t>(29)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45049" y="3916669"/>
            <a:ext cx="1176825" cy="584776"/>
          </a:xfrm>
          <a:prstGeom prst="rect">
            <a:avLst/>
          </a:prstGeom>
          <a:solidFill>
            <a:srgbClr val="EBF1DE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Helvetica"/>
                <a:cs typeface="Helvetica"/>
              </a:rPr>
              <a:t>mixed </a:t>
            </a:r>
            <a:r>
              <a:rPr lang="en-US" sz="1600" dirty="0" smtClean="0">
                <a:latin typeface="Helvetica"/>
                <a:cs typeface="Helvetica"/>
              </a:rPr>
              <a:t>type</a:t>
            </a:r>
          </a:p>
          <a:p>
            <a:pPr algn="ctr"/>
            <a:r>
              <a:rPr lang="en-US" sz="1600" dirty="0" smtClean="0">
                <a:latin typeface="Helvetica"/>
                <a:cs typeface="Helvetica"/>
              </a:rPr>
              <a:t>(14)</a:t>
            </a:r>
            <a:endParaRPr lang="en-US" sz="1600" dirty="0">
              <a:latin typeface="Helvetica"/>
              <a:cs typeface="Helvetica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916260" y="3405251"/>
            <a:ext cx="846211" cy="51141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47781" y="4559223"/>
            <a:ext cx="30187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gland-forming adenocarcinoma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493254" y="4996499"/>
            <a:ext cx="23006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infiltrating isolated cells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036247" y="6122999"/>
            <a:ext cx="25200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Helvetica"/>
                <a:cs typeface="Helvetica"/>
              </a:rPr>
              <a:t>McMurray, </a:t>
            </a:r>
            <a:r>
              <a:rPr lang="en-US" sz="1000" i="1" dirty="0" smtClean="0">
                <a:latin typeface="Helvetica"/>
                <a:cs typeface="Helvetica"/>
              </a:rPr>
              <a:t>Nature Review Genetics</a:t>
            </a:r>
            <a:r>
              <a:rPr lang="en-US" sz="1000" dirty="0" smtClean="0">
                <a:latin typeface="Helvetica"/>
                <a:cs typeface="Helvetica"/>
              </a:rPr>
              <a:t>,2010</a:t>
            </a:r>
            <a:endParaRPr lang="en-US" sz="1000" dirty="0">
              <a:latin typeface="Helvetica"/>
              <a:cs typeface="Helvetica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632154" y="2838672"/>
            <a:ext cx="6606844" cy="3812996"/>
            <a:chOff x="378156" y="3090001"/>
            <a:chExt cx="6606844" cy="3812996"/>
          </a:xfrm>
        </p:grpSpPr>
        <p:sp>
          <p:nvSpPr>
            <p:cNvPr id="45" name="Rectangle 44"/>
            <p:cNvSpPr/>
            <p:nvPr/>
          </p:nvSpPr>
          <p:spPr>
            <a:xfrm>
              <a:off x="378156" y="3090001"/>
              <a:ext cx="6606844" cy="28213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33" descr="nrg2828-f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6139" y="3090001"/>
              <a:ext cx="3787745" cy="3812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Rectangle 38"/>
          <p:cNvSpPr/>
          <p:nvPr/>
        </p:nvSpPr>
        <p:spPr>
          <a:xfrm>
            <a:off x="5979803" y="2834958"/>
            <a:ext cx="29254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  <a:latin typeface="Helvetica"/>
                <a:cs typeface="Helvetica"/>
              </a:rPr>
              <a:t>Impaired DNA repair system</a:t>
            </a:r>
            <a:endParaRPr lang="en-US" sz="1600" b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0860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48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tad_plot_1_Feb_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451" y="1365806"/>
            <a:ext cx="5967557" cy="447899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32154" y="22225"/>
            <a:ext cx="80645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solidFill>
                  <a:srgbClr val="000090"/>
                </a:solidFill>
                <a:latin typeface="Calibri"/>
                <a:cs typeface="Calibri"/>
              </a:rPr>
              <a:t>MSI (micro-satellite instable) Tumors have </a:t>
            </a:r>
            <a:r>
              <a:rPr lang="en-US" sz="2600" b="1" dirty="0">
                <a:solidFill>
                  <a:srgbClr val="000090"/>
                </a:solidFill>
                <a:latin typeface="Calibri"/>
                <a:cs typeface="Calibri"/>
              </a:rPr>
              <a:t>M</a:t>
            </a:r>
            <a:r>
              <a:rPr lang="en-US" sz="2600" b="1" dirty="0" smtClean="0">
                <a:solidFill>
                  <a:srgbClr val="000090"/>
                </a:solidFill>
                <a:latin typeface="Calibri"/>
                <a:cs typeface="Calibri"/>
              </a:rPr>
              <a:t>ore </a:t>
            </a:r>
            <a:r>
              <a:rPr lang="en-US" sz="2600" b="1" dirty="0">
                <a:solidFill>
                  <a:srgbClr val="000090"/>
                </a:solidFill>
                <a:latin typeface="Calibri"/>
                <a:cs typeface="Calibri"/>
              </a:rPr>
              <a:t>D</a:t>
            </a:r>
            <a:r>
              <a:rPr lang="en-US" sz="2600" b="1" dirty="0" smtClean="0">
                <a:solidFill>
                  <a:srgbClr val="000090"/>
                </a:solidFill>
                <a:latin typeface="Calibri"/>
                <a:cs typeface="Calibri"/>
              </a:rPr>
              <a:t>eleterious </a:t>
            </a:r>
            <a:r>
              <a:rPr lang="en-US" sz="2600" b="1" dirty="0">
                <a:solidFill>
                  <a:srgbClr val="000090"/>
                </a:solidFill>
                <a:latin typeface="Calibri"/>
                <a:cs typeface="Calibri"/>
              </a:rPr>
              <a:t>N</a:t>
            </a:r>
            <a:r>
              <a:rPr lang="en-US" sz="2600" b="1" dirty="0" smtClean="0">
                <a:solidFill>
                  <a:srgbClr val="000090"/>
                </a:solidFill>
                <a:latin typeface="Calibri"/>
                <a:cs typeface="Calibri"/>
              </a:rPr>
              <a:t>oncoding SNVs than </a:t>
            </a:r>
            <a:r>
              <a:rPr lang="en-US" sz="2600" b="1" dirty="0">
                <a:solidFill>
                  <a:srgbClr val="000090"/>
                </a:solidFill>
                <a:latin typeface="Calibri"/>
                <a:cs typeface="Calibri"/>
              </a:rPr>
              <a:t>M</a:t>
            </a:r>
            <a:r>
              <a:rPr lang="en-US" sz="2600" b="1" dirty="0" smtClean="0">
                <a:solidFill>
                  <a:srgbClr val="000090"/>
                </a:solidFill>
                <a:latin typeface="Calibri"/>
                <a:cs typeface="Calibri"/>
              </a:rPr>
              <a:t>SS </a:t>
            </a:r>
            <a:endParaRPr lang="en-US" sz="26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53200" y="5717852"/>
            <a:ext cx="16197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latin typeface="Helvetica"/>
                <a:cs typeface="Helvetica"/>
              </a:rPr>
              <a:t>P-value: 1.7e-3</a:t>
            </a:r>
            <a:endParaRPr lang="en-US" sz="1600" i="1" dirty="0"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8004" y="6356350"/>
            <a:ext cx="280037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.4 Application 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to 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Gastric 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Cancer</a:t>
            </a:r>
          </a:p>
        </p:txBody>
      </p:sp>
      <p:pic>
        <p:nvPicPr>
          <p:cNvPr id="11" name="Picture 10" descr="Screen Shot 2015-02-17 at 11.00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6" y="2029030"/>
            <a:ext cx="3495740" cy="36436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32154" y="5999888"/>
            <a:ext cx="21830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Helvetica"/>
                <a:cs typeface="Helvetica"/>
              </a:rPr>
              <a:t>Wang et al., </a:t>
            </a:r>
            <a:r>
              <a:rPr lang="en-US" sz="1000" i="1" dirty="0" smtClean="0">
                <a:latin typeface="Helvetica"/>
                <a:cs typeface="Helvetica"/>
              </a:rPr>
              <a:t>Nature Genetics</a:t>
            </a:r>
            <a:r>
              <a:rPr lang="en-US" sz="1000" dirty="0" smtClean="0">
                <a:latin typeface="Helvetica"/>
                <a:cs typeface="Helvetica"/>
              </a:rPr>
              <a:t>, 2014</a:t>
            </a:r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263233" y="1410935"/>
            <a:ext cx="3747911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rgbClr val="000000"/>
                </a:solidFill>
                <a:latin typeface="Helvetica"/>
                <a:cs typeface="Helvetica"/>
              </a:rPr>
              <a:t>MSI Enriched for Coding Mutations</a:t>
            </a:r>
            <a:endParaRPr lang="en-US" sz="16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2778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creen Shot 2015-02-25 at 10.48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67" y="1849662"/>
            <a:ext cx="2113409" cy="2401305"/>
          </a:xfrm>
          <a:prstGeom prst="rect">
            <a:avLst/>
          </a:prstGeom>
        </p:spPr>
      </p:pic>
      <p:pic>
        <p:nvPicPr>
          <p:cNvPr id="23" name="Picture 22" descr="Screen Shot 2015-02-25 at 10.48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31" y="1805298"/>
            <a:ext cx="2655145" cy="253531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1909" y="241652"/>
            <a:ext cx="6696910" cy="8078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Rare </a:t>
            </a:r>
            <a:r>
              <a:rPr lang="en-US" sz="2400" b="1" dirty="0" err="1" smtClean="0">
                <a:solidFill>
                  <a:srgbClr val="000090"/>
                </a:solidFill>
                <a:latin typeface="Calibri"/>
                <a:cs typeface="Calibri"/>
              </a:rPr>
              <a:t>Germline</a:t>
            </a: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 / Somatic Mutations</a:t>
            </a:r>
            <a:endParaRPr lang="en-US" sz="24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B1-F7DB-8F45-9A1A-7EBA7779819C}" type="slidenum">
              <a:rPr lang="en-US" smtClean="0"/>
              <a:t>4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244363" y="832869"/>
            <a:ext cx="40321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  <a:cs typeface="Calibri"/>
              </a:rPr>
              <a:t>Somatic </a:t>
            </a:r>
            <a:r>
              <a:rPr lang="en-US" b="1" dirty="0" smtClean="0">
                <a:solidFill>
                  <a:srgbClr val="800000"/>
                </a:solidFill>
                <a:cs typeface="Calibri"/>
              </a:rPr>
              <a:t>mutations </a:t>
            </a:r>
          </a:p>
          <a:p>
            <a:r>
              <a:rPr lang="en-US" dirty="0" smtClean="0">
                <a:cs typeface="Calibri"/>
              </a:rPr>
              <a:t>- DNA mitosis</a:t>
            </a:r>
            <a:endParaRPr lang="en-US" dirty="0">
              <a:cs typeface="Calibri"/>
            </a:endParaRPr>
          </a:p>
          <a:p>
            <a:r>
              <a:rPr lang="en-US" dirty="0" smtClean="0">
                <a:cs typeface="Calibri"/>
              </a:rPr>
              <a:t>- Tumor drivers </a:t>
            </a:r>
            <a:r>
              <a:rPr lang="en-US" dirty="0">
                <a:cs typeface="Calibri"/>
              </a:rPr>
              <a:t>are positively </a:t>
            </a:r>
            <a:r>
              <a:rPr lang="en-US" dirty="0" smtClean="0">
                <a:cs typeface="Calibri"/>
              </a:rPr>
              <a:t>selected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86490" y="832869"/>
            <a:ext cx="3406216" cy="966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80"/>
              </a:lnSpc>
            </a:pPr>
            <a:r>
              <a:rPr lang="en-US" b="1" dirty="0" smtClean="0">
                <a:solidFill>
                  <a:srgbClr val="800000"/>
                </a:solidFill>
                <a:latin typeface="Calibri"/>
                <a:cs typeface="Calibri"/>
              </a:rPr>
              <a:t>Rare </a:t>
            </a:r>
            <a:r>
              <a:rPr lang="en-US" b="1" dirty="0" err="1">
                <a:solidFill>
                  <a:srgbClr val="800000"/>
                </a:solidFill>
                <a:latin typeface="Calibri"/>
                <a:cs typeface="Calibri"/>
              </a:rPr>
              <a:t>g</a:t>
            </a:r>
            <a:r>
              <a:rPr lang="en-US" b="1" dirty="0" err="1" smtClean="0">
                <a:solidFill>
                  <a:srgbClr val="800000"/>
                </a:solidFill>
                <a:latin typeface="Calibri"/>
                <a:cs typeface="Calibri"/>
              </a:rPr>
              <a:t>ermline</a:t>
            </a:r>
            <a:r>
              <a:rPr lang="en-US" b="1" dirty="0" smtClean="0">
                <a:solidFill>
                  <a:srgbClr val="800000"/>
                </a:solidFill>
                <a:latin typeface="Calibri"/>
                <a:cs typeface="Calibri"/>
              </a:rPr>
              <a:t> mutation</a:t>
            </a:r>
          </a:p>
          <a:p>
            <a:pPr>
              <a:lnSpc>
                <a:spcPts val="2280"/>
              </a:lnSpc>
            </a:pPr>
            <a:r>
              <a:rPr lang="en-US" dirty="0" smtClean="0">
                <a:latin typeface="Calibri"/>
                <a:cs typeface="Calibri"/>
              </a:rPr>
              <a:t>- Inherited variants</a:t>
            </a:r>
          </a:p>
          <a:p>
            <a:pPr>
              <a:lnSpc>
                <a:spcPts val="2280"/>
              </a:lnSpc>
            </a:pPr>
            <a:r>
              <a:rPr lang="en-US" dirty="0" smtClean="0">
                <a:latin typeface="Calibri"/>
                <a:cs typeface="Calibri"/>
              </a:rPr>
              <a:t>- Purifying selection or neutral ? </a:t>
            </a:r>
          </a:p>
        </p:txBody>
      </p:sp>
      <p:pic>
        <p:nvPicPr>
          <p:cNvPr id="13" name="Picture 12" descr="Screen Shot 2015-02-24 at 5.13.4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9" y="4385437"/>
            <a:ext cx="7217811" cy="2282798"/>
          </a:xfrm>
          <a:prstGeom prst="rect">
            <a:avLst/>
          </a:prstGeom>
          <a:effectLst/>
        </p:spPr>
      </p:pic>
      <p:sp>
        <p:nvSpPr>
          <p:cNvPr id="14" name="Rectangle 13"/>
          <p:cNvSpPr/>
          <p:nvPr/>
        </p:nvSpPr>
        <p:spPr>
          <a:xfrm>
            <a:off x="6996442" y="3003563"/>
            <a:ext cx="17583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cs typeface="Calibri"/>
              </a:rPr>
              <a:t>~ A few thousands </a:t>
            </a:r>
            <a:endParaRPr lang="en-US" sz="1600" b="1" dirty="0">
              <a:solidFill>
                <a:srgbClr val="000090"/>
              </a:solidFill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5588" y="2726116"/>
            <a:ext cx="181582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cs typeface="Calibri"/>
              </a:rPr>
              <a:t>30~150K (0.5%)</a:t>
            </a:r>
          </a:p>
          <a:p>
            <a:r>
              <a:rPr lang="en-US" sz="1600" b="1" dirty="0" smtClean="0">
                <a:solidFill>
                  <a:srgbClr val="000090"/>
                </a:solidFill>
                <a:cs typeface="Calibri"/>
              </a:rPr>
              <a:t>120~680K (0.5~5%)</a:t>
            </a:r>
            <a:endParaRPr lang="en-US" sz="1600" b="1" dirty="0">
              <a:solidFill>
                <a:srgbClr val="000090"/>
              </a:solidFill>
              <a:cs typeface="Calibri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4945532" y="1891396"/>
            <a:ext cx="13167" cy="2293453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84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49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28004" y="6356350"/>
            <a:ext cx="280037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2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.4 Application 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to 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Gastric 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Cancer</a:t>
            </a:r>
          </a:p>
        </p:txBody>
      </p:sp>
      <p:sp>
        <p:nvSpPr>
          <p:cNvPr id="4" name="Rectangle 3"/>
          <p:cNvSpPr/>
          <p:nvPr/>
        </p:nvSpPr>
        <p:spPr>
          <a:xfrm>
            <a:off x="5060244" y="2020669"/>
            <a:ext cx="36265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b="1" dirty="0">
                <a:solidFill>
                  <a:srgbClr val="000090"/>
                </a:solidFill>
                <a:latin typeface="Calibri"/>
                <a:cs typeface="Calibri"/>
              </a:rPr>
              <a:t>P</a:t>
            </a:r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assenger mutations accumulate with tumor progression</a:t>
            </a:r>
          </a:p>
          <a:p>
            <a:endParaRPr lang="en-US" b="1" dirty="0">
              <a:solidFill>
                <a:srgbClr val="000090"/>
              </a:solidFill>
              <a:latin typeface="Calibri"/>
              <a:cs typeface="Calibri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Driver events tend to occur in the early stage of tumor</a:t>
            </a:r>
            <a:endParaRPr lang="en-US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dot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34" y="0"/>
            <a:ext cx="4082710" cy="66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1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888" y="1693334"/>
            <a:ext cx="7253111" cy="3824111"/>
          </a:xfrm>
        </p:spPr>
        <p:txBody>
          <a:bodyPr>
            <a:normAutofit/>
          </a:bodyPr>
          <a:lstStyle/>
          <a:p>
            <a:pPr>
              <a:lnSpc>
                <a:spcPts val="2860"/>
              </a:lnSpc>
              <a:buFont typeface="Wingdings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Identified ‘sensitive regions’ under strong purifying selection</a:t>
            </a:r>
          </a:p>
          <a:p>
            <a:pPr>
              <a:lnSpc>
                <a:spcPts val="2860"/>
              </a:lnSpc>
              <a:buFont typeface="Wingdings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Somatic mutations tend to disrupt functional important elements</a:t>
            </a:r>
          </a:p>
          <a:p>
            <a:pPr>
              <a:lnSpc>
                <a:spcPts val="2860"/>
              </a:lnSpc>
              <a:buFont typeface="Wingdings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Developed </a:t>
            </a:r>
            <a:r>
              <a:rPr lang="en-US" sz="2000" dirty="0" err="1" smtClean="0">
                <a:latin typeface="Calibri"/>
                <a:cs typeface="Calibri"/>
              </a:rPr>
              <a:t>FunSEQ</a:t>
            </a:r>
            <a:r>
              <a:rPr lang="en-US" sz="2000" dirty="0" smtClean="0">
                <a:latin typeface="Calibri"/>
                <a:cs typeface="Calibri"/>
              </a:rPr>
              <a:t> to annotate and prioritize noncoding variants</a:t>
            </a:r>
          </a:p>
          <a:p>
            <a:pPr>
              <a:lnSpc>
                <a:spcPts val="2860"/>
              </a:lnSpc>
              <a:buFont typeface="Wingdings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Subtype differences among gastric cancer</a:t>
            </a:r>
          </a:p>
          <a:p>
            <a:pPr>
              <a:lnSpc>
                <a:spcPts val="2860"/>
              </a:lnSpc>
              <a:buFont typeface="Wingdings" charset="2"/>
              <a:buChar char="§"/>
            </a:pPr>
            <a:endParaRPr lang="en-US" sz="2000" dirty="0" smtClean="0">
              <a:latin typeface="Calibri"/>
              <a:cs typeface="Calibri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52230" y="311423"/>
            <a:ext cx="7761818" cy="1043241"/>
          </a:xfrm>
        </p:spPr>
        <p:txBody>
          <a:bodyPr>
            <a:normAutofit/>
          </a:bodyPr>
          <a:lstStyle/>
          <a:p>
            <a:r>
              <a:rPr lang="en-US" sz="2700" b="1" dirty="0" smtClean="0">
                <a:solidFill>
                  <a:srgbClr val="000090"/>
                </a:solidFill>
                <a:latin typeface="Helvetica"/>
                <a:cs typeface="Helvetica"/>
              </a:rPr>
              <a:t>Conclusions</a:t>
            </a:r>
            <a:endParaRPr lang="en-US" sz="270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5FB397C-79A7-2F4E-81A5-2B9858DCE91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3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Helvetica"/>
                <a:cs typeface="Helvetica"/>
              </a:rPr>
              <a:t>Future Directions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447" y="1600200"/>
            <a:ext cx="7162799" cy="1979943"/>
          </a:xfrm>
        </p:spPr>
        <p:txBody>
          <a:bodyPr>
            <a:normAutofit/>
          </a:bodyPr>
          <a:lstStyle/>
          <a:p>
            <a:pPr>
              <a:lnSpc>
                <a:spcPts val="2900"/>
              </a:lnSpc>
              <a:buFont typeface="Wingdings" charset="2"/>
              <a:buChar char="§"/>
            </a:pPr>
            <a:r>
              <a:rPr lang="en-US" sz="2100" dirty="0" smtClean="0">
                <a:latin typeface="Calibri"/>
                <a:cs typeface="Calibri"/>
              </a:rPr>
              <a:t>Model updates with newly available dataset</a:t>
            </a:r>
          </a:p>
          <a:p>
            <a:pPr>
              <a:lnSpc>
                <a:spcPts val="2900"/>
              </a:lnSpc>
              <a:buFont typeface="Wingdings" charset="2"/>
              <a:buChar char="§"/>
            </a:pPr>
            <a:r>
              <a:rPr lang="en-US" sz="2100" dirty="0" smtClean="0">
                <a:latin typeface="Calibri"/>
                <a:cs typeface="Calibri"/>
              </a:rPr>
              <a:t>Better recurrence model, quantify noncoding RNAs</a:t>
            </a:r>
          </a:p>
          <a:p>
            <a:pPr>
              <a:lnSpc>
                <a:spcPts val="2900"/>
              </a:lnSpc>
              <a:buFont typeface="Wingdings" charset="2"/>
              <a:buChar char="§"/>
            </a:pPr>
            <a:r>
              <a:rPr lang="en-US" sz="2100" dirty="0" smtClean="0">
                <a:latin typeface="Calibri"/>
                <a:cs typeface="Calibri"/>
              </a:rPr>
              <a:t>Apply to large-scale </a:t>
            </a:r>
            <a:r>
              <a:rPr lang="en-US" sz="2100" smtClean="0">
                <a:latin typeface="Calibri"/>
                <a:cs typeface="Calibri"/>
              </a:rPr>
              <a:t>cancer genomes </a:t>
            </a:r>
            <a:r>
              <a:rPr lang="en-US" sz="2100" dirty="0">
                <a:latin typeface="Calibri"/>
                <a:cs typeface="Calibri"/>
              </a:rPr>
              <a:t>-</a:t>
            </a:r>
            <a:r>
              <a:rPr lang="en-US" sz="2100" dirty="0" smtClean="0">
                <a:latin typeface="Calibri"/>
                <a:cs typeface="Calibri"/>
              </a:rPr>
              <a:t> ICGC, TCGA </a:t>
            </a:r>
          </a:p>
          <a:p>
            <a:pPr>
              <a:lnSpc>
                <a:spcPts val="2900"/>
              </a:lnSpc>
              <a:buFont typeface="Wingdings" charset="2"/>
              <a:buChar char="§"/>
            </a:pPr>
            <a:r>
              <a:rPr lang="en-US" sz="2100" dirty="0" smtClean="0">
                <a:latin typeface="Calibri"/>
                <a:cs typeface="Calibri"/>
              </a:rPr>
              <a:t>…</a:t>
            </a:r>
          </a:p>
          <a:p>
            <a:pPr marL="0" indent="0">
              <a:lnSpc>
                <a:spcPts val="2900"/>
              </a:lnSpc>
              <a:buNone/>
            </a:pPr>
            <a:endParaRPr lang="en-US" sz="2100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45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96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Acknowledgement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 descr="Screen Shot 2015-02-16 at 12.11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16" y="403394"/>
            <a:ext cx="1017554" cy="11403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66644" y="1179300"/>
            <a:ext cx="340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Committee Member</a:t>
            </a:r>
          </a:p>
          <a:p>
            <a:endParaRPr lang="en-US" b="1" dirty="0">
              <a:latin typeface="Calibri"/>
              <a:cs typeface="Calibri"/>
            </a:endParaRPr>
          </a:p>
        </p:txBody>
      </p:sp>
      <p:pic>
        <p:nvPicPr>
          <p:cNvPr id="8" name="Picture 7" descr="Screen Shot 2015-02-26 at 11.17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68" y="2213425"/>
            <a:ext cx="2111040" cy="2121978"/>
          </a:xfrm>
          <a:prstGeom prst="rect">
            <a:avLst/>
          </a:prstGeom>
        </p:spPr>
      </p:pic>
      <p:pic>
        <p:nvPicPr>
          <p:cNvPr id="12" name="Picture 11" descr="Screen Shot 2015-02-26 at 11.20.1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37" y="2101149"/>
            <a:ext cx="1834758" cy="2346529"/>
          </a:xfrm>
          <a:prstGeom prst="rect">
            <a:avLst/>
          </a:prstGeom>
        </p:spPr>
      </p:pic>
      <p:pic>
        <p:nvPicPr>
          <p:cNvPr id="14" name="Picture 13" descr="Screen Shot 2015-02-26 at 11.22.5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865" y="2270819"/>
            <a:ext cx="1960089" cy="20071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21716" y="4591583"/>
            <a:ext cx="145322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dirty="0">
                <a:cs typeface="Calibri"/>
              </a:rPr>
              <a:t>Mark Gerstein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24114" y="4591583"/>
            <a:ext cx="217303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dirty="0">
                <a:cs typeface="Calibri"/>
              </a:rPr>
              <a:t>Michael Krauthammer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32811" y="4591583"/>
            <a:ext cx="135113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dirty="0" err="1">
                <a:cs typeface="Calibri"/>
              </a:rPr>
              <a:t>Hongyu</a:t>
            </a:r>
            <a:r>
              <a:rPr lang="en-US" sz="1700" dirty="0">
                <a:cs typeface="Calibri"/>
              </a:rPr>
              <a:t> Zhao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438484" y="4591583"/>
            <a:ext cx="134954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dirty="0" err="1">
                <a:cs typeface="Calibri"/>
              </a:rPr>
              <a:t>Taehoon</a:t>
            </a:r>
            <a:r>
              <a:rPr lang="en-US" sz="1700" dirty="0">
                <a:cs typeface="Calibri"/>
              </a:rPr>
              <a:t> Kim </a:t>
            </a:r>
          </a:p>
        </p:txBody>
      </p:sp>
      <p:pic>
        <p:nvPicPr>
          <p:cNvPr id="23" name="Picture 22" descr="Screen Shot 2015-02-26 at 12.33.3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24" y="2101150"/>
            <a:ext cx="1879712" cy="234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96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Acknowledgement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 descr="Screen Shot 2015-02-16 at 12.11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16" y="403394"/>
            <a:ext cx="1017554" cy="1140362"/>
          </a:xfrm>
          <a:prstGeom prst="rect">
            <a:avLst/>
          </a:prstGeom>
        </p:spPr>
      </p:pic>
      <p:pic>
        <p:nvPicPr>
          <p:cNvPr id="24" name="Picture 23" descr="yale-university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8" y="1122666"/>
            <a:ext cx="8188326" cy="46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2-25 at 12.08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0" y="1822550"/>
            <a:ext cx="7960651" cy="4321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96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Acknowledgement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 descr="Screen Shot 2015-02-16 at 12.11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16" y="403394"/>
            <a:ext cx="1017554" cy="11403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94312" y="3156402"/>
            <a:ext cx="4372204" cy="826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80"/>
              </a:lnSpc>
            </a:pPr>
            <a:r>
              <a:rPr lang="en-US" sz="2000" dirty="0" err="1" smtClean="0">
                <a:solidFill>
                  <a:schemeClr val="bg1"/>
                </a:solidFill>
                <a:latin typeface="Avenir Black"/>
                <a:cs typeface="Avenir Black"/>
              </a:rPr>
              <a:t>Ekta</a:t>
            </a:r>
            <a:r>
              <a:rPr lang="en-US" sz="2000" dirty="0" smtClean="0">
                <a:solidFill>
                  <a:schemeClr val="bg1"/>
                </a:solidFill>
                <a:latin typeface="Avenir Black"/>
                <a:cs typeface="Avenir Black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venir Black"/>
                <a:cs typeface="Avenir Black"/>
              </a:rPr>
              <a:t>Khurana</a:t>
            </a:r>
            <a:r>
              <a:rPr lang="en-US" sz="2000" dirty="0">
                <a:solidFill>
                  <a:schemeClr val="bg1"/>
                </a:solidFill>
                <a:latin typeface="Avenir Black"/>
                <a:cs typeface="Avenir Black"/>
              </a:rPr>
              <a:t> (Cornell)</a:t>
            </a:r>
          </a:p>
          <a:p>
            <a:pPr>
              <a:lnSpc>
                <a:spcPts val="1880"/>
              </a:lnSpc>
            </a:pPr>
            <a:r>
              <a:rPr lang="en-US" sz="2000" dirty="0" err="1">
                <a:solidFill>
                  <a:schemeClr val="bg1"/>
                </a:solidFill>
                <a:latin typeface="Avenir Black"/>
                <a:cs typeface="Avenir Black"/>
              </a:rPr>
              <a:t>Suganthi</a:t>
            </a:r>
            <a:r>
              <a:rPr lang="en-US" sz="2000" dirty="0">
                <a:solidFill>
                  <a:schemeClr val="bg1"/>
                </a:solidFill>
                <a:latin typeface="Avenir Black"/>
                <a:cs typeface="Avenir Black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venir Black"/>
                <a:cs typeface="Avenir Black"/>
              </a:rPr>
              <a:t>Balasubramanian</a:t>
            </a:r>
            <a:endParaRPr lang="en-US" sz="2000" dirty="0">
              <a:solidFill>
                <a:schemeClr val="bg1"/>
              </a:solidFill>
              <a:latin typeface="Avenir Black"/>
              <a:cs typeface="Avenir Black"/>
            </a:endParaRPr>
          </a:p>
          <a:p>
            <a:pPr>
              <a:lnSpc>
                <a:spcPts val="1880"/>
              </a:lnSpc>
            </a:pPr>
            <a:r>
              <a:rPr lang="en-US" sz="2000" dirty="0">
                <a:solidFill>
                  <a:schemeClr val="bg1"/>
                </a:solidFill>
                <a:latin typeface="Avenir Black"/>
                <a:cs typeface="Avenir Black"/>
              </a:rPr>
              <a:t>Chao Cheng (Dartmouth</a:t>
            </a:r>
            <a:r>
              <a:rPr lang="en-US" sz="2000" dirty="0" smtClean="0">
                <a:solidFill>
                  <a:schemeClr val="bg1"/>
                </a:solidFill>
                <a:latin typeface="Avenir Black"/>
                <a:cs typeface="Avenir Black"/>
              </a:rPr>
              <a:t>)</a:t>
            </a:r>
            <a:endParaRPr lang="en-US" sz="20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72074" y="466656"/>
            <a:ext cx="4572000" cy="8215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880"/>
              </a:lnSpc>
            </a:pPr>
            <a:r>
              <a:rPr lang="en-US" dirty="0" err="1" smtClean="0">
                <a:solidFill>
                  <a:schemeClr val="bg1"/>
                </a:solidFill>
                <a:latin typeface="Avenir Black"/>
                <a:cs typeface="Avenir Black"/>
              </a:rPr>
              <a:t>Xinmeng</a:t>
            </a:r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Black"/>
                <a:cs typeface="Avenir Black"/>
              </a:rPr>
              <a:t>Jasmin</a:t>
            </a: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 Mu (Broad)</a:t>
            </a:r>
          </a:p>
          <a:p>
            <a:pPr>
              <a:lnSpc>
                <a:spcPts val="1880"/>
              </a:lnSpc>
            </a:pP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Chong </a:t>
            </a:r>
            <a:r>
              <a:rPr lang="en-US" dirty="0" err="1">
                <a:solidFill>
                  <a:schemeClr val="bg1"/>
                </a:solidFill>
                <a:latin typeface="Avenir Black"/>
                <a:cs typeface="Avenir Black"/>
              </a:rPr>
              <a:t>Shou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  <a:p>
            <a:pPr>
              <a:lnSpc>
                <a:spcPts val="1880"/>
              </a:lnSpc>
            </a:pPr>
            <a:r>
              <a:rPr lang="en-US" dirty="0" err="1" smtClean="0">
                <a:solidFill>
                  <a:schemeClr val="bg1"/>
                </a:solidFill>
                <a:latin typeface="Avenir Black"/>
                <a:cs typeface="Avenir Black"/>
              </a:rPr>
              <a:t>Jieming</a:t>
            </a:r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 Chen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72074" y="3356014"/>
            <a:ext cx="4572000" cy="8215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880"/>
              </a:lnSpc>
            </a:pPr>
            <a:r>
              <a:rPr lang="en-US" dirty="0" err="1" smtClean="0">
                <a:solidFill>
                  <a:schemeClr val="bg1"/>
                </a:solidFill>
                <a:latin typeface="Avenir Black"/>
                <a:cs typeface="Avenir Black"/>
              </a:rPr>
              <a:t>Baikang</a:t>
            </a:r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 Pei</a:t>
            </a:r>
          </a:p>
          <a:p>
            <a:pPr>
              <a:lnSpc>
                <a:spcPts val="1880"/>
              </a:lnSpc>
            </a:pPr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Michael </a:t>
            </a:r>
            <a:r>
              <a:rPr lang="en-US" dirty="0" err="1">
                <a:solidFill>
                  <a:schemeClr val="bg1"/>
                </a:solidFill>
                <a:latin typeface="Avenir Black"/>
                <a:cs typeface="Avenir Black"/>
              </a:rPr>
              <a:t>Rutenberg</a:t>
            </a: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 Schoenberg</a:t>
            </a:r>
          </a:p>
          <a:p>
            <a:pPr>
              <a:lnSpc>
                <a:spcPts val="1880"/>
              </a:lnSpc>
            </a:pP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Robert </a:t>
            </a:r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Kitchen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72074" y="1903443"/>
            <a:ext cx="4572000" cy="8215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880"/>
              </a:lnSpc>
            </a:pP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Lucas </a:t>
            </a:r>
            <a:r>
              <a:rPr lang="en-US" dirty="0" err="1">
                <a:solidFill>
                  <a:schemeClr val="bg1"/>
                </a:solidFill>
                <a:latin typeface="Avenir Black"/>
                <a:cs typeface="Avenir Black"/>
              </a:rPr>
              <a:t>Lochovsky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  <a:p>
            <a:pPr>
              <a:lnSpc>
                <a:spcPts val="1880"/>
              </a:lnSpc>
            </a:pP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Declan Clarke</a:t>
            </a:r>
          </a:p>
          <a:p>
            <a:pPr>
              <a:lnSpc>
                <a:spcPts val="1880"/>
              </a:lnSpc>
            </a:pPr>
            <a:r>
              <a:rPr lang="en-US" dirty="0" err="1">
                <a:solidFill>
                  <a:schemeClr val="bg1"/>
                </a:solidFill>
                <a:latin typeface="Avenir Black"/>
                <a:cs typeface="Avenir Black"/>
              </a:rPr>
              <a:t>Arif</a:t>
            </a: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venir Black"/>
                <a:cs typeface="Avenir Black"/>
              </a:rPr>
              <a:t>Harmanci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72074" y="4817734"/>
            <a:ext cx="4572000" cy="8215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880"/>
              </a:lnSpc>
            </a:pP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Jing Zhang</a:t>
            </a:r>
          </a:p>
          <a:p>
            <a:pPr>
              <a:lnSpc>
                <a:spcPts val="1880"/>
              </a:lnSpc>
            </a:pPr>
            <a:r>
              <a:rPr lang="en-US" dirty="0" err="1">
                <a:solidFill>
                  <a:schemeClr val="bg1"/>
                </a:solidFill>
                <a:latin typeface="Avenir Black"/>
                <a:cs typeface="Avenir Black"/>
              </a:rPr>
              <a:t>Sushant</a:t>
            </a: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Kumar</a:t>
            </a:r>
          </a:p>
          <a:p>
            <a:pPr>
              <a:lnSpc>
                <a:spcPts val="1880"/>
              </a:lnSpc>
            </a:pPr>
            <a:r>
              <a:rPr lang="en-US" dirty="0" err="1" smtClean="0">
                <a:solidFill>
                  <a:schemeClr val="bg1"/>
                </a:solidFill>
                <a:latin typeface="Avenir Black"/>
                <a:cs typeface="Avenir Black"/>
              </a:rPr>
              <a:t>Timur</a:t>
            </a:r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venir Black"/>
                <a:cs typeface="Avenir Black"/>
              </a:rPr>
              <a:t>Galeev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72074" y="1187968"/>
            <a:ext cx="4572000" cy="8215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880"/>
              </a:lnSpc>
            </a:pP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Jason Bedford</a:t>
            </a:r>
          </a:p>
          <a:p>
            <a:pPr>
              <a:lnSpc>
                <a:spcPts val="1880"/>
              </a:lnSpc>
            </a:pP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Andrea </a:t>
            </a:r>
            <a:r>
              <a:rPr lang="en-US" dirty="0" err="1">
                <a:solidFill>
                  <a:schemeClr val="bg1"/>
                </a:solidFill>
                <a:latin typeface="Avenir Black"/>
                <a:cs typeface="Avenir Black"/>
              </a:rPr>
              <a:t>Sboner</a:t>
            </a: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 (Cornell)</a:t>
            </a:r>
          </a:p>
          <a:p>
            <a:pPr>
              <a:lnSpc>
                <a:spcPts val="1880"/>
              </a:lnSpc>
            </a:pPr>
            <a:r>
              <a:rPr lang="en-US" dirty="0" err="1">
                <a:solidFill>
                  <a:schemeClr val="bg1"/>
                </a:solidFill>
                <a:latin typeface="Avenir Black"/>
                <a:cs typeface="Avenir Black"/>
              </a:rPr>
              <a:t>Alexej</a:t>
            </a: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Black"/>
                <a:cs typeface="Avenir Black"/>
              </a:rPr>
              <a:t>Abyzov</a:t>
            </a: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 (Mayo)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72074" y="2643975"/>
            <a:ext cx="4572000" cy="8215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880"/>
              </a:lnSpc>
            </a:pP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Joel </a:t>
            </a:r>
            <a:r>
              <a:rPr lang="en-US" dirty="0" err="1">
                <a:solidFill>
                  <a:schemeClr val="bg1"/>
                </a:solidFill>
                <a:latin typeface="Avenir Black"/>
                <a:cs typeface="Avenir Black"/>
              </a:rPr>
              <a:t>Rozowsky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  <a:p>
            <a:pPr>
              <a:lnSpc>
                <a:spcPts val="1880"/>
              </a:lnSpc>
            </a:pPr>
            <a:r>
              <a:rPr lang="en-US" dirty="0" err="1">
                <a:solidFill>
                  <a:schemeClr val="bg1"/>
                </a:solidFill>
                <a:latin typeface="Avenir Black"/>
                <a:cs typeface="Avenir Black"/>
              </a:rPr>
              <a:t>Anurag</a:t>
            </a: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Black"/>
                <a:cs typeface="Avenir Black"/>
              </a:rPr>
              <a:t>Sethi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  <a:p>
            <a:pPr>
              <a:lnSpc>
                <a:spcPts val="1880"/>
              </a:lnSpc>
            </a:pP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Koon-</a:t>
            </a:r>
            <a:r>
              <a:rPr lang="en-US" dirty="0" err="1">
                <a:solidFill>
                  <a:schemeClr val="bg1"/>
                </a:solidFill>
                <a:latin typeface="Avenir Black"/>
                <a:cs typeface="Avenir Black"/>
              </a:rPr>
              <a:t>Kiu</a:t>
            </a: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 Yan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72074" y="4075376"/>
            <a:ext cx="4572000" cy="8215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880"/>
              </a:lnSpc>
            </a:pP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Cristina </a:t>
            </a:r>
            <a:r>
              <a:rPr lang="en-US" dirty="0" err="1">
                <a:solidFill>
                  <a:schemeClr val="bg1"/>
                </a:solidFill>
                <a:latin typeface="Avenir Black"/>
                <a:cs typeface="Avenir Black"/>
              </a:rPr>
              <a:t>Sisu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  <a:p>
            <a:pPr>
              <a:lnSpc>
                <a:spcPts val="1880"/>
              </a:lnSpc>
            </a:pPr>
            <a:r>
              <a:rPr lang="en-US" dirty="0" err="1">
                <a:solidFill>
                  <a:schemeClr val="bg1"/>
                </a:solidFill>
                <a:latin typeface="Avenir Black"/>
                <a:cs typeface="Avenir Black"/>
              </a:rPr>
              <a:t>Daifeng</a:t>
            </a: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 Wang</a:t>
            </a:r>
          </a:p>
          <a:p>
            <a:pPr>
              <a:lnSpc>
                <a:spcPts val="1880"/>
              </a:lnSpc>
            </a:pP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Yan Zhang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72074" y="5544756"/>
            <a:ext cx="4572000" cy="8215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880"/>
              </a:lnSpc>
            </a:pP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Fabio Navarro</a:t>
            </a:r>
          </a:p>
          <a:p>
            <a:pPr>
              <a:lnSpc>
                <a:spcPts val="1880"/>
              </a:lnSpc>
            </a:pP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Leonidas </a:t>
            </a:r>
            <a:r>
              <a:rPr lang="en-US" dirty="0" err="1">
                <a:solidFill>
                  <a:schemeClr val="bg1"/>
                </a:solidFill>
                <a:latin typeface="Avenir Black"/>
                <a:cs typeface="Avenir Black"/>
              </a:rPr>
              <a:t>Salichos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  <a:p>
            <a:pPr>
              <a:lnSpc>
                <a:spcPts val="1880"/>
              </a:lnSpc>
            </a:pP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Dan </a:t>
            </a:r>
            <a:r>
              <a:rPr lang="en-US" dirty="0" err="1">
                <a:solidFill>
                  <a:schemeClr val="bg1"/>
                </a:solidFill>
                <a:latin typeface="Avenir Black"/>
                <a:cs typeface="Avenir Black"/>
              </a:rPr>
              <a:t>Spakowicz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72074" y="6243129"/>
            <a:ext cx="4572000" cy="8215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880"/>
              </a:lnSpc>
            </a:pPr>
            <a:r>
              <a:rPr lang="en-US" dirty="0" err="1">
                <a:solidFill>
                  <a:schemeClr val="bg1"/>
                </a:solidFill>
                <a:latin typeface="Avenir Black"/>
                <a:cs typeface="Avenir Black"/>
              </a:rPr>
              <a:t>Shantao</a:t>
            </a: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 Li</a:t>
            </a:r>
          </a:p>
          <a:p>
            <a:pPr>
              <a:lnSpc>
                <a:spcPts val="1880"/>
              </a:lnSpc>
            </a:pPr>
            <a:r>
              <a:rPr lang="en-US" dirty="0" err="1">
                <a:solidFill>
                  <a:schemeClr val="bg1"/>
                </a:solidFill>
                <a:latin typeface="Avenir Black"/>
                <a:cs typeface="Avenir Black"/>
              </a:rPr>
              <a:t>Mengting</a:t>
            </a: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Black"/>
                <a:cs typeface="Avenir Black"/>
              </a:rPr>
              <a:t>Gu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  <a:p>
            <a:pPr>
              <a:lnSpc>
                <a:spcPts val="1880"/>
              </a:lnSpc>
            </a:pP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Paul Muir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72074" y="6972310"/>
            <a:ext cx="4572000" cy="58050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880"/>
              </a:lnSpc>
            </a:pPr>
            <a:r>
              <a:rPr lang="en-US" dirty="0" err="1">
                <a:solidFill>
                  <a:schemeClr val="bg1"/>
                </a:solidFill>
                <a:latin typeface="Avenir Black"/>
                <a:cs typeface="Avenir Black"/>
              </a:rPr>
              <a:t>Mihali</a:t>
            </a: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 Felipe</a:t>
            </a:r>
          </a:p>
          <a:p>
            <a:pPr>
              <a:lnSpc>
                <a:spcPts val="1880"/>
              </a:lnSpc>
            </a:pP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Lori </a:t>
            </a:r>
            <a:r>
              <a:rPr lang="en-US" dirty="0" err="1">
                <a:solidFill>
                  <a:schemeClr val="bg1"/>
                </a:solidFill>
                <a:latin typeface="Avenir Black"/>
                <a:cs typeface="Avenir Black"/>
              </a:rPr>
              <a:t>Iannicelli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91000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4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uiExpand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96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Acknowledgement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 descr="Screen Shot 2015-02-16 at 12.11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16" y="403394"/>
            <a:ext cx="1017554" cy="11403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05135" y="1397245"/>
            <a:ext cx="2221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Zhu Liu </a:t>
            </a:r>
            <a:endParaRPr lang="en-US" sz="1600" dirty="0">
              <a:latin typeface="Calibri"/>
              <a:cs typeface="Calibri"/>
            </a:endParaRPr>
          </a:p>
          <a:p>
            <a:r>
              <a:rPr lang="en-US" sz="1600" dirty="0" err="1" smtClean="0">
                <a:latin typeface="Calibri"/>
                <a:cs typeface="Calibri"/>
              </a:rPr>
              <a:t>Shaoke</a:t>
            </a:r>
            <a:r>
              <a:rPr lang="en-US" sz="1600" dirty="0" smtClean="0">
                <a:latin typeface="Calibri"/>
                <a:cs typeface="Calibri"/>
              </a:rPr>
              <a:t> Lou</a:t>
            </a:r>
          </a:p>
          <a:p>
            <a:r>
              <a:rPr lang="en-US" sz="1600" dirty="0" smtClean="0">
                <a:latin typeface="Calibri"/>
                <a:cs typeface="Calibri"/>
              </a:rPr>
              <a:t>Kevin </a:t>
            </a:r>
            <a:r>
              <a:rPr lang="en-US" sz="1600" dirty="0">
                <a:latin typeface="Calibri"/>
                <a:cs typeface="Calibri"/>
              </a:rPr>
              <a:t>Y </a:t>
            </a:r>
            <a:r>
              <a:rPr lang="en-US" sz="1600" dirty="0" smtClean="0">
                <a:latin typeface="Calibri"/>
                <a:cs typeface="Calibri"/>
              </a:rPr>
              <a:t>Yip</a:t>
            </a:r>
          </a:p>
          <a:p>
            <a:r>
              <a:rPr lang="en-US" sz="1600" dirty="0" smtClean="0">
                <a:latin typeface="Calibri"/>
                <a:cs typeface="Calibri"/>
              </a:rPr>
              <a:t>Mark Rubin</a:t>
            </a:r>
          </a:p>
          <a:p>
            <a:r>
              <a:rPr lang="en-US" sz="1600" dirty="0" smtClean="0"/>
              <a:t>Dimple </a:t>
            </a:r>
            <a:r>
              <a:rPr lang="en-US" sz="1600" dirty="0" err="1" smtClean="0"/>
              <a:t>Chakravarty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6092566" y="1958509"/>
            <a:ext cx="2433277" cy="1524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 dirty="0">
                <a:latin typeface="Calibri"/>
                <a:cs typeface="Calibri"/>
              </a:rPr>
              <a:t>Lisa </a:t>
            </a:r>
            <a:r>
              <a:rPr lang="en-US" sz="1600" dirty="0" err="1">
                <a:latin typeface="Calibri"/>
                <a:cs typeface="Calibri"/>
              </a:rPr>
              <a:t>Sobel</a:t>
            </a:r>
            <a:endParaRPr lang="en-US" sz="1600" dirty="0">
              <a:latin typeface="Calibri"/>
              <a:cs typeface="Calibri"/>
            </a:endParaRPr>
          </a:p>
          <a:p>
            <a:pPr>
              <a:lnSpc>
                <a:spcPts val="2240"/>
              </a:lnSpc>
            </a:pPr>
            <a:r>
              <a:rPr lang="en-US" sz="1600" dirty="0">
                <a:latin typeface="Calibri"/>
                <a:cs typeface="Calibri"/>
              </a:rPr>
              <a:t>Perry Miller</a:t>
            </a:r>
          </a:p>
          <a:p>
            <a:pPr>
              <a:lnSpc>
                <a:spcPts val="2240"/>
              </a:lnSpc>
            </a:pPr>
            <a:r>
              <a:rPr lang="en-US" sz="1600" b="1" dirty="0" smtClean="0">
                <a:latin typeface="Calibri"/>
                <a:cs typeface="Calibri"/>
              </a:rPr>
              <a:t>All the Yale </a:t>
            </a:r>
            <a:r>
              <a:rPr lang="en-US" sz="1600" b="1" dirty="0" err="1" smtClean="0">
                <a:latin typeface="Calibri"/>
                <a:cs typeface="Calibri"/>
              </a:rPr>
              <a:t>CBBer</a:t>
            </a:r>
            <a:endParaRPr lang="en-US" sz="1600" b="1" dirty="0">
              <a:latin typeface="Calibri"/>
              <a:cs typeface="Calibri"/>
            </a:endParaRPr>
          </a:p>
          <a:p>
            <a:pPr>
              <a:lnSpc>
                <a:spcPts val="2240"/>
              </a:lnSpc>
            </a:pPr>
            <a:r>
              <a:rPr lang="en-US" sz="1600" b="1" dirty="0">
                <a:latin typeface="Calibri"/>
                <a:cs typeface="Calibri"/>
              </a:rPr>
              <a:t>My family and friends</a:t>
            </a:r>
          </a:p>
          <a:p>
            <a:pPr>
              <a:lnSpc>
                <a:spcPts val="2240"/>
              </a:lnSpc>
            </a:pPr>
            <a:r>
              <a:rPr lang="en-US" sz="1600" dirty="0" err="1">
                <a:latin typeface="Calibri"/>
                <a:cs typeface="Calibri"/>
              </a:rPr>
              <a:t>Zhixiang</a:t>
            </a:r>
            <a:r>
              <a:rPr lang="en-US" sz="1600" dirty="0">
                <a:latin typeface="Calibri"/>
                <a:cs typeface="Calibri"/>
              </a:rPr>
              <a:t> Lin</a:t>
            </a:r>
          </a:p>
        </p:txBody>
      </p:sp>
      <p:pic>
        <p:nvPicPr>
          <p:cNvPr id="13" name="Picture 199" descr="cover_na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7" b="15561"/>
          <a:stretch>
            <a:fillRect/>
          </a:stretch>
        </p:blipFill>
        <p:spPr bwMode="auto">
          <a:xfrm>
            <a:off x="2688682" y="2848420"/>
            <a:ext cx="2086328" cy="163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348785" y="4458655"/>
            <a:ext cx="5461079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0" b="1" dirty="0" err="1">
                <a:latin typeface="Calibri"/>
                <a:cs typeface="Calibri"/>
              </a:rPr>
              <a:t>Vincenza</a:t>
            </a:r>
            <a:r>
              <a:rPr lang="en-US" sz="1450" b="1" dirty="0">
                <a:latin typeface="Calibri"/>
                <a:cs typeface="Calibri"/>
              </a:rPr>
              <a:t> </a:t>
            </a:r>
            <a:r>
              <a:rPr lang="en-US" sz="1450" b="1" dirty="0" smtClean="0">
                <a:latin typeface="Calibri"/>
                <a:cs typeface="Calibri"/>
              </a:rPr>
              <a:t>Colonna, </a:t>
            </a:r>
            <a:r>
              <a:rPr lang="en-US" sz="1450" b="1" dirty="0" err="1" smtClean="0">
                <a:latin typeface="Calibri"/>
                <a:cs typeface="Calibri"/>
              </a:rPr>
              <a:t>Yali</a:t>
            </a:r>
            <a:r>
              <a:rPr lang="en-US" sz="1450" b="1" dirty="0" smtClean="0">
                <a:latin typeface="Calibri"/>
                <a:cs typeface="Calibri"/>
              </a:rPr>
              <a:t> </a:t>
            </a:r>
            <a:r>
              <a:rPr lang="en-US" sz="1450" b="1" dirty="0" err="1" smtClean="0">
                <a:latin typeface="Calibri"/>
                <a:cs typeface="Calibri"/>
              </a:rPr>
              <a:t>Xue</a:t>
            </a:r>
            <a:r>
              <a:rPr lang="en-US" sz="1450" b="1" dirty="0" smtClean="0">
                <a:latin typeface="Calibri"/>
                <a:cs typeface="Calibri"/>
              </a:rPr>
              <a:t>, Chris </a:t>
            </a:r>
            <a:r>
              <a:rPr lang="en-US" sz="1450" b="1" dirty="0">
                <a:latin typeface="Calibri"/>
                <a:cs typeface="Calibri"/>
              </a:rPr>
              <a:t>Tyler-</a:t>
            </a:r>
            <a:r>
              <a:rPr lang="en-US" sz="1450" b="1" dirty="0" smtClean="0">
                <a:latin typeface="Calibri"/>
                <a:cs typeface="Calibri"/>
              </a:rPr>
              <a:t>Smith, Hyun </a:t>
            </a:r>
            <a:r>
              <a:rPr lang="en-US" sz="1450" b="1" dirty="0">
                <a:latin typeface="Calibri"/>
                <a:cs typeface="Calibri"/>
              </a:rPr>
              <a:t>Min Kang, </a:t>
            </a:r>
            <a:r>
              <a:rPr lang="en-US" sz="1450" b="1" dirty="0" err="1">
                <a:latin typeface="Calibri"/>
                <a:cs typeface="Calibri"/>
              </a:rPr>
              <a:t>Tuuli</a:t>
            </a:r>
            <a:r>
              <a:rPr lang="en-US" sz="1450" b="1" dirty="0">
                <a:latin typeface="Calibri"/>
                <a:cs typeface="Calibri"/>
              </a:rPr>
              <a:t> </a:t>
            </a:r>
            <a:r>
              <a:rPr lang="en-US" sz="1450" b="1" dirty="0" err="1">
                <a:latin typeface="Calibri"/>
                <a:cs typeface="Calibri"/>
              </a:rPr>
              <a:t>Lappalainen</a:t>
            </a:r>
            <a:r>
              <a:rPr lang="en-US" sz="1450" dirty="0">
                <a:latin typeface="Calibri"/>
                <a:cs typeface="Calibri"/>
              </a:rPr>
              <a:t>, Kathryn Beal, Daniel Challis, Yuan Chen, Laura Clarke, Fiona Cunningham, </a:t>
            </a:r>
            <a:r>
              <a:rPr lang="en-US" sz="1450" dirty="0" err="1">
                <a:latin typeface="Calibri"/>
                <a:cs typeface="Calibri"/>
              </a:rPr>
              <a:t>Emmanouil</a:t>
            </a:r>
            <a:r>
              <a:rPr lang="en-US" sz="1450" dirty="0">
                <a:latin typeface="Calibri"/>
                <a:cs typeface="Calibri"/>
              </a:rPr>
              <a:t> T. </a:t>
            </a:r>
            <a:r>
              <a:rPr lang="en-US" sz="1450" dirty="0" err="1">
                <a:latin typeface="Calibri"/>
                <a:cs typeface="Calibri"/>
              </a:rPr>
              <a:t>Dermitzakis</a:t>
            </a:r>
            <a:r>
              <a:rPr lang="en-US" sz="1450" dirty="0">
                <a:latin typeface="Calibri"/>
                <a:cs typeface="Calibri"/>
              </a:rPr>
              <a:t>, </a:t>
            </a:r>
            <a:r>
              <a:rPr lang="en-US" sz="1450" dirty="0" err="1">
                <a:latin typeface="Calibri"/>
                <a:cs typeface="Calibri"/>
              </a:rPr>
              <a:t>Uday</a:t>
            </a:r>
            <a:r>
              <a:rPr lang="en-US" sz="1450" dirty="0">
                <a:latin typeface="Calibri"/>
                <a:cs typeface="Calibri"/>
              </a:rPr>
              <a:t> </a:t>
            </a:r>
            <a:r>
              <a:rPr lang="en-US" sz="1450" dirty="0" err="1">
                <a:latin typeface="Calibri"/>
                <a:cs typeface="Calibri"/>
              </a:rPr>
              <a:t>Evani</a:t>
            </a:r>
            <a:r>
              <a:rPr lang="en-US" sz="1450" dirty="0">
                <a:latin typeface="Calibri"/>
                <a:cs typeface="Calibri"/>
              </a:rPr>
              <a:t>, Paul </a:t>
            </a:r>
            <a:r>
              <a:rPr lang="en-US" sz="1450" dirty="0" err="1">
                <a:latin typeface="Calibri"/>
                <a:cs typeface="Calibri"/>
              </a:rPr>
              <a:t>Flicek</a:t>
            </a:r>
            <a:r>
              <a:rPr lang="en-US" sz="1450" dirty="0">
                <a:latin typeface="Calibri"/>
                <a:cs typeface="Calibri"/>
              </a:rPr>
              <a:t>, Erik Garrison, Javier </a:t>
            </a:r>
            <a:r>
              <a:rPr lang="en-US" sz="1450" dirty="0" err="1">
                <a:latin typeface="Calibri"/>
                <a:cs typeface="Calibri"/>
              </a:rPr>
              <a:t>Herrero</a:t>
            </a:r>
            <a:r>
              <a:rPr lang="en-US" sz="1450" dirty="0">
                <a:latin typeface="Calibri"/>
                <a:cs typeface="Calibri"/>
              </a:rPr>
              <a:t>, Yong Kong, Kasper </a:t>
            </a:r>
            <a:r>
              <a:rPr lang="en-US" sz="1450" dirty="0" err="1">
                <a:latin typeface="Calibri"/>
                <a:cs typeface="Calibri"/>
              </a:rPr>
              <a:t>Lage</a:t>
            </a:r>
            <a:r>
              <a:rPr lang="en-US" sz="1450" b="1" dirty="0">
                <a:latin typeface="Calibri"/>
                <a:cs typeface="Calibri"/>
              </a:rPr>
              <a:t>, Daniel G. MacArthur</a:t>
            </a:r>
            <a:r>
              <a:rPr lang="en-US" sz="1450" dirty="0">
                <a:latin typeface="Calibri"/>
                <a:cs typeface="Calibri"/>
              </a:rPr>
              <a:t>, Gabor </a:t>
            </a:r>
            <a:r>
              <a:rPr lang="en-US" sz="1450" dirty="0" err="1">
                <a:latin typeface="Calibri"/>
                <a:cs typeface="Calibri"/>
              </a:rPr>
              <a:t>Marth</a:t>
            </a:r>
            <a:r>
              <a:rPr lang="en-US" sz="1450" dirty="0">
                <a:latin typeface="Calibri"/>
                <a:cs typeface="Calibri"/>
              </a:rPr>
              <a:t>, Donna </a:t>
            </a:r>
            <a:r>
              <a:rPr lang="en-US" sz="1450" dirty="0" err="1">
                <a:latin typeface="Calibri"/>
                <a:cs typeface="Calibri"/>
              </a:rPr>
              <a:t>Muzny</a:t>
            </a:r>
            <a:r>
              <a:rPr lang="en-US" sz="1450" dirty="0">
                <a:latin typeface="Calibri"/>
                <a:cs typeface="Calibri"/>
              </a:rPr>
              <a:t>, Tune H. </a:t>
            </a:r>
            <a:r>
              <a:rPr lang="en-US" sz="1450" dirty="0" err="1">
                <a:latin typeface="Calibri"/>
                <a:cs typeface="Calibri"/>
              </a:rPr>
              <a:t>Pers</a:t>
            </a:r>
            <a:r>
              <a:rPr lang="en-US" sz="1450" dirty="0">
                <a:latin typeface="Calibri"/>
                <a:cs typeface="Calibri"/>
              </a:rPr>
              <a:t>, Graham R. S. Ritchie, Jeffrey A. Rosenfeld, </a:t>
            </a:r>
            <a:r>
              <a:rPr lang="en-US" sz="1450" dirty="0" err="1">
                <a:latin typeface="Calibri"/>
                <a:cs typeface="Calibri"/>
              </a:rPr>
              <a:t>Fuli</a:t>
            </a:r>
            <a:r>
              <a:rPr lang="en-US" sz="1450" dirty="0">
                <a:latin typeface="Calibri"/>
                <a:cs typeface="Calibri"/>
              </a:rPr>
              <a:t> Yu, Richard </a:t>
            </a:r>
            <a:r>
              <a:rPr lang="en-US" sz="1450" dirty="0" smtClean="0">
                <a:latin typeface="Calibri"/>
                <a:cs typeface="Calibri"/>
              </a:rPr>
              <a:t>Gibbs, </a:t>
            </a:r>
            <a:r>
              <a:rPr lang="en-US" sz="1450" b="1" dirty="0" err="1" smtClean="0">
                <a:latin typeface="Calibri"/>
                <a:cs typeface="Calibri"/>
              </a:rPr>
              <a:t>Haiyuan</a:t>
            </a:r>
            <a:r>
              <a:rPr lang="en-US" sz="1450" b="1" dirty="0" smtClean="0">
                <a:latin typeface="Calibri"/>
                <a:cs typeface="Calibri"/>
              </a:rPr>
              <a:t> Yu</a:t>
            </a:r>
            <a:endParaRPr lang="en-US" sz="145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21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 descr="Screen Shot 2015-02-16 at 12.11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16" y="403394"/>
            <a:ext cx="1017554" cy="1140362"/>
          </a:xfrm>
          <a:prstGeom prst="rect">
            <a:avLst/>
          </a:prstGeom>
        </p:spPr>
      </p:pic>
      <p:pic>
        <p:nvPicPr>
          <p:cNvPr id="7" name="Picture 6" descr="Screen Shot 2015-02-26 at 2.50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44" y="4089452"/>
            <a:ext cx="2849464" cy="19140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50038" y="2062117"/>
            <a:ext cx="492196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Thanks for listening!</a:t>
            </a:r>
          </a:p>
          <a:p>
            <a:pPr algn="ctr"/>
            <a:endParaRPr lang="en-US" b="1" dirty="0" smtClean="0">
              <a:solidFill>
                <a:srgbClr val="000090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19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It’s </a:t>
            </a:r>
          </a:p>
          <a:p>
            <a:pPr algn="ctr"/>
            <a:r>
              <a:rPr lang="en-US" sz="2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time for Questions. </a:t>
            </a:r>
          </a:p>
        </p:txBody>
      </p:sp>
    </p:spTree>
    <p:extLst>
      <p:ext uri="{BB962C8B-B14F-4D97-AF65-F5344CB8AC3E}">
        <p14:creationId xmlns:p14="http://schemas.microsoft.com/office/powerpoint/2010/main" val="218640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5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76687" y="294204"/>
            <a:ext cx="7804931" cy="3135984"/>
          </a:xfrm>
        </p:spPr>
        <p:txBody>
          <a:bodyPr>
            <a:normAutofit/>
          </a:bodyPr>
          <a:lstStyle/>
          <a:p>
            <a:pPr marL="0" indent="0">
              <a:lnSpc>
                <a:spcPts val="2600"/>
              </a:lnSpc>
              <a:buNone/>
            </a:pPr>
            <a:r>
              <a:rPr lang="en-US" sz="2500" b="1" dirty="0">
                <a:solidFill>
                  <a:srgbClr val="000090"/>
                </a:solidFill>
                <a:latin typeface="Calibri"/>
                <a:cs typeface="Calibri"/>
              </a:rPr>
              <a:t>Decoding </a:t>
            </a:r>
            <a:r>
              <a:rPr lang="en-US" sz="2500" b="1" dirty="0" smtClean="0">
                <a:solidFill>
                  <a:srgbClr val="000090"/>
                </a:solidFill>
                <a:latin typeface="Calibri"/>
                <a:cs typeface="Calibri"/>
              </a:rPr>
              <a:t>the Human </a:t>
            </a:r>
            <a:r>
              <a:rPr lang="en-US" sz="2500" b="1" dirty="0">
                <a:solidFill>
                  <a:srgbClr val="000090"/>
                </a:solidFill>
                <a:latin typeface="Calibri"/>
                <a:cs typeface="Calibri"/>
              </a:rPr>
              <a:t>Genome -</a:t>
            </a:r>
            <a:r>
              <a:rPr lang="en-US" sz="2500" b="1" dirty="0" smtClean="0">
                <a:solidFill>
                  <a:srgbClr val="000090"/>
                </a:solidFill>
                <a:latin typeface="Calibri"/>
                <a:cs typeface="Calibri"/>
              </a:rPr>
              <a:t> coding / noncoding</a:t>
            </a:r>
            <a:endParaRPr lang="en-US" sz="2500" b="1" dirty="0">
              <a:solidFill>
                <a:srgbClr val="000090"/>
              </a:solidFill>
              <a:latin typeface="Calibri"/>
              <a:cs typeface="Calibri"/>
            </a:endParaRPr>
          </a:p>
          <a:p>
            <a:pPr marL="0" indent="0">
              <a:lnSpc>
                <a:spcPts val="2600"/>
              </a:lnSpc>
              <a:buNone/>
            </a:pPr>
            <a:endParaRPr lang="en-US" sz="2500" dirty="0" smtClean="0">
              <a:latin typeface="Calibri"/>
              <a:cs typeface="Calibri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925092" y="6124363"/>
            <a:ext cx="17617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latin typeface="Times New Roman"/>
                <a:cs typeface="Times New Roman"/>
              </a:rPr>
              <a:t>Ecker</a:t>
            </a:r>
            <a:r>
              <a:rPr lang="en-US" sz="1200" dirty="0" smtClean="0">
                <a:latin typeface="Times New Roman"/>
                <a:cs typeface="Times New Roman"/>
              </a:rPr>
              <a:t> et al., Nature, 2012 </a:t>
            </a:r>
            <a:endParaRPr lang="en-US" sz="1200" dirty="0">
              <a:latin typeface="Times New Roman"/>
              <a:cs typeface="Times New Roman"/>
            </a:endParaRPr>
          </a:p>
        </p:txBody>
      </p:sp>
      <p:pic>
        <p:nvPicPr>
          <p:cNvPr id="74" name="Picture 73" descr="489052a-f1.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63" y="1329109"/>
            <a:ext cx="6044046" cy="4638454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823448" y="80346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ENCODE Project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8157" y="2650337"/>
            <a:ext cx="7462875" cy="21467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2280"/>
              </a:lnSpc>
            </a:pPr>
            <a:endParaRPr lang="en-US" sz="2200" b="1" dirty="0" smtClean="0">
              <a:solidFill>
                <a:srgbClr val="800000"/>
              </a:solidFill>
              <a:cs typeface="Helvetica"/>
            </a:endParaRPr>
          </a:p>
          <a:p>
            <a:pPr>
              <a:lnSpc>
                <a:spcPts val="2280"/>
              </a:lnSpc>
            </a:pPr>
            <a:endParaRPr lang="en-US" sz="2200" b="1" dirty="0">
              <a:solidFill>
                <a:srgbClr val="800000"/>
              </a:solidFill>
              <a:cs typeface="Helvetica"/>
            </a:endParaRPr>
          </a:p>
          <a:p>
            <a:pPr>
              <a:lnSpc>
                <a:spcPts val="2280"/>
              </a:lnSpc>
            </a:pPr>
            <a:endParaRPr lang="en-US" sz="2200" b="1" dirty="0" smtClean="0">
              <a:solidFill>
                <a:srgbClr val="800000"/>
              </a:solidFill>
              <a:cs typeface="Helvetica"/>
            </a:endParaRPr>
          </a:p>
          <a:p>
            <a:pPr>
              <a:lnSpc>
                <a:spcPts val="2280"/>
              </a:lnSpc>
            </a:pPr>
            <a:r>
              <a:rPr lang="en-US" sz="2200" b="1" dirty="0" smtClean="0">
                <a:solidFill>
                  <a:srgbClr val="800000"/>
                </a:solidFill>
                <a:cs typeface="Helvetica"/>
              </a:rPr>
              <a:t>How to quantify functional consequences of genetic variants ?</a:t>
            </a:r>
            <a:endParaRPr lang="en-US" sz="2200" b="1" dirty="0">
              <a:solidFill>
                <a:srgbClr val="800000"/>
              </a:solidFill>
              <a:cs typeface="Helvetica"/>
            </a:endParaRPr>
          </a:p>
          <a:p>
            <a:pPr>
              <a:lnSpc>
                <a:spcPts val="2280"/>
              </a:lnSpc>
            </a:pPr>
            <a:endParaRPr lang="en-US" sz="2200" b="1" dirty="0" smtClean="0">
              <a:solidFill>
                <a:srgbClr val="800000"/>
              </a:solidFill>
              <a:cs typeface="Helvetica"/>
            </a:endParaRPr>
          </a:p>
          <a:p>
            <a:pPr>
              <a:lnSpc>
                <a:spcPts val="2280"/>
              </a:lnSpc>
            </a:pPr>
            <a:endParaRPr lang="en-US" sz="2200" b="1" dirty="0">
              <a:solidFill>
                <a:srgbClr val="800000"/>
              </a:solidFill>
              <a:cs typeface="Helvetica"/>
            </a:endParaRPr>
          </a:p>
          <a:p>
            <a:pPr>
              <a:lnSpc>
                <a:spcPts val="2280"/>
              </a:lnSpc>
            </a:pPr>
            <a:r>
              <a:rPr lang="en-US" sz="2200" b="1" dirty="0" smtClean="0">
                <a:solidFill>
                  <a:srgbClr val="800000"/>
                </a:solidFill>
                <a:cs typeface="Helvetica"/>
              </a:rPr>
              <a:t> </a:t>
            </a:r>
            <a:endParaRPr lang="en-US" sz="2200" b="1" dirty="0">
              <a:solidFill>
                <a:srgbClr val="800000"/>
              </a:solidFill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7338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318" y="551049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b="1" dirty="0" smtClean="0">
                <a:solidFill>
                  <a:srgbClr val="000090"/>
                </a:solidFill>
                <a:latin typeface="Helvetica"/>
                <a:cs typeface="Helvetica"/>
              </a:rPr>
              <a:t>Outline</a:t>
            </a:r>
            <a:endParaRPr lang="en-US" sz="340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9032" y="1628588"/>
            <a:ext cx="6045440" cy="307788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 smtClean="0">
              <a:latin typeface="Calibri"/>
              <a:cs typeface="Calibri"/>
            </a:endParaRPr>
          </a:p>
          <a:p>
            <a:pPr>
              <a:buFont typeface="Wingdings" charset="2"/>
              <a:buChar char="§"/>
            </a:pPr>
            <a:r>
              <a:rPr lang="en-US" sz="2400" b="1" dirty="0" smtClean="0">
                <a:latin typeface="Calibri"/>
                <a:cs typeface="Calibri"/>
              </a:rPr>
              <a:t>Coding Variants Interpretation</a:t>
            </a:r>
          </a:p>
          <a:p>
            <a:pPr marL="685800" lvl="1">
              <a:buFontTx/>
              <a:buChar char="-"/>
            </a:pPr>
            <a:r>
              <a:rPr lang="en-US" sz="2400" dirty="0" err="1" smtClean="0">
                <a:latin typeface="Calibri"/>
                <a:cs typeface="Calibri"/>
              </a:rPr>
              <a:t>NetSNP</a:t>
            </a:r>
            <a:endParaRPr lang="en-US" sz="2400" dirty="0" smtClean="0">
              <a:latin typeface="Calibri"/>
              <a:cs typeface="Calibri"/>
            </a:endParaRPr>
          </a:p>
          <a:p>
            <a:pPr marL="685800" lvl="1">
              <a:buFontTx/>
              <a:buChar char="-"/>
            </a:pPr>
            <a:r>
              <a:rPr lang="en-US" sz="2400" dirty="0" err="1" smtClean="0">
                <a:latin typeface="Calibri"/>
                <a:cs typeface="Calibri"/>
              </a:rPr>
              <a:t>ALoFT</a:t>
            </a:r>
            <a:endParaRPr lang="en-US" sz="2400" dirty="0" smtClean="0">
              <a:latin typeface="Calibri"/>
              <a:cs typeface="Calibri"/>
            </a:endParaRPr>
          </a:p>
          <a:p>
            <a:pPr>
              <a:buFont typeface="Wingdings" charset="2"/>
              <a:buChar char="§"/>
            </a:pPr>
            <a:r>
              <a:rPr lang="en-US" sz="2400" b="1" dirty="0" smtClean="0">
                <a:latin typeface="Calibri"/>
                <a:cs typeface="Calibri"/>
              </a:rPr>
              <a:t>Noncoding Variants Interpretation</a:t>
            </a:r>
          </a:p>
          <a:p>
            <a:pPr marL="685800" lvl="1">
              <a:buFontTx/>
              <a:buChar char="-"/>
            </a:pPr>
            <a:r>
              <a:rPr lang="en-US" sz="2400" dirty="0" err="1" smtClean="0">
                <a:latin typeface="Calibri"/>
                <a:cs typeface="Calibri"/>
              </a:rPr>
              <a:t>FunSEQ</a:t>
            </a:r>
            <a:endParaRPr lang="en-US" sz="2400" b="1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 smtClean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4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320" y="2788462"/>
            <a:ext cx="8667197" cy="277385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Part One - Coding Variants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200" b="1" dirty="0" smtClean="0">
                <a:solidFill>
                  <a:srgbClr val="000090"/>
                </a:solidFill>
                <a:latin typeface="Calibri"/>
                <a:cs typeface="Calibri"/>
              </a:rPr>
              <a:t>1.1 - A Unified Network Approach to Interpret </a:t>
            </a:r>
            <a:r>
              <a:rPr lang="en-US" sz="2200" b="1" dirty="0">
                <a:solidFill>
                  <a:srgbClr val="000090"/>
                </a:solidFill>
                <a:latin typeface="Calibri"/>
                <a:cs typeface="Calibri"/>
              </a:rPr>
              <a:t>C</a:t>
            </a:r>
            <a:r>
              <a:rPr lang="en-US" sz="2200" b="1" dirty="0" smtClean="0">
                <a:solidFill>
                  <a:srgbClr val="000090"/>
                </a:solidFill>
                <a:latin typeface="Calibri"/>
                <a:cs typeface="Calibri"/>
              </a:rPr>
              <a:t>oding Variants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2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1</a:t>
            </a:r>
            <a:r>
              <a:rPr lang="en-US" sz="2200" b="1" dirty="0" smtClean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.2 - </a:t>
            </a:r>
            <a:r>
              <a:rPr lang="en-US" sz="2200" b="1" dirty="0" err="1" smtClean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ALoFT</a:t>
            </a:r>
            <a:r>
              <a:rPr lang="en-US" sz="2200" b="1" dirty="0" smtClean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: Consequences of Loss-of-Function Mutations</a:t>
            </a:r>
            <a:endParaRPr lang="en-US" sz="2200" b="1" dirty="0">
              <a:solidFill>
                <a:schemeClr val="bg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397C-79A7-2F4E-81A5-2B9858DCE9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0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 descr="network-nolof-noess.tiff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4" t="5776" r="43075" b="63815"/>
          <a:stretch/>
        </p:blipFill>
        <p:spPr>
          <a:xfrm>
            <a:off x="4368803" y="747498"/>
            <a:ext cx="4264025" cy="4505799"/>
          </a:xfrm>
          <a:prstGeom prst="rect">
            <a:avLst/>
          </a:prstGeom>
        </p:spPr>
      </p:pic>
      <p:sp>
        <p:nvSpPr>
          <p:cNvPr id="478210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3015193"/>
            <a:ext cx="3757615" cy="191594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1800" dirty="0" smtClean="0">
                <a:latin typeface="Calibri"/>
                <a:cs typeface="Calibri"/>
              </a:rPr>
              <a:t>Combine </a:t>
            </a:r>
            <a:r>
              <a:rPr lang="en-US" sz="1800" b="1" dirty="0" smtClean="0">
                <a:latin typeface="Calibri"/>
                <a:cs typeface="Calibri"/>
              </a:rPr>
              <a:t>regulatory, physical </a:t>
            </a:r>
            <a:r>
              <a:rPr lang="en-US" sz="1800" b="1" dirty="0">
                <a:latin typeface="Calibri"/>
                <a:cs typeface="Calibri"/>
              </a:rPr>
              <a:t>protein-protein, signaling, metabolic, phosphorylation and </a:t>
            </a:r>
            <a:r>
              <a:rPr lang="en-US" sz="1800" b="1" dirty="0" smtClean="0">
                <a:latin typeface="Calibri"/>
                <a:cs typeface="Calibri"/>
              </a:rPr>
              <a:t>genetic</a:t>
            </a:r>
            <a:r>
              <a:rPr lang="en-US" sz="1800" dirty="0" smtClean="0">
                <a:latin typeface="Calibri"/>
                <a:cs typeface="Calibri"/>
              </a:rPr>
              <a:t> interactions to create a unified network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smtClean="0">
                <a:latin typeface="Calibri"/>
                <a:cs typeface="Calibri"/>
              </a:rPr>
              <a:t>(</a:t>
            </a:r>
            <a:r>
              <a:rPr lang="en-US" sz="1800" dirty="0" err="1" smtClean="0">
                <a:latin typeface="Calibri"/>
                <a:cs typeface="Calibri"/>
              </a:rPr>
              <a:t>Multinet</a:t>
            </a:r>
            <a:r>
              <a:rPr lang="en-US" sz="1800" dirty="0" smtClean="0">
                <a:latin typeface="Calibri"/>
                <a:cs typeface="Calibri"/>
              </a:rPr>
              <a:t>)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478211" name="TextBox 8"/>
          <p:cNvSpPr txBox="1">
            <a:spLocks noChangeArrowheads="1"/>
          </p:cNvSpPr>
          <p:nvPr/>
        </p:nvSpPr>
        <p:spPr bwMode="auto">
          <a:xfrm>
            <a:off x="4551715" y="280294"/>
            <a:ext cx="4017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0" dirty="0" err="1">
                <a:solidFill>
                  <a:srgbClr val="000000"/>
                </a:solidFill>
                <a:latin typeface="Helvetica"/>
                <a:cs typeface="Helvetica"/>
              </a:rPr>
              <a:t>Multinet</a:t>
            </a:r>
            <a:r>
              <a:rPr lang="en-US" sz="1800" b="0" dirty="0">
                <a:solidFill>
                  <a:srgbClr val="000000"/>
                </a:solidFill>
                <a:latin typeface="Helvetica"/>
                <a:cs typeface="Helvetica"/>
              </a:rPr>
              <a:t> – the ultimate hairball! </a:t>
            </a:r>
          </a:p>
        </p:txBody>
      </p:sp>
      <p:sp>
        <p:nvSpPr>
          <p:cNvPr id="478212" name="TextBox 7"/>
          <p:cNvSpPr txBox="1">
            <a:spLocks noChangeArrowheads="1"/>
          </p:cNvSpPr>
          <p:nvPr/>
        </p:nvSpPr>
        <p:spPr bwMode="auto">
          <a:xfrm>
            <a:off x="5265738" y="5211493"/>
            <a:ext cx="30174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solidFill>
                  <a:srgbClr val="000000"/>
                </a:solidFill>
                <a:latin typeface="Calibri"/>
                <a:cs typeface="Calibri"/>
              </a:rPr>
              <a:t>Nodes: ~15,000 genes</a:t>
            </a:r>
          </a:p>
          <a:p>
            <a:pPr eaLnBrk="1" hangingPunct="1"/>
            <a:r>
              <a:rPr lang="en-US" sz="1800" b="0" dirty="0">
                <a:solidFill>
                  <a:srgbClr val="000000"/>
                </a:solidFill>
                <a:latin typeface="Calibri"/>
                <a:cs typeface="Calibri"/>
              </a:rPr>
              <a:t>Edges: ~110,000 interactions</a:t>
            </a:r>
          </a:p>
          <a:p>
            <a:pPr eaLnBrk="1" hangingPunct="1"/>
            <a:endParaRPr lang="en-US" sz="18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78213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1311" y="6054549"/>
            <a:ext cx="28435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="0" dirty="0" err="1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Khurana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* and Fu* et 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al., </a:t>
            </a:r>
            <a:r>
              <a:rPr lang="en-US" sz="1000" b="0" i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PLOS Comp. Bio. </a:t>
            </a:r>
            <a:r>
              <a:rPr lang="fr-FR" sz="1000" b="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’</a:t>
            </a:r>
            <a:r>
              <a:rPr lang="en-US" altLang="ja-JP" sz="1000" b="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13</a:t>
            </a:r>
            <a:endParaRPr lang="en-US" sz="1000" b="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78214" name="Title 1"/>
          <p:cNvSpPr txBox="1">
            <a:spLocks/>
          </p:cNvSpPr>
          <p:nvPr/>
        </p:nvSpPr>
        <p:spPr bwMode="auto">
          <a:xfrm>
            <a:off x="338490" y="945698"/>
            <a:ext cx="4213225" cy="12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dirty="0">
                <a:solidFill>
                  <a:srgbClr val="000090"/>
                </a:solidFill>
                <a:latin typeface="Calibri"/>
                <a:cs typeface="Calibri"/>
              </a:rPr>
              <a:t>Genes participate in many networks and no single network captures the global picture of gene interactions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5FB397C-79A7-2F4E-81A5-2B9858DCE917}" type="slidenum">
              <a:rPr lang="en-US" smtClean="0"/>
              <a:t>8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28004" y="6356350"/>
            <a:ext cx="5038615" cy="29238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1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.1 - A </a:t>
            </a:r>
            <a:r>
              <a:rPr lang="en-US" sz="1300" b="1" dirty="0">
                <a:solidFill>
                  <a:srgbClr val="7F7F7F"/>
                </a:solidFill>
                <a:latin typeface="Helvetica"/>
                <a:cs typeface="Helvetica"/>
              </a:rPr>
              <a:t>Unified Network Approach to Interpret Coding V</a:t>
            </a:r>
            <a:r>
              <a:rPr lang="en-US" sz="1300" b="1" dirty="0" smtClean="0">
                <a:solidFill>
                  <a:srgbClr val="7F7F7F"/>
                </a:solidFill>
                <a:latin typeface="Helvetica"/>
                <a:cs typeface="Helvetica"/>
              </a:rPr>
              <a:t>ariants</a:t>
            </a:r>
            <a:endParaRPr lang="en-US" sz="1300" b="1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57200" y="6356350"/>
            <a:ext cx="82296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82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5058</TotalTime>
  <Words>2998</Words>
  <Application>Microsoft Macintosh PowerPoint</Application>
  <PresentationFormat>On-screen Show (4:3)</PresentationFormat>
  <Paragraphs>617</Paragraphs>
  <Slides>57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Office Theme</vt:lpstr>
      <vt:lpstr>Equation</vt:lpstr>
      <vt:lpstr>Document</vt:lpstr>
      <vt:lpstr>Computational Methods for Estimating Functional Consequences of Genetic Variants and Application to Cancer Genomics</vt:lpstr>
      <vt:lpstr>The Sequencing Explosion </vt:lpstr>
      <vt:lpstr>Personalized Medicine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Accessible surface area of miss-sense SNPs</vt:lpstr>
      <vt:lpstr>PowerPoint Presentation</vt:lpstr>
      <vt:lpstr>Conclusions</vt:lpstr>
      <vt:lpstr>PowerPoint Presentation</vt:lpstr>
      <vt:lpstr>Prevalence of Loss-of-function variants in healthy individuals</vt:lpstr>
      <vt:lpstr>PowerPoint Presentation</vt:lpstr>
      <vt:lpstr>Pathogenicity prediction trained on benign, recessive and dominant LoFs</vt:lpstr>
      <vt:lpstr>Healthy people carry nonsense LoFs in known disease genes</vt:lpstr>
      <vt:lpstr>Isoform-specific LoFs</vt:lpstr>
      <vt:lpstr>CMG dominant Vs. recessive mutations</vt:lpstr>
      <vt:lpstr>Mutation burden bias of de novo LoFs in Autism</vt:lpstr>
      <vt:lpstr>Enrichment of deleterious LoFs in tumor suppressors</vt:lpstr>
      <vt:lpstr>How many disease LoFs do we have ? </vt:lpstr>
      <vt:lpstr>Conclusions</vt:lpstr>
      <vt:lpstr>PowerPoint Presentation</vt:lpstr>
      <vt:lpstr>PowerPoint Presentation</vt:lpstr>
      <vt:lpstr>Non-coding Annotations: Overview</vt:lpstr>
      <vt:lpstr>PowerPoint Presentation</vt:lpstr>
      <vt:lpstr>PowerPoint Presentation</vt:lpstr>
      <vt:lpstr>Can we identify which non-coding elements are under very strong “coding-like” selection ?</vt:lpstr>
      <vt:lpstr>Noncoding cancer variants from whole-genome sequencing</vt:lpstr>
      <vt:lpstr>Somatic Vs. Germline Mutations</vt:lpstr>
      <vt:lpstr>PowerPoint Presentation</vt:lpstr>
      <vt:lpstr>PowerPoint Presentation</vt:lpstr>
      <vt:lpstr>Human Genome Analysis: Large-scale Non-coding Annotation &amp; Application to Cancer Genomics</vt:lpstr>
      <vt:lpstr>Associate regulatory elements with target genes</vt:lpstr>
      <vt:lpstr>PowerPoint Presentation</vt:lpstr>
      <vt:lpstr>Data context</vt:lpstr>
      <vt:lpstr>PowerPoint Presentation</vt:lpstr>
      <vt:lpstr>Weighted scoring scheme (1)</vt:lpstr>
      <vt:lpstr>PowerPoint Presentation</vt:lpstr>
      <vt:lpstr>Weighted scoring scheme (2)</vt:lpstr>
      <vt:lpstr>Highlighting variants with additional features</vt:lpstr>
      <vt:lpstr>Recurrent variants have higher core scores than non-recurrent ones</vt:lpstr>
      <vt:lpstr>Germline pathogenic variants show higher core scores than controls</vt:lpstr>
      <vt:lpstr>Apply to individual tumor genomes </vt:lpstr>
      <vt:lpstr>PowerPoint Presentation</vt:lpstr>
      <vt:lpstr>PowerPoint Presentation</vt:lpstr>
      <vt:lpstr>PowerPoint Presentation</vt:lpstr>
      <vt:lpstr>Conclusions</vt:lpstr>
      <vt:lpstr>Future Directions</vt:lpstr>
      <vt:lpstr>Acknowledgement</vt:lpstr>
      <vt:lpstr>Acknowledgement</vt:lpstr>
      <vt:lpstr>Acknowledgement</vt:lpstr>
      <vt:lpstr>Acknowledgement</vt:lpstr>
      <vt:lpstr>PowerPoint Presentation</vt:lpstr>
    </vt:vector>
  </TitlesOfParts>
  <Company>YALE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YAO FU</dc:creator>
  <cp:lastModifiedBy>YAO FU</cp:lastModifiedBy>
  <cp:revision>785</cp:revision>
  <dcterms:created xsi:type="dcterms:W3CDTF">2015-01-13T19:05:42Z</dcterms:created>
  <dcterms:modified xsi:type="dcterms:W3CDTF">2015-02-27T20:48:20Z</dcterms:modified>
</cp:coreProperties>
</file>