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7" r:id="rId2"/>
    <p:sldId id="256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47" d="100"/>
          <a:sy n="47" d="100"/>
        </p:scale>
        <p:origin x="-122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ED9EB4-2411-7C42-8F4B-6EBA5BBF61BA}" type="datetimeFigureOut">
              <a:rPr lang="en-US" smtClean="0"/>
              <a:t>4/16/15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082CA7-E8EF-644F-998E-6DFA7F86F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608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GN -- DAF = 0.005,   DAF = 0.001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82CA7-E8EF-644F-998E-6DFA7F86FB8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7048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BL – DAF = 0.005,   DAF = 0.001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82CA7-E8EF-644F-998E-6DFA7F86FB8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697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2F348-0B6D-DB45-A65E-2151EB02CBA3}" type="datetimeFigureOut">
              <a:rPr lang="en-US" smtClean="0"/>
              <a:t>4/16/15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E7F2B-1842-E642-905B-95F11AB21F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996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2F348-0B6D-DB45-A65E-2151EB02CBA3}" type="datetimeFigureOut">
              <a:rPr lang="en-US" smtClean="0"/>
              <a:t>4/16/15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E7F2B-1842-E642-905B-95F11AB21F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367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2F348-0B6D-DB45-A65E-2151EB02CBA3}" type="datetimeFigureOut">
              <a:rPr lang="en-US" smtClean="0"/>
              <a:t>4/16/15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E7F2B-1842-E642-905B-95F11AB21F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565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2F348-0B6D-DB45-A65E-2151EB02CBA3}" type="datetimeFigureOut">
              <a:rPr lang="en-US" smtClean="0"/>
              <a:t>4/16/15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E7F2B-1842-E642-905B-95F11AB21F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48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2F348-0B6D-DB45-A65E-2151EB02CBA3}" type="datetimeFigureOut">
              <a:rPr lang="en-US" smtClean="0"/>
              <a:t>4/16/15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E7F2B-1842-E642-905B-95F11AB21F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764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2F348-0B6D-DB45-A65E-2151EB02CBA3}" type="datetimeFigureOut">
              <a:rPr lang="en-US" smtClean="0"/>
              <a:t>4/16/15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E7F2B-1842-E642-905B-95F11AB21F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755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2F348-0B6D-DB45-A65E-2151EB02CBA3}" type="datetimeFigureOut">
              <a:rPr lang="en-US" smtClean="0"/>
              <a:t>4/16/15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E7F2B-1842-E642-905B-95F11AB21F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225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2F348-0B6D-DB45-A65E-2151EB02CBA3}" type="datetimeFigureOut">
              <a:rPr lang="en-US" smtClean="0"/>
              <a:t>4/16/15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E7F2B-1842-E642-905B-95F11AB21F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069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2F348-0B6D-DB45-A65E-2151EB02CBA3}" type="datetimeFigureOut">
              <a:rPr lang="en-US" smtClean="0"/>
              <a:t>4/16/15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E7F2B-1842-E642-905B-95F11AB21F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624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2F348-0B6D-DB45-A65E-2151EB02CBA3}" type="datetimeFigureOut">
              <a:rPr lang="en-US" smtClean="0"/>
              <a:t>4/16/15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E7F2B-1842-E642-905B-95F11AB21F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733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2F348-0B6D-DB45-A65E-2151EB02CBA3}" type="datetimeFigureOut">
              <a:rPr lang="en-US" smtClean="0"/>
              <a:t>4/16/15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E7F2B-1842-E642-905B-95F11AB21F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249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22F348-0B6D-DB45-A65E-2151EB02CBA3}" type="datetimeFigureOut">
              <a:rPr lang="en-US" smtClean="0"/>
              <a:t>4/16/15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E7F2B-1842-E642-905B-95F11AB21F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310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n_1000g_freqs_log_y.jp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781" r="12282" b="9674"/>
          <a:stretch/>
        </p:blipFill>
        <p:spPr>
          <a:xfrm>
            <a:off x="6054151" y="667458"/>
            <a:ext cx="2953250" cy="5876534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176382" y="1553428"/>
            <a:ext cx="163209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sz="1400" dirty="0" smtClean="0"/>
              <a:t>p-value = 1.798e-05</a:t>
            </a:r>
            <a:endParaRPr lang="en-US" sz="14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3508381"/>
              </p:ext>
            </p:extLst>
          </p:nvPr>
        </p:nvGraphicFramePr>
        <p:xfrm>
          <a:off x="147672" y="148916"/>
          <a:ext cx="2557223" cy="6612968"/>
        </p:xfrm>
        <a:graphic>
          <a:graphicData uri="http://schemas.openxmlformats.org/drawingml/2006/table">
            <a:tbl>
              <a:tblPr/>
              <a:tblGrid>
                <a:gridCol w="461721"/>
                <a:gridCol w="923442"/>
                <a:gridCol w="1172060"/>
              </a:tblGrid>
              <a:tr h="38928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pdb</a:t>
                      </a:r>
                    </a:p>
                  </a:txBody>
                  <a:tcPr marL="12244" marR="12244" marT="12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Fract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rare</a:t>
                      </a:r>
                    </a:p>
                    <a:p>
                      <a:pPr algn="ct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SNPs (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crit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244" marR="12244" marT="12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Fract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rare SNPs </a:t>
                      </a:r>
                    </a:p>
                    <a:p>
                      <a:pPr algn="ct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(NON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crit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244" marR="12244" marT="12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76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2WP3</a:t>
                      </a:r>
                    </a:p>
                  </a:txBody>
                  <a:tcPr marL="12244" marR="12244" marT="12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244" marR="12244" marT="12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0.666666667</a:t>
                      </a:r>
                    </a:p>
                  </a:txBody>
                  <a:tcPr marL="12244" marR="12244" marT="12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</a:tr>
              <a:tr h="20076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1LD7</a:t>
                      </a:r>
                    </a:p>
                  </a:txBody>
                  <a:tcPr marL="12244" marR="12244" marT="12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244" marR="12244" marT="12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0.742857143</a:t>
                      </a:r>
                    </a:p>
                  </a:txBody>
                  <a:tcPr marL="12244" marR="12244" marT="12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</a:tr>
              <a:tr h="20076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2F0Y</a:t>
                      </a:r>
                    </a:p>
                  </a:txBody>
                  <a:tcPr marL="12244" marR="12244" marT="12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244" marR="12244" marT="12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0.742857143</a:t>
                      </a:r>
                    </a:p>
                  </a:txBody>
                  <a:tcPr marL="12244" marR="12244" marT="12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</a:tr>
              <a:tr h="20076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3GLS</a:t>
                      </a:r>
                    </a:p>
                  </a:txBody>
                  <a:tcPr marL="12244" marR="12244" marT="12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244" marR="12244" marT="12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0.777777778</a:t>
                      </a:r>
                    </a:p>
                  </a:txBody>
                  <a:tcPr marL="12244" marR="12244" marT="12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</a:tr>
              <a:tr h="20076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3C10</a:t>
                      </a:r>
                    </a:p>
                  </a:txBody>
                  <a:tcPr marL="12244" marR="12244" marT="12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244" marR="12244" marT="12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0.785714286</a:t>
                      </a:r>
                    </a:p>
                  </a:txBody>
                  <a:tcPr marL="12244" marR="12244" marT="12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</a:tr>
              <a:tr h="20076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1JDX</a:t>
                      </a:r>
                    </a:p>
                  </a:txBody>
                  <a:tcPr marL="12244" marR="12244" marT="12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244" marR="12244" marT="12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0.833333333</a:t>
                      </a:r>
                    </a:p>
                  </a:txBody>
                  <a:tcPr marL="12244" marR="12244" marT="12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</a:tr>
              <a:tr h="20076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2R1V</a:t>
                      </a:r>
                    </a:p>
                  </a:txBody>
                  <a:tcPr marL="12244" marR="12244" marT="12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244" marR="12244" marT="12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0.920792079</a:t>
                      </a:r>
                    </a:p>
                  </a:txBody>
                  <a:tcPr marL="12244" marR="12244" marT="12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</a:tr>
              <a:tr h="20076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1S1P</a:t>
                      </a:r>
                    </a:p>
                  </a:txBody>
                  <a:tcPr marL="12244" marR="12244" marT="12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244" marR="12244" marT="12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0.924882629</a:t>
                      </a:r>
                    </a:p>
                  </a:txBody>
                  <a:tcPr marL="12244" marR="12244" marT="12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</a:tr>
              <a:tr h="20076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1T0L</a:t>
                      </a:r>
                    </a:p>
                  </a:txBody>
                  <a:tcPr marL="12244" marR="12244" marT="12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244" marR="12244" marT="12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0.951612903</a:t>
                      </a:r>
                    </a:p>
                  </a:txBody>
                  <a:tcPr marL="12244" marR="12244" marT="12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</a:tr>
              <a:tr h="20076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1DE4</a:t>
                      </a:r>
                    </a:p>
                  </a:txBody>
                  <a:tcPr marL="12244" marR="12244" marT="12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244" marR="12244" marT="12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0.961538462</a:t>
                      </a:r>
                    </a:p>
                  </a:txBody>
                  <a:tcPr marL="12244" marR="12244" marT="12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</a:tr>
              <a:tr h="20076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1GG3</a:t>
                      </a:r>
                    </a:p>
                  </a:txBody>
                  <a:tcPr marL="12244" marR="12244" marT="12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244" marR="12244" marT="12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244" marR="12244" marT="12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76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1H6G</a:t>
                      </a:r>
                    </a:p>
                  </a:txBody>
                  <a:tcPr marL="12244" marR="12244" marT="12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244" marR="12244" marT="12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244" marR="12244" marT="12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76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1IIL</a:t>
                      </a:r>
                    </a:p>
                  </a:txBody>
                  <a:tcPr marL="12244" marR="12244" marT="12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244" marR="12244" marT="12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244" marR="12244" marT="12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76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1MMK</a:t>
                      </a:r>
                    </a:p>
                  </a:txBody>
                  <a:tcPr marL="12244" marR="12244" marT="12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244" marR="12244" marT="12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244" marR="12244" marT="12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76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1RKB</a:t>
                      </a:r>
                    </a:p>
                  </a:txBody>
                  <a:tcPr marL="12244" marR="12244" marT="12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244" marR="12244" marT="12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244" marR="12244" marT="12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76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1W24</a:t>
                      </a:r>
                    </a:p>
                  </a:txBody>
                  <a:tcPr marL="12244" marR="12244" marT="12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244" marR="12244" marT="12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244" marR="12244" marT="12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76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1ZVM</a:t>
                      </a:r>
                    </a:p>
                  </a:txBody>
                  <a:tcPr marL="12244" marR="12244" marT="12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244" marR="12244" marT="12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244" marR="12244" marT="12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76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2AH9</a:t>
                      </a:r>
                    </a:p>
                  </a:txBody>
                  <a:tcPr marL="12244" marR="12244" marT="12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244" marR="12244" marT="12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244" marR="12244" marT="12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76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2OO1</a:t>
                      </a:r>
                    </a:p>
                  </a:txBody>
                  <a:tcPr marL="12244" marR="12244" marT="12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244" marR="12244" marT="12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244" marR="12244" marT="12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76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3EVX</a:t>
                      </a:r>
                    </a:p>
                  </a:txBody>
                  <a:tcPr marL="12244" marR="12244" marT="12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244" marR="12244" marT="12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244" marR="12244" marT="12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76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3FVX</a:t>
                      </a:r>
                    </a:p>
                  </a:txBody>
                  <a:tcPr marL="12244" marR="12244" marT="12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244" marR="12244" marT="12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244" marR="12244" marT="12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76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3HPH</a:t>
                      </a:r>
                    </a:p>
                  </a:txBody>
                  <a:tcPr marL="12244" marR="12244" marT="12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244" marR="12244" marT="12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244" marR="12244" marT="12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76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3I7G</a:t>
                      </a:r>
                    </a:p>
                  </a:txBody>
                  <a:tcPr marL="12244" marR="12244" marT="12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244" marR="12244" marT="12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244" marR="12244" marT="12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76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3KEJ</a:t>
                      </a:r>
                    </a:p>
                  </a:txBody>
                  <a:tcPr marL="12244" marR="12244" marT="12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244" marR="12244" marT="12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244" marR="12244" marT="12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76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3KMW</a:t>
                      </a:r>
                    </a:p>
                  </a:txBody>
                  <a:tcPr marL="12244" marR="12244" marT="12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244" marR="12244" marT="12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244" marR="12244" marT="12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76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3LJZ</a:t>
                      </a:r>
                    </a:p>
                  </a:txBody>
                  <a:tcPr marL="12244" marR="12244" marT="12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244" marR="12244" marT="12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244" marR="12244" marT="12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76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3O5M</a:t>
                      </a:r>
                    </a:p>
                  </a:txBody>
                  <a:tcPr marL="12244" marR="12244" marT="12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244" marR="12244" marT="12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244" marR="12244" marT="12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76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3RPN</a:t>
                      </a:r>
                    </a:p>
                  </a:txBody>
                  <a:tcPr marL="12244" marR="12244" marT="12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244" marR="12244" marT="12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244" marR="12244" marT="12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76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3RPP</a:t>
                      </a:r>
                    </a:p>
                  </a:txBody>
                  <a:tcPr marL="12244" marR="12244" marT="12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244" marR="12244" marT="12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244" marR="12244" marT="12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76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4F45</a:t>
                      </a:r>
                    </a:p>
                  </a:txBody>
                  <a:tcPr marL="12244" marR="12244" marT="12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244" marR="12244" marT="12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244" marR="12244" marT="12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76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4HW3</a:t>
                      </a:r>
                    </a:p>
                  </a:txBody>
                  <a:tcPr marL="12244" marR="12244" marT="12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244" marR="12244" marT="12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244" marR="12244" marT="12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6630643"/>
              </p:ext>
            </p:extLst>
          </p:nvPr>
        </p:nvGraphicFramePr>
        <p:xfrm>
          <a:off x="3115671" y="76630"/>
          <a:ext cx="2894190" cy="6685255"/>
        </p:xfrm>
        <a:graphic>
          <a:graphicData uri="http://schemas.openxmlformats.org/drawingml/2006/table">
            <a:tbl>
              <a:tblPr/>
              <a:tblGrid>
                <a:gridCol w="839832"/>
                <a:gridCol w="1001640"/>
                <a:gridCol w="1052718"/>
              </a:tblGrid>
              <a:tr h="3930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PDB</a:t>
                      </a:r>
                    </a:p>
                  </a:txBody>
                  <a:tcPr marL="12921" marR="12921" marT="12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Fract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rare </a:t>
                      </a:r>
                      <a:b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 CRIT</a:t>
                      </a:r>
                    </a:p>
                  </a:txBody>
                  <a:tcPr marL="12921" marR="12921" marT="12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Fract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rare SNPs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/>
                      </a:r>
                      <a:b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 NON-CRIT</a:t>
                      </a:r>
                    </a:p>
                  </a:txBody>
                  <a:tcPr marL="12921" marR="12921" marT="129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2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2WP3</a:t>
                      </a:r>
                    </a:p>
                  </a:txBody>
                  <a:tcPr marL="12921" marR="12921" marT="1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921" marR="12921" marT="1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0.666666667</a:t>
                      </a:r>
                    </a:p>
                  </a:txBody>
                  <a:tcPr marL="12921" marR="12921" marT="1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</a:tr>
              <a:tr h="202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3O5M</a:t>
                      </a:r>
                    </a:p>
                  </a:txBody>
                  <a:tcPr marL="12921" marR="12921" marT="1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921" marR="12921" marT="1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0.73015873</a:t>
                      </a:r>
                    </a:p>
                  </a:txBody>
                  <a:tcPr marL="12921" marR="12921" marT="1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</a:tr>
              <a:tr h="202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1LD7</a:t>
                      </a:r>
                    </a:p>
                  </a:txBody>
                  <a:tcPr marL="12921" marR="12921" marT="1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921" marR="12921" marT="1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0.742857143</a:t>
                      </a:r>
                    </a:p>
                  </a:txBody>
                  <a:tcPr marL="12921" marR="12921" marT="1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</a:tr>
              <a:tr h="202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2F0Y</a:t>
                      </a:r>
                    </a:p>
                  </a:txBody>
                  <a:tcPr marL="12921" marR="12921" marT="1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921" marR="12921" marT="1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0.742857143</a:t>
                      </a:r>
                    </a:p>
                  </a:txBody>
                  <a:tcPr marL="12921" marR="12921" marT="1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</a:tr>
              <a:tr h="202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3LJZ</a:t>
                      </a:r>
                    </a:p>
                  </a:txBody>
                  <a:tcPr marL="12921" marR="12921" marT="1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921" marR="12921" marT="1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0.75</a:t>
                      </a:r>
                    </a:p>
                  </a:txBody>
                  <a:tcPr marL="12921" marR="12921" marT="1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</a:tr>
              <a:tr h="202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1ZVM</a:t>
                      </a:r>
                    </a:p>
                  </a:txBody>
                  <a:tcPr marL="12921" marR="12921" marT="1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921" marR="12921" marT="1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0.771929825</a:t>
                      </a:r>
                    </a:p>
                  </a:txBody>
                  <a:tcPr marL="12921" marR="12921" marT="1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</a:tr>
              <a:tr h="202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3GLS</a:t>
                      </a:r>
                    </a:p>
                  </a:txBody>
                  <a:tcPr marL="12921" marR="12921" marT="1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921" marR="12921" marT="1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0.777777778</a:t>
                      </a:r>
                    </a:p>
                  </a:txBody>
                  <a:tcPr marL="12921" marR="12921" marT="1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</a:tr>
              <a:tr h="202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1S1P</a:t>
                      </a:r>
                    </a:p>
                  </a:txBody>
                  <a:tcPr marL="12921" marR="12921" marT="1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921" marR="12921" marT="1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0.784037559</a:t>
                      </a:r>
                    </a:p>
                  </a:txBody>
                  <a:tcPr marL="12921" marR="12921" marT="1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</a:tr>
              <a:tr h="202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3C10</a:t>
                      </a:r>
                    </a:p>
                  </a:txBody>
                  <a:tcPr marL="12921" marR="12921" marT="1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921" marR="12921" marT="1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0.785714286</a:t>
                      </a:r>
                    </a:p>
                  </a:txBody>
                  <a:tcPr marL="12921" marR="12921" marT="1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</a:tr>
              <a:tr h="202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3I7G</a:t>
                      </a:r>
                    </a:p>
                  </a:txBody>
                  <a:tcPr marL="12921" marR="12921" marT="1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921" marR="12921" marT="1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0.797385621</a:t>
                      </a:r>
                    </a:p>
                  </a:txBody>
                  <a:tcPr marL="12921" marR="12921" marT="1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</a:tr>
              <a:tr h="202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3KEJ</a:t>
                      </a:r>
                    </a:p>
                  </a:txBody>
                  <a:tcPr marL="12921" marR="12921" marT="1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921" marR="12921" marT="1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0.798701299</a:t>
                      </a:r>
                    </a:p>
                  </a:txBody>
                  <a:tcPr marL="12921" marR="12921" marT="1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</a:tr>
              <a:tr h="202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2R1V</a:t>
                      </a:r>
                    </a:p>
                  </a:txBody>
                  <a:tcPr marL="12921" marR="12921" marT="1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921" marR="12921" marT="1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0.811881188</a:t>
                      </a:r>
                    </a:p>
                  </a:txBody>
                  <a:tcPr marL="12921" marR="12921" marT="1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</a:tr>
              <a:tr h="202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1GG3</a:t>
                      </a:r>
                    </a:p>
                  </a:txBody>
                  <a:tcPr marL="12921" marR="12921" marT="1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921" marR="12921" marT="1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0.818181818</a:t>
                      </a:r>
                    </a:p>
                  </a:txBody>
                  <a:tcPr marL="12921" marR="12921" marT="1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</a:tr>
              <a:tr h="202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1JDX</a:t>
                      </a:r>
                    </a:p>
                  </a:txBody>
                  <a:tcPr marL="12921" marR="12921" marT="1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921" marR="12921" marT="1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0.833333333</a:t>
                      </a:r>
                    </a:p>
                  </a:txBody>
                  <a:tcPr marL="12921" marR="12921" marT="1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</a:tr>
              <a:tr h="202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1DE4</a:t>
                      </a:r>
                    </a:p>
                  </a:txBody>
                  <a:tcPr marL="12921" marR="12921" marT="1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921" marR="12921" marT="1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0.846153846</a:t>
                      </a:r>
                    </a:p>
                  </a:txBody>
                  <a:tcPr marL="12921" marR="12921" marT="1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</a:tr>
              <a:tr h="202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4HW3</a:t>
                      </a:r>
                    </a:p>
                  </a:txBody>
                  <a:tcPr marL="12921" marR="12921" marT="1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921" marR="12921" marT="1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0.846153846</a:t>
                      </a:r>
                    </a:p>
                  </a:txBody>
                  <a:tcPr marL="12921" marR="12921" marT="1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</a:tr>
              <a:tr h="202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3RPP</a:t>
                      </a:r>
                    </a:p>
                  </a:txBody>
                  <a:tcPr marL="12921" marR="12921" marT="1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921" marR="12921" marT="1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0.923076923</a:t>
                      </a:r>
                    </a:p>
                  </a:txBody>
                  <a:tcPr marL="12921" marR="12921" marT="1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</a:tr>
              <a:tr h="202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3RPN</a:t>
                      </a:r>
                    </a:p>
                  </a:txBody>
                  <a:tcPr marL="12921" marR="12921" marT="1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921" marR="12921" marT="1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0.9375</a:t>
                      </a:r>
                    </a:p>
                  </a:txBody>
                  <a:tcPr marL="12921" marR="12921" marT="1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</a:tr>
              <a:tr h="202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1T0L</a:t>
                      </a:r>
                    </a:p>
                  </a:txBody>
                  <a:tcPr marL="12921" marR="12921" marT="1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921" marR="12921" marT="1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0.951612903</a:t>
                      </a:r>
                    </a:p>
                  </a:txBody>
                  <a:tcPr marL="12921" marR="12921" marT="1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</a:tr>
              <a:tr h="202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3FVX</a:t>
                      </a:r>
                    </a:p>
                  </a:txBody>
                  <a:tcPr marL="12921" marR="12921" marT="1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921" marR="12921" marT="1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0.966292135</a:t>
                      </a:r>
                    </a:p>
                  </a:txBody>
                  <a:tcPr marL="12921" marR="12921" marT="1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</a:tr>
              <a:tr h="202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1H6G</a:t>
                      </a:r>
                    </a:p>
                  </a:txBody>
                  <a:tcPr marL="12921" marR="12921" marT="1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921" marR="12921" marT="1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921" marR="12921" marT="1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2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1IIL</a:t>
                      </a:r>
                    </a:p>
                  </a:txBody>
                  <a:tcPr marL="12921" marR="12921" marT="1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921" marR="12921" marT="1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921" marR="12921" marT="1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2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1MMK</a:t>
                      </a:r>
                    </a:p>
                  </a:txBody>
                  <a:tcPr marL="12921" marR="12921" marT="1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921" marR="12921" marT="1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921" marR="12921" marT="1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2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1RKB</a:t>
                      </a:r>
                    </a:p>
                  </a:txBody>
                  <a:tcPr marL="12921" marR="12921" marT="1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921" marR="12921" marT="1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921" marR="12921" marT="1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2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1W24</a:t>
                      </a:r>
                    </a:p>
                  </a:txBody>
                  <a:tcPr marL="12921" marR="12921" marT="1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921" marR="12921" marT="1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921" marR="12921" marT="1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2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2AH9</a:t>
                      </a:r>
                    </a:p>
                  </a:txBody>
                  <a:tcPr marL="12921" marR="12921" marT="1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921" marR="12921" marT="1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921" marR="12921" marT="1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2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2OO1</a:t>
                      </a:r>
                    </a:p>
                  </a:txBody>
                  <a:tcPr marL="12921" marR="12921" marT="1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921" marR="12921" marT="1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921" marR="12921" marT="1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2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3EVX</a:t>
                      </a:r>
                    </a:p>
                  </a:txBody>
                  <a:tcPr marL="12921" marR="12921" marT="1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921" marR="12921" marT="1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921" marR="12921" marT="1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2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3HPH</a:t>
                      </a:r>
                    </a:p>
                  </a:txBody>
                  <a:tcPr marL="12921" marR="12921" marT="1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921" marR="12921" marT="1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921" marR="12921" marT="1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2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3KMW</a:t>
                      </a:r>
                    </a:p>
                  </a:txBody>
                  <a:tcPr marL="12921" marR="12921" marT="1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921" marR="12921" marT="1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921" marR="12921" marT="1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2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4F45</a:t>
                      </a:r>
                    </a:p>
                  </a:txBody>
                  <a:tcPr marL="12921" marR="12921" marT="1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0.821918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921" marR="12921" marT="1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921" marR="12921" marT="12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9924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l_1000g_freqs_log_y.jp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34" r="12282" b="8866"/>
          <a:stretch/>
        </p:blipFill>
        <p:spPr>
          <a:xfrm>
            <a:off x="6086501" y="696347"/>
            <a:ext cx="2950680" cy="587552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7320603" y="1462637"/>
            <a:ext cx="141577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sz="1400" b="1" dirty="0" err="1" smtClean="0">
                <a:solidFill>
                  <a:srgbClr val="FF0000"/>
                </a:solidFill>
              </a:rPr>
              <a:t>p-value</a:t>
            </a:r>
            <a:r>
              <a:rPr lang="fi-FI" sz="1400" b="1" dirty="0" smtClean="0">
                <a:solidFill>
                  <a:srgbClr val="FF0000"/>
                </a:solidFill>
              </a:rPr>
              <a:t> = 0.3085</a:t>
            </a:r>
            <a:endParaRPr lang="en-US" sz="1400" b="1" dirty="0">
              <a:solidFill>
                <a:srgbClr val="FF0000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9451042"/>
              </p:ext>
            </p:extLst>
          </p:nvPr>
        </p:nvGraphicFramePr>
        <p:xfrm>
          <a:off x="254316" y="171992"/>
          <a:ext cx="2595564" cy="6583956"/>
        </p:xfrm>
        <a:graphic>
          <a:graphicData uri="http://schemas.openxmlformats.org/drawingml/2006/table">
            <a:tbl>
              <a:tblPr/>
              <a:tblGrid>
                <a:gridCol w="543055"/>
                <a:gridCol w="915508"/>
                <a:gridCol w="1137001"/>
              </a:tblGrid>
              <a:tr h="3643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pdb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Fract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rare </a:t>
                      </a:r>
                      <a:b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SNPs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CRIT</a:t>
                      </a: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Fract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rare SNPs</a:t>
                      </a:r>
                      <a:b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 NON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crit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71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2F0Y</a:t>
                      </a: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0.470588235</a:t>
                      </a: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</a:tr>
              <a:tr h="18771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3GLS</a:t>
                      </a: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</a:t>
                      </a: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0.875</a:t>
                      </a: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</a:tr>
              <a:tr h="18771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1I3L</a:t>
                      </a: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</a:t>
                      </a: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</a:tr>
              <a:tr h="18771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1T09</a:t>
                      </a: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0.912234043</a:t>
                      </a: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</a:tr>
              <a:tr h="18771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1GG3</a:t>
                      </a: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0.9375</a:t>
                      </a: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</a:tr>
              <a:tr h="18771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1T0L</a:t>
                      </a: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0.951612903</a:t>
                      </a: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</a:tr>
              <a:tr h="18771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1DE4</a:t>
                      </a: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0.958333333</a:t>
                      </a: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</a:tr>
              <a:tr h="18771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1BX4</a:t>
                      </a: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71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1H6G</a:t>
                      </a: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71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1HZD</a:t>
                      </a: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71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1IIL</a:t>
                      </a: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71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1MMK</a:t>
                      </a: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71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1XRJ</a:t>
                      </a: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71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1ZNQ</a:t>
                      </a: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71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1ZVM</a:t>
                      </a: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71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2AH9</a:t>
                      </a: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71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2FY7</a:t>
                      </a: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71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2O3T</a:t>
                      </a: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71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2ONM</a:t>
                      </a: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71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2ZQQ</a:t>
                      </a: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71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3B6R</a:t>
                      </a: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71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3BL7</a:t>
                      </a: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71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3DRB</a:t>
                      </a: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71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3FVX</a:t>
                      </a: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71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3I7G</a:t>
                      </a: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71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3KEJ</a:t>
                      </a: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71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3KMW</a:t>
                      </a: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71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3RPN</a:t>
                      </a: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71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3RPP</a:t>
                      </a: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71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3ZNS</a:t>
                      </a: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</a:tr>
              <a:tr h="18771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4F45</a:t>
                      </a: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771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4H9S</a:t>
                      </a: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092" marR="11092" marT="110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832118"/>
              </p:ext>
            </p:extLst>
          </p:nvPr>
        </p:nvGraphicFramePr>
        <p:xfrm>
          <a:off x="3366696" y="134467"/>
          <a:ext cx="2657934" cy="6636249"/>
        </p:xfrm>
        <a:graphic>
          <a:graphicData uri="http://schemas.openxmlformats.org/drawingml/2006/table">
            <a:tbl>
              <a:tblPr/>
              <a:tblGrid>
                <a:gridCol w="570534"/>
                <a:gridCol w="885815"/>
                <a:gridCol w="1201585"/>
              </a:tblGrid>
              <a:tr h="37941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PDB</a:t>
                      </a:r>
                    </a:p>
                  </a:txBody>
                  <a:tcPr marL="12646" marR="12646" marT="126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Fract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rare </a:t>
                      </a:r>
                      <a:b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SNPs in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CRIT</a:t>
                      </a:r>
                    </a:p>
                  </a:txBody>
                  <a:tcPr marL="12646" marR="12646" marT="126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Fract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rare SNPs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/>
                      </a:r>
                      <a:b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 NON-CRIT</a:t>
                      </a:r>
                    </a:p>
                  </a:txBody>
                  <a:tcPr marL="12646" marR="12646" marT="126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76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2F0Y</a:t>
                      </a:r>
                    </a:p>
                  </a:txBody>
                  <a:tcPr marL="12646" marR="12646" marT="126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646" marR="12646" marT="126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0.470588235</a:t>
                      </a:r>
                    </a:p>
                  </a:txBody>
                  <a:tcPr marL="12646" marR="12646" marT="126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</a:tr>
              <a:tr h="19476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2O3T</a:t>
                      </a:r>
                    </a:p>
                  </a:txBody>
                  <a:tcPr marL="12646" marR="12646" marT="126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646" marR="12646" marT="126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0.535714286</a:t>
                      </a:r>
                    </a:p>
                  </a:txBody>
                  <a:tcPr marL="12646" marR="12646" marT="126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</a:tr>
              <a:tr h="19476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4F45</a:t>
                      </a:r>
                    </a:p>
                  </a:txBody>
                  <a:tcPr marL="12646" marR="12646" marT="126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646" marR="12646" marT="126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0.694117647</a:t>
                      </a:r>
                    </a:p>
                  </a:txBody>
                  <a:tcPr marL="12646" marR="12646" marT="126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</a:tr>
              <a:tr h="19476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1I3L</a:t>
                      </a:r>
                    </a:p>
                  </a:txBody>
                  <a:tcPr marL="12646" marR="12646" marT="126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646" marR="12646" marT="126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</a:t>
                      </a:r>
                    </a:p>
                  </a:txBody>
                  <a:tcPr marL="12646" marR="12646" marT="126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</a:tr>
              <a:tr h="19476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1ZVM</a:t>
                      </a:r>
                    </a:p>
                  </a:txBody>
                  <a:tcPr marL="12646" marR="12646" marT="126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646" marR="12646" marT="126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0.820689655</a:t>
                      </a:r>
                    </a:p>
                  </a:txBody>
                  <a:tcPr marL="12646" marR="12646" marT="126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</a:tr>
              <a:tr h="19476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1HZD</a:t>
                      </a:r>
                    </a:p>
                  </a:txBody>
                  <a:tcPr marL="12646" marR="12646" marT="126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646" marR="12646" marT="126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0.833333333</a:t>
                      </a:r>
                    </a:p>
                  </a:txBody>
                  <a:tcPr marL="12646" marR="12646" marT="126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</a:tr>
              <a:tr h="19476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1ZNQ</a:t>
                      </a:r>
                    </a:p>
                  </a:txBody>
                  <a:tcPr marL="12646" marR="12646" marT="126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646" marR="12646" marT="126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0.833333333</a:t>
                      </a:r>
                    </a:p>
                  </a:txBody>
                  <a:tcPr marL="12646" marR="12646" marT="126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</a:tr>
              <a:tr h="19476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2ZQQ</a:t>
                      </a:r>
                    </a:p>
                  </a:txBody>
                  <a:tcPr marL="12646" marR="12646" marT="126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646" marR="12646" marT="126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0.833333333</a:t>
                      </a:r>
                    </a:p>
                  </a:txBody>
                  <a:tcPr marL="12646" marR="12646" marT="126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</a:tr>
              <a:tr h="19476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3B6R</a:t>
                      </a:r>
                    </a:p>
                  </a:txBody>
                  <a:tcPr marL="12646" marR="12646" marT="126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646" marR="12646" marT="126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0.857142857</a:t>
                      </a:r>
                    </a:p>
                  </a:txBody>
                  <a:tcPr marL="12646" marR="12646" marT="126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</a:tr>
              <a:tr h="19476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4H9S</a:t>
                      </a:r>
                    </a:p>
                  </a:txBody>
                  <a:tcPr marL="12646" marR="12646" marT="126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646" marR="12646" marT="126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0.857142857</a:t>
                      </a:r>
                    </a:p>
                  </a:txBody>
                  <a:tcPr marL="12646" marR="12646" marT="126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</a:tr>
              <a:tr h="19476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1GG3</a:t>
                      </a:r>
                    </a:p>
                  </a:txBody>
                  <a:tcPr marL="12646" marR="12646" marT="126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0.75</a:t>
                      </a:r>
                    </a:p>
                  </a:txBody>
                  <a:tcPr marL="12646" marR="12646" marT="126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0.875</a:t>
                      </a:r>
                    </a:p>
                  </a:txBody>
                  <a:tcPr marL="12646" marR="12646" marT="126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</a:tr>
              <a:tr h="19476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3GLS</a:t>
                      </a:r>
                    </a:p>
                  </a:txBody>
                  <a:tcPr marL="12646" marR="12646" marT="126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</a:t>
                      </a:r>
                    </a:p>
                  </a:txBody>
                  <a:tcPr marL="12646" marR="12646" marT="126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0.875</a:t>
                      </a:r>
                    </a:p>
                  </a:txBody>
                  <a:tcPr marL="12646" marR="12646" marT="126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</a:tr>
              <a:tr h="19476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3I7G</a:t>
                      </a:r>
                    </a:p>
                  </a:txBody>
                  <a:tcPr marL="12646" marR="12646" marT="126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0.516129032</a:t>
                      </a:r>
                    </a:p>
                  </a:txBody>
                  <a:tcPr marL="12646" marR="12646" marT="126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0.884057971</a:t>
                      </a:r>
                    </a:p>
                  </a:txBody>
                  <a:tcPr marL="12646" marR="12646" marT="126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</a:tr>
              <a:tr h="19476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3DRB</a:t>
                      </a:r>
                    </a:p>
                  </a:txBody>
                  <a:tcPr marL="12646" marR="12646" marT="126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646" marR="12646" marT="126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0.888888889</a:t>
                      </a:r>
                    </a:p>
                  </a:txBody>
                  <a:tcPr marL="12646" marR="12646" marT="126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</a:tr>
              <a:tr h="19476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3KEJ</a:t>
                      </a:r>
                    </a:p>
                  </a:txBody>
                  <a:tcPr marL="12646" marR="12646" marT="126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646" marR="12646" marT="126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0.896103896</a:t>
                      </a:r>
                    </a:p>
                  </a:txBody>
                  <a:tcPr marL="12646" marR="12646" marT="126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</a:tr>
              <a:tr h="19476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1T09</a:t>
                      </a:r>
                    </a:p>
                  </a:txBody>
                  <a:tcPr marL="12646" marR="12646" marT="126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0.806451613</a:t>
                      </a:r>
                    </a:p>
                  </a:txBody>
                  <a:tcPr marL="12646" marR="12646" marT="126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0.912234043</a:t>
                      </a:r>
                    </a:p>
                  </a:txBody>
                  <a:tcPr marL="12646" marR="12646" marT="126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</a:tr>
              <a:tr h="19476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1DE4</a:t>
                      </a:r>
                    </a:p>
                  </a:txBody>
                  <a:tcPr marL="12646" marR="12646" marT="126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646" marR="12646" marT="126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0.916666667</a:t>
                      </a:r>
                    </a:p>
                  </a:txBody>
                  <a:tcPr marL="12646" marR="12646" marT="126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</a:tr>
              <a:tr h="19476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3RPP</a:t>
                      </a:r>
                    </a:p>
                  </a:txBody>
                  <a:tcPr marL="12646" marR="12646" marT="126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646" marR="12646" marT="126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0.916666667</a:t>
                      </a:r>
                    </a:p>
                  </a:txBody>
                  <a:tcPr marL="12646" marR="12646" marT="126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</a:tr>
              <a:tr h="19476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3RPN</a:t>
                      </a:r>
                    </a:p>
                  </a:txBody>
                  <a:tcPr marL="12646" marR="12646" marT="126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646" marR="12646" marT="126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0.939393939</a:t>
                      </a:r>
                    </a:p>
                  </a:txBody>
                  <a:tcPr marL="12646" marR="12646" marT="126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</a:tr>
              <a:tr h="19476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3BL7</a:t>
                      </a:r>
                    </a:p>
                  </a:txBody>
                  <a:tcPr marL="12646" marR="12646" marT="126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646" marR="12646" marT="126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0.944444444</a:t>
                      </a:r>
                    </a:p>
                  </a:txBody>
                  <a:tcPr marL="12646" marR="12646" marT="126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</a:tr>
              <a:tr h="19476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1T0L</a:t>
                      </a:r>
                    </a:p>
                  </a:txBody>
                  <a:tcPr marL="12646" marR="12646" marT="126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646" marR="12646" marT="126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0.951612903</a:t>
                      </a:r>
                    </a:p>
                  </a:txBody>
                  <a:tcPr marL="12646" marR="12646" marT="126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</a:tr>
              <a:tr h="19476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1BX4</a:t>
                      </a:r>
                    </a:p>
                  </a:txBody>
                  <a:tcPr marL="12646" marR="12646" marT="126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646" marR="12646" marT="126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646" marR="12646" marT="126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76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1H6G</a:t>
                      </a:r>
                    </a:p>
                  </a:txBody>
                  <a:tcPr marL="12646" marR="12646" marT="126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646" marR="12646" marT="126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646" marR="12646" marT="126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76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1IIL</a:t>
                      </a:r>
                    </a:p>
                  </a:txBody>
                  <a:tcPr marL="12646" marR="12646" marT="126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646" marR="12646" marT="126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646" marR="12646" marT="126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76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1MMK</a:t>
                      </a:r>
                    </a:p>
                  </a:txBody>
                  <a:tcPr marL="12646" marR="12646" marT="126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646" marR="12646" marT="126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646" marR="12646" marT="126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76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1XRJ</a:t>
                      </a:r>
                    </a:p>
                  </a:txBody>
                  <a:tcPr marL="12646" marR="12646" marT="126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646" marR="12646" marT="126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646" marR="12646" marT="126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76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2AH9</a:t>
                      </a:r>
                    </a:p>
                  </a:txBody>
                  <a:tcPr marL="12646" marR="12646" marT="126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646" marR="12646" marT="126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646" marR="12646" marT="126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76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2FY7</a:t>
                      </a:r>
                    </a:p>
                  </a:txBody>
                  <a:tcPr marL="12646" marR="12646" marT="126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646" marR="12646" marT="126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646" marR="12646" marT="126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76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2ONM</a:t>
                      </a:r>
                    </a:p>
                  </a:txBody>
                  <a:tcPr marL="12646" marR="12646" marT="126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646" marR="12646" marT="126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646" marR="12646" marT="126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</a:tr>
              <a:tr h="19476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3FVX</a:t>
                      </a:r>
                    </a:p>
                  </a:txBody>
                  <a:tcPr marL="12646" marR="12646" marT="126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0.959459459</a:t>
                      </a:r>
                    </a:p>
                  </a:txBody>
                  <a:tcPr marL="12646" marR="12646" marT="126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646" marR="12646" marT="126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</a:tr>
              <a:tr h="19476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3KMW</a:t>
                      </a:r>
                    </a:p>
                  </a:txBody>
                  <a:tcPr marL="12646" marR="12646" marT="126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646" marR="12646" marT="126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646" marR="12646" marT="126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76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3ZNS</a:t>
                      </a:r>
                    </a:p>
                  </a:txBody>
                  <a:tcPr marL="12646" marR="12646" marT="126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646" marR="12646" marT="126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646" marR="12646" marT="126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6363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443047"/>
            <a:ext cx="9144000" cy="369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Notes &amp; Caveats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974572" y="1122390"/>
            <a:ext cx="7073033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000" dirty="0" smtClean="0"/>
              <a:t>Only PDBs for which at least 1 critical residue AND at least 1 NON-critical residue is hit by a 1000G SNP are considered – the requirement that at least 1 NON-critical residue be hit by a 1000G non-</a:t>
            </a:r>
            <a:r>
              <a:rPr lang="en-US" sz="2000" dirty="0" smtClean="0"/>
              <a:t>synonymous </a:t>
            </a:r>
            <a:r>
              <a:rPr lang="en-US" sz="2000" dirty="0" smtClean="0"/>
              <a:t>SNP is enforced to allow comparisons.</a:t>
            </a:r>
          </a:p>
          <a:p>
            <a:pPr marL="285750" indent="-285750">
              <a:buFont typeface="Arial"/>
              <a:buChar char="•"/>
            </a:pPr>
            <a:endParaRPr lang="en-US" sz="2000" dirty="0"/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Better to concatenate ALL proteins together (rather than on a protein-by-protein basis)?</a:t>
            </a:r>
          </a:p>
          <a:p>
            <a:endParaRPr lang="en-US" sz="2000" dirty="0" smtClean="0"/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Rare DAF threshold of 0.005</a:t>
            </a:r>
          </a:p>
          <a:p>
            <a:pPr marL="285750" indent="-285750">
              <a:buFont typeface="Arial"/>
              <a:buChar char="•"/>
            </a:pPr>
            <a:endParaRPr lang="en-US" sz="2000" dirty="0"/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Unlike the analysis performed for cross-species analyses (</a:t>
            </a:r>
            <a:r>
              <a:rPr lang="en-US" sz="2000" dirty="0" err="1" smtClean="0"/>
              <a:t>ie</a:t>
            </a:r>
            <a:r>
              <a:rPr lang="en-US" sz="2000" dirty="0" smtClean="0"/>
              <a:t>, </a:t>
            </a:r>
            <a:r>
              <a:rPr lang="en-US" sz="2000" dirty="0" err="1" smtClean="0"/>
              <a:t>ConSurf</a:t>
            </a:r>
            <a:r>
              <a:rPr lang="en-US" sz="2000" dirty="0" smtClean="0"/>
              <a:t>, shown previously), the null model used here for NON-critical residues does not take into account the degree of burial or any other physical properties (data otherwise becomes very sparse).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05554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571</Words>
  <Application>Microsoft Macintosh PowerPoint</Application>
  <PresentationFormat>On-screen Show (4:3)</PresentationFormat>
  <Paragraphs>406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YALE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DECLAN CLARKE</dc:creator>
  <cp:lastModifiedBy>DECLAN CLARKE</cp:lastModifiedBy>
  <cp:revision>16</cp:revision>
  <dcterms:created xsi:type="dcterms:W3CDTF">2015-04-16T12:41:58Z</dcterms:created>
  <dcterms:modified xsi:type="dcterms:W3CDTF">2015-04-16T23:12:40Z</dcterms:modified>
</cp:coreProperties>
</file>