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303" r:id="rId3"/>
    <p:sldId id="304" r:id="rId4"/>
    <p:sldId id="305" r:id="rId5"/>
    <p:sldId id="306" r:id="rId6"/>
    <p:sldId id="319" r:id="rId7"/>
    <p:sldId id="299" r:id="rId8"/>
    <p:sldId id="300" r:id="rId9"/>
    <p:sldId id="301" r:id="rId10"/>
    <p:sldId id="287" r:id="rId11"/>
    <p:sldId id="323" r:id="rId12"/>
    <p:sldId id="324" r:id="rId13"/>
    <p:sldId id="328" r:id="rId14"/>
    <p:sldId id="325" r:id="rId15"/>
    <p:sldId id="326" r:id="rId16"/>
    <p:sldId id="327" r:id="rId17"/>
    <p:sldId id="280" r:id="rId18"/>
    <p:sldId id="281" r:id="rId19"/>
    <p:sldId id="282" r:id="rId20"/>
    <p:sldId id="283" r:id="rId21"/>
    <p:sldId id="284" r:id="rId22"/>
    <p:sldId id="322" r:id="rId23"/>
    <p:sldId id="264" r:id="rId24"/>
    <p:sldId id="266" r:id="rId25"/>
    <p:sldId id="311" r:id="rId26"/>
    <p:sldId id="312" r:id="rId27"/>
    <p:sldId id="313" r:id="rId28"/>
    <p:sldId id="316" r:id="rId29"/>
    <p:sldId id="294" r:id="rId30"/>
    <p:sldId id="295" r:id="rId31"/>
    <p:sldId id="263" r:id="rId32"/>
    <p:sldId id="329" r:id="rId33"/>
    <p:sldId id="317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80" d="100"/>
          <a:sy n="80" d="100"/>
        </p:scale>
        <p:origin x="-792" y="-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5DBED4-6C9F-2649-87EE-A4231E502F97}" type="datetimeFigureOut">
              <a:rPr lang="en-US" smtClean="0"/>
              <a:t>4/16/15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CCDD70-739B-BB4C-B305-AFD43590B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152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543" eaLnBrk="0" hangingPunct="0"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879619" indent="-35447153" defTabSz="968543" eaLnBrk="0" hangingPunct="0"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BA30F11-E107-464A-9EEA-B33EC050EB9C}" type="slidenum">
              <a:rPr lang="en-US" sz="1300" b="0"/>
              <a:pPr/>
              <a:t>29</a:t>
            </a:fld>
            <a:endParaRPr lang="en-US" sz="1300" b="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543" eaLnBrk="0" hangingPunct="0"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879619" indent="-35447153" defTabSz="968543" eaLnBrk="0" hangingPunct="0"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ACFED7C-6118-184C-B572-3777DF7990AA}" type="slidenum">
              <a:rPr lang="en-US" sz="1300" b="0"/>
              <a:pPr/>
              <a:t>30</a:t>
            </a:fld>
            <a:endParaRPr lang="en-US" sz="1300" b="0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Evolutionary rates (</a:t>
            </a:r>
            <a:r>
              <a:rPr lang="en-US" dirty="0" err="1" smtClean="0"/>
              <a:t>dN</a:t>
            </a:r>
            <a:r>
              <a:rPr lang="en-US" dirty="0" smtClean="0"/>
              <a:t>/</a:t>
            </a:r>
            <a:r>
              <a:rPr lang="en-US" dirty="0" err="1" smtClean="0"/>
              <a:t>dS</a:t>
            </a:r>
            <a:r>
              <a:rPr lang="en-US" dirty="0" smtClean="0"/>
              <a:t> rates) for </a:t>
            </a:r>
            <a:r>
              <a:rPr lang="en-US" dirty="0" err="1" smtClean="0"/>
              <a:t>singlish</a:t>
            </a:r>
            <a:r>
              <a:rPr lang="en-US" dirty="0" smtClean="0"/>
              <a:t>-interface, </a:t>
            </a:r>
            <a:r>
              <a:rPr lang="en-US" dirty="0" err="1" smtClean="0"/>
              <a:t>multiinterface</a:t>
            </a:r>
            <a:r>
              <a:rPr lang="en-US" baseline="0" dirty="0" smtClean="0"/>
              <a:t> </a:t>
            </a:r>
            <a:r>
              <a:rPr lang="en-US" dirty="0" smtClean="0"/>
              <a:t>hubs and non-hubs and hubs.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CDD70-739B-BB4C-B305-AFD43590B34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058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853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Explain better: may be show just the hairball and then show nodes on it</a:t>
            </a:r>
          </a:p>
        </p:txBody>
      </p:sp>
      <p:sp>
        <p:nvSpPr>
          <p:cNvPr id="4853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7041" eaLnBrk="0" hangingPunct="0"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67041" eaLnBrk="0" hangingPunct="0"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67041" eaLnBrk="0" hangingPunct="0"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67041" eaLnBrk="0" hangingPunct="0"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67041" eaLnBrk="0" hangingPunct="0"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defTabSz="967041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defTabSz="967041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defTabSz="967041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defTabSz="967041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E5AE1D0-B739-2F47-924D-A9B07DD5DF4E}" type="slidenum">
              <a:rPr lang="en-US" sz="1300" b="0">
                <a:solidFill>
                  <a:srgbClr val="000000"/>
                </a:solidFill>
                <a:latin typeface="Calibri" charset="0"/>
              </a:rPr>
              <a:pPr/>
              <a:t>17</a:t>
            </a:fld>
            <a:endParaRPr lang="en-US" sz="1300" b="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823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Introduce the pink &amp; cyan 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Goal is to predict disease 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We’ll start training/testing on the extremes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Lof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Essen - </a:t>
            </a:r>
          </a:p>
          <a:p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Hgmd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– rarer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mendelian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variants </a:t>
            </a:r>
          </a:p>
          <a:p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Gwas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– “common” variants 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Neutral </a:t>
            </a:r>
          </a:p>
        </p:txBody>
      </p:sp>
      <p:sp>
        <p:nvSpPr>
          <p:cNvPr id="4823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543" eaLnBrk="0" hangingPunct="0"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68543" eaLnBrk="0" hangingPunct="0"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68543" eaLnBrk="0" hangingPunct="0"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68543" eaLnBrk="0" hangingPunct="0"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68543" eaLnBrk="0" hangingPunct="0"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defTabSz="968543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defTabSz="968543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defTabSz="968543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defTabSz="968543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288C5AD-C016-CB45-9AD0-5B2D9B5D701F}" type="slidenum">
              <a:rPr lang="en-US" sz="1300" b="0">
                <a:solidFill>
                  <a:srgbClr val="000000"/>
                </a:solidFill>
                <a:latin typeface="Calibri" charset="0"/>
              </a:rPr>
              <a:pPr/>
              <a:t>18</a:t>
            </a:fld>
            <a:endParaRPr lang="en-US" sz="1300" b="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823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Introduce the pink &amp; cyan 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Goal is to predict disease 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We’ll start training/testing on the extremes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Lof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Essen - 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Hgmd – rarer mendelian variants 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Gwas – “common” variants 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Neutral </a:t>
            </a:r>
          </a:p>
        </p:txBody>
      </p:sp>
      <p:sp>
        <p:nvSpPr>
          <p:cNvPr id="4823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543" eaLnBrk="0" hangingPunct="0"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68543" eaLnBrk="0" hangingPunct="0"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68543" eaLnBrk="0" hangingPunct="0"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68543" eaLnBrk="0" hangingPunct="0"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68543" eaLnBrk="0" hangingPunct="0"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defTabSz="968543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defTabSz="968543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defTabSz="968543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defTabSz="968543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288C5AD-C016-CB45-9AD0-5B2D9B5D701F}" type="slidenum">
              <a:rPr lang="en-US" sz="1300" b="0">
                <a:solidFill>
                  <a:srgbClr val="000000"/>
                </a:solidFill>
                <a:latin typeface="Calibri" charset="0"/>
              </a:rPr>
              <a:pPr/>
              <a:t>19</a:t>
            </a:fld>
            <a:endParaRPr lang="en-US" sz="1300" b="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843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43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7041" eaLnBrk="0" hangingPunct="0"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67041" eaLnBrk="0" hangingPunct="0"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67041" eaLnBrk="0" hangingPunct="0"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67041" eaLnBrk="0" hangingPunct="0"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67041" eaLnBrk="0" hangingPunct="0"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defTabSz="967041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defTabSz="967041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defTabSz="967041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defTabSz="967041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5227C94-E73C-AF4F-975E-130B7C247686}" type="slidenum">
              <a:rPr lang="en-US" sz="1300" b="0">
                <a:solidFill>
                  <a:srgbClr val="000000"/>
                </a:solidFill>
              </a:rPr>
              <a:pPr/>
              <a:t>20</a:t>
            </a:fld>
            <a:endParaRPr lang="en-US" sz="1300" b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BC8F4-57FA-EB4E-AC33-D114992925D2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68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2083-0AD4-A64E-B18C-13B21F41A3F5}" type="datetimeFigureOut">
              <a:rPr lang="en-US" smtClean="0"/>
              <a:t>4/16/15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CEEAD-C756-C340-9F5E-9BE8896D7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85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2083-0AD4-A64E-B18C-13B21F41A3F5}" type="datetimeFigureOut">
              <a:rPr lang="en-US" smtClean="0"/>
              <a:t>4/16/15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CEEAD-C756-C340-9F5E-9BE8896D7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784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2083-0AD4-A64E-B18C-13B21F41A3F5}" type="datetimeFigureOut">
              <a:rPr lang="en-US" smtClean="0"/>
              <a:t>4/16/15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CEEAD-C756-C340-9F5E-9BE8896D7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608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2083-0AD4-A64E-B18C-13B21F41A3F5}" type="datetimeFigureOut">
              <a:rPr lang="en-US" smtClean="0"/>
              <a:t>4/16/15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CEEAD-C756-C340-9F5E-9BE8896D7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727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2083-0AD4-A64E-B18C-13B21F41A3F5}" type="datetimeFigureOut">
              <a:rPr lang="en-US" smtClean="0"/>
              <a:t>4/16/15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CEEAD-C756-C340-9F5E-9BE8896D7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453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2083-0AD4-A64E-B18C-13B21F41A3F5}" type="datetimeFigureOut">
              <a:rPr lang="en-US" smtClean="0"/>
              <a:t>4/16/15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CEEAD-C756-C340-9F5E-9BE8896D7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205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2083-0AD4-A64E-B18C-13B21F41A3F5}" type="datetimeFigureOut">
              <a:rPr lang="en-US" smtClean="0"/>
              <a:t>4/16/15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CEEAD-C756-C340-9F5E-9BE8896D7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28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2083-0AD4-A64E-B18C-13B21F41A3F5}" type="datetimeFigureOut">
              <a:rPr lang="en-US" smtClean="0"/>
              <a:t>4/16/15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CEEAD-C756-C340-9F5E-9BE8896D7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418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2083-0AD4-A64E-B18C-13B21F41A3F5}" type="datetimeFigureOut">
              <a:rPr lang="en-US" smtClean="0"/>
              <a:t>4/16/15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CEEAD-C756-C340-9F5E-9BE8896D7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541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2083-0AD4-A64E-B18C-13B21F41A3F5}" type="datetimeFigureOut">
              <a:rPr lang="en-US" smtClean="0"/>
              <a:t>4/16/15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CEEAD-C756-C340-9F5E-9BE8896D7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65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2083-0AD4-A64E-B18C-13B21F41A3F5}" type="datetimeFigureOut">
              <a:rPr lang="en-US" smtClean="0"/>
              <a:t>4/16/15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CEEAD-C756-C340-9F5E-9BE8896D7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230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32083-0AD4-A64E-B18C-13B21F41A3F5}" type="datetimeFigureOut">
              <a:rPr lang="en-US" smtClean="0"/>
              <a:t>4/16/15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CEEAD-C756-C340-9F5E-9BE8896D7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88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24.tiff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emf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.bin"/><Relationship Id="rId12" Type="http://schemas.openxmlformats.org/officeDocument/2006/relationships/image" Target="../media/image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jpeg"/><Relationship Id="rId8" Type="http://schemas.openxmlformats.org/officeDocument/2006/relationships/image" Target="../media/image6.png"/><Relationship Id="rId9" Type="http://schemas.openxmlformats.org/officeDocument/2006/relationships/image" Target="../media/image7.jpeg"/><Relationship Id="rId10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27.emf"/><Relationship Id="rId5" Type="http://schemas.openxmlformats.org/officeDocument/2006/relationships/image" Target="../media/image28.png"/><Relationship Id="rId6" Type="http://schemas.openxmlformats.org/officeDocument/2006/relationships/image" Target="../media/image29.jpeg"/><Relationship Id="rId7" Type="http://schemas.openxmlformats.org/officeDocument/2006/relationships/image" Target="../media/image30.png"/><Relationship Id="rId8" Type="http://schemas.openxmlformats.org/officeDocument/2006/relationships/image" Target="../media/image31.emf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Relationship Id="rId3" Type="http://schemas.openxmlformats.org/officeDocument/2006/relationships/image" Target="../media/image33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emf"/><Relationship Id="rId3" Type="http://schemas.openxmlformats.org/officeDocument/2006/relationships/image" Target="../media/image35.emf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4.png"/><Relationship Id="rId1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emf"/><Relationship Id="rId8" Type="http://schemas.openxmlformats.org/officeDocument/2006/relationships/image" Target="../media/image41.emf"/><Relationship Id="rId9" Type="http://schemas.openxmlformats.org/officeDocument/2006/relationships/image" Target="../media/image42.emf"/><Relationship Id="rId10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Relationship Id="rId3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Relationship Id="rId3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0.w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emf"/><Relationship Id="rId3" Type="http://schemas.openxmlformats.org/officeDocument/2006/relationships/image" Target="../media/image5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png"/><Relationship Id="rId5" Type="http://schemas.openxmlformats.org/officeDocument/2006/relationships/image" Target="../media/image18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4740309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Mark Gerstein</a:t>
            </a:r>
          </a:p>
          <a:p>
            <a:pPr algn="ctr"/>
            <a:r>
              <a:rPr lang="en-US" dirty="0" smtClean="0"/>
              <a:t>Yale University</a:t>
            </a:r>
          </a:p>
          <a:p>
            <a:pPr algn="ctr"/>
            <a:r>
              <a:rPr lang="en-US" dirty="0" smtClean="0"/>
              <a:t>June 8, 2015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" y="643810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Analysis of </a:t>
            </a:r>
            <a:r>
              <a:rPr lang="en-US" sz="3200" b="1" dirty="0" smtClean="0"/>
              <a:t>Protein Networks</a:t>
            </a:r>
            <a:endParaRPr lang="en-US" sz="3200" b="1" dirty="0"/>
          </a:p>
        </p:txBody>
      </p:sp>
      <p:sp>
        <p:nvSpPr>
          <p:cNvPr id="4" name="Rectangle 3"/>
          <p:cNvSpPr/>
          <p:nvPr/>
        </p:nvSpPr>
        <p:spPr>
          <a:xfrm>
            <a:off x="1619250" y="226446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Insert image from </a:t>
            </a:r>
            <a:r>
              <a:rPr lang="en-US" dirty="0"/>
              <a:t>Flickr </a:t>
            </a:r>
            <a:r>
              <a:rPr lang="en-US" dirty="0" smtClean="0"/>
              <a:t>-- maybe something like the following:</a:t>
            </a:r>
          </a:p>
          <a:p>
            <a:endParaRPr lang="en-US" dirty="0"/>
          </a:p>
          <a:p>
            <a:r>
              <a:rPr lang="en-US" dirty="0" smtClean="0"/>
              <a:t>Tree</a:t>
            </a:r>
            <a:r>
              <a:rPr lang="en-US" dirty="0"/>
              <a:t>-Networks-beginning-to-be-revealed--</a:t>
            </a:r>
            <a:r>
              <a:rPr lang="en-US" dirty="0" smtClean="0"/>
              <a:t>DSC04343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360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f_attach_gene_dupl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71" y="1195450"/>
            <a:ext cx="6438277" cy="49846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98471" y="6340010"/>
            <a:ext cx="479786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Kim, Philip M., et al. "Relating three-dimensional structures to protein networks provides evolutionary insights." Science 314.5807 (2006): 1938-1941.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21220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Network Growth by Gene Duplication</a:t>
            </a:r>
          </a:p>
          <a:p>
            <a:pPr algn="ctr"/>
            <a:r>
              <a:rPr lang="en-US" b="1" dirty="0" smtClean="0"/>
              <a:t>Multi- and </a:t>
            </a:r>
            <a:r>
              <a:rPr lang="en-US" b="1" dirty="0" err="1" smtClean="0"/>
              <a:t>Singlish</a:t>
            </a:r>
            <a:r>
              <a:rPr lang="en-US" b="1" dirty="0" smtClean="0"/>
              <a:t>-Interface Hubs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829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6250" y="2444750"/>
            <a:ext cx="82867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DynaSIN</a:t>
            </a:r>
            <a:r>
              <a:rPr lang="en-US" sz="3200" dirty="0" smtClean="0"/>
              <a:t>: Integration of Alternative Conformations with Protein-Protein Interaction Networks</a:t>
            </a:r>
          </a:p>
        </p:txBody>
      </p:sp>
    </p:spTree>
    <p:extLst>
      <p:ext uri="{BB962C8B-B14F-4D97-AF65-F5344CB8AC3E}">
        <p14:creationId xmlns:p14="http://schemas.microsoft.com/office/powerpoint/2010/main" val="1351214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250" y="114541"/>
            <a:ext cx="4857750" cy="630277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68875" y="6228361"/>
            <a:ext cx="414337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/>
              <a:t>Bhardwaj</a:t>
            </a:r>
            <a:r>
              <a:rPr lang="en-US" sz="1100" dirty="0"/>
              <a:t>, </a:t>
            </a:r>
            <a:r>
              <a:rPr lang="en-US" sz="1100" dirty="0" err="1"/>
              <a:t>Nitin</a:t>
            </a:r>
            <a:r>
              <a:rPr lang="en-US" sz="1100" dirty="0"/>
              <a:t>, et al. "Integration of protein motions with molecular networks reveals different mechanisms for permanent and transient interactions." Protein science 20.10 (2011): 1745-1754.</a:t>
            </a:r>
          </a:p>
        </p:txBody>
      </p:sp>
    </p:spTree>
    <p:extLst>
      <p:ext uri="{BB962C8B-B14F-4D97-AF65-F5344CB8AC3E}">
        <p14:creationId xmlns:p14="http://schemas.microsoft.com/office/powerpoint/2010/main" val="4118784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ynasin_img_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3"/>
          <a:stretch/>
        </p:blipFill>
        <p:spPr>
          <a:xfrm>
            <a:off x="4492624" y="107618"/>
            <a:ext cx="4556126" cy="3195587"/>
          </a:xfrm>
          <a:prstGeom prst="rect">
            <a:avLst/>
          </a:prstGeom>
        </p:spPr>
      </p:pic>
      <p:pic>
        <p:nvPicPr>
          <p:cNvPr id="3" name="Picture 2" descr="dynasin_img_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77"/>
          <a:stretch/>
        </p:blipFill>
        <p:spPr>
          <a:xfrm>
            <a:off x="231774" y="3430205"/>
            <a:ext cx="4765566" cy="31955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92050" y="5059750"/>
            <a:ext cx="26987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Conformational changes associated with permanent interactions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1485899" y="320247"/>
            <a:ext cx="28797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Conformational changes associated with transient interactions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4968875" y="6228361"/>
            <a:ext cx="414337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/>
              <a:t>Bhardwaj</a:t>
            </a:r>
            <a:r>
              <a:rPr lang="en-US" sz="1100" dirty="0"/>
              <a:t>, </a:t>
            </a:r>
            <a:r>
              <a:rPr lang="en-US" sz="1100" dirty="0" err="1"/>
              <a:t>Nitin</a:t>
            </a:r>
            <a:r>
              <a:rPr lang="en-US" sz="1100" dirty="0"/>
              <a:t>, et al. "Integration of protein motions with molecular networks reveals different mechanisms for permanent and transient interactions." Protein science 20.10 (2011): 1745-1754.</a:t>
            </a:r>
          </a:p>
        </p:txBody>
      </p:sp>
      <p:sp>
        <p:nvSpPr>
          <p:cNvPr id="8" name="Rectangle 7"/>
          <p:cNvSpPr/>
          <p:nvPr/>
        </p:nvSpPr>
        <p:spPr>
          <a:xfrm>
            <a:off x="47625" y="3240340"/>
            <a:ext cx="523875" cy="5384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44999" y="107618"/>
            <a:ext cx="523875" cy="5384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130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ynasin_img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75" y="1670049"/>
            <a:ext cx="8674240" cy="31400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68875" y="6228361"/>
            <a:ext cx="414337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/>
              <a:t>Bhardwaj</a:t>
            </a:r>
            <a:r>
              <a:rPr lang="en-US" sz="1100" dirty="0"/>
              <a:t>, </a:t>
            </a:r>
            <a:r>
              <a:rPr lang="en-US" sz="1100" dirty="0" err="1"/>
              <a:t>Nitin</a:t>
            </a:r>
            <a:r>
              <a:rPr lang="en-US" sz="1100" dirty="0"/>
              <a:t>, et al. "Integration of protein motions with molecular networks reveals different mechanisms for permanent and transient interactions." Protein science 20.10 (2011): 1745-1754.</a:t>
            </a:r>
          </a:p>
        </p:txBody>
      </p:sp>
      <p:sp>
        <p:nvSpPr>
          <p:cNvPr id="6" name="Rectangle 5"/>
          <p:cNvSpPr/>
          <p:nvPr/>
        </p:nvSpPr>
        <p:spPr>
          <a:xfrm>
            <a:off x="158750" y="1543049"/>
            <a:ext cx="523875" cy="5384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492625" y="1511934"/>
            <a:ext cx="523875" cy="5384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270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ynasin_img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917" y="1143001"/>
            <a:ext cx="6749390" cy="49405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68875" y="6228361"/>
            <a:ext cx="414337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/>
              <a:t>Bhardwaj</a:t>
            </a:r>
            <a:r>
              <a:rPr lang="en-US" sz="1100" dirty="0"/>
              <a:t>, </a:t>
            </a:r>
            <a:r>
              <a:rPr lang="en-US" sz="1100" dirty="0" err="1"/>
              <a:t>Nitin</a:t>
            </a:r>
            <a:r>
              <a:rPr lang="en-US" sz="1100" dirty="0"/>
              <a:t>, et al. "Integration of protein motions with molecular networks reveals different mechanisms for permanent and transient interactions." Protein science 20.10 (2011): 1745-1754.</a:t>
            </a:r>
          </a:p>
        </p:txBody>
      </p:sp>
      <p:sp>
        <p:nvSpPr>
          <p:cNvPr id="4" name="Rectangle 3"/>
          <p:cNvSpPr/>
          <p:nvPr/>
        </p:nvSpPr>
        <p:spPr>
          <a:xfrm>
            <a:off x="1195917" y="1003299"/>
            <a:ext cx="523875" cy="5384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40692" y="886459"/>
            <a:ext cx="523875" cy="5384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993092" y="4261484"/>
            <a:ext cx="523875" cy="5384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19633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Conformational changes in the context of </a:t>
            </a:r>
          </a:p>
          <a:p>
            <a:pPr algn="ctr"/>
            <a:r>
              <a:rPr lang="en-US" dirty="0" smtClean="0"/>
              <a:t>permanent and transient interactions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32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2500" y="2724835"/>
            <a:ext cx="70643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Insights through the integration of variation data with structure interaction networks</a:t>
            </a:r>
          </a:p>
        </p:txBody>
      </p:sp>
    </p:spTree>
    <p:extLst>
      <p:ext uri="{BB962C8B-B14F-4D97-AF65-F5344CB8AC3E}">
        <p14:creationId xmlns:p14="http://schemas.microsoft.com/office/powerpoint/2010/main" val="153732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6" descr="network-nolof-noess.tiff"/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4" t="5776" r="43075" b="63815"/>
          <a:stretch/>
        </p:blipFill>
        <p:spPr>
          <a:xfrm>
            <a:off x="4368803" y="747498"/>
            <a:ext cx="4264025" cy="4505799"/>
          </a:xfrm>
          <a:prstGeom prst="rect">
            <a:avLst/>
          </a:prstGeom>
        </p:spPr>
      </p:pic>
      <p:sp>
        <p:nvSpPr>
          <p:cNvPr id="478210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3015193"/>
            <a:ext cx="3757615" cy="1915948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1800" dirty="0" smtClean="0">
                <a:latin typeface="Calibri"/>
                <a:cs typeface="Calibri"/>
              </a:rPr>
              <a:t>Combine </a:t>
            </a:r>
            <a:r>
              <a:rPr lang="en-US" sz="1800" b="1" dirty="0" smtClean="0">
                <a:latin typeface="Calibri"/>
                <a:cs typeface="Calibri"/>
              </a:rPr>
              <a:t>regulatory, physical </a:t>
            </a:r>
            <a:r>
              <a:rPr lang="en-US" sz="1800" b="1" dirty="0">
                <a:latin typeface="Calibri"/>
                <a:cs typeface="Calibri"/>
              </a:rPr>
              <a:t>protein-protein, signaling, metabolic, phosphorylation and </a:t>
            </a:r>
            <a:r>
              <a:rPr lang="en-US" sz="1800" b="1" dirty="0" smtClean="0">
                <a:latin typeface="Calibri"/>
                <a:cs typeface="Calibri"/>
              </a:rPr>
              <a:t>genetic</a:t>
            </a:r>
            <a:r>
              <a:rPr lang="en-US" sz="1800" dirty="0" smtClean="0">
                <a:latin typeface="Calibri"/>
                <a:cs typeface="Calibri"/>
              </a:rPr>
              <a:t> interactions to create a unified network</a:t>
            </a:r>
            <a:r>
              <a:rPr lang="en-US" sz="1800" dirty="0">
                <a:latin typeface="Calibri"/>
                <a:cs typeface="Calibri"/>
              </a:rPr>
              <a:t> </a:t>
            </a:r>
            <a:r>
              <a:rPr lang="en-US" sz="1800" dirty="0" smtClean="0">
                <a:latin typeface="Calibri"/>
                <a:cs typeface="Calibri"/>
              </a:rPr>
              <a:t>(</a:t>
            </a:r>
            <a:r>
              <a:rPr lang="en-US" sz="1800" dirty="0" err="1" smtClean="0">
                <a:latin typeface="Calibri"/>
                <a:cs typeface="Calibri"/>
              </a:rPr>
              <a:t>Multinet</a:t>
            </a:r>
            <a:r>
              <a:rPr lang="en-US" sz="1800" dirty="0" smtClean="0">
                <a:latin typeface="Calibri"/>
                <a:cs typeface="Calibri"/>
              </a:rPr>
              <a:t>)</a:t>
            </a:r>
            <a:endParaRPr lang="en-US" sz="1800" dirty="0">
              <a:latin typeface="Calibri"/>
              <a:cs typeface="Calibri"/>
            </a:endParaRPr>
          </a:p>
        </p:txBody>
      </p:sp>
      <p:sp>
        <p:nvSpPr>
          <p:cNvPr id="478211" name="TextBox 8"/>
          <p:cNvSpPr txBox="1">
            <a:spLocks noChangeArrowheads="1"/>
          </p:cNvSpPr>
          <p:nvPr/>
        </p:nvSpPr>
        <p:spPr bwMode="auto">
          <a:xfrm>
            <a:off x="4551715" y="280294"/>
            <a:ext cx="40179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0" dirty="0" err="1">
                <a:solidFill>
                  <a:srgbClr val="000000"/>
                </a:solidFill>
                <a:latin typeface="Helvetica"/>
                <a:cs typeface="Helvetica"/>
              </a:rPr>
              <a:t>Multinet</a:t>
            </a:r>
            <a:r>
              <a:rPr lang="en-US" sz="1800" b="0" dirty="0">
                <a:solidFill>
                  <a:srgbClr val="000000"/>
                </a:solidFill>
                <a:latin typeface="Helvetica"/>
                <a:cs typeface="Helvetica"/>
              </a:rPr>
              <a:t> – the ultimate hairball! </a:t>
            </a:r>
          </a:p>
        </p:txBody>
      </p:sp>
      <p:sp>
        <p:nvSpPr>
          <p:cNvPr id="478212" name="TextBox 7"/>
          <p:cNvSpPr txBox="1">
            <a:spLocks noChangeArrowheads="1"/>
          </p:cNvSpPr>
          <p:nvPr/>
        </p:nvSpPr>
        <p:spPr bwMode="auto">
          <a:xfrm>
            <a:off x="5265738" y="5211493"/>
            <a:ext cx="301748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 dirty="0">
                <a:solidFill>
                  <a:srgbClr val="000000"/>
                </a:solidFill>
                <a:latin typeface="Calibri"/>
                <a:cs typeface="Calibri"/>
              </a:rPr>
              <a:t>Nodes: ~15,000 genes</a:t>
            </a:r>
          </a:p>
          <a:p>
            <a:pPr eaLnBrk="1" hangingPunct="1"/>
            <a:r>
              <a:rPr lang="en-US" sz="1800" b="0" dirty="0">
                <a:solidFill>
                  <a:srgbClr val="000000"/>
                </a:solidFill>
                <a:latin typeface="Calibri"/>
                <a:cs typeface="Calibri"/>
              </a:rPr>
              <a:t>Edges: ~110,000 interactions</a:t>
            </a:r>
          </a:p>
          <a:p>
            <a:pPr eaLnBrk="1" hangingPunct="1"/>
            <a:endParaRPr lang="en-US" sz="1800" b="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78213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1311" y="6054549"/>
            <a:ext cx="28435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b="0" dirty="0" err="1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Khurana</a:t>
            </a:r>
            <a:r>
              <a:rPr lang="en-US" sz="1000" b="0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* and Fu* et </a:t>
            </a:r>
            <a:r>
              <a:rPr lang="en-US" sz="1000" b="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al., </a:t>
            </a:r>
            <a:r>
              <a:rPr lang="en-US" sz="1000" b="0" i="1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PLOS Comp. Bio. </a:t>
            </a:r>
            <a:r>
              <a:rPr lang="fr-FR" sz="1000" b="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’</a:t>
            </a:r>
            <a:r>
              <a:rPr lang="en-US" altLang="ja-JP" sz="1000" b="0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13</a:t>
            </a:r>
            <a:endParaRPr lang="en-US" sz="1000" b="0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478214" name="Title 1"/>
          <p:cNvSpPr txBox="1">
            <a:spLocks/>
          </p:cNvSpPr>
          <p:nvPr/>
        </p:nvSpPr>
        <p:spPr bwMode="auto">
          <a:xfrm>
            <a:off x="338490" y="945698"/>
            <a:ext cx="4213225" cy="120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100" dirty="0">
                <a:solidFill>
                  <a:srgbClr val="000090"/>
                </a:solidFill>
                <a:latin typeface="Calibri"/>
                <a:cs typeface="Calibri"/>
              </a:rPr>
              <a:t>Genes participate in many networks and no single network captures the global picture of gene interactions</a:t>
            </a:r>
          </a:p>
        </p:txBody>
      </p:sp>
    </p:spTree>
    <p:extLst>
      <p:ext uri="{BB962C8B-B14F-4D97-AF65-F5344CB8AC3E}">
        <p14:creationId xmlns:p14="http://schemas.microsoft.com/office/powerpoint/2010/main" val="3104360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949221" y="649110"/>
            <a:ext cx="2700841" cy="5707240"/>
          </a:xfrm>
          <a:prstGeom prst="rect">
            <a:avLst/>
          </a:prstGeom>
          <a:solidFill>
            <a:schemeClr val="bg1">
              <a:lumMod val="85000"/>
              <a:alpha val="84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 descr="Fig1.27Aug2012.notlogme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63" y="508000"/>
            <a:ext cx="7985578" cy="587827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86185" y="217227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Helvetica"/>
                <a:cs typeface="Helvetica"/>
              </a:rPr>
              <a:t>Multi-Net</a:t>
            </a:r>
            <a:endParaRPr lang="en-US" b="1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21411" y="181001"/>
            <a:ext cx="2596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  <a:latin typeface="Helvetica"/>
                <a:cs typeface="Helvetica"/>
              </a:rPr>
              <a:t>Exceptions to the rule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70222" y="3290671"/>
            <a:ext cx="3019779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Helvetica"/>
                <a:cs typeface="Helvetica"/>
              </a:rPr>
              <a:t>Hubs in metabolic network are tolerant to </a:t>
            </a:r>
            <a:r>
              <a:rPr lang="en-US" sz="1600" b="1" dirty="0" err="1">
                <a:solidFill>
                  <a:prstClr val="black"/>
                </a:solidFill>
                <a:latin typeface="Helvetica"/>
                <a:cs typeface="Helvetica"/>
              </a:rPr>
              <a:t>LoF</a:t>
            </a:r>
            <a:r>
              <a:rPr lang="en-US" sz="1600" b="1" dirty="0">
                <a:solidFill>
                  <a:prstClr val="black"/>
                </a:solidFill>
                <a:latin typeface="Helvetica"/>
                <a:cs typeface="Helvetica"/>
              </a:rPr>
              <a:t> </a:t>
            </a:r>
            <a:r>
              <a:rPr lang="en-US" sz="1600" b="1" dirty="0" smtClean="0">
                <a:solidFill>
                  <a:prstClr val="black"/>
                </a:solidFill>
                <a:latin typeface="Helvetica"/>
                <a:cs typeface="Helvetica"/>
              </a:rPr>
              <a:t>mutations</a:t>
            </a:r>
          </a:p>
          <a:p>
            <a:pPr algn="ctr"/>
            <a:endParaRPr lang="en-US" sz="1600" b="1" dirty="0" smtClean="0">
              <a:solidFill>
                <a:prstClr val="black"/>
              </a:solidFill>
              <a:latin typeface="Helvetica"/>
              <a:cs typeface="Helvetica"/>
            </a:endParaRPr>
          </a:p>
          <a:p>
            <a:pPr marL="285750" indent="-285750">
              <a:buFont typeface="Wingdings" charset="2"/>
              <a:buChar char="q"/>
            </a:pPr>
            <a:r>
              <a:rPr lang="en-US" dirty="0" smtClean="0">
                <a:solidFill>
                  <a:prstClr val="black"/>
                </a:solidFill>
                <a:cs typeface="Arial" charset="0"/>
              </a:rPr>
              <a:t>Metabolic hubs have more duplicated copies 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>
                <a:solidFill>
                  <a:prstClr val="black"/>
                </a:solidFill>
                <a:cs typeface="Arial" charset="0"/>
              </a:rPr>
              <a:t>Perhaps ’protective’ effect of </a:t>
            </a:r>
            <a:r>
              <a:rPr lang="en-US" dirty="0">
                <a:solidFill>
                  <a:prstClr val="black"/>
                </a:solidFill>
                <a:cs typeface="Arial" charset="0"/>
              </a:rPr>
              <a:t>metabolic pathways leads to different architecture</a:t>
            </a:r>
          </a:p>
          <a:p>
            <a:pPr algn="ctr"/>
            <a:endParaRPr lang="en-US" sz="1600" b="1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4013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428004" y="6356350"/>
            <a:ext cx="5038615" cy="29238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300" b="1" dirty="0">
                <a:solidFill>
                  <a:srgbClr val="7F7F7F"/>
                </a:solidFill>
                <a:latin typeface="Helvetica"/>
                <a:cs typeface="Helvetica"/>
              </a:rPr>
              <a:t>1</a:t>
            </a:r>
            <a:r>
              <a:rPr lang="en-US" sz="1300" b="1" dirty="0" smtClean="0">
                <a:solidFill>
                  <a:srgbClr val="7F7F7F"/>
                </a:solidFill>
                <a:latin typeface="Helvetica"/>
                <a:cs typeface="Helvetica"/>
              </a:rPr>
              <a:t>.1 - A </a:t>
            </a:r>
            <a:r>
              <a:rPr lang="en-US" sz="1300" b="1" dirty="0">
                <a:solidFill>
                  <a:srgbClr val="7F7F7F"/>
                </a:solidFill>
                <a:latin typeface="Helvetica"/>
                <a:cs typeface="Helvetica"/>
              </a:rPr>
              <a:t>Unified Network Approach to Interpret Coding </a:t>
            </a:r>
            <a:r>
              <a:rPr lang="en-US" sz="1300" b="1" dirty="0" smtClean="0">
                <a:solidFill>
                  <a:srgbClr val="7F7F7F"/>
                </a:solidFill>
                <a:latin typeface="Helvetica"/>
                <a:cs typeface="Helvetica"/>
              </a:rPr>
              <a:t>Variants</a:t>
            </a:r>
            <a:endParaRPr lang="en-US" sz="1300" b="1" dirty="0">
              <a:solidFill>
                <a:srgbClr val="7F7F7F"/>
              </a:solidFill>
              <a:latin typeface="Helvetica"/>
              <a:cs typeface="Helvetica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457200" y="6356350"/>
            <a:ext cx="8229600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72467" y="157918"/>
            <a:ext cx="8521396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00" b="1" dirty="0" smtClean="0">
                <a:solidFill>
                  <a:srgbClr val="000090"/>
                </a:solidFill>
                <a:latin typeface="Calibri"/>
                <a:cs typeface="Calibri"/>
              </a:rPr>
              <a:t>Overlapping 3D </a:t>
            </a:r>
            <a:r>
              <a:rPr lang="en-US" sz="2300" b="1" dirty="0">
                <a:solidFill>
                  <a:srgbClr val="000090"/>
                </a:solidFill>
                <a:latin typeface="Calibri"/>
                <a:cs typeface="Calibri"/>
              </a:rPr>
              <a:t>S</a:t>
            </a:r>
            <a:r>
              <a:rPr lang="en-US" sz="2300" b="1" dirty="0" smtClean="0">
                <a:solidFill>
                  <a:srgbClr val="000090"/>
                </a:solidFill>
                <a:latin typeface="Calibri"/>
                <a:cs typeface="Calibri"/>
              </a:rPr>
              <a:t>tructures with Protein Protein Interaction Network</a:t>
            </a:r>
            <a:endParaRPr lang="en-US" sz="2300" b="1" dirty="0">
              <a:latin typeface="Calibri"/>
              <a:cs typeface="Calibri"/>
            </a:endParaRPr>
          </a:p>
        </p:txBody>
      </p:sp>
      <p:pic>
        <p:nvPicPr>
          <p:cNvPr id="4" name="Picture 3" descr="Fig1.27Aug2012.notlogme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56" y="821409"/>
            <a:ext cx="7763933" cy="54643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99666" y="4436351"/>
            <a:ext cx="306211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900" b="1" dirty="0" smtClean="0">
                <a:solidFill>
                  <a:prstClr val="black"/>
                </a:solidFill>
                <a:latin typeface="Calibri"/>
                <a:cs typeface="Calibri"/>
              </a:rPr>
              <a:t>Essential genes have more interacting interfaces</a:t>
            </a:r>
            <a:endParaRPr lang="en-US" sz="1900" b="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3252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3988"/>
            <a:ext cx="777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Networks as a universal language</a:t>
            </a:r>
          </a:p>
        </p:txBody>
      </p:sp>
      <p:pic>
        <p:nvPicPr>
          <p:cNvPr id="112644" name="Picture 3" descr="protein_map1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5002213"/>
            <a:ext cx="1965325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5" name="Picture 4" descr="contag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3267075"/>
            <a:ext cx="1987550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6" name="Text Box 5"/>
          <p:cNvSpPr txBox="1">
            <a:spLocks noChangeArrowheads="1"/>
          </p:cNvSpPr>
          <p:nvPr/>
        </p:nvSpPr>
        <p:spPr bwMode="auto">
          <a:xfrm>
            <a:off x="2287588" y="3765550"/>
            <a:ext cx="15176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0"/>
              <a:t>Disease Spread</a:t>
            </a:r>
          </a:p>
          <a:p>
            <a:pPr algn="ctr" eaLnBrk="1" hangingPunct="1"/>
            <a:r>
              <a:rPr lang="en-US" sz="1600" b="0"/>
              <a:t>[Krebs]</a:t>
            </a:r>
          </a:p>
        </p:txBody>
      </p:sp>
      <p:sp>
        <p:nvSpPr>
          <p:cNvPr id="112647" name="Text Box 6"/>
          <p:cNvSpPr txBox="1">
            <a:spLocks noChangeArrowheads="1"/>
          </p:cNvSpPr>
          <p:nvPr/>
        </p:nvSpPr>
        <p:spPr bwMode="auto">
          <a:xfrm>
            <a:off x="2125663" y="5497513"/>
            <a:ext cx="176053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0"/>
              <a:t>Protein</a:t>
            </a:r>
            <a:br>
              <a:rPr lang="en-US" sz="2400" b="0"/>
            </a:br>
            <a:r>
              <a:rPr lang="en-US" sz="2400" b="0"/>
              <a:t>Interactions</a:t>
            </a:r>
          </a:p>
          <a:p>
            <a:pPr algn="ctr" eaLnBrk="1" hangingPunct="1"/>
            <a:r>
              <a:rPr lang="en-US" sz="1600" b="0"/>
              <a:t>[Barabasi]</a:t>
            </a:r>
          </a:p>
        </p:txBody>
      </p:sp>
      <p:pic>
        <p:nvPicPr>
          <p:cNvPr id="112648" name="Picture 7" descr="intern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7950"/>
            <a:ext cx="2446338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9" name="Text Box 8"/>
          <p:cNvSpPr txBox="1">
            <a:spLocks noChangeArrowheads="1"/>
          </p:cNvSpPr>
          <p:nvPr/>
        </p:nvSpPr>
        <p:spPr bwMode="auto">
          <a:xfrm>
            <a:off x="6324600" y="6203950"/>
            <a:ext cx="2586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0"/>
              <a:t>Social Network</a:t>
            </a:r>
          </a:p>
        </p:txBody>
      </p:sp>
      <p:pic>
        <p:nvPicPr>
          <p:cNvPr id="112650" name="Picture 9" descr="food_we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913" y="1370013"/>
            <a:ext cx="1909762" cy="182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51" name="Text Box 10"/>
          <p:cNvSpPr txBox="1">
            <a:spLocks noChangeArrowheads="1"/>
          </p:cNvSpPr>
          <p:nvPr/>
        </p:nvSpPr>
        <p:spPr bwMode="auto">
          <a:xfrm>
            <a:off x="3965575" y="3194050"/>
            <a:ext cx="1590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0"/>
              <a:t>Food Web</a:t>
            </a:r>
          </a:p>
        </p:txBody>
      </p:sp>
      <p:pic>
        <p:nvPicPr>
          <p:cNvPr id="112652" name="Picture 11" descr="neura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488" y="1292225"/>
            <a:ext cx="1425575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3" name="Picture 12" descr="ee3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0" y="1636713"/>
            <a:ext cx="1608138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54" name="Text Box 13"/>
          <p:cNvSpPr txBox="1">
            <a:spLocks noChangeArrowheads="1"/>
          </p:cNvSpPr>
          <p:nvPr/>
        </p:nvSpPr>
        <p:spPr bwMode="auto">
          <a:xfrm>
            <a:off x="6951663" y="3789363"/>
            <a:ext cx="22875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0"/>
              <a:t>Neural Network</a:t>
            </a:r>
          </a:p>
          <a:p>
            <a:pPr algn="ctr" eaLnBrk="1" hangingPunct="1"/>
            <a:r>
              <a:rPr lang="en-US" sz="1600" b="0"/>
              <a:t>[Cajal]</a:t>
            </a:r>
          </a:p>
        </p:txBody>
      </p:sp>
      <p:sp>
        <p:nvSpPr>
          <p:cNvPr id="112655" name="Text Box 14"/>
          <p:cNvSpPr txBox="1">
            <a:spLocks noChangeArrowheads="1"/>
          </p:cNvSpPr>
          <p:nvPr/>
        </p:nvSpPr>
        <p:spPr bwMode="auto">
          <a:xfrm>
            <a:off x="5800725" y="2868613"/>
            <a:ext cx="16605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0"/>
              <a:t>Electronic</a:t>
            </a:r>
          </a:p>
          <a:p>
            <a:pPr algn="ctr" eaLnBrk="1" hangingPunct="1"/>
            <a:r>
              <a:rPr lang="en-US" sz="2400" b="0"/>
              <a:t>Circuit</a:t>
            </a:r>
          </a:p>
        </p:txBody>
      </p:sp>
      <p:pic>
        <p:nvPicPr>
          <p:cNvPr id="112656" name="Picture 15" descr="friendst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988" y="4518025"/>
            <a:ext cx="2287587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2642" name="Object 2"/>
          <p:cNvGraphicFramePr>
            <a:graphicFrameLocks noChangeAspect="1"/>
          </p:cNvGraphicFramePr>
          <p:nvPr/>
        </p:nvGraphicFramePr>
        <p:xfrm>
          <a:off x="4127500" y="3857625"/>
          <a:ext cx="2001838" cy="2989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6" name="Image" r:id="rId11" imgW="4165079" imgH="6222222" progId="">
                  <p:embed/>
                </p:oleObj>
              </mc:Choice>
              <mc:Fallback>
                <p:oleObj name="Image" r:id="rId11" imgW="4165079" imgH="622222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7500" y="3857625"/>
                        <a:ext cx="2001838" cy="2989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57" name="Text Box 17"/>
          <p:cNvSpPr txBox="1">
            <a:spLocks noChangeArrowheads="1"/>
          </p:cNvSpPr>
          <p:nvPr/>
        </p:nvSpPr>
        <p:spPr bwMode="auto">
          <a:xfrm>
            <a:off x="1927225" y="2516188"/>
            <a:ext cx="19446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0"/>
              <a:t>Internet</a:t>
            </a:r>
          </a:p>
          <a:p>
            <a:pPr algn="ctr" eaLnBrk="1" hangingPunct="1"/>
            <a:r>
              <a:rPr lang="en-US" sz="1600" b="0"/>
              <a:t>[Burch &amp; Cheswick]</a:t>
            </a:r>
          </a:p>
        </p:txBody>
      </p:sp>
    </p:spTree>
    <p:extLst>
      <p:ext uri="{BB962C8B-B14F-4D97-AF65-F5344CB8AC3E}">
        <p14:creationId xmlns:p14="http://schemas.microsoft.com/office/powerpoint/2010/main" val="189316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03"/>
    </mc:Choice>
    <mc:Fallback xmlns="">
      <p:transition xmlns:p14="http://schemas.microsoft.com/office/powerpoint/2010/main" spd="slow" advTm="1020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1.27Aug2012.notlogme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76263"/>
            <a:ext cx="3724952" cy="5665966"/>
          </a:xfrm>
          <a:prstGeom prst="rect">
            <a:avLst/>
          </a:prstGeom>
        </p:spPr>
      </p:pic>
      <p:sp>
        <p:nvSpPr>
          <p:cNvPr id="292866" name="Title 1"/>
          <p:cNvSpPr>
            <a:spLocks noGrp="1"/>
          </p:cNvSpPr>
          <p:nvPr>
            <p:ph type="title"/>
          </p:nvPr>
        </p:nvSpPr>
        <p:spPr>
          <a:xfrm>
            <a:off x="676275" y="-112884"/>
            <a:ext cx="7813675" cy="691621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2400" dirty="0" smtClean="0">
                <a:solidFill>
                  <a:srgbClr val="000090"/>
                </a:solidFill>
                <a:latin typeface="Calibri"/>
                <a:cs typeface="Calibri"/>
              </a:rPr>
              <a:t>Accessible surface area of miss-sense SNPs</a:t>
            </a:r>
            <a:endParaRPr lang="en-US" sz="24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477194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182971" y="5717686"/>
            <a:ext cx="269574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b="0" dirty="0" err="1" smtClean="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Khurana</a:t>
            </a:r>
            <a:r>
              <a:rPr lang="en-US" sz="1000" b="0" dirty="0" smtClean="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* and Fu* et </a:t>
            </a:r>
            <a:r>
              <a:rPr lang="en-US" sz="1000" b="0" dirty="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al., </a:t>
            </a:r>
            <a:r>
              <a:rPr lang="en-US" sz="1000" b="0" i="1" dirty="0" err="1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PLoS</a:t>
            </a:r>
            <a:r>
              <a:rPr lang="en-US" sz="1000" b="0" i="1" dirty="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 Comp. Bio.</a:t>
            </a:r>
            <a:r>
              <a:rPr lang="en-US" sz="1000" b="0" dirty="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, 2013</a:t>
            </a:r>
          </a:p>
          <a:p>
            <a:pPr eaLnBrk="1" hangingPunct="1"/>
            <a:r>
              <a:rPr lang="en-US" sz="1000" b="0" dirty="0" err="1" smtClean="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Khurana</a:t>
            </a:r>
            <a:r>
              <a:rPr lang="en-US" sz="1000" b="0" dirty="0" smtClean="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*</a:t>
            </a:r>
            <a:r>
              <a:rPr lang="en-US" sz="1000" b="0" i="1" dirty="0" smtClean="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  </a:t>
            </a:r>
            <a:r>
              <a:rPr lang="en-US" sz="1000" b="0" dirty="0" smtClean="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and Fu* et </a:t>
            </a:r>
            <a:r>
              <a:rPr lang="en-US" sz="1000" b="0" dirty="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al, </a:t>
            </a:r>
            <a:r>
              <a:rPr lang="en-US" sz="1000" b="0" i="1" dirty="0" smtClean="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Science, </a:t>
            </a:r>
            <a:r>
              <a:rPr lang="en-US" sz="1000" b="0" dirty="0" smtClean="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2013</a:t>
            </a:r>
            <a:endParaRPr lang="en-US" sz="1000" b="0" i="1" dirty="0">
              <a:solidFill>
                <a:schemeClr val="bg1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eaLnBrk="1" hangingPunct="1"/>
            <a:r>
              <a:rPr lang="en-US" altLang="ja-JP" sz="1000" b="0" dirty="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Wang et al, </a:t>
            </a:r>
            <a:r>
              <a:rPr lang="en-US" altLang="ja-JP" sz="1000" b="0" i="1" dirty="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Nature Biotech</a:t>
            </a:r>
            <a:r>
              <a:rPr lang="en-US" altLang="ja-JP" sz="1000" b="0" dirty="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, 2012</a:t>
            </a:r>
            <a:endParaRPr lang="en-US" sz="1000" b="0" dirty="0">
              <a:solidFill>
                <a:schemeClr val="bg1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grpSp>
        <p:nvGrpSpPr>
          <p:cNvPr id="477198" name="Group 19"/>
          <p:cNvGrpSpPr>
            <a:grpSpLocks/>
          </p:cNvGrpSpPr>
          <p:nvPr/>
        </p:nvGrpSpPr>
        <p:grpSpPr bwMode="auto">
          <a:xfrm>
            <a:off x="7254950" y="2407258"/>
            <a:ext cx="1296988" cy="1265237"/>
            <a:chOff x="7247581" y="6174317"/>
            <a:chExt cx="1297725" cy="1265520"/>
          </a:xfrm>
        </p:grpSpPr>
        <p:pic>
          <p:nvPicPr>
            <p:cNvPr id="477212" name="Picture 21"/>
            <p:cNvPicPr>
              <a:picLocks noChangeAspect="1"/>
            </p:cNvPicPr>
            <p:nvPr/>
          </p:nvPicPr>
          <p:blipFill>
            <a:blip r:embed="rId5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8283" y="6174317"/>
              <a:ext cx="290160" cy="321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7213" name="Picture 22"/>
            <p:cNvPicPr>
              <a:picLocks noChangeAspect="1"/>
            </p:cNvPicPr>
            <p:nvPr/>
          </p:nvPicPr>
          <p:blipFill>
            <a:blip r:embed="rId6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7581" y="7154515"/>
              <a:ext cx="452091" cy="269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Oval 23"/>
            <p:cNvSpPr/>
            <p:nvPr/>
          </p:nvSpPr>
          <p:spPr>
            <a:xfrm>
              <a:off x="7265054" y="7046049"/>
              <a:ext cx="393924" cy="393788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6" tIns="45714" rIns="91426" bIns="45714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77215" name="Picture 24"/>
            <p:cNvPicPr>
              <a:picLocks noChangeAspect="1"/>
            </p:cNvPicPr>
            <p:nvPr/>
          </p:nvPicPr>
          <p:blipFill>
            <a:blip r:embed="rId7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8593" y="6235990"/>
              <a:ext cx="346713" cy="274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Oval 25"/>
            <p:cNvSpPr/>
            <p:nvPr/>
          </p:nvSpPr>
          <p:spPr>
            <a:xfrm>
              <a:off x="8151382" y="6185431"/>
              <a:ext cx="393924" cy="393788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6" tIns="45714" rIns="91426" bIns="45714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7658978" y="6358508"/>
              <a:ext cx="474932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Pie 27"/>
          <p:cNvSpPr/>
          <p:nvPr/>
        </p:nvSpPr>
        <p:spPr>
          <a:xfrm>
            <a:off x="7202563" y="2300895"/>
            <a:ext cx="941387" cy="941388"/>
          </a:xfrm>
          <a:prstGeom prst="pie">
            <a:avLst>
              <a:gd name="adj1" fmla="val 10631565"/>
              <a:gd name="adj2" fmla="val 16200000"/>
            </a:avLst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77200" name="Picture 4" descr="Khurana.Figure3.23Jan2013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32" t="25385" r="15533" b="31947"/>
          <a:stretch>
            <a:fillRect/>
          </a:stretch>
        </p:blipFill>
        <p:spPr bwMode="auto">
          <a:xfrm>
            <a:off x="4238625" y="859017"/>
            <a:ext cx="2314575" cy="352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" name="Straight Connector 29"/>
          <p:cNvCxnSpPr/>
          <p:nvPr/>
        </p:nvCxnSpPr>
        <p:spPr>
          <a:xfrm>
            <a:off x="7236838" y="3037493"/>
            <a:ext cx="475275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7203" name="TextBox 11"/>
          <p:cNvSpPr txBox="1">
            <a:spLocks noChangeArrowheads="1"/>
          </p:cNvSpPr>
          <p:nvPr/>
        </p:nvSpPr>
        <p:spPr bwMode="auto">
          <a:xfrm>
            <a:off x="8005838" y="1965933"/>
            <a:ext cx="706437" cy="2778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 i="1">
                <a:solidFill>
                  <a:srgbClr val="000000"/>
                </a:solidFill>
                <a:cs typeface="Arial" charset="0"/>
              </a:rPr>
              <a:t>CDC42</a:t>
            </a:r>
          </a:p>
        </p:txBody>
      </p:sp>
      <p:sp>
        <p:nvSpPr>
          <p:cNvPr id="477204" name="TextBox 11"/>
          <p:cNvSpPr txBox="1">
            <a:spLocks noChangeArrowheads="1"/>
          </p:cNvSpPr>
          <p:nvPr/>
        </p:nvSpPr>
        <p:spPr bwMode="auto">
          <a:xfrm>
            <a:off x="4272133" y="4497365"/>
            <a:ext cx="2738160" cy="9233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0" i="1" dirty="0">
                <a:solidFill>
                  <a:srgbClr val="000000"/>
                </a:solidFill>
                <a:latin typeface="Calibri"/>
                <a:cs typeface="Calibri"/>
              </a:rPr>
              <a:t>WASP </a:t>
            </a:r>
            <a:r>
              <a:rPr lang="en-US" sz="1800" b="0" dirty="0">
                <a:solidFill>
                  <a:srgbClr val="000000"/>
                </a:solidFill>
                <a:latin typeface="Calibri"/>
                <a:cs typeface="Calibri"/>
              </a:rPr>
              <a:t>interactions tested using yeast two-hybrid experiments</a:t>
            </a:r>
          </a:p>
        </p:txBody>
      </p:sp>
      <p:cxnSp>
        <p:nvCxnSpPr>
          <p:cNvPr id="8" name="Straight Connector 7"/>
          <p:cNvCxnSpPr>
            <a:stCxn id="28" idx="3"/>
          </p:cNvCxnSpPr>
          <p:nvPr/>
        </p:nvCxnSpPr>
        <p:spPr>
          <a:xfrm flipH="1">
            <a:off x="7666113" y="2300895"/>
            <a:ext cx="6350" cy="441325"/>
          </a:xfrm>
          <a:prstGeom prst="line">
            <a:avLst/>
          </a:prstGeom>
          <a:ln w="5715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452784" y="2532035"/>
            <a:ext cx="0" cy="477236"/>
          </a:xfrm>
          <a:prstGeom prst="line">
            <a:avLst/>
          </a:prstGeom>
          <a:ln w="57150" cmpd="sng">
            <a:solidFill>
              <a:schemeClr val="accent3">
                <a:lumMod val="50000"/>
              </a:schemeClr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7207" name="TextBox 11"/>
          <p:cNvSpPr txBox="1">
            <a:spLocks noChangeArrowheads="1"/>
          </p:cNvSpPr>
          <p:nvPr/>
        </p:nvSpPr>
        <p:spPr bwMode="auto">
          <a:xfrm>
            <a:off x="7145413" y="1972283"/>
            <a:ext cx="706437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 i="1">
                <a:solidFill>
                  <a:srgbClr val="000000"/>
                </a:solidFill>
                <a:cs typeface="Arial" charset="0"/>
              </a:rPr>
              <a:t>WASP</a:t>
            </a:r>
          </a:p>
        </p:txBody>
      </p:sp>
      <p:sp>
        <p:nvSpPr>
          <p:cNvPr id="477208" name="TextBox 11"/>
          <p:cNvSpPr txBox="1">
            <a:spLocks noChangeArrowheads="1"/>
          </p:cNvSpPr>
          <p:nvPr/>
        </p:nvSpPr>
        <p:spPr bwMode="auto">
          <a:xfrm>
            <a:off x="7126363" y="3816958"/>
            <a:ext cx="706437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 i="1">
                <a:solidFill>
                  <a:srgbClr val="000000"/>
                </a:solidFill>
                <a:cs typeface="Arial" charset="0"/>
              </a:rPr>
              <a:t>TRIP10</a:t>
            </a:r>
          </a:p>
        </p:txBody>
      </p:sp>
      <p:sp>
        <p:nvSpPr>
          <p:cNvPr id="477209" name="TextBox 11"/>
          <p:cNvSpPr txBox="1">
            <a:spLocks noChangeArrowheads="1"/>
          </p:cNvSpPr>
          <p:nvPr/>
        </p:nvSpPr>
        <p:spPr bwMode="auto">
          <a:xfrm>
            <a:off x="7723263" y="2245333"/>
            <a:ext cx="496887" cy="2619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b="0" dirty="0">
                <a:solidFill>
                  <a:srgbClr val="FF6600"/>
                </a:solidFill>
                <a:cs typeface="Arial" charset="0"/>
              </a:rPr>
              <a:t>PBD</a:t>
            </a:r>
          </a:p>
        </p:txBody>
      </p:sp>
      <p:sp>
        <p:nvSpPr>
          <p:cNvPr id="477210" name="TextBox 11"/>
          <p:cNvSpPr txBox="1">
            <a:spLocks noChangeArrowheads="1"/>
          </p:cNvSpPr>
          <p:nvPr/>
        </p:nvSpPr>
        <p:spPr bwMode="auto">
          <a:xfrm>
            <a:off x="7458340" y="2892413"/>
            <a:ext cx="496888" cy="2619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b="0" dirty="0">
                <a:solidFill>
                  <a:srgbClr val="4F6228"/>
                </a:solidFill>
                <a:cs typeface="Arial" charset="0"/>
              </a:rPr>
              <a:t>WH1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28004" y="6356350"/>
            <a:ext cx="5038615" cy="29238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300" b="1" dirty="0">
                <a:solidFill>
                  <a:srgbClr val="7F7F7F"/>
                </a:solidFill>
                <a:latin typeface="Helvetica"/>
                <a:cs typeface="Helvetica"/>
              </a:rPr>
              <a:t>1</a:t>
            </a:r>
            <a:r>
              <a:rPr lang="en-US" sz="1300" b="1" dirty="0" smtClean="0">
                <a:solidFill>
                  <a:srgbClr val="7F7F7F"/>
                </a:solidFill>
                <a:latin typeface="Helvetica"/>
                <a:cs typeface="Helvetica"/>
              </a:rPr>
              <a:t>.1 - A </a:t>
            </a:r>
            <a:r>
              <a:rPr lang="en-US" sz="1300" b="1" dirty="0">
                <a:solidFill>
                  <a:srgbClr val="7F7F7F"/>
                </a:solidFill>
                <a:latin typeface="Helvetica"/>
                <a:cs typeface="Helvetica"/>
              </a:rPr>
              <a:t>Unified Network Approach to Interpret </a:t>
            </a:r>
            <a:r>
              <a:rPr lang="en-US" sz="1300" b="1" dirty="0" smtClean="0">
                <a:solidFill>
                  <a:srgbClr val="7F7F7F"/>
                </a:solidFill>
                <a:latin typeface="Helvetica"/>
                <a:cs typeface="Helvetica"/>
              </a:rPr>
              <a:t>Coding Variants</a:t>
            </a:r>
            <a:endParaRPr lang="en-US" sz="1300" b="1" dirty="0">
              <a:solidFill>
                <a:srgbClr val="7F7F7F"/>
              </a:solidFill>
              <a:latin typeface="Helvetica"/>
              <a:cs typeface="Helvetica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457200" y="6356350"/>
            <a:ext cx="8229600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6725797" y="5264493"/>
            <a:ext cx="182614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Times New Roman"/>
                <a:cs typeface="Times New Roman"/>
              </a:rPr>
              <a:t>Collaborated with H Yu Cornell </a:t>
            </a:r>
            <a:endParaRPr lang="en-US" sz="1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72985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28004" y="6356350"/>
            <a:ext cx="500165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1" dirty="0" smtClean="0">
                <a:solidFill>
                  <a:srgbClr val="7F7F7F"/>
                </a:solidFill>
                <a:latin typeface="Helvetica"/>
                <a:cs typeface="Helvetica"/>
              </a:rPr>
              <a:t>1.1 - A </a:t>
            </a:r>
            <a:r>
              <a:rPr lang="en-US" sz="1300" b="1" dirty="0">
                <a:solidFill>
                  <a:srgbClr val="7F7F7F"/>
                </a:solidFill>
                <a:latin typeface="Helvetica"/>
                <a:cs typeface="Helvetica"/>
              </a:rPr>
              <a:t>Unified Network Approach to Interpret </a:t>
            </a:r>
            <a:r>
              <a:rPr lang="en-US" sz="1300" b="1" dirty="0" smtClean="0">
                <a:solidFill>
                  <a:srgbClr val="7F7F7F"/>
                </a:solidFill>
                <a:latin typeface="Helvetica"/>
                <a:cs typeface="Helvetica"/>
              </a:rPr>
              <a:t>Coding Variants</a:t>
            </a:r>
            <a:endParaRPr lang="en-US" sz="1300" b="1" dirty="0">
              <a:solidFill>
                <a:srgbClr val="7F7F7F"/>
              </a:solidFill>
              <a:latin typeface="Helvetica"/>
              <a:cs typeface="Helvetica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57200" y="6356350"/>
            <a:ext cx="8229600" cy="0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632154" y="22225"/>
            <a:ext cx="8064500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000090"/>
                </a:solidFill>
                <a:latin typeface="Calibri"/>
                <a:cs typeface="Calibri"/>
              </a:rPr>
              <a:t>Integration of network properties to predict systems-level effects of deleterious mutations</a:t>
            </a:r>
            <a:endParaRPr lang="en-US" sz="24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68945" y="1262675"/>
            <a:ext cx="8490813" cy="4944508"/>
            <a:chOff x="368945" y="1231315"/>
            <a:chExt cx="8490813" cy="4944508"/>
          </a:xfrm>
        </p:grpSpPr>
        <p:sp>
          <p:nvSpPr>
            <p:cNvPr id="26" name="Rounded Rectangle 25"/>
            <p:cNvSpPr/>
            <p:nvPr/>
          </p:nvSpPr>
          <p:spPr>
            <a:xfrm>
              <a:off x="5913021" y="1466682"/>
              <a:ext cx="2537247" cy="1104654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>
              <a:off x="2292099" y="1913940"/>
              <a:ext cx="376238" cy="228600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ight Arrow 13"/>
            <p:cNvSpPr/>
            <p:nvPr/>
          </p:nvSpPr>
          <p:spPr>
            <a:xfrm>
              <a:off x="5407192" y="1913940"/>
              <a:ext cx="377825" cy="228600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793762" y="1254835"/>
              <a:ext cx="2519362" cy="1528349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368945" y="1231315"/>
              <a:ext cx="1844764" cy="1575389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0047" y="1434234"/>
              <a:ext cx="1559409" cy="116955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0" dirty="0">
                  <a:solidFill>
                    <a:prstClr val="black"/>
                  </a:solidFill>
                  <a:latin typeface="Helvetica"/>
                  <a:ea typeface="+mn-ea"/>
                  <a:cs typeface="Helvetica"/>
                </a:rPr>
                <a:t>Train </a:t>
              </a:r>
              <a:r>
                <a:rPr lang="en-US" sz="1400" b="0" dirty="0" smtClean="0">
                  <a:solidFill>
                    <a:prstClr val="black"/>
                  </a:solidFill>
                  <a:latin typeface="Helvetica"/>
                  <a:ea typeface="+mn-ea"/>
                  <a:cs typeface="Helvetica"/>
                </a:rPr>
                <a:t>logistic regression model </a:t>
              </a:r>
              <a:r>
                <a:rPr lang="en-US" sz="1400" b="0" dirty="0">
                  <a:solidFill>
                    <a:prstClr val="black"/>
                  </a:solidFill>
                  <a:latin typeface="Helvetica"/>
                  <a:ea typeface="+mn-ea"/>
                  <a:cs typeface="Helvetica"/>
                </a:rPr>
                <a:t>using network and evolutionary properties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71348" y="1773079"/>
              <a:ext cx="2239963" cy="52322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txBody>
            <a:bodyPr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0" dirty="0">
                  <a:solidFill>
                    <a:prstClr val="black"/>
                  </a:solidFill>
                  <a:latin typeface="Helvetica"/>
                  <a:ea typeface="+mn-ea"/>
                  <a:cs typeface="Helvetica"/>
                </a:rPr>
                <a:t>Application of the model on all genes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50727" y="1541956"/>
              <a:ext cx="2222500" cy="9541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0" dirty="0">
                  <a:solidFill>
                    <a:prstClr val="black"/>
                  </a:solidFill>
                  <a:latin typeface="Helvetica"/>
                  <a:ea typeface="+mn-ea"/>
                  <a:cs typeface="Helvetica"/>
                </a:rPr>
                <a:t>Can distinguish between </a:t>
              </a:r>
              <a:r>
                <a:rPr lang="en-US" sz="1400" b="0" dirty="0" err="1">
                  <a:solidFill>
                    <a:prstClr val="black"/>
                  </a:solidFill>
                  <a:latin typeface="Helvetica"/>
                  <a:ea typeface="+mn-ea"/>
                  <a:cs typeface="Helvetica"/>
                </a:rPr>
                <a:t>LoF</a:t>
              </a:r>
              <a:r>
                <a:rPr lang="en-US" sz="1400" b="0" dirty="0">
                  <a:solidFill>
                    <a:prstClr val="black"/>
                  </a:solidFill>
                  <a:latin typeface="Helvetica"/>
                  <a:ea typeface="+mn-ea"/>
                  <a:cs typeface="Helvetica"/>
                </a:rPr>
                <a:t>-tolerant and Essential genes with high accuracy</a:t>
              </a:r>
            </a:p>
          </p:txBody>
        </p:sp>
        <p:pic>
          <p:nvPicPr>
            <p:cNvPr id="16" name="Content Placeholder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648" t="983" r="-243" b="-2908"/>
            <a:stretch>
              <a:fillRect/>
            </a:stretch>
          </p:blipFill>
          <p:spPr>
            <a:xfrm>
              <a:off x="2292099" y="3071840"/>
              <a:ext cx="2995168" cy="282129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 rot="16200000">
              <a:off x="1518361" y="4190765"/>
              <a:ext cx="187007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0" dirty="0">
                  <a:solidFill>
                    <a:prstClr val="black"/>
                  </a:solidFill>
                  <a:latin typeface="Helvetica"/>
                  <a:ea typeface="+mn-ea"/>
                  <a:cs typeface="Helvetica"/>
                </a:rPr>
                <a:t>True positive rate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009638" y="5537937"/>
              <a:ext cx="19304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0" dirty="0">
                  <a:solidFill>
                    <a:prstClr val="black"/>
                  </a:solidFill>
                  <a:latin typeface="Helvetica"/>
                  <a:ea typeface="+mn-ea"/>
                  <a:cs typeface="Helvetica"/>
                </a:rPr>
                <a:t>False positive rate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254113" y="3071840"/>
              <a:ext cx="1362075" cy="30777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prstClr val="black"/>
                  </a:solidFill>
                  <a:latin typeface="Helvetica"/>
                  <a:ea typeface="+mn-ea"/>
                  <a:cs typeface="Helvetica"/>
                </a:rPr>
                <a:t>AUC=0.91</a:t>
              </a:r>
            </a:p>
          </p:txBody>
        </p:sp>
        <p:pic>
          <p:nvPicPr>
            <p:cNvPr id="20" name="Picture 5" descr="new-fig4d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8335" y="2521922"/>
              <a:ext cx="3601423" cy="3653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0916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2500" y="2407335"/>
            <a:ext cx="706437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Intra-Protein Networks of Interacting Residues, Conformational Change, and </a:t>
            </a:r>
            <a:r>
              <a:rPr lang="en-US" sz="3200" dirty="0" err="1" smtClean="0"/>
              <a:t>Allostery</a:t>
            </a:r>
            <a:r>
              <a:rPr lang="en-US" sz="3200" dirty="0" smtClean="0"/>
              <a:t>: Networks for the Study of Individual Structures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92878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93096" y="5848820"/>
            <a:ext cx="4572000" cy="2923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300" dirty="0"/>
              <a:t>Motlagh, Hesam N., et al. </a:t>
            </a:r>
            <a:r>
              <a:rPr lang="en-US" sz="1300" dirty="0" smtClean="0"/>
              <a:t>Nature (</a:t>
            </a:r>
            <a:r>
              <a:rPr lang="en-US" sz="1300" dirty="0"/>
              <a:t>2014</a:t>
            </a:r>
            <a:r>
              <a:rPr lang="en-US" sz="1300" dirty="0" smtClean="0"/>
              <a:t>)</a:t>
            </a:r>
            <a:endParaRPr lang="en-US" sz="1300" dirty="0"/>
          </a:p>
        </p:txBody>
      </p:sp>
      <p:sp>
        <p:nvSpPr>
          <p:cNvPr id="4" name="Rectangle 3"/>
          <p:cNvSpPr/>
          <p:nvPr/>
        </p:nvSpPr>
        <p:spPr>
          <a:xfrm>
            <a:off x="493096" y="118144"/>
            <a:ext cx="78691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R</a:t>
            </a:r>
            <a:r>
              <a:rPr lang="en-US" b="1" dirty="0" smtClean="0"/>
              <a:t>enewed interest in allostery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Relevance in the context of human disease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Growing volume of available data on allosteric systems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Allostery as a basic framework for understanding proteins in general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E6FC6-3E30-8847-AF64-AA103E5080A8}" type="slidenum">
              <a:rPr lang="en-US" smtClean="0"/>
              <a:t>23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694592" y="5838118"/>
            <a:ext cx="37127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Smock, Robert G., and Lila M. Gierasch. "Sending signals dynamically." Science 324.5924 (2009): 198-203</a:t>
            </a:r>
            <a:r>
              <a:rPr lang="en-US" sz="1200" dirty="0" smtClean="0"/>
              <a:t>.</a:t>
            </a:r>
            <a:endParaRPr lang="en-US" sz="1200" dirty="0"/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99DA47-E563-714E-B25E-013815C0FE2B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591" y="1398696"/>
            <a:ext cx="4163209" cy="4040037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10937875" y="287337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51" y="1398695"/>
            <a:ext cx="3641614" cy="4026501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81765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Screen Shot 2014-07-07 at 5.39.25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71" t="18894" b="58889"/>
          <a:stretch/>
        </p:blipFill>
        <p:spPr>
          <a:xfrm>
            <a:off x="-5162" y="-16076"/>
            <a:ext cx="9149162" cy="6874076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555625" y="2150921"/>
            <a:ext cx="3471970" cy="1975104"/>
            <a:chOff x="333375" y="2389046"/>
            <a:chExt cx="3471970" cy="1895345"/>
          </a:xfrm>
        </p:grpSpPr>
        <p:sp>
          <p:nvSpPr>
            <p:cNvPr id="31" name="Rectangle 30"/>
            <p:cNvSpPr/>
            <p:nvPr/>
          </p:nvSpPr>
          <p:spPr>
            <a:xfrm>
              <a:off x="333375" y="2389046"/>
              <a:ext cx="3471970" cy="189534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8" name="Picture 7" descr="Screen Shot 2014-07-03 at 10.27.53 AM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31" r="46969" b="59159"/>
            <a:stretch/>
          </p:blipFill>
          <p:spPr>
            <a:xfrm>
              <a:off x="492955" y="2585312"/>
              <a:ext cx="2733261" cy="953839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7" name="Picture 6" descr="Screen Shot 2014-07-03 at 10.31.03 AM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3" t="11562" r="38674" b="68431"/>
            <a:stretch/>
          </p:blipFill>
          <p:spPr>
            <a:xfrm>
              <a:off x="749389" y="3447845"/>
              <a:ext cx="2901861" cy="602232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</p:grpSp>
      <p:grpSp>
        <p:nvGrpSpPr>
          <p:cNvPr id="32" name="Group 31"/>
          <p:cNvGrpSpPr/>
          <p:nvPr/>
        </p:nvGrpSpPr>
        <p:grpSpPr>
          <a:xfrm>
            <a:off x="5012003" y="4589886"/>
            <a:ext cx="3474720" cy="1975104"/>
            <a:chOff x="5340831" y="4701394"/>
            <a:chExt cx="3311043" cy="1895345"/>
          </a:xfrm>
        </p:grpSpPr>
        <p:sp>
          <p:nvSpPr>
            <p:cNvPr id="24" name="Rectangle 23"/>
            <p:cNvSpPr/>
            <p:nvPr/>
          </p:nvSpPr>
          <p:spPr>
            <a:xfrm>
              <a:off x="5340831" y="4701394"/>
              <a:ext cx="3311043" cy="1895345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5446774" y="4762499"/>
              <a:ext cx="3114798" cy="1769125"/>
              <a:chOff x="5446774" y="4762499"/>
              <a:chExt cx="3114798" cy="1769125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5446774" y="4768491"/>
                <a:ext cx="3114797" cy="17631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pic>
            <p:nvPicPr>
              <p:cNvPr id="6" name="Picture 5" descr="Screen Shot 2014-07-03 at 10.39.37 AM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512" t="11539" r="24359" b="67265"/>
              <a:stretch/>
            </p:blipFill>
            <p:spPr>
              <a:xfrm>
                <a:off x="5446774" y="4762499"/>
                <a:ext cx="3114798" cy="748519"/>
              </a:xfrm>
              <a:prstGeom prst="rect">
                <a:avLst/>
              </a:prstGeom>
              <a:ln w="50800">
                <a:noFill/>
              </a:ln>
            </p:spPr>
          </p:pic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46775" y="5510239"/>
                <a:ext cx="1757220" cy="1020607"/>
              </a:xfrm>
              <a:prstGeom prst="rect">
                <a:avLst/>
              </a:prstGeom>
              <a:ln w="50800">
                <a:noFill/>
              </a:ln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51570" y="5572775"/>
                <a:ext cx="863600" cy="927100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697972" y="5571996"/>
                <a:ext cx="863600" cy="927100"/>
              </a:xfrm>
              <a:prstGeom prst="rect">
                <a:avLst/>
              </a:prstGeom>
            </p:spPr>
          </p:pic>
        </p:grpSp>
      </p:grpSp>
      <p:grpSp>
        <p:nvGrpSpPr>
          <p:cNvPr id="33" name="Group 32"/>
          <p:cNvGrpSpPr/>
          <p:nvPr/>
        </p:nvGrpSpPr>
        <p:grpSpPr>
          <a:xfrm>
            <a:off x="555625" y="4587875"/>
            <a:ext cx="3471970" cy="1977115"/>
            <a:chOff x="333375" y="4714875"/>
            <a:chExt cx="3471970" cy="1895345"/>
          </a:xfrm>
        </p:grpSpPr>
        <p:sp>
          <p:nvSpPr>
            <p:cNvPr id="21" name="Rectangle 20"/>
            <p:cNvSpPr/>
            <p:nvPr/>
          </p:nvSpPr>
          <p:spPr>
            <a:xfrm>
              <a:off x="333375" y="4714875"/>
              <a:ext cx="3471970" cy="1895345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413579" y="4762499"/>
              <a:ext cx="3319480" cy="1807753"/>
              <a:chOff x="413579" y="4762499"/>
              <a:chExt cx="3319480" cy="1807753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413579" y="4762499"/>
                <a:ext cx="3312391" cy="18077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pic>
            <p:nvPicPr>
              <p:cNvPr id="10" name="Picture 9" descr="voronoi.png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3580" y="4762500"/>
                <a:ext cx="3312391" cy="912748"/>
              </a:xfrm>
              <a:prstGeom prst="rect">
                <a:avLst/>
              </a:prstGeom>
            </p:spPr>
          </p:pic>
          <p:pic>
            <p:nvPicPr>
              <p:cNvPr id="12" name="Picture 2" descr="Figure-3.pdf"/>
              <p:cNvPicPr>
                <a:picLocks noChangeAspect="1" noChangeArrowheads="1"/>
              </p:cNvPicPr>
              <p:nvPr/>
            </p:nvPicPr>
            <p:blipFill rotWithShape="1">
              <a:blip r:embed="rId11" cstate="print"/>
              <a:srcRect l="16838" t="13491" r="63167" b="62289"/>
              <a:stretch/>
            </p:blipFill>
            <p:spPr bwMode="auto">
              <a:xfrm>
                <a:off x="413579" y="5675248"/>
                <a:ext cx="958065" cy="8925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Picture 2" descr="Figure-3.pdf"/>
              <p:cNvPicPr>
                <a:picLocks noChangeAspect="1" noChangeArrowheads="1"/>
              </p:cNvPicPr>
              <p:nvPr/>
            </p:nvPicPr>
            <p:blipFill rotWithShape="1">
              <a:blip r:embed="rId11" cstate="print"/>
              <a:srcRect l="17284" t="37710" r="63167" b="38004"/>
              <a:stretch/>
            </p:blipFill>
            <p:spPr bwMode="auto">
              <a:xfrm>
                <a:off x="1562083" y="5675248"/>
                <a:ext cx="936667" cy="8950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" name="Picture 2" descr="Figure-3.pdf"/>
              <p:cNvPicPr>
                <a:picLocks noChangeAspect="1" noChangeArrowheads="1"/>
              </p:cNvPicPr>
              <p:nvPr/>
            </p:nvPicPr>
            <p:blipFill rotWithShape="1">
              <a:blip r:embed="rId11" cstate="print"/>
              <a:srcRect l="13511" t="58879" r="63167" b="16902"/>
              <a:stretch/>
            </p:blipFill>
            <p:spPr bwMode="auto">
              <a:xfrm>
                <a:off x="2615617" y="5639077"/>
                <a:ext cx="1117442" cy="892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9" name="Picture 8" descr="Screen Shot 2014-07-03 at 10.47.08 AM.png"/>
          <p:cNvPicPr>
            <a:picLocks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" t="14615" r="44017" b="41282"/>
          <a:stretch/>
        </p:blipFill>
        <p:spPr>
          <a:xfrm>
            <a:off x="5027879" y="2178304"/>
            <a:ext cx="3442969" cy="1920240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sp>
        <p:nvSpPr>
          <p:cNvPr id="36" name="Rectangle 35"/>
          <p:cNvSpPr/>
          <p:nvPr/>
        </p:nvSpPr>
        <p:spPr>
          <a:xfrm>
            <a:off x="460375" y="1835048"/>
            <a:ext cx="31983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Helvetica"/>
                <a:cs typeface="Helvetica"/>
              </a:rPr>
              <a:t>Movies of Conformational Changes</a:t>
            </a:r>
            <a:endParaRPr lang="en-US" sz="1400" b="1" dirty="0">
              <a:latin typeface="Helvetica"/>
              <a:cs typeface="Helvetica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66750" y="4282109"/>
            <a:ext cx="36862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Helvetica"/>
                <a:cs typeface="Helvetica"/>
              </a:rPr>
              <a:t>Quantifying Internal Packing of Residues</a:t>
            </a:r>
            <a:endParaRPr lang="en-US" sz="1400" b="1" dirty="0">
              <a:latin typeface="Helvetica"/>
              <a:cs typeface="Helvetica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928355" y="4280098"/>
            <a:ext cx="29290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Helvetica"/>
                <a:cs typeface="Helvetica"/>
              </a:rPr>
              <a:t>Identification of Protein Cavities</a:t>
            </a:r>
            <a:endParaRPr lang="en-US" sz="1400" b="1" dirty="0">
              <a:latin typeface="Helvetica"/>
              <a:cs typeface="Helvetica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928355" y="1843144"/>
            <a:ext cx="35060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Helvetica"/>
                <a:cs typeface="Helvetica"/>
              </a:rPr>
              <a:t>Database of Alternative Conformations</a:t>
            </a:r>
            <a:endParaRPr lang="en-US" sz="1400" b="1" dirty="0">
              <a:latin typeface="Helvetica"/>
              <a:cs typeface="Helvetica"/>
            </a:endParaRPr>
          </a:p>
        </p:txBody>
      </p:sp>
      <p:pic>
        <p:nvPicPr>
          <p:cNvPr id="4" name="Picture 3" descr="Screen Shot 2014-07-07 at 5.39.25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4" b="58889"/>
          <a:stretch/>
        </p:blipFill>
        <p:spPr>
          <a:xfrm>
            <a:off x="-1855" y="186"/>
            <a:ext cx="9144000" cy="1666876"/>
          </a:xfrm>
          <a:prstGeom prst="rect">
            <a:avLst/>
          </a:prstGeom>
        </p:spPr>
      </p:pic>
      <p:pic>
        <p:nvPicPr>
          <p:cNvPr id="41" name="Picture 40" descr="Screen Shot 2014-07-07 at 5.39.25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71" t="18894" b="58889"/>
          <a:stretch/>
        </p:blipFill>
        <p:spPr>
          <a:xfrm>
            <a:off x="5401863" y="1485886"/>
            <a:ext cx="1789512" cy="24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92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09A4-1128-DD43-AFC6-EF23DC8A45F8}" type="slidenum">
              <a:rPr lang="en-US" smtClean="0"/>
              <a:t>25</a:t>
            </a:fld>
            <a:endParaRPr lang="en-US"/>
          </a:p>
        </p:txBody>
      </p:sp>
      <p:pic>
        <p:nvPicPr>
          <p:cNvPr id="3" name="Picture 2" descr="tmp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6" t="9744" r="37586" b="19227"/>
          <a:stretch/>
        </p:blipFill>
        <p:spPr>
          <a:xfrm>
            <a:off x="2555193" y="144417"/>
            <a:ext cx="3765873" cy="651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435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09A4-1128-DD43-AFC6-EF23DC8A45F8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 descr="tmp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9" t="9744" r="37586" b="19227"/>
          <a:stretch/>
        </p:blipFill>
        <p:spPr>
          <a:xfrm>
            <a:off x="841375" y="2335169"/>
            <a:ext cx="1294170" cy="271391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03763" y="2335168"/>
            <a:ext cx="1331782" cy="1406637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2135545" y="952500"/>
            <a:ext cx="1690330" cy="138266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135545" y="3743348"/>
            <a:ext cx="1690330" cy="1828777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572944" y="250915"/>
            <a:ext cx="61093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Processing Raw Data: Sequence &amp; Structure Alignments</a:t>
            </a:r>
            <a:endParaRPr lang="en-US" sz="2000" dirty="0"/>
          </a:p>
        </p:txBody>
      </p:sp>
      <p:pic>
        <p:nvPicPr>
          <p:cNvPr id="3" name="Picture 2" descr="Screen Shot 2014-10-02 at 10.44.47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4" t="13392" r="33333" b="10351"/>
          <a:stretch/>
        </p:blipFill>
        <p:spPr>
          <a:xfrm>
            <a:off x="3662950" y="1056114"/>
            <a:ext cx="4705684" cy="4358105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902036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09A4-1128-DD43-AFC6-EF23DC8A45F8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 descr="tmp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9" t="9744" r="37586" b="19227"/>
          <a:stretch/>
        </p:blipFill>
        <p:spPr>
          <a:xfrm>
            <a:off x="278774" y="2017669"/>
            <a:ext cx="1294170" cy="271391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8307" y="3368040"/>
            <a:ext cx="1331782" cy="662055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590089" y="1841501"/>
            <a:ext cx="1143586" cy="152654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590089" y="4030095"/>
            <a:ext cx="1143586" cy="859405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572944" y="250915"/>
            <a:ext cx="62247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Automated Identification of Alternative Biological States</a:t>
            </a:r>
            <a:endParaRPr lang="en-US" sz="2000" dirty="0"/>
          </a:p>
        </p:txBody>
      </p:sp>
      <p:pic>
        <p:nvPicPr>
          <p:cNvPr id="4" name="Picture 3" descr="Screen Shot 2014-10-02 at 11.03.06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1" r="5000" b="9166"/>
          <a:stretch/>
        </p:blipFill>
        <p:spPr>
          <a:xfrm>
            <a:off x="2733675" y="1841501"/>
            <a:ext cx="6109397" cy="304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54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09A4-1128-DD43-AFC6-EF23DC8A45F8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 descr="tmp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9" t="9744" r="37586" b="19227"/>
          <a:stretch/>
        </p:blipFill>
        <p:spPr>
          <a:xfrm>
            <a:off x="1275240" y="2017669"/>
            <a:ext cx="1294170" cy="271391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42459" y="4030095"/>
            <a:ext cx="706356" cy="701492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2548815" y="1621633"/>
            <a:ext cx="1166143" cy="2408462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548815" y="4731588"/>
            <a:ext cx="1164181" cy="1120054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Screen Shot 2014-10-02 at 11.37.28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3" t="24349" r="38369" b="20557"/>
          <a:stretch/>
        </p:blipFill>
        <p:spPr>
          <a:xfrm>
            <a:off x="3755062" y="1596324"/>
            <a:ext cx="3733130" cy="425531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250915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Identification of Allosteric Hotspots: Networks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58699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Betweenness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0051" name="AutoShape 2"/>
          <p:cNvSpPr>
            <a:spLocks noChangeArrowheads="1"/>
          </p:cNvSpPr>
          <p:nvPr/>
        </p:nvSpPr>
        <p:spPr bwMode="auto">
          <a:xfrm>
            <a:off x="3559175" y="2806327"/>
            <a:ext cx="2500313" cy="850900"/>
          </a:xfrm>
          <a:prstGeom prst="leftRightArrow">
            <a:avLst>
              <a:gd name="adj1" fmla="val 50000"/>
              <a:gd name="adj2" fmla="val 58769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0052" name="Oval 4"/>
          <p:cNvSpPr>
            <a:spLocks noChangeAspect="1" noChangeArrowheads="1"/>
          </p:cNvSpPr>
          <p:nvPr/>
        </p:nvSpPr>
        <p:spPr bwMode="auto">
          <a:xfrm rot="5400000">
            <a:off x="4572794" y="3019846"/>
            <a:ext cx="428625" cy="439737"/>
          </a:xfrm>
          <a:prstGeom prst="ellipse">
            <a:avLst/>
          </a:prstGeom>
          <a:gradFill rotWithShape="0">
            <a:gsLst>
              <a:gs pos="0">
                <a:srgbClr val="CCECFF"/>
              </a:gs>
              <a:gs pos="100000">
                <a:srgbClr val="3333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0053" name="Oval 5"/>
          <p:cNvSpPr>
            <a:spLocks noChangeAspect="1" noChangeArrowheads="1"/>
          </p:cNvSpPr>
          <p:nvPr/>
        </p:nvSpPr>
        <p:spPr bwMode="auto">
          <a:xfrm rot="5400000">
            <a:off x="1888331" y="2446759"/>
            <a:ext cx="428625" cy="439738"/>
          </a:xfrm>
          <a:prstGeom prst="ellipse">
            <a:avLst/>
          </a:prstGeom>
          <a:gradFill rotWithShape="1">
            <a:gsLst>
              <a:gs pos="0">
                <a:srgbClr val="DDDDDD"/>
              </a:gs>
              <a:gs pos="100000">
                <a:srgbClr val="66666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0054" name="Oval 6"/>
          <p:cNvSpPr>
            <a:spLocks noChangeAspect="1" noChangeArrowheads="1"/>
          </p:cNvSpPr>
          <p:nvPr/>
        </p:nvSpPr>
        <p:spPr bwMode="auto">
          <a:xfrm rot="5400000">
            <a:off x="2666206" y="2957934"/>
            <a:ext cx="428625" cy="439738"/>
          </a:xfrm>
          <a:prstGeom prst="ellipse">
            <a:avLst/>
          </a:prstGeom>
          <a:gradFill rotWithShape="1">
            <a:gsLst>
              <a:gs pos="0">
                <a:srgbClr val="DDDDDD"/>
              </a:gs>
              <a:gs pos="100000">
                <a:srgbClr val="66666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0055" name="Oval 7"/>
          <p:cNvSpPr>
            <a:spLocks noChangeAspect="1" noChangeArrowheads="1"/>
          </p:cNvSpPr>
          <p:nvPr/>
        </p:nvSpPr>
        <p:spPr bwMode="auto">
          <a:xfrm rot="5400000">
            <a:off x="1219994" y="3027784"/>
            <a:ext cx="428625" cy="439737"/>
          </a:xfrm>
          <a:prstGeom prst="ellipse">
            <a:avLst/>
          </a:prstGeom>
          <a:gradFill rotWithShape="1">
            <a:gsLst>
              <a:gs pos="0">
                <a:srgbClr val="DDDDDD"/>
              </a:gs>
              <a:gs pos="100000">
                <a:srgbClr val="66666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0056" name="Oval 8"/>
          <p:cNvSpPr>
            <a:spLocks noChangeAspect="1" noChangeArrowheads="1"/>
          </p:cNvSpPr>
          <p:nvPr/>
        </p:nvSpPr>
        <p:spPr bwMode="auto">
          <a:xfrm rot="5400000">
            <a:off x="1872456" y="3754859"/>
            <a:ext cx="428625" cy="439738"/>
          </a:xfrm>
          <a:prstGeom prst="ellipse">
            <a:avLst/>
          </a:prstGeom>
          <a:gradFill rotWithShape="1">
            <a:gsLst>
              <a:gs pos="0">
                <a:srgbClr val="DDDDDD"/>
              </a:gs>
              <a:gs pos="100000">
                <a:srgbClr val="66666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0057" name="Oval 9"/>
          <p:cNvSpPr>
            <a:spLocks noChangeAspect="1" noChangeArrowheads="1"/>
          </p:cNvSpPr>
          <p:nvPr/>
        </p:nvSpPr>
        <p:spPr bwMode="auto">
          <a:xfrm rot="5400000">
            <a:off x="7209631" y="2515021"/>
            <a:ext cx="428625" cy="439738"/>
          </a:xfrm>
          <a:prstGeom prst="ellipse">
            <a:avLst/>
          </a:prstGeom>
          <a:gradFill rotWithShape="1">
            <a:gsLst>
              <a:gs pos="0">
                <a:srgbClr val="DDDDDD"/>
              </a:gs>
              <a:gs pos="100000">
                <a:srgbClr val="66666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0058" name="Oval 10"/>
          <p:cNvSpPr>
            <a:spLocks noChangeAspect="1" noChangeArrowheads="1"/>
          </p:cNvSpPr>
          <p:nvPr/>
        </p:nvSpPr>
        <p:spPr bwMode="auto">
          <a:xfrm rot="5400000">
            <a:off x="7563644" y="3786609"/>
            <a:ext cx="428625" cy="439737"/>
          </a:xfrm>
          <a:prstGeom prst="ellipse">
            <a:avLst/>
          </a:prstGeom>
          <a:gradFill rotWithShape="1">
            <a:gsLst>
              <a:gs pos="0">
                <a:srgbClr val="DDDDDD"/>
              </a:gs>
              <a:gs pos="100000">
                <a:srgbClr val="66666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0059" name="Oval 11"/>
          <p:cNvSpPr>
            <a:spLocks noChangeAspect="1" noChangeArrowheads="1"/>
          </p:cNvSpPr>
          <p:nvPr/>
        </p:nvSpPr>
        <p:spPr bwMode="auto">
          <a:xfrm rot="5400000">
            <a:off x="6866731" y="3808834"/>
            <a:ext cx="428625" cy="439738"/>
          </a:xfrm>
          <a:prstGeom prst="ellipse">
            <a:avLst/>
          </a:prstGeom>
          <a:gradFill rotWithShape="1">
            <a:gsLst>
              <a:gs pos="0">
                <a:srgbClr val="DDDDDD"/>
              </a:gs>
              <a:gs pos="100000">
                <a:srgbClr val="66666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0060" name="Oval 12"/>
          <p:cNvSpPr>
            <a:spLocks noChangeAspect="1" noChangeArrowheads="1"/>
          </p:cNvSpPr>
          <p:nvPr/>
        </p:nvSpPr>
        <p:spPr bwMode="auto">
          <a:xfrm rot="5400000">
            <a:off x="7947819" y="3088109"/>
            <a:ext cx="428625" cy="439737"/>
          </a:xfrm>
          <a:prstGeom prst="ellipse">
            <a:avLst/>
          </a:prstGeom>
          <a:gradFill rotWithShape="1">
            <a:gsLst>
              <a:gs pos="0">
                <a:srgbClr val="DDDDDD"/>
              </a:gs>
              <a:gs pos="100000">
                <a:srgbClr val="66666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0061" name="Oval 13"/>
          <p:cNvSpPr>
            <a:spLocks noChangeAspect="1" noChangeArrowheads="1"/>
          </p:cNvSpPr>
          <p:nvPr/>
        </p:nvSpPr>
        <p:spPr bwMode="auto">
          <a:xfrm rot="5400000">
            <a:off x="6453981" y="3056359"/>
            <a:ext cx="428625" cy="439738"/>
          </a:xfrm>
          <a:prstGeom prst="ellipse">
            <a:avLst/>
          </a:prstGeom>
          <a:gradFill rotWithShape="1">
            <a:gsLst>
              <a:gs pos="0">
                <a:srgbClr val="DDDDDD"/>
              </a:gs>
              <a:gs pos="100000">
                <a:srgbClr val="66666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0062" name="Oval 14"/>
          <p:cNvSpPr>
            <a:spLocks noChangeArrowheads="1"/>
          </p:cNvSpPr>
          <p:nvPr/>
        </p:nvSpPr>
        <p:spPr bwMode="auto">
          <a:xfrm>
            <a:off x="6365875" y="2284040"/>
            <a:ext cx="2141538" cy="2162175"/>
          </a:xfrm>
          <a:prstGeom prst="ellips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cs typeface="Arial" charset="0"/>
            </a:endParaRPr>
          </a:p>
        </p:txBody>
      </p:sp>
      <p:sp>
        <p:nvSpPr>
          <p:cNvPr id="130063" name="Oval 15"/>
          <p:cNvSpPr>
            <a:spLocks noChangeArrowheads="1"/>
          </p:cNvSpPr>
          <p:nvPr/>
        </p:nvSpPr>
        <p:spPr bwMode="auto">
          <a:xfrm>
            <a:off x="1058863" y="2231652"/>
            <a:ext cx="2141537" cy="2162175"/>
          </a:xfrm>
          <a:prstGeom prst="ellips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0064" name="Line 16"/>
          <p:cNvSpPr>
            <a:spLocks noChangeShapeType="1"/>
          </p:cNvSpPr>
          <p:nvPr/>
        </p:nvSpPr>
        <p:spPr bwMode="auto">
          <a:xfrm>
            <a:off x="3097213" y="2695202"/>
            <a:ext cx="1444625" cy="4841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0065" name="Line 17"/>
          <p:cNvSpPr>
            <a:spLocks noChangeShapeType="1"/>
          </p:cNvSpPr>
          <p:nvPr/>
        </p:nvSpPr>
        <p:spPr bwMode="auto">
          <a:xfrm>
            <a:off x="3190875" y="3215902"/>
            <a:ext cx="1362075" cy="111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0066" name="Line 18"/>
          <p:cNvSpPr>
            <a:spLocks noChangeShapeType="1"/>
          </p:cNvSpPr>
          <p:nvPr/>
        </p:nvSpPr>
        <p:spPr bwMode="auto">
          <a:xfrm flipV="1">
            <a:off x="3170238" y="3309565"/>
            <a:ext cx="1382712" cy="4397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0067" name="Line 19"/>
          <p:cNvSpPr>
            <a:spLocks noChangeShapeType="1"/>
          </p:cNvSpPr>
          <p:nvPr/>
        </p:nvSpPr>
        <p:spPr bwMode="auto">
          <a:xfrm flipV="1">
            <a:off x="5003800" y="2520577"/>
            <a:ext cx="1670050" cy="5730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0068" name="Line 20"/>
          <p:cNvSpPr>
            <a:spLocks noChangeShapeType="1"/>
          </p:cNvSpPr>
          <p:nvPr/>
        </p:nvSpPr>
        <p:spPr bwMode="auto">
          <a:xfrm flipV="1">
            <a:off x="4994275" y="2909515"/>
            <a:ext cx="1433513" cy="266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0069" name="Line 21"/>
          <p:cNvSpPr>
            <a:spLocks noChangeShapeType="1"/>
          </p:cNvSpPr>
          <p:nvPr/>
        </p:nvSpPr>
        <p:spPr bwMode="auto">
          <a:xfrm flipV="1">
            <a:off x="5013325" y="3257177"/>
            <a:ext cx="1343025" cy="206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0070" name="Line 22"/>
          <p:cNvSpPr>
            <a:spLocks noChangeShapeType="1"/>
          </p:cNvSpPr>
          <p:nvPr/>
        </p:nvSpPr>
        <p:spPr bwMode="auto">
          <a:xfrm>
            <a:off x="5003800" y="3319090"/>
            <a:ext cx="1474788" cy="5730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0072" name="Rectangle 25"/>
          <p:cNvSpPr>
            <a:spLocks noChangeArrowheads="1"/>
          </p:cNvSpPr>
          <p:nvPr/>
        </p:nvSpPr>
        <p:spPr bwMode="auto">
          <a:xfrm>
            <a:off x="385763" y="1331540"/>
            <a:ext cx="59944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1400" b="0" dirty="0"/>
              <a:t>Freeman LC (1977) Set of measures of centrality based on betweenness. </a:t>
            </a:r>
            <a:br>
              <a:rPr lang="en-US" sz="1400" b="0" dirty="0"/>
            </a:br>
            <a:r>
              <a:rPr lang="en-US" sz="1400" b="0" dirty="0" err="1"/>
              <a:t>Sociometry</a:t>
            </a:r>
            <a:r>
              <a:rPr lang="en-US" sz="1400" b="0" dirty="0"/>
              <a:t> 40: 35–41.</a:t>
            </a:r>
            <a:r>
              <a:rPr lang="en-US" sz="1400" dirty="0"/>
              <a:t> </a:t>
            </a:r>
          </a:p>
        </p:txBody>
      </p:sp>
      <p:sp>
        <p:nvSpPr>
          <p:cNvPr id="130073" name="Text Box 26"/>
          <p:cNvSpPr txBox="1">
            <a:spLocks noChangeArrowheads="1"/>
          </p:cNvSpPr>
          <p:nvPr/>
        </p:nvSpPr>
        <p:spPr bwMode="auto">
          <a:xfrm>
            <a:off x="4441825" y="1807790"/>
            <a:ext cx="41036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Girvan &amp; Newman (2002) PNAS 99: 7821.</a:t>
            </a:r>
          </a:p>
        </p:txBody>
      </p:sp>
    </p:spTree>
    <p:extLst>
      <p:ext uri="{BB962C8B-B14F-4D97-AF65-F5344CB8AC3E}">
        <p14:creationId xmlns:p14="http://schemas.microsoft.com/office/powerpoint/2010/main" val="388762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6"/>
    </mc:Choice>
    <mc:Fallback xmlns="">
      <p:transition xmlns:p14="http://schemas.microsoft.com/office/powerpoint/2010/main" spd="slow" advTm="798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5" name="Picture 5" descr="protein_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30" y="1192213"/>
            <a:ext cx="2895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6" name="Rectangle 7"/>
          <p:cNvSpPr>
            <a:spLocks noGrp="1" noChangeArrowheads="1"/>
          </p:cNvSpPr>
          <p:nvPr>
            <p:ph type="title"/>
          </p:nvPr>
        </p:nvSpPr>
        <p:spPr>
          <a:xfrm>
            <a:off x="685800" y="-103188"/>
            <a:ext cx="7772400" cy="1143001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Different Interactome networks</a:t>
            </a:r>
          </a:p>
        </p:txBody>
      </p:sp>
      <p:sp>
        <p:nvSpPr>
          <p:cNvPr id="136197" name="Text Box 8"/>
          <p:cNvSpPr txBox="1">
            <a:spLocks noChangeArrowheads="1"/>
          </p:cNvSpPr>
          <p:nvPr/>
        </p:nvSpPr>
        <p:spPr bwMode="auto">
          <a:xfrm>
            <a:off x="934005" y="4195763"/>
            <a:ext cx="2600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/>
              <a:t>Interaction networks</a:t>
            </a:r>
          </a:p>
        </p:txBody>
      </p:sp>
      <p:sp>
        <p:nvSpPr>
          <p:cNvPr id="136198" name="Text Box 10"/>
          <p:cNvSpPr txBox="1">
            <a:spLocks noChangeArrowheads="1"/>
          </p:cNvSpPr>
          <p:nvPr/>
        </p:nvSpPr>
        <p:spPr bwMode="auto">
          <a:xfrm>
            <a:off x="0" y="6308725"/>
            <a:ext cx="3683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latin typeface="Times New Roman" charset="0"/>
              </a:rPr>
              <a:t>[</a:t>
            </a:r>
            <a:r>
              <a:rPr lang="en-US" dirty="0" err="1">
                <a:latin typeface="Times New Roman" charset="0"/>
              </a:rPr>
              <a:t>Toenjes</a:t>
            </a:r>
            <a:r>
              <a:rPr lang="en-US" dirty="0">
                <a:latin typeface="Times New Roman" charset="0"/>
              </a:rPr>
              <a:t>, </a:t>
            </a:r>
            <a:r>
              <a:rPr lang="en-US" i="1" dirty="0">
                <a:latin typeface="Times New Roman" charset="0"/>
              </a:rPr>
              <a:t>et al</a:t>
            </a:r>
            <a:r>
              <a:rPr lang="en-US" dirty="0">
                <a:latin typeface="Times New Roman" charset="0"/>
              </a:rPr>
              <a:t>, </a:t>
            </a:r>
            <a:r>
              <a:rPr lang="en-US" i="1" dirty="0">
                <a:latin typeface="Times New Roman" charset="0"/>
              </a:rPr>
              <a:t>Mol. </a:t>
            </a:r>
            <a:r>
              <a:rPr lang="en-US" i="1" dirty="0" err="1">
                <a:latin typeface="Times New Roman" charset="0"/>
              </a:rPr>
              <a:t>BioSyst</a:t>
            </a:r>
            <a:r>
              <a:rPr lang="en-US" i="1" dirty="0">
                <a:latin typeface="Times New Roman" charset="0"/>
              </a:rPr>
              <a:t>.</a:t>
            </a:r>
            <a:r>
              <a:rPr lang="en-US" dirty="0">
                <a:latin typeface="Times New Roman" charset="0"/>
              </a:rPr>
              <a:t> (2008)]</a:t>
            </a:r>
          </a:p>
          <a:p>
            <a:pPr eaLnBrk="1" hangingPunct="1">
              <a:spcBef>
                <a:spcPct val="50000"/>
              </a:spcBef>
            </a:pPr>
            <a:r>
              <a:rPr lang="en-US" dirty="0">
                <a:latin typeface="Times New Roman" charset="0"/>
              </a:rPr>
              <a:t>[</a:t>
            </a:r>
            <a:r>
              <a:rPr lang="en-US" dirty="0" err="1">
                <a:latin typeface="Times New Roman" charset="0"/>
              </a:rPr>
              <a:t>Jeong</a:t>
            </a:r>
            <a:r>
              <a:rPr lang="en-US" dirty="0">
                <a:latin typeface="Times New Roman" charset="0"/>
              </a:rPr>
              <a:t> </a:t>
            </a:r>
            <a:r>
              <a:rPr lang="en-US" i="1" dirty="0">
                <a:latin typeface="Times New Roman" charset="0"/>
              </a:rPr>
              <a:t>et al</a:t>
            </a:r>
            <a:r>
              <a:rPr lang="en-US" dirty="0">
                <a:latin typeface="Times New Roman" charset="0"/>
              </a:rPr>
              <a:t>,</a:t>
            </a:r>
            <a:r>
              <a:rPr lang="en-US" i="1" dirty="0">
                <a:latin typeface="Times New Roman" charset="0"/>
              </a:rPr>
              <a:t> Nature </a:t>
            </a:r>
            <a:r>
              <a:rPr lang="en-US" dirty="0">
                <a:latin typeface="Times New Roman" charset="0"/>
              </a:rPr>
              <a:t>(2001)]</a:t>
            </a:r>
          </a:p>
        </p:txBody>
      </p:sp>
      <p:sp>
        <p:nvSpPr>
          <p:cNvPr id="136199" name="Text Box 11"/>
          <p:cNvSpPr txBox="1">
            <a:spLocks noChangeArrowheads="1"/>
          </p:cNvSpPr>
          <p:nvPr/>
        </p:nvSpPr>
        <p:spPr bwMode="auto">
          <a:xfrm>
            <a:off x="5629830" y="4316413"/>
            <a:ext cx="2174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>
                <a:solidFill>
                  <a:srgbClr val="0000CC"/>
                </a:solidFill>
              </a:rPr>
              <a:t>Regulatory networks</a:t>
            </a:r>
          </a:p>
        </p:txBody>
      </p:sp>
      <p:grpSp>
        <p:nvGrpSpPr>
          <p:cNvPr id="136237" name="Group 19"/>
          <p:cNvGrpSpPr>
            <a:grpSpLocks noChangeAspect="1"/>
          </p:cNvGrpSpPr>
          <p:nvPr/>
        </p:nvGrpSpPr>
        <p:grpSpPr bwMode="auto">
          <a:xfrm>
            <a:off x="5401231" y="1008063"/>
            <a:ext cx="2722563" cy="2895600"/>
            <a:chOff x="1248" y="624"/>
            <a:chExt cx="2928" cy="3126"/>
          </a:xfrm>
        </p:grpSpPr>
        <p:pic>
          <p:nvPicPr>
            <p:cNvPr id="136238" name="Picture 20" descr="http://www.rsc.org/ej/MB/2008/b800207j/b800207j-f6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4" t="2980"/>
            <a:stretch>
              <a:fillRect/>
            </a:stretch>
          </p:blipFill>
          <p:spPr bwMode="auto">
            <a:xfrm>
              <a:off x="1248" y="624"/>
              <a:ext cx="2928" cy="3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6239" name="Rectangle 21"/>
            <p:cNvSpPr>
              <a:spLocks noChangeAspect="1" noChangeArrowheads="1"/>
            </p:cNvSpPr>
            <p:nvPr/>
          </p:nvSpPr>
          <p:spPr bwMode="auto">
            <a:xfrm>
              <a:off x="1248" y="624"/>
              <a:ext cx="480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6201" name="Group 6"/>
          <p:cNvGrpSpPr>
            <a:grpSpLocks/>
          </p:cNvGrpSpPr>
          <p:nvPr/>
        </p:nvGrpSpPr>
        <p:grpSpPr bwMode="auto">
          <a:xfrm>
            <a:off x="2788205" y="4857750"/>
            <a:ext cx="1295400" cy="1295400"/>
            <a:chOff x="5061" y="1776"/>
            <a:chExt cx="699" cy="665"/>
          </a:xfrm>
        </p:grpSpPr>
        <p:sp>
          <p:nvSpPr>
            <p:cNvPr id="136210" name="Oval 7"/>
            <p:cNvSpPr>
              <a:spLocks noChangeAspect="1" noChangeArrowheads="1"/>
            </p:cNvSpPr>
            <p:nvPr/>
          </p:nvSpPr>
          <p:spPr bwMode="auto">
            <a:xfrm rot="5400000">
              <a:off x="5331" y="2037"/>
              <a:ext cx="166" cy="170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99CC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36211" name="Group 8"/>
            <p:cNvGrpSpPr>
              <a:grpSpLocks/>
            </p:cNvGrpSpPr>
            <p:nvPr/>
          </p:nvGrpSpPr>
          <p:grpSpPr bwMode="auto">
            <a:xfrm>
              <a:off x="5125" y="1866"/>
              <a:ext cx="236" cy="205"/>
              <a:chOff x="1569" y="1054"/>
              <a:chExt cx="236" cy="205"/>
            </a:xfrm>
          </p:grpSpPr>
          <p:sp>
            <p:nvSpPr>
              <p:cNvPr id="136234" name="Oval 9"/>
              <p:cNvSpPr>
                <a:spLocks noChangeAspect="1" noChangeArrowheads="1"/>
              </p:cNvSpPr>
              <p:nvPr/>
            </p:nvSpPr>
            <p:spPr bwMode="auto">
              <a:xfrm rot="5400000">
                <a:off x="1571" y="1052"/>
                <a:ext cx="145" cy="149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235" name="Line 10"/>
              <p:cNvSpPr>
                <a:spLocks noChangeShapeType="1"/>
              </p:cNvSpPr>
              <p:nvPr/>
            </p:nvSpPr>
            <p:spPr bwMode="auto">
              <a:xfrm>
                <a:off x="1698" y="1170"/>
                <a:ext cx="107" cy="8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6212" name="Group 11"/>
            <p:cNvGrpSpPr>
              <a:grpSpLocks/>
            </p:cNvGrpSpPr>
            <p:nvPr/>
          </p:nvGrpSpPr>
          <p:grpSpPr bwMode="auto">
            <a:xfrm rot="-4728718">
              <a:off x="5115" y="2147"/>
              <a:ext cx="236" cy="205"/>
              <a:chOff x="1569" y="1054"/>
              <a:chExt cx="236" cy="205"/>
            </a:xfrm>
          </p:grpSpPr>
          <p:sp>
            <p:nvSpPr>
              <p:cNvPr id="136232" name="Oval 12"/>
              <p:cNvSpPr>
                <a:spLocks noChangeAspect="1" noChangeArrowheads="1"/>
              </p:cNvSpPr>
              <p:nvPr/>
            </p:nvSpPr>
            <p:spPr bwMode="auto">
              <a:xfrm rot="5400000">
                <a:off x="1571" y="1052"/>
                <a:ext cx="145" cy="149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233" name="Line 13"/>
              <p:cNvSpPr>
                <a:spLocks noChangeShapeType="1"/>
              </p:cNvSpPr>
              <p:nvPr/>
            </p:nvSpPr>
            <p:spPr bwMode="auto">
              <a:xfrm>
                <a:off x="1698" y="1170"/>
                <a:ext cx="107" cy="8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6213" name="Group 14"/>
            <p:cNvGrpSpPr>
              <a:grpSpLocks/>
            </p:cNvGrpSpPr>
            <p:nvPr/>
          </p:nvGrpSpPr>
          <p:grpSpPr bwMode="auto">
            <a:xfrm rot="8341726">
              <a:off x="5524" y="2021"/>
              <a:ext cx="236" cy="205"/>
              <a:chOff x="1569" y="1054"/>
              <a:chExt cx="236" cy="205"/>
            </a:xfrm>
          </p:grpSpPr>
          <p:sp>
            <p:nvSpPr>
              <p:cNvPr id="136230" name="Oval 15"/>
              <p:cNvSpPr>
                <a:spLocks noChangeAspect="1" noChangeArrowheads="1"/>
              </p:cNvSpPr>
              <p:nvPr/>
            </p:nvSpPr>
            <p:spPr bwMode="auto">
              <a:xfrm rot="5400000">
                <a:off x="1571" y="1052"/>
                <a:ext cx="145" cy="149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231" name="Line 16"/>
              <p:cNvSpPr>
                <a:spLocks noChangeShapeType="1"/>
              </p:cNvSpPr>
              <p:nvPr/>
            </p:nvSpPr>
            <p:spPr bwMode="auto">
              <a:xfrm>
                <a:off x="1698" y="1170"/>
                <a:ext cx="107" cy="8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6214" name="Group 17"/>
            <p:cNvGrpSpPr>
              <a:grpSpLocks/>
            </p:cNvGrpSpPr>
            <p:nvPr/>
          </p:nvGrpSpPr>
          <p:grpSpPr bwMode="auto">
            <a:xfrm rot="6340408">
              <a:off x="5489" y="1879"/>
              <a:ext cx="236" cy="205"/>
              <a:chOff x="1569" y="1054"/>
              <a:chExt cx="236" cy="205"/>
            </a:xfrm>
          </p:grpSpPr>
          <p:sp>
            <p:nvSpPr>
              <p:cNvPr id="136228" name="Oval 18"/>
              <p:cNvSpPr>
                <a:spLocks noChangeAspect="1" noChangeArrowheads="1"/>
              </p:cNvSpPr>
              <p:nvPr/>
            </p:nvSpPr>
            <p:spPr bwMode="auto">
              <a:xfrm rot="5400000">
                <a:off x="1571" y="1052"/>
                <a:ext cx="145" cy="149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229" name="Line 19"/>
              <p:cNvSpPr>
                <a:spLocks noChangeShapeType="1"/>
              </p:cNvSpPr>
              <p:nvPr/>
            </p:nvSpPr>
            <p:spPr bwMode="auto">
              <a:xfrm>
                <a:off x="1698" y="1170"/>
                <a:ext cx="107" cy="8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6215" name="Group 20"/>
            <p:cNvGrpSpPr>
              <a:grpSpLocks/>
            </p:cNvGrpSpPr>
            <p:nvPr/>
          </p:nvGrpSpPr>
          <p:grpSpPr bwMode="auto">
            <a:xfrm rot="-8468712">
              <a:off x="5341" y="2236"/>
              <a:ext cx="236" cy="205"/>
              <a:chOff x="1569" y="1054"/>
              <a:chExt cx="236" cy="205"/>
            </a:xfrm>
          </p:grpSpPr>
          <p:sp>
            <p:nvSpPr>
              <p:cNvPr id="136226" name="Oval 21"/>
              <p:cNvSpPr>
                <a:spLocks noChangeAspect="1" noChangeArrowheads="1"/>
              </p:cNvSpPr>
              <p:nvPr/>
            </p:nvSpPr>
            <p:spPr bwMode="auto">
              <a:xfrm rot="5400000">
                <a:off x="1571" y="1052"/>
                <a:ext cx="145" cy="149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227" name="Line 22"/>
              <p:cNvSpPr>
                <a:spLocks noChangeShapeType="1"/>
              </p:cNvSpPr>
              <p:nvPr/>
            </p:nvSpPr>
            <p:spPr bwMode="auto">
              <a:xfrm>
                <a:off x="1698" y="1170"/>
                <a:ext cx="107" cy="8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6216" name="Group 23"/>
            <p:cNvGrpSpPr>
              <a:grpSpLocks/>
            </p:cNvGrpSpPr>
            <p:nvPr/>
          </p:nvGrpSpPr>
          <p:grpSpPr bwMode="auto">
            <a:xfrm rot="3344373">
              <a:off x="5336" y="1791"/>
              <a:ext cx="236" cy="205"/>
              <a:chOff x="1569" y="1054"/>
              <a:chExt cx="236" cy="205"/>
            </a:xfrm>
          </p:grpSpPr>
          <p:sp>
            <p:nvSpPr>
              <p:cNvPr id="136224" name="Oval 24"/>
              <p:cNvSpPr>
                <a:spLocks noChangeAspect="1" noChangeArrowheads="1"/>
              </p:cNvSpPr>
              <p:nvPr/>
            </p:nvSpPr>
            <p:spPr bwMode="auto">
              <a:xfrm rot="5400000">
                <a:off x="1571" y="1052"/>
                <a:ext cx="145" cy="149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225" name="Line 25"/>
              <p:cNvSpPr>
                <a:spLocks noChangeShapeType="1"/>
              </p:cNvSpPr>
              <p:nvPr/>
            </p:nvSpPr>
            <p:spPr bwMode="auto">
              <a:xfrm>
                <a:off x="1698" y="1170"/>
                <a:ext cx="107" cy="8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6217" name="Group 26"/>
            <p:cNvGrpSpPr>
              <a:grpSpLocks/>
            </p:cNvGrpSpPr>
            <p:nvPr/>
          </p:nvGrpSpPr>
          <p:grpSpPr bwMode="auto">
            <a:xfrm rot="-2169917">
              <a:off x="5061" y="2012"/>
              <a:ext cx="236" cy="205"/>
              <a:chOff x="1569" y="1054"/>
              <a:chExt cx="236" cy="205"/>
            </a:xfrm>
          </p:grpSpPr>
          <p:sp>
            <p:nvSpPr>
              <p:cNvPr id="136222" name="Oval 27"/>
              <p:cNvSpPr>
                <a:spLocks noChangeAspect="1" noChangeArrowheads="1"/>
              </p:cNvSpPr>
              <p:nvPr/>
            </p:nvSpPr>
            <p:spPr bwMode="auto">
              <a:xfrm rot="5400000">
                <a:off x="1571" y="1052"/>
                <a:ext cx="145" cy="149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223" name="Line 28"/>
              <p:cNvSpPr>
                <a:spLocks noChangeShapeType="1"/>
              </p:cNvSpPr>
              <p:nvPr/>
            </p:nvSpPr>
            <p:spPr bwMode="auto">
              <a:xfrm>
                <a:off x="1698" y="1170"/>
                <a:ext cx="107" cy="8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6218" name="Group 29"/>
            <p:cNvGrpSpPr>
              <a:grpSpLocks/>
            </p:cNvGrpSpPr>
            <p:nvPr/>
          </p:nvGrpSpPr>
          <p:grpSpPr bwMode="auto">
            <a:xfrm rot="10516566">
              <a:off x="5482" y="2165"/>
              <a:ext cx="236" cy="205"/>
              <a:chOff x="1569" y="1054"/>
              <a:chExt cx="236" cy="205"/>
            </a:xfrm>
          </p:grpSpPr>
          <p:sp>
            <p:nvSpPr>
              <p:cNvPr id="136220" name="Oval 30"/>
              <p:cNvSpPr>
                <a:spLocks noChangeAspect="1" noChangeArrowheads="1"/>
              </p:cNvSpPr>
              <p:nvPr/>
            </p:nvSpPr>
            <p:spPr bwMode="auto">
              <a:xfrm rot="5400000">
                <a:off x="1571" y="1052"/>
                <a:ext cx="145" cy="149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221" name="Line 31"/>
              <p:cNvSpPr>
                <a:spLocks noChangeShapeType="1"/>
              </p:cNvSpPr>
              <p:nvPr/>
            </p:nvSpPr>
            <p:spPr bwMode="auto">
              <a:xfrm>
                <a:off x="1698" y="1170"/>
                <a:ext cx="107" cy="8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6219" name="Oval 32"/>
            <p:cNvSpPr>
              <a:spLocks noChangeAspect="1" noChangeArrowheads="1"/>
            </p:cNvSpPr>
            <p:nvPr/>
          </p:nvSpPr>
          <p:spPr bwMode="auto">
            <a:xfrm rot="5400000">
              <a:off x="5330" y="2034"/>
              <a:ext cx="166" cy="170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6202" name="Group 33"/>
          <p:cNvGrpSpPr>
            <a:grpSpLocks/>
          </p:cNvGrpSpPr>
          <p:nvPr/>
        </p:nvGrpSpPr>
        <p:grpSpPr bwMode="auto">
          <a:xfrm>
            <a:off x="6106080" y="4648200"/>
            <a:ext cx="1374775" cy="1924050"/>
            <a:chOff x="316" y="1296"/>
            <a:chExt cx="1268" cy="1776"/>
          </a:xfrm>
        </p:grpSpPr>
        <p:sp>
          <p:nvSpPr>
            <p:cNvPr id="136205" name="AutoShape 34"/>
            <p:cNvSpPr>
              <a:spLocks noChangeAspect="1" noChangeArrowheads="1"/>
            </p:cNvSpPr>
            <p:nvPr/>
          </p:nvSpPr>
          <p:spPr bwMode="auto">
            <a:xfrm rot="7320000" flipH="1" flipV="1">
              <a:off x="668" y="1332"/>
              <a:ext cx="413" cy="341"/>
            </a:xfrm>
            <a:prstGeom prst="triangle">
              <a:avLst>
                <a:gd name="adj" fmla="val 48935"/>
              </a:avLst>
            </a:prstGeom>
            <a:gradFill rotWithShape="0">
              <a:gsLst>
                <a:gs pos="0">
                  <a:srgbClr val="FF99FF"/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206" name="Oval 35"/>
            <p:cNvSpPr>
              <a:spLocks noChangeAspect="1" noChangeArrowheads="1"/>
            </p:cNvSpPr>
            <p:nvPr/>
          </p:nvSpPr>
          <p:spPr bwMode="auto">
            <a:xfrm rot="5400000">
              <a:off x="320" y="2712"/>
              <a:ext cx="356" cy="364"/>
            </a:xfrm>
            <a:prstGeom prst="ellipse">
              <a:avLst/>
            </a:prstGeom>
            <a:gradFill rotWithShape="0">
              <a:gsLst>
                <a:gs pos="0">
                  <a:srgbClr val="CCECFF"/>
                </a:gs>
                <a:gs pos="100000">
                  <a:srgbClr val="3333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207" name="Oval 36"/>
            <p:cNvSpPr>
              <a:spLocks noChangeAspect="1" noChangeArrowheads="1"/>
            </p:cNvSpPr>
            <p:nvPr/>
          </p:nvSpPr>
          <p:spPr bwMode="auto">
            <a:xfrm rot="5400000">
              <a:off x="1224" y="2712"/>
              <a:ext cx="356" cy="364"/>
            </a:xfrm>
            <a:prstGeom prst="ellipse">
              <a:avLst/>
            </a:prstGeom>
            <a:gradFill rotWithShape="0">
              <a:gsLst>
                <a:gs pos="0">
                  <a:srgbClr val="CCFF99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208" name="Line 37"/>
            <p:cNvSpPr>
              <a:spLocks noChangeShapeType="1"/>
            </p:cNvSpPr>
            <p:nvPr/>
          </p:nvSpPr>
          <p:spPr bwMode="auto">
            <a:xfrm>
              <a:off x="912" y="1824"/>
              <a:ext cx="480" cy="864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09" name="Line 38"/>
            <p:cNvSpPr>
              <a:spLocks noChangeShapeType="1"/>
            </p:cNvSpPr>
            <p:nvPr/>
          </p:nvSpPr>
          <p:spPr bwMode="auto">
            <a:xfrm flipH="1">
              <a:off x="528" y="1824"/>
              <a:ext cx="384" cy="864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6203" name="Text Box 40"/>
          <p:cNvSpPr txBox="1">
            <a:spLocks noChangeArrowheads="1"/>
          </p:cNvSpPr>
          <p:nvPr/>
        </p:nvSpPr>
        <p:spPr bwMode="auto">
          <a:xfrm>
            <a:off x="621268" y="5449888"/>
            <a:ext cx="2600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rgbClr val="0000FF"/>
                </a:solidFill>
              </a:rPr>
              <a:t>Undirected</a:t>
            </a:r>
          </a:p>
        </p:txBody>
      </p:sp>
      <p:sp>
        <p:nvSpPr>
          <p:cNvPr id="136204" name="Text Box 41"/>
          <p:cNvSpPr txBox="1">
            <a:spLocks noChangeArrowheads="1"/>
          </p:cNvSpPr>
          <p:nvPr/>
        </p:nvSpPr>
        <p:spPr bwMode="auto">
          <a:xfrm>
            <a:off x="7761843" y="5649913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>
                <a:solidFill>
                  <a:srgbClr val="0000FF"/>
                </a:solidFill>
              </a:rPr>
              <a:t>Directed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48230" y="851647"/>
            <a:ext cx="3916082" cy="5424395"/>
          </a:xfrm>
          <a:prstGeom prst="rect">
            <a:avLst/>
          </a:prstGeom>
          <a:noFill/>
          <a:ln w="63500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45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06"/>
    </mc:Choice>
    <mc:Fallback xmlns="">
      <p:transition xmlns:p14="http://schemas.microsoft.com/office/powerpoint/2010/main" spd="slow" advTm="870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5722938" y="609600"/>
            <a:ext cx="3175000" cy="1143000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Bottlenecks &amp; Hubs</a:t>
            </a:r>
          </a:p>
        </p:txBody>
      </p:sp>
      <p:pic>
        <p:nvPicPr>
          <p:cNvPr id="134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41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34148" name="Text Box 4"/>
          <p:cNvSpPr txBox="1">
            <a:spLocks noChangeArrowheads="1"/>
          </p:cNvSpPr>
          <p:nvPr/>
        </p:nvSpPr>
        <p:spPr bwMode="auto">
          <a:xfrm>
            <a:off x="6532563" y="6440488"/>
            <a:ext cx="20558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[Yu et al., PLOS CB (2007)]</a:t>
            </a:r>
          </a:p>
        </p:txBody>
      </p:sp>
    </p:spTree>
    <p:extLst>
      <p:ext uri="{BB962C8B-B14F-4D97-AF65-F5344CB8AC3E}">
        <p14:creationId xmlns:p14="http://schemas.microsoft.com/office/powerpoint/2010/main" val="289204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1" y="1091828"/>
            <a:ext cx="4121106" cy="168629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2155" y="2762110"/>
            <a:ext cx="205197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Girvan and Newman, PNAS 2002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349" y="507999"/>
            <a:ext cx="4284511" cy="57308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1625" y="2984500"/>
            <a:ext cx="35019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Edge Betweenness: Number of shortest paths passing through a pair of nodes</a:t>
            </a:r>
          </a:p>
          <a:p>
            <a:endParaRPr lang="en-US" dirty="0"/>
          </a:p>
          <a:p>
            <a:r>
              <a:rPr lang="en-US" dirty="0" smtClean="0"/>
              <a:t>Define essential residues as those which connect communities (identified through GN) and exhibit the greatest edge betweenness.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501215" y="6505600"/>
            <a:ext cx="110764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 smtClean="0"/>
              <a:t>Sethi</a:t>
            </a:r>
            <a:r>
              <a:rPr lang="en-US" sz="1100" dirty="0" smtClean="0"/>
              <a:t> et al, 2009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692123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pfk_net_3.tga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6" t="7519" r="19239" b="9229"/>
          <a:stretch/>
        </p:blipFill>
        <p:spPr>
          <a:xfrm>
            <a:off x="93115" y="2016848"/>
            <a:ext cx="2497296" cy="3189431"/>
          </a:xfrm>
          <a:prstGeom prst="rect">
            <a:avLst/>
          </a:prstGeom>
        </p:spPr>
      </p:pic>
      <p:pic>
        <p:nvPicPr>
          <p:cNvPr id="4" name="Picture 3" descr="3pfk_net_5.tga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6" t="18019" r="23096" b="17041"/>
          <a:stretch/>
        </p:blipFill>
        <p:spPr>
          <a:xfrm>
            <a:off x="2670094" y="2016848"/>
            <a:ext cx="2601906" cy="31894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6611" r="54011"/>
          <a:stretch/>
        </p:blipFill>
        <p:spPr>
          <a:xfrm>
            <a:off x="5167941" y="1492250"/>
            <a:ext cx="1955085" cy="44268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60895" r="-1"/>
          <a:stretch/>
        </p:blipFill>
        <p:spPr>
          <a:xfrm>
            <a:off x="7123026" y="1492251"/>
            <a:ext cx="1941599" cy="44268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18125" y="1245713"/>
            <a:ext cx="88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DAF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445375" y="1227642"/>
            <a:ext cx="171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ConSurf</a:t>
            </a:r>
            <a:r>
              <a:rPr lang="en-US" dirty="0" smtClean="0"/>
              <a:t> Score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406524" y="332292"/>
            <a:ext cx="6340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Conservation of network-identified residues implicated in allosteric signal transmission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92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10694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Acknowledgements</a:t>
            </a:r>
            <a:endParaRPr lang="en-US" sz="3200" b="1" dirty="0"/>
          </a:p>
        </p:txBody>
      </p:sp>
      <p:sp>
        <p:nvSpPr>
          <p:cNvPr id="3" name="Rectangle 2"/>
          <p:cNvSpPr/>
          <p:nvPr/>
        </p:nvSpPr>
        <p:spPr>
          <a:xfrm>
            <a:off x="1004633" y="1837293"/>
            <a:ext cx="256724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Phil Kim</a:t>
            </a:r>
          </a:p>
          <a:p>
            <a:r>
              <a:rPr lang="en-US" sz="2400" dirty="0" err="1"/>
              <a:t>Nitin</a:t>
            </a:r>
            <a:r>
              <a:rPr lang="en-US" sz="2400" dirty="0"/>
              <a:t> </a:t>
            </a:r>
            <a:r>
              <a:rPr lang="en-US" sz="2400" dirty="0" err="1"/>
              <a:t>Bhardwaj</a:t>
            </a:r>
            <a:endParaRPr lang="en-US" sz="2400" dirty="0"/>
          </a:p>
          <a:p>
            <a:r>
              <a:rPr lang="en-US" sz="2400" dirty="0" err="1" smtClean="0"/>
              <a:t>Ekta</a:t>
            </a:r>
            <a:r>
              <a:rPr lang="en-US" sz="2400" dirty="0" smtClean="0"/>
              <a:t> </a:t>
            </a:r>
            <a:r>
              <a:rPr lang="en-US" sz="2400" dirty="0" err="1" smtClean="0"/>
              <a:t>Khurana</a:t>
            </a:r>
            <a:endParaRPr lang="en-US" sz="2400" dirty="0" smtClean="0"/>
          </a:p>
          <a:p>
            <a:r>
              <a:rPr lang="en-US" sz="2400" dirty="0" smtClean="0"/>
              <a:t>Yao Fu</a:t>
            </a:r>
          </a:p>
          <a:p>
            <a:r>
              <a:rPr lang="en-US" sz="2400" dirty="0" err="1" smtClean="0"/>
              <a:t>Jieming</a:t>
            </a:r>
            <a:r>
              <a:rPr lang="en-US" sz="2400" dirty="0" smtClean="0"/>
              <a:t> Chen</a:t>
            </a:r>
          </a:p>
          <a:p>
            <a:r>
              <a:rPr lang="en-US" sz="2400" dirty="0" err="1" smtClean="0"/>
              <a:t>Anurag</a:t>
            </a:r>
            <a:r>
              <a:rPr lang="en-US" sz="2400" dirty="0" smtClean="0"/>
              <a:t> </a:t>
            </a:r>
            <a:r>
              <a:rPr lang="en-US" sz="2400" dirty="0" err="1" smtClean="0"/>
              <a:t>Sethi</a:t>
            </a:r>
            <a:endParaRPr lang="en-US" sz="2400" dirty="0" smtClean="0"/>
          </a:p>
          <a:p>
            <a:r>
              <a:rPr lang="en-US" sz="2400" dirty="0" smtClean="0"/>
              <a:t>Declan Clarke</a:t>
            </a:r>
          </a:p>
          <a:p>
            <a:r>
              <a:rPr lang="en-US" sz="2400" dirty="0" err="1" smtClean="0"/>
              <a:t>Sushant</a:t>
            </a:r>
            <a:r>
              <a:rPr lang="en-US" sz="2400" dirty="0" smtClean="0"/>
              <a:t> Kumar</a:t>
            </a:r>
          </a:p>
          <a:p>
            <a:r>
              <a:rPr lang="en-US" sz="2400" dirty="0" smtClean="0"/>
              <a:t>Koon-</a:t>
            </a:r>
            <a:r>
              <a:rPr lang="en-US" sz="2400" dirty="0" err="1" smtClean="0"/>
              <a:t>Kiu</a:t>
            </a:r>
            <a:r>
              <a:rPr lang="en-US" sz="2400" dirty="0" smtClean="0"/>
              <a:t> Yan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19568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Scale-free networks</a:t>
            </a:r>
          </a:p>
        </p:txBody>
      </p:sp>
      <p:pic>
        <p:nvPicPr>
          <p:cNvPr id="1239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438400"/>
            <a:ext cx="26035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8" name="Picture 4" descr="scalefre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438400"/>
            <a:ext cx="3657600" cy="26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9" name="Rectangle 5"/>
          <p:cNvSpPr>
            <a:spLocks noChangeArrowheads="1"/>
          </p:cNvSpPr>
          <p:nvPr/>
        </p:nvSpPr>
        <p:spPr bwMode="auto">
          <a:xfrm>
            <a:off x="1371600" y="5562600"/>
            <a:ext cx="6934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i="1">
                <a:latin typeface="Verdana" charset="0"/>
                <a:cs typeface="Arial" charset="0"/>
              </a:rPr>
              <a:t>Hubs</a:t>
            </a:r>
            <a:r>
              <a:rPr lang="en-US" sz="2400">
                <a:latin typeface="Verdana" charset="0"/>
                <a:cs typeface="Arial" charset="0"/>
              </a:rPr>
              <a:t> </a:t>
            </a:r>
            <a:r>
              <a:rPr lang="en-US" sz="2400" b="0">
                <a:latin typeface="Verdana" charset="0"/>
                <a:cs typeface="Arial" charset="0"/>
              </a:rPr>
              <a:t>dictate the structure of the network</a:t>
            </a:r>
          </a:p>
        </p:txBody>
      </p:sp>
      <p:sp>
        <p:nvSpPr>
          <p:cNvPr id="123910" name="Text Box 6"/>
          <p:cNvSpPr txBox="1">
            <a:spLocks noChangeArrowheads="1"/>
          </p:cNvSpPr>
          <p:nvPr/>
        </p:nvSpPr>
        <p:spPr bwMode="auto">
          <a:xfrm>
            <a:off x="1981200" y="4800600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0">
                <a:cs typeface="Arial" charset="0"/>
              </a:rPr>
              <a:t>log(Degree)</a:t>
            </a:r>
          </a:p>
        </p:txBody>
      </p:sp>
      <p:sp>
        <p:nvSpPr>
          <p:cNvPr id="123911" name="Text Box 7"/>
          <p:cNvSpPr txBox="1">
            <a:spLocks noChangeArrowheads="1"/>
          </p:cNvSpPr>
          <p:nvPr/>
        </p:nvSpPr>
        <p:spPr bwMode="auto">
          <a:xfrm rot="-5400000">
            <a:off x="29369" y="3626644"/>
            <a:ext cx="1828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0">
                <a:cs typeface="Arial" charset="0"/>
              </a:rPr>
              <a:t>log(Frequency)</a:t>
            </a:r>
          </a:p>
        </p:txBody>
      </p:sp>
      <p:sp>
        <p:nvSpPr>
          <p:cNvPr id="123912" name="Text Box 8"/>
          <p:cNvSpPr txBox="1">
            <a:spLocks noChangeArrowheads="1"/>
          </p:cNvSpPr>
          <p:nvPr/>
        </p:nvSpPr>
        <p:spPr bwMode="auto">
          <a:xfrm>
            <a:off x="914400" y="1828800"/>
            <a:ext cx="2743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0">
                <a:cs typeface="Arial" charset="0"/>
              </a:rPr>
              <a:t>Power-law distribution</a:t>
            </a:r>
          </a:p>
        </p:txBody>
      </p:sp>
      <p:grpSp>
        <p:nvGrpSpPr>
          <p:cNvPr id="123913" name="Group 9"/>
          <p:cNvGrpSpPr>
            <a:grpSpLocks/>
          </p:cNvGrpSpPr>
          <p:nvPr/>
        </p:nvGrpSpPr>
        <p:grpSpPr bwMode="auto">
          <a:xfrm>
            <a:off x="1676400" y="2438400"/>
            <a:ext cx="609600" cy="492125"/>
            <a:chOff x="2536" y="830"/>
            <a:chExt cx="635" cy="502"/>
          </a:xfrm>
        </p:grpSpPr>
        <p:sp>
          <p:nvSpPr>
            <p:cNvPr id="123941" name="Oval 10"/>
            <p:cNvSpPr>
              <a:spLocks noChangeAspect="1" noChangeArrowheads="1"/>
            </p:cNvSpPr>
            <p:nvPr/>
          </p:nvSpPr>
          <p:spPr bwMode="auto">
            <a:xfrm rot="5400000">
              <a:off x="2742" y="1001"/>
              <a:ext cx="166" cy="170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23942" name="Group 11"/>
            <p:cNvGrpSpPr>
              <a:grpSpLocks/>
            </p:cNvGrpSpPr>
            <p:nvPr/>
          </p:nvGrpSpPr>
          <p:grpSpPr bwMode="auto">
            <a:xfrm>
              <a:off x="2536" y="830"/>
              <a:ext cx="236" cy="205"/>
              <a:chOff x="1569" y="1054"/>
              <a:chExt cx="236" cy="205"/>
            </a:xfrm>
          </p:grpSpPr>
          <p:sp>
            <p:nvSpPr>
              <p:cNvPr id="123949" name="Oval 12"/>
              <p:cNvSpPr>
                <a:spLocks noChangeAspect="1" noChangeArrowheads="1"/>
              </p:cNvSpPr>
              <p:nvPr/>
            </p:nvSpPr>
            <p:spPr bwMode="auto">
              <a:xfrm rot="5400000">
                <a:off x="1571" y="1052"/>
                <a:ext cx="145" cy="149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50" name="Line 13"/>
              <p:cNvSpPr>
                <a:spLocks noChangeShapeType="1"/>
              </p:cNvSpPr>
              <p:nvPr/>
            </p:nvSpPr>
            <p:spPr bwMode="auto">
              <a:xfrm>
                <a:off x="1698" y="1170"/>
                <a:ext cx="107" cy="8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3943" name="Group 14"/>
            <p:cNvGrpSpPr>
              <a:grpSpLocks/>
            </p:cNvGrpSpPr>
            <p:nvPr/>
          </p:nvGrpSpPr>
          <p:grpSpPr bwMode="auto">
            <a:xfrm rot="-4728718">
              <a:off x="2526" y="1111"/>
              <a:ext cx="236" cy="205"/>
              <a:chOff x="1569" y="1054"/>
              <a:chExt cx="236" cy="205"/>
            </a:xfrm>
          </p:grpSpPr>
          <p:sp>
            <p:nvSpPr>
              <p:cNvPr id="123947" name="Oval 15"/>
              <p:cNvSpPr>
                <a:spLocks noChangeAspect="1" noChangeArrowheads="1"/>
              </p:cNvSpPr>
              <p:nvPr/>
            </p:nvSpPr>
            <p:spPr bwMode="auto">
              <a:xfrm rot="5400000">
                <a:off x="1571" y="1052"/>
                <a:ext cx="145" cy="149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48" name="Line 16"/>
              <p:cNvSpPr>
                <a:spLocks noChangeShapeType="1"/>
              </p:cNvSpPr>
              <p:nvPr/>
            </p:nvSpPr>
            <p:spPr bwMode="auto">
              <a:xfrm>
                <a:off x="1698" y="1170"/>
                <a:ext cx="107" cy="8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3944" name="Group 17"/>
            <p:cNvGrpSpPr>
              <a:grpSpLocks/>
            </p:cNvGrpSpPr>
            <p:nvPr/>
          </p:nvGrpSpPr>
          <p:grpSpPr bwMode="auto">
            <a:xfrm rot="8341726">
              <a:off x="2935" y="985"/>
              <a:ext cx="236" cy="205"/>
              <a:chOff x="1569" y="1054"/>
              <a:chExt cx="236" cy="205"/>
            </a:xfrm>
          </p:grpSpPr>
          <p:sp>
            <p:nvSpPr>
              <p:cNvPr id="123945" name="Oval 18"/>
              <p:cNvSpPr>
                <a:spLocks noChangeAspect="1" noChangeArrowheads="1"/>
              </p:cNvSpPr>
              <p:nvPr/>
            </p:nvSpPr>
            <p:spPr bwMode="auto">
              <a:xfrm rot="5400000">
                <a:off x="1571" y="1052"/>
                <a:ext cx="145" cy="149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46" name="Line 19"/>
              <p:cNvSpPr>
                <a:spLocks noChangeShapeType="1"/>
              </p:cNvSpPr>
              <p:nvPr/>
            </p:nvSpPr>
            <p:spPr bwMode="auto">
              <a:xfrm>
                <a:off x="1698" y="1170"/>
                <a:ext cx="107" cy="8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23914" name="Group 20"/>
          <p:cNvGrpSpPr>
            <a:grpSpLocks/>
          </p:cNvGrpSpPr>
          <p:nvPr/>
        </p:nvGrpSpPr>
        <p:grpSpPr bwMode="auto">
          <a:xfrm>
            <a:off x="3124200" y="3505200"/>
            <a:ext cx="685800" cy="685800"/>
            <a:chOff x="4537" y="737"/>
            <a:chExt cx="699" cy="665"/>
          </a:xfrm>
        </p:grpSpPr>
        <p:sp>
          <p:nvSpPr>
            <p:cNvPr id="123916" name="Oval 21"/>
            <p:cNvSpPr>
              <a:spLocks noChangeAspect="1" noChangeArrowheads="1"/>
            </p:cNvSpPr>
            <p:nvPr/>
          </p:nvSpPr>
          <p:spPr bwMode="auto">
            <a:xfrm rot="5400000">
              <a:off x="4807" y="998"/>
              <a:ext cx="166" cy="17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23917" name="Group 22"/>
            <p:cNvGrpSpPr>
              <a:grpSpLocks/>
            </p:cNvGrpSpPr>
            <p:nvPr/>
          </p:nvGrpSpPr>
          <p:grpSpPr bwMode="auto">
            <a:xfrm>
              <a:off x="4601" y="827"/>
              <a:ext cx="236" cy="205"/>
              <a:chOff x="1569" y="1054"/>
              <a:chExt cx="236" cy="205"/>
            </a:xfrm>
          </p:grpSpPr>
          <p:sp>
            <p:nvSpPr>
              <p:cNvPr id="123939" name="Oval 23"/>
              <p:cNvSpPr>
                <a:spLocks noChangeAspect="1" noChangeArrowheads="1"/>
              </p:cNvSpPr>
              <p:nvPr/>
            </p:nvSpPr>
            <p:spPr bwMode="auto">
              <a:xfrm rot="5400000">
                <a:off x="1571" y="1052"/>
                <a:ext cx="145" cy="149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40" name="Line 24"/>
              <p:cNvSpPr>
                <a:spLocks noChangeShapeType="1"/>
              </p:cNvSpPr>
              <p:nvPr/>
            </p:nvSpPr>
            <p:spPr bwMode="auto">
              <a:xfrm>
                <a:off x="1698" y="1170"/>
                <a:ext cx="107" cy="8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3918" name="Group 25"/>
            <p:cNvGrpSpPr>
              <a:grpSpLocks/>
            </p:cNvGrpSpPr>
            <p:nvPr/>
          </p:nvGrpSpPr>
          <p:grpSpPr bwMode="auto">
            <a:xfrm rot="-4728718">
              <a:off x="4591" y="1108"/>
              <a:ext cx="236" cy="205"/>
              <a:chOff x="1569" y="1054"/>
              <a:chExt cx="236" cy="205"/>
            </a:xfrm>
          </p:grpSpPr>
          <p:sp>
            <p:nvSpPr>
              <p:cNvPr id="123937" name="Oval 26"/>
              <p:cNvSpPr>
                <a:spLocks noChangeAspect="1" noChangeArrowheads="1"/>
              </p:cNvSpPr>
              <p:nvPr/>
            </p:nvSpPr>
            <p:spPr bwMode="auto">
              <a:xfrm rot="5400000">
                <a:off x="1571" y="1052"/>
                <a:ext cx="145" cy="149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38" name="Line 27"/>
              <p:cNvSpPr>
                <a:spLocks noChangeShapeType="1"/>
              </p:cNvSpPr>
              <p:nvPr/>
            </p:nvSpPr>
            <p:spPr bwMode="auto">
              <a:xfrm>
                <a:off x="1698" y="1170"/>
                <a:ext cx="107" cy="8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3919" name="Group 28"/>
            <p:cNvGrpSpPr>
              <a:grpSpLocks/>
            </p:cNvGrpSpPr>
            <p:nvPr/>
          </p:nvGrpSpPr>
          <p:grpSpPr bwMode="auto">
            <a:xfrm rot="8341726">
              <a:off x="5000" y="982"/>
              <a:ext cx="236" cy="205"/>
              <a:chOff x="1569" y="1054"/>
              <a:chExt cx="236" cy="205"/>
            </a:xfrm>
          </p:grpSpPr>
          <p:sp>
            <p:nvSpPr>
              <p:cNvPr id="123935" name="Oval 29"/>
              <p:cNvSpPr>
                <a:spLocks noChangeAspect="1" noChangeArrowheads="1"/>
              </p:cNvSpPr>
              <p:nvPr/>
            </p:nvSpPr>
            <p:spPr bwMode="auto">
              <a:xfrm rot="5400000">
                <a:off x="1571" y="1052"/>
                <a:ext cx="145" cy="149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36" name="Line 30"/>
              <p:cNvSpPr>
                <a:spLocks noChangeShapeType="1"/>
              </p:cNvSpPr>
              <p:nvPr/>
            </p:nvSpPr>
            <p:spPr bwMode="auto">
              <a:xfrm>
                <a:off x="1698" y="1170"/>
                <a:ext cx="107" cy="8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3920" name="Group 31"/>
            <p:cNvGrpSpPr>
              <a:grpSpLocks/>
            </p:cNvGrpSpPr>
            <p:nvPr/>
          </p:nvGrpSpPr>
          <p:grpSpPr bwMode="auto">
            <a:xfrm rot="6340408">
              <a:off x="4965" y="840"/>
              <a:ext cx="236" cy="205"/>
              <a:chOff x="1569" y="1054"/>
              <a:chExt cx="236" cy="205"/>
            </a:xfrm>
          </p:grpSpPr>
          <p:sp>
            <p:nvSpPr>
              <p:cNvPr id="123933" name="Oval 32"/>
              <p:cNvSpPr>
                <a:spLocks noChangeAspect="1" noChangeArrowheads="1"/>
              </p:cNvSpPr>
              <p:nvPr/>
            </p:nvSpPr>
            <p:spPr bwMode="auto">
              <a:xfrm rot="5400000">
                <a:off x="1571" y="1052"/>
                <a:ext cx="145" cy="149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34" name="Line 33"/>
              <p:cNvSpPr>
                <a:spLocks noChangeShapeType="1"/>
              </p:cNvSpPr>
              <p:nvPr/>
            </p:nvSpPr>
            <p:spPr bwMode="auto">
              <a:xfrm>
                <a:off x="1698" y="1170"/>
                <a:ext cx="107" cy="8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3921" name="Group 34"/>
            <p:cNvGrpSpPr>
              <a:grpSpLocks/>
            </p:cNvGrpSpPr>
            <p:nvPr/>
          </p:nvGrpSpPr>
          <p:grpSpPr bwMode="auto">
            <a:xfrm rot="-8468712">
              <a:off x="4817" y="1197"/>
              <a:ext cx="236" cy="205"/>
              <a:chOff x="1569" y="1054"/>
              <a:chExt cx="236" cy="205"/>
            </a:xfrm>
          </p:grpSpPr>
          <p:sp>
            <p:nvSpPr>
              <p:cNvPr id="123931" name="Oval 35"/>
              <p:cNvSpPr>
                <a:spLocks noChangeAspect="1" noChangeArrowheads="1"/>
              </p:cNvSpPr>
              <p:nvPr/>
            </p:nvSpPr>
            <p:spPr bwMode="auto">
              <a:xfrm rot="5400000">
                <a:off x="1571" y="1052"/>
                <a:ext cx="145" cy="149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32" name="Line 36"/>
              <p:cNvSpPr>
                <a:spLocks noChangeShapeType="1"/>
              </p:cNvSpPr>
              <p:nvPr/>
            </p:nvSpPr>
            <p:spPr bwMode="auto">
              <a:xfrm>
                <a:off x="1698" y="1170"/>
                <a:ext cx="107" cy="8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3922" name="Group 37"/>
            <p:cNvGrpSpPr>
              <a:grpSpLocks/>
            </p:cNvGrpSpPr>
            <p:nvPr/>
          </p:nvGrpSpPr>
          <p:grpSpPr bwMode="auto">
            <a:xfrm rot="3344373">
              <a:off x="4812" y="752"/>
              <a:ext cx="236" cy="205"/>
              <a:chOff x="1569" y="1054"/>
              <a:chExt cx="236" cy="205"/>
            </a:xfrm>
          </p:grpSpPr>
          <p:sp>
            <p:nvSpPr>
              <p:cNvPr id="123929" name="Oval 38"/>
              <p:cNvSpPr>
                <a:spLocks noChangeAspect="1" noChangeArrowheads="1"/>
              </p:cNvSpPr>
              <p:nvPr/>
            </p:nvSpPr>
            <p:spPr bwMode="auto">
              <a:xfrm rot="5400000">
                <a:off x="1571" y="1052"/>
                <a:ext cx="145" cy="149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30" name="Line 39"/>
              <p:cNvSpPr>
                <a:spLocks noChangeShapeType="1"/>
              </p:cNvSpPr>
              <p:nvPr/>
            </p:nvSpPr>
            <p:spPr bwMode="auto">
              <a:xfrm>
                <a:off x="1698" y="1170"/>
                <a:ext cx="107" cy="8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3923" name="Group 40"/>
            <p:cNvGrpSpPr>
              <a:grpSpLocks/>
            </p:cNvGrpSpPr>
            <p:nvPr/>
          </p:nvGrpSpPr>
          <p:grpSpPr bwMode="auto">
            <a:xfrm rot="-2169917">
              <a:off x="4537" y="973"/>
              <a:ext cx="236" cy="205"/>
              <a:chOff x="1569" y="1054"/>
              <a:chExt cx="236" cy="205"/>
            </a:xfrm>
          </p:grpSpPr>
          <p:sp>
            <p:nvSpPr>
              <p:cNvPr id="123927" name="Oval 41"/>
              <p:cNvSpPr>
                <a:spLocks noChangeAspect="1" noChangeArrowheads="1"/>
              </p:cNvSpPr>
              <p:nvPr/>
            </p:nvSpPr>
            <p:spPr bwMode="auto">
              <a:xfrm rot="5400000">
                <a:off x="1571" y="1052"/>
                <a:ext cx="145" cy="149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28" name="Line 42"/>
              <p:cNvSpPr>
                <a:spLocks noChangeShapeType="1"/>
              </p:cNvSpPr>
              <p:nvPr/>
            </p:nvSpPr>
            <p:spPr bwMode="auto">
              <a:xfrm>
                <a:off x="1698" y="1170"/>
                <a:ext cx="107" cy="8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3924" name="Group 43"/>
            <p:cNvGrpSpPr>
              <a:grpSpLocks/>
            </p:cNvGrpSpPr>
            <p:nvPr/>
          </p:nvGrpSpPr>
          <p:grpSpPr bwMode="auto">
            <a:xfrm rot="10516566">
              <a:off x="4958" y="1126"/>
              <a:ext cx="236" cy="205"/>
              <a:chOff x="1569" y="1054"/>
              <a:chExt cx="236" cy="205"/>
            </a:xfrm>
          </p:grpSpPr>
          <p:sp>
            <p:nvSpPr>
              <p:cNvPr id="123925" name="Oval 44"/>
              <p:cNvSpPr>
                <a:spLocks noChangeAspect="1" noChangeArrowheads="1"/>
              </p:cNvSpPr>
              <p:nvPr/>
            </p:nvSpPr>
            <p:spPr bwMode="auto">
              <a:xfrm rot="5400000">
                <a:off x="1571" y="1052"/>
                <a:ext cx="145" cy="149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26" name="Line 45"/>
              <p:cNvSpPr>
                <a:spLocks noChangeShapeType="1"/>
              </p:cNvSpPr>
              <p:nvPr/>
            </p:nvSpPr>
            <p:spPr bwMode="auto">
              <a:xfrm>
                <a:off x="1698" y="1170"/>
                <a:ext cx="107" cy="8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23915" name="Text Box 46"/>
          <p:cNvSpPr txBox="1">
            <a:spLocks noChangeArrowheads="1"/>
          </p:cNvSpPr>
          <p:nvPr/>
        </p:nvSpPr>
        <p:spPr bwMode="auto">
          <a:xfrm>
            <a:off x="1600200" y="6324600"/>
            <a:ext cx="1123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Tahoma" charset="0"/>
                <a:cs typeface="Arial" charset="0"/>
              </a:rPr>
              <a:t>[Barabasi]</a:t>
            </a:r>
          </a:p>
        </p:txBody>
      </p:sp>
    </p:spTree>
    <p:extLst>
      <p:ext uri="{BB962C8B-B14F-4D97-AF65-F5344CB8AC3E}">
        <p14:creationId xmlns:p14="http://schemas.microsoft.com/office/powerpoint/2010/main" val="206184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38"/>
    </mc:Choice>
    <mc:Fallback xmlns="">
      <p:transition xmlns:p14="http://schemas.microsoft.com/office/powerpoint/2010/main" spd="slow" advTm="2183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Esse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2136775"/>
            <a:ext cx="7065963" cy="454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5" name="Rectangle 3"/>
          <p:cNvSpPr>
            <a:spLocks noGrp="1" noChangeArrowheads="1"/>
          </p:cNvSpPr>
          <p:nvPr>
            <p:ph type="title"/>
          </p:nvPr>
        </p:nvSpPr>
        <p:spPr>
          <a:xfrm>
            <a:off x="1439863" y="290513"/>
            <a:ext cx="6264275" cy="40798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Hubs tend to be Essential</a:t>
            </a:r>
          </a:p>
        </p:txBody>
      </p:sp>
      <p:grpSp>
        <p:nvGrpSpPr>
          <p:cNvPr id="125956" name="Group 4"/>
          <p:cNvGrpSpPr>
            <a:grpSpLocks/>
          </p:cNvGrpSpPr>
          <p:nvPr/>
        </p:nvGrpSpPr>
        <p:grpSpPr bwMode="auto">
          <a:xfrm>
            <a:off x="3908425" y="2359025"/>
            <a:ext cx="1008063" cy="796925"/>
            <a:chOff x="2536" y="830"/>
            <a:chExt cx="635" cy="502"/>
          </a:xfrm>
        </p:grpSpPr>
        <p:sp>
          <p:nvSpPr>
            <p:cNvPr id="125993" name="Oval 5"/>
            <p:cNvSpPr>
              <a:spLocks noChangeAspect="1" noChangeArrowheads="1"/>
            </p:cNvSpPr>
            <p:nvPr/>
          </p:nvSpPr>
          <p:spPr bwMode="auto">
            <a:xfrm rot="5400000">
              <a:off x="2742" y="1001"/>
              <a:ext cx="166" cy="170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25994" name="Group 6"/>
            <p:cNvGrpSpPr>
              <a:grpSpLocks/>
            </p:cNvGrpSpPr>
            <p:nvPr/>
          </p:nvGrpSpPr>
          <p:grpSpPr bwMode="auto">
            <a:xfrm>
              <a:off x="2536" y="830"/>
              <a:ext cx="236" cy="205"/>
              <a:chOff x="1569" y="1054"/>
              <a:chExt cx="236" cy="205"/>
            </a:xfrm>
          </p:grpSpPr>
          <p:sp>
            <p:nvSpPr>
              <p:cNvPr id="126001" name="Oval 7"/>
              <p:cNvSpPr>
                <a:spLocks noChangeAspect="1" noChangeArrowheads="1"/>
              </p:cNvSpPr>
              <p:nvPr/>
            </p:nvSpPr>
            <p:spPr bwMode="auto">
              <a:xfrm rot="5400000">
                <a:off x="1571" y="1052"/>
                <a:ext cx="145" cy="149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002" name="Line 8"/>
              <p:cNvSpPr>
                <a:spLocks noChangeShapeType="1"/>
              </p:cNvSpPr>
              <p:nvPr/>
            </p:nvSpPr>
            <p:spPr bwMode="auto">
              <a:xfrm>
                <a:off x="1698" y="1170"/>
                <a:ext cx="107" cy="8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5995" name="Group 9"/>
            <p:cNvGrpSpPr>
              <a:grpSpLocks/>
            </p:cNvGrpSpPr>
            <p:nvPr/>
          </p:nvGrpSpPr>
          <p:grpSpPr bwMode="auto">
            <a:xfrm rot="-4728718">
              <a:off x="2526" y="1111"/>
              <a:ext cx="236" cy="205"/>
              <a:chOff x="1569" y="1054"/>
              <a:chExt cx="236" cy="205"/>
            </a:xfrm>
          </p:grpSpPr>
          <p:sp>
            <p:nvSpPr>
              <p:cNvPr id="125999" name="Oval 10"/>
              <p:cNvSpPr>
                <a:spLocks noChangeAspect="1" noChangeArrowheads="1"/>
              </p:cNvSpPr>
              <p:nvPr/>
            </p:nvSpPr>
            <p:spPr bwMode="auto">
              <a:xfrm rot="5400000">
                <a:off x="1571" y="1052"/>
                <a:ext cx="145" cy="149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000" name="Line 11"/>
              <p:cNvSpPr>
                <a:spLocks noChangeShapeType="1"/>
              </p:cNvSpPr>
              <p:nvPr/>
            </p:nvSpPr>
            <p:spPr bwMode="auto">
              <a:xfrm>
                <a:off x="1698" y="1170"/>
                <a:ext cx="107" cy="8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5996" name="Group 12"/>
            <p:cNvGrpSpPr>
              <a:grpSpLocks/>
            </p:cNvGrpSpPr>
            <p:nvPr/>
          </p:nvGrpSpPr>
          <p:grpSpPr bwMode="auto">
            <a:xfrm rot="8341726">
              <a:off x="2935" y="985"/>
              <a:ext cx="236" cy="205"/>
              <a:chOff x="1569" y="1054"/>
              <a:chExt cx="236" cy="205"/>
            </a:xfrm>
          </p:grpSpPr>
          <p:sp>
            <p:nvSpPr>
              <p:cNvPr id="125997" name="Oval 13"/>
              <p:cNvSpPr>
                <a:spLocks noChangeAspect="1" noChangeArrowheads="1"/>
              </p:cNvSpPr>
              <p:nvPr/>
            </p:nvSpPr>
            <p:spPr bwMode="auto">
              <a:xfrm rot="5400000">
                <a:off x="1571" y="1052"/>
                <a:ext cx="145" cy="149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998" name="Line 14"/>
              <p:cNvSpPr>
                <a:spLocks noChangeShapeType="1"/>
              </p:cNvSpPr>
              <p:nvPr/>
            </p:nvSpPr>
            <p:spPr bwMode="auto">
              <a:xfrm>
                <a:off x="1698" y="1170"/>
                <a:ext cx="107" cy="8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25957" name="Text Box 15"/>
          <p:cNvSpPr txBox="1">
            <a:spLocks noChangeArrowheads="1"/>
          </p:cNvSpPr>
          <p:nvPr/>
        </p:nvSpPr>
        <p:spPr bwMode="auto">
          <a:xfrm>
            <a:off x="7132638" y="6343650"/>
            <a:ext cx="1298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i="1"/>
              <a:t>Essential</a:t>
            </a:r>
          </a:p>
        </p:txBody>
      </p:sp>
      <p:sp>
        <p:nvSpPr>
          <p:cNvPr id="125958" name="Text Box 16"/>
          <p:cNvSpPr txBox="1">
            <a:spLocks noChangeArrowheads="1"/>
          </p:cNvSpPr>
          <p:nvPr/>
        </p:nvSpPr>
        <p:spPr bwMode="auto">
          <a:xfrm>
            <a:off x="3216275" y="6346825"/>
            <a:ext cx="1947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i="1"/>
              <a:t>Non- Essential</a:t>
            </a:r>
          </a:p>
        </p:txBody>
      </p:sp>
      <p:grpSp>
        <p:nvGrpSpPr>
          <p:cNvPr id="125959" name="Group 17"/>
          <p:cNvGrpSpPr>
            <a:grpSpLocks/>
          </p:cNvGrpSpPr>
          <p:nvPr/>
        </p:nvGrpSpPr>
        <p:grpSpPr bwMode="auto">
          <a:xfrm>
            <a:off x="2116138" y="4267200"/>
            <a:ext cx="4589462" cy="1635125"/>
            <a:chOff x="1402" y="2640"/>
            <a:chExt cx="2891" cy="1030"/>
          </a:xfrm>
        </p:grpSpPr>
        <p:sp>
          <p:nvSpPr>
            <p:cNvPr id="125989" name="Rectangle 18"/>
            <p:cNvSpPr>
              <a:spLocks noChangeArrowheads="1"/>
            </p:cNvSpPr>
            <p:nvPr/>
          </p:nvSpPr>
          <p:spPr bwMode="auto">
            <a:xfrm>
              <a:off x="1402" y="2812"/>
              <a:ext cx="2891" cy="858"/>
            </a:xfrm>
            <a:prstGeom prst="rect">
              <a:avLst/>
            </a:prstGeom>
            <a:solidFill>
              <a:srgbClr val="99CCFF"/>
            </a:solidFill>
            <a:ln w="12700">
              <a:solidFill>
                <a:srgbClr val="99CCFF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25990" name="Group 19"/>
            <p:cNvGrpSpPr>
              <a:grpSpLocks/>
            </p:cNvGrpSpPr>
            <p:nvPr/>
          </p:nvGrpSpPr>
          <p:grpSpPr bwMode="auto">
            <a:xfrm>
              <a:off x="2649" y="2640"/>
              <a:ext cx="388" cy="177"/>
              <a:chOff x="2640" y="1791"/>
              <a:chExt cx="388" cy="177"/>
            </a:xfrm>
          </p:grpSpPr>
          <p:sp>
            <p:nvSpPr>
              <p:cNvPr id="125991" name="Line 20"/>
              <p:cNvSpPr>
                <a:spLocks noChangeShapeType="1"/>
              </p:cNvSpPr>
              <p:nvPr/>
            </p:nvSpPr>
            <p:spPr bwMode="auto">
              <a:xfrm flipV="1">
                <a:off x="2640" y="1791"/>
                <a:ext cx="38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992" name="Line 21"/>
              <p:cNvSpPr>
                <a:spLocks noChangeShapeType="1"/>
              </p:cNvSpPr>
              <p:nvPr/>
            </p:nvSpPr>
            <p:spPr bwMode="auto">
              <a:xfrm>
                <a:off x="2837" y="1797"/>
                <a:ext cx="0" cy="17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25960" name="Group 22"/>
          <p:cNvGrpSpPr>
            <a:grpSpLocks/>
          </p:cNvGrpSpPr>
          <p:nvPr/>
        </p:nvGrpSpPr>
        <p:grpSpPr bwMode="auto">
          <a:xfrm>
            <a:off x="7024688" y="1339850"/>
            <a:ext cx="1109662" cy="1055688"/>
            <a:chOff x="4537" y="737"/>
            <a:chExt cx="699" cy="665"/>
          </a:xfrm>
        </p:grpSpPr>
        <p:sp>
          <p:nvSpPr>
            <p:cNvPr id="125964" name="Oval 23"/>
            <p:cNvSpPr>
              <a:spLocks noChangeAspect="1" noChangeArrowheads="1"/>
            </p:cNvSpPr>
            <p:nvPr/>
          </p:nvSpPr>
          <p:spPr bwMode="auto">
            <a:xfrm rot="5400000">
              <a:off x="4807" y="998"/>
              <a:ext cx="166" cy="17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25965" name="Group 24"/>
            <p:cNvGrpSpPr>
              <a:grpSpLocks/>
            </p:cNvGrpSpPr>
            <p:nvPr/>
          </p:nvGrpSpPr>
          <p:grpSpPr bwMode="auto">
            <a:xfrm>
              <a:off x="4601" y="827"/>
              <a:ext cx="236" cy="205"/>
              <a:chOff x="1569" y="1054"/>
              <a:chExt cx="236" cy="205"/>
            </a:xfrm>
          </p:grpSpPr>
          <p:sp>
            <p:nvSpPr>
              <p:cNvPr id="125987" name="Oval 25"/>
              <p:cNvSpPr>
                <a:spLocks noChangeAspect="1" noChangeArrowheads="1"/>
              </p:cNvSpPr>
              <p:nvPr/>
            </p:nvSpPr>
            <p:spPr bwMode="auto">
              <a:xfrm rot="5400000">
                <a:off x="1571" y="1052"/>
                <a:ext cx="145" cy="149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988" name="Line 26"/>
              <p:cNvSpPr>
                <a:spLocks noChangeShapeType="1"/>
              </p:cNvSpPr>
              <p:nvPr/>
            </p:nvSpPr>
            <p:spPr bwMode="auto">
              <a:xfrm>
                <a:off x="1698" y="1170"/>
                <a:ext cx="107" cy="8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5966" name="Group 27"/>
            <p:cNvGrpSpPr>
              <a:grpSpLocks/>
            </p:cNvGrpSpPr>
            <p:nvPr/>
          </p:nvGrpSpPr>
          <p:grpSpPr bwMode="auto">
            <a:xfrm rot="-4728718">
              <a:off x="4591" y="1108"/>
              <a:ext cx="236" cy="205"/>
              <a:chOff x="1569" y="1054"/>
              <a:chExt cx="236" cy="205"/>
            </a:xfrm>
          </p:grpSpPr>
          <p:sp>
            <p:nvSpPr>
              <p:cNvPr id="125985" name="Oval 28"/>
              <p:cNvSpPr>
                <a:spLocks noChangeAspect="1" noChangeArrowheads="1"/>
              </p:cNvSpPr>
              <p:nvPr/>
            </p:nvSpPr>
            <p:spPr bwMode="auto">
              <a:xfrm rot="5400000">
                <a:off x="1571" y="1052"/>
                <a:ext cx="145" cy="149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986" name="Line 29"/>
              <p:cNvSpPr>
                <a:spLocks noChangeShapeType="1"/>
              </p:cNvSpPr>
              <p:nvPr/>
            </p:nvSpPr>
            <p:spPr bwMode="auto">
              <a:xfrm>
                <a:off x="1698" y="1170"/>
                <a:ext cx="107" cy="8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5967" name="Group 30"/>
            <p:cNvGrpSpPr>
              <a:grpSpLocks/>
            </p:cNvGrpSpPr>
            <p:nvPr/>
          </p:nvGrpSpPr>
          <p:grpSpPr bwMode="auto">
            <a:xfrm rot="8341726">
              <a:off x="5000" y="982"/>
              <a:ext cx="236" cy="205"/>
              <a:chOff x="1569" y="1054"/>
              <a:chExt cx="236" cy="205"/>
            </a:xfrm>
          </p:grpSpPr>
          <p:sp>
            <p:nvSpPr>
              <p:cNvPr id="125983" name="Oval 31"/>
              <p:cNvSpPr>
                <a:spLocks noChangeAspect="1" noChangeArrowheads="1"/>
              </p:cNvSpPr>
              <p:nvPr/>
            </p:nvSpPr>
            <p:spPr bwMode="auto">
              <a:xfrm rot="5400000">
                <a:off x="1571" y="1052"/>
                <a:ext cx="145" cy="149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984" name="Line 32"/>
              <p:cNvSpPr>
                <a:spLocks noChangeShapeType="1"/>
              </p:cNvSpPr>
              <p:nvPr/>
            </p:nvSpPr>
            <p:spPr bwMode="auto">
              <a:xfrm>
                <a:off x="1698" y="1170"/>
                <a:ext cx="107" cy="8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5968" name="Group 33"/>
            <p:cNvGrpSpPr>
              <a:grpSpLocks/>
            </p:cNvGrpSpPr>
            <p:nvPr/>
          </p:nvGrpSpPr>
          <p:grpSpPr bwMode="auto">
            <a:xfrm rot="6340408">
              <a:off x="4965" y="840"/>
              <a:ext cx="236" cy="205"/>
              <a:chOff x="1569" y="1054"/>
              <a:chExt cx="236" cy="205"/>
            </a:xfrm>
          </p:grpSpPr>
          <p:sp>
            <p:nvSpPr>
              <p:cNvPr id="125981" name="Oval 34"/>
              <p:cNvSpPr>
                <a:spLocks noChangeAspect="1" noChangeArrowheads="1"/>
              </p:cNvSpPr>
              <p:nvPr/>
            </p:nvSpPr>
            <p:spPr bwMode="auto">
              <a:xfrm rot="5400000">
                <a:off x="1571" y="1052"/>
                <a:ext cx="145" cy="149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982" name="Line 35"/>
              <p:cNvSpPr>
                <a:spLocks noChangeShapeType="1"/>
              </p:cNvSpPr>
              <p:nvPr/>
            </p:nvSpPr>
            <p:spPr bwMode="auto">
              <a:xfrm>
                <a:off x="1698" y="1170"/>
                <a:ext cx="107" cy="8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5969" name="Group 36"/>
            <p:cNvGrpSpPr>
              <a:grpSpLocks/>
            </p:cNvGrpSpPr>
            <p:nvPr/>
          </p:nvGrpSpPr>
          <p:grpSpPr bwMode="auto">
            <a:xfrm rot="-8468712">
              <a:off x="4817" y="1197"/>
              <a:ext cx="236" cy="205"/>
              <a:chOff x="1569" y="1054"/>
              <a:chExt cx="236" cy="205"/>
            </a:xfrm>
          </p:grpSpPr>
          <p:sp>
            <p:nvSpPr>
              <p:cNvPr id="125979" name="Oval 37"/>
              <p:cNvSpPr>
                <a:spLocks noChangeAspect="1" noChangeArrowheads="1"/>
              </p:cNvSpPr>
              <p:nvPr/>
            </p:nvSpPr>
            <p:spPr bwMode="auto">
              <a:xfrm rot="5400000">
                <a:off x="1571" y="1052"/>
                <a:ext cx="145" cy="149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980" name="Line 38"/>
              <p:cNvSpPr>
                <a:spLocks noChangeShapeType="1"/>
              </p:cNvSpPr>
              <p:nvPr/>
            </p:nvSpPr>
            <p:spPr bwMode="auto">
              <a:xfrm>
                <a:off x="1698" y="1170"/>
                <a:ext cx="107" cy="8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5970" name="Group 39"/>
            <p:cNvGrpSpPr>
              <a:grpSpLocks/>
            </p:cNvGrpSpPr>
            <p:nvPr/>
          </p:nvGrpSpPr>
          <p:grpSpPr bwMode="auto">
            <a:xfrm rot="3344373">
              <a:off x="4812" y="752"/>
              <a:ext cx="236" cy="205"/>
              <a:chOff x="1569" y="1054"/>
              <a:chExt cx="236" cy="205"/>
            </a:xfrm>
          </p:grpSpPr>
          <p:sp>
            <p:nvSpPr>
              <p:cNvPr id="125977" name="Oval 40"/>
              <p:cNvSpPr>
                <a:spLocks noChangeAspect="1" noChangeArrowheads="1"/>
              </p:cNvSpPr>
              <p:nvPr/>
            </p:nvSpPr>
            <p:spPr bwMode="auto">
              <a:xfrm rot="5400000">
                <a:off x="1571" y="1052"/>
                <a:ext cx="145" cy="149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978" name="Line 41"/>
              <p:cNvSpPr>
                <a:spLocks noChangeShapeType="1"/>
              </p:cNvSpPr>
              <p:nvPr/>
            </p:nvSpPr>
            <p:spPr bwMode="auto">
              <a:xfrm>
                <a:off x="1698" y="1170"/>
                <a:ext cx="107" cy="8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5971" name="Group 42"/>
            <p:cNvGrpSpPr>
              <a:grpSpLocks/>
            </p:cNvGrpSpPr>
            <p:nvPr/>
          </p:nvGrpSpPr>
          <p:grpSpPr bwMode="auto">
            <a:xfrm rot="-2169917">
              <a:off x="4537" y="973"/>
              <a:ext cx="236" cy="205"/>
              <a:chOff x="1569" y="1054"/>
              <a:chExt cx="236" cy="205"/>
            </a:xfrm>
          </p:grpSpPr>
          <p:sp>
            <p:nvSpPr>
              <p:cNvPr id="125975" name="Oval 43"/>
              <p:cNvSpPr>
                <a:spLocks noChangeAspect="1" noChangeArrowheads="1"/>
              </p:cNvSpPr>
              <p:nvPr/>
            </p:nvSpPr>
            <p:spPr bwMode="auto">
              <a:xfrm rot="5400000">
                <a:off x="1571" y="1052"/>
                <a:ext cx="145" cy="149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976" name="Line 44"/>
              <p:cNvSpPr>
                <a:spLocks noChangeShapeType="1"/>
              </p:cNvSpPr>
              <p:nvPr/>
            </p:nvSpPr>
            <p:spPr bwMode="auto">
              <a:xfrm>
                <a:off x="1698" y="1170"/>
                <a:ext cx="107" cy="8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5972" name="Group 45"/>
            <p:cNvGrpSpPr>
              <a:grpSpLocks/>
            </p:cNvGrpSpPr>
            <p:nvPr/>
          </p:nvGrpSpPr>
          <p:grpSpPr bwMode="auto">
            <a:xfrm rot="10516566">
              <a:off x="4958" y="1126"/>
              <a:ext cx="236" cy="205"/>
              <a:chOff x="1569" y="1054"/>
              <a:chExt cx="236" cy="205"/>
            </a:xfrm>
          </p:grpSpPr>
          <p:sp>
            <p:nvSpPr>
              <p:cNvPr id="125973" name="Oval 46"/>
              <p:cNvSpPr>
                <a:spLocks noChangeAspect="1" noChangeArrowheads="1"/>
              </p:cNvSpPr>
              <p:nvPr/>
            </p:nvSpPr>
            <p:spPr bwMode="auto">
              <a:xfrm rot="5400000">
                <a:off x="1571" y="1052"/>
                <a:ext cx="145" cy="149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974" name="Line 47"/>
              <p:cNvSpPr>
                <a:spLocks noChangeShapeType="1"/>
              </p:cNvSpPr>
              <p:nvPr/>
            </p:nvSpPr>
            <p:spPr bwMode="auto">
              <a:xfrm>
                <a:off x="1698" y="1170"/>
                <a:ext cx="107" cy="8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25961" name="Text Box 48"/>
          <p:cNvSpPr txBox="1">
            <a:spLocks noChangeArrowheads="1"/>
          </p:cNvSpPr>
          <p:nvPr/>
        </p:nvSpPr>
        <p:spPr bwMode="auto">
          <a:xfrm>
            <a:off x="611188" y="908050"/>
            <a:ext cx="5329237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GB" sz="1800" b="0">
                <a:latin typeface="Tahoma" charset="0"/>
              </a:rPr>
              <a:t>Integrate gene essentiality data with protein interaction network. Perhaps hubs represent vulnerable points?</a:t>
            </a:r>
          </a:p>
          <a:p>
            <a:pPr eaLnBrk="1" hangingPunct="1">
              <a:spcBef>
                <a:spcPct val="20000"/>
              </a:spcBef>
            </a:pPr>
            <a:r>
              <a:rPr lang="en-GB" sz="1800" b="0">
                <a:latin typeface="Tahoma" charset="0"/>
              </a:rPr>
              <a:t>[</a:t>
            </a:r>
            <a:r>
              <a:rPr lang="en-US" sz="1800" b="0">
                <a:latin typeface="Tahoma" charset="0"/>
              </a:rPr>
              <a:t>Lauffenburger, Barabasi]</a:t>
            </a:r>
          </a:p>
          <a:p>
            <a:pPr eaLnBrk="1" hangingPunct="1">
              <a:spcBef>
                <a:spcPct val="20000"/>
              </a:spcBef>
            </a:pPr>
            <a:endParaRPr lang="en-US" sz="1800" b="0">
              <a:latin typeface="Tahoma" charset="0"/>
            </a:endParaRPr>
          </a:p>
        </p:txBody>
      </p:sp>
      <p:sp>
        <p:nvSpPr>
          <p:cNvPr id="125962" name="Rectangle 49"/>
          <p:cNvSpPr>
            <a:spLocks noChangeArrowheads="1"/>
          </p:cNvSpPr>
          <p:nvPr/>
        </p:nvSpPr>
        <p:spPr bwMode="auto">
          <a:xfrm rot="-5400000">
            <a:off x="-703262" y="3819525"/>
            <a:ext cx="2590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3600" b="0"/>
              <a:t>"hubbiness"</a:t>
            </a:r>
            <a:endParaRPr lang="en-US" sz="3600" b="0"/>
          </a:p>
        </p:txBody>
      </p:sp>
    </p:spTree>
    <p:extLst>
      <p:ext uri="{BB962C8B-B14F-4D97-AF65-F5344CB8AC3E}">
        <p14:creationId xmlns:p14="http://schemas.microsoft.com/office/powerpoint/2010/main" val="79766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0"/>
    </mc:Choice>
    <mc:Fallback xmlns="">
      <p:transition xmlns:p14="http://schemas.microsoft.com/office/powerpoint/2010/main" spd="slow" advTm="573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6250" y="2444750"/>
            <a:ext cx="82867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SIN: Integration of Structural Information with Protein-Protein Interaction Networks Reveals Distinct Classes of Hub Proteins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11079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im_overview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80" b="21351"/>
          <a:stretch/>
        </p:blipFill>
        <p:spPr>
          <a:xfrm>
            <a:off x="89648" y="1290443"/>
            <a:ext cx="8981390" cy="46765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383751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Building the Structural Interaction Network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4198471" y="6340010"/>
            <a:ext cx="479786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Kim, Philip M., et al. "Relating three-dimensional structures to protein networks provides evolutionary insights." Science 314.5807 (2006): 1938-1941.</a:t>
            </a:r>
          </a:p>
        </p:txBody>
      </p:sp>
    </p:spTree>
    <p:extLst>
      <p:ext uri="{BB962C8B-B14F-4D97-AF65-F5344CB8AC3E}">
        <p14:creationId xmlns:p14="http://schemas.microsoft.com/office/powerpoint/2010/main" val="1115258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_k_fig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00"/>
            <a:ext cx="9144000" cy="55649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98471" y="6340010"/>
            <a:ext cx="479786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Kim, Philip M., et al. "Relating three-dimensional structures to protein networks provides evolutionary insights." Science 314.5807 (2006): 1938-1941.</a:t>
            </a:r>
          </a:p>
        </p:txBody>
      </p:sp>
    </p:spTree>
    <p:extLst>
      <p:ext uri="{BB962C8B-B14F-4D97-AF65-F5344CB8AC3E}">
        <p14:creationId xmlns:p14="http://schemas.microsoft.com/office/powerpoint/2010/main" val="1421456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62953"/>
          <a:stretch/>
        </p:blipFill>
        <p:spPr>
          <a:xfrm>
            <a:off x="712879" y="365661"/>
            <a:ext cx="7641996" cy="15625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98471" y="6340010"/>
            <a:ext cx="479786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Kim, Philip M., et al. "Relating three-dimensional structures to protein networks provides evolutionary insights." Science 314.5807 (2006): 1938-1941.</a:t>
            </a:r>
          </a:p>
        </p:txBody>
      </p:sp>
      <p:pic>
        <p:nvPicPr>
          <p:cNvPr id="4" name="Picture 3" descr="p_kim_sing_vs_multi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5" t="39935" r="24000" b="41911"/>
          <a:stretch/>
        </p:blipFill>
        <p:spPr>
          <a:xfrm>
            <a:off x="44479" y="4219891"/>
            <a:ext cx="9072785" cy="21201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44849"/>
          <a:stretch/>
        </p:blipFill>
        <p:spPr>
          <a:xfrm>
            <a:off x="712879" y="1671051"/>
            <a:ext cx="7641996" cy="232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787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MKAvcgJNPXXAPT5d788dD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MKAvcgJNPXXAPT5d788dD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1140</Words>
  <Application>Microsoft Macintosh PowerPoint</Application>
  <PresentationFormat>On-screen Show (4:3)</PresentationFormat>
  <Paragraphs>163</Paragraphs>
  <Slides>33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Office Theme</vt:lpstr>
      <vt:lpstr>Image</vt:lpstr>
      <vt:lpstr>PowerPoint Presentation</vt:lpstr>
      <vt:lpstr>Networks as a universal language</vt:lpstr>
      <vt:lpstr>Different Interactome networks</vt:lpstr>
      <vt:lpstr>Scale-free networks</vt:lpstr>
      <vt:lpstr>Hubs tend to be Essential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Accessible surface area of miss-sense SNPs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Betweenness</vt:lpstr>
      <vt:lpstr>Bottlenecks &amp; Hubs</vt:lpstr>
      <vt:lpstr>PowerPoint Presentation</vt:lpstr>
      <vt:lpstr>PowerPoint Presentation</vt:lpstr>
      <vt:lpstr>PowerPoint Presentation</vt:lpstr>
    </vt:vector>
  </TitlesOfParts>
  <Company>YALE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DECLAN CLARKE</dc:creator>
  <cp:lastModifiedBy>DECLAN CLARKE</cp:lastModifiedBy>
  <cp:revision>48</cp:revision>
  <dcterms:created xsi:type="dcterms:W3CDTF">2015-04-16T18:04:59Z</dcterms:created>
  <dcterms:modified xsi:type="dcterms:W3CDTF">2015-04-17T01:21:16Z</dcterms:modified>
</cp:coreProperties>
</file>