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3" r:id="rId6"/>
    <p:sldId id="265" r:id="rId7"/>
    <p:sldId id="291" r:id="rId8"/>
    <p:sldId id="270" r:id="rId9"/>
    <p:sldId id="271" r:id="rId10"/>
    <p:sldId id="272" r:id="rId11"/>
    <p:sldId id="275" r:id="rId12"/>
    <p:sldId id="277" r:id="rId13"/>
    <p:sldId id="281" r:id="rId14"/>
    <p:sldId id="279" r:id="rId15"/>
    <p:sldId id="282" r:id="rId16"/>
    <p:sldId id="286" r:id="rId17"/>
    <p:sldId id="287" r:id="rId18"/>
    <p:sldId id="290" r:id="rId19"/>
    <p:sldId id="288" r:id="rId20"/>
    <p:sldId id="28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9C3F36-6940-4209-AF7F-8AE2FA8B1681}"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26622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9C3F36-6940-4209-AF7F-8AE2FA8B1681}"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293657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9C3F36-6940-4209-AF7F-8AE2FA8B1681}"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183680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9C3F36-6940-4209-AF7F-8AE2FA8B1681}"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679796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9C3F36-6940-4209-AF7F-8AE2FA8B1681}"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3929792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9C3F36-6940-4209-AF7F-8AE2FA8B1681}" type="datetimeFigureOut">
              <a:rPr lang="en-US" smtClean="0"/>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3989541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9C3F36-6940-4209-AF7F-8AE2FA8B1681}" type="datetimeFigureOut">
              <a:rPr lang="en-US" smtClean="0"/>
              <a:t>4/15/2015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94442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9C3F36-6940-4209-AF7F-8AE2FA8B1681}" type="datetimeFigureOut">
              <a:rPr lang="en-US" smtClean="0"/>
              <a:t>4/15/2015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2388777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C3F36-6940-4209-AF7F-8AE2FA8B1681}" type="datetimeFigureOut">
              <a:rPr lang="en-US" smtClean="0"/>
              <a:t>4/15/2015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356908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9C3F36-6940-4209-AF7F-8AE2FA8B1681}" type="datetimeFigureOut">
              <a:rPr lang="en-US" smtClean="0"/>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2729485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9C3F36-6940-4209-AF7F-8AE2FA8B1681}" type="datetimeFigureOut">
              <a:rPr lang="en-US" smtClean="0"/>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F0A02-3D0E-46DE-9DF8-4DED2EFFE96D}" type="slidenum">
              <a:rPr lang="en-US" smtClean="0"/>
              <a:t>‹#›</a:t>
            </a:fld>
            <a:endParaRPr lang="en-US"/>
          </a:p>
        </p:txBody>
      </p:sp>
    </p:spTree>
    <p:extLst>
      <p:ext uri="{BB962C8B-B14F-4D97-AF65-F5344CB8AC3E}">
        <p14:creationId xmlns:p14="http://schemas.microsoft.com/office/powerpoint/2010/main" val="1204194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C3F36-6940-4209-AF7F-8AE2FA8B1681}" type="datetimeFigureOut">
              <a:rPr lang="en-US" smtClean="0"/>
              <a:t>4/15/2015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F0A02-3D0E-46DE-9DF8-4DED2EFFE96D}" type="slidenum">
              <a:rPr lang="en-US" smtClean="0"/>
              <a:t>‹#›</a:t>
            </a:fld>
            <a:endParaRPr lang="en-US"/>
          </a:p>
        </p:txBody>
      </p:sp>
    </p:spTree>
    <p:extLst>
      <p:ext uri="{BB962C8B-B14F-4D97-AF65-F5344CB8AC3E}">
        <p14:creationId xmlns:p14="http://schemas.microsoft.com/office/powerpoint/2010/main" val="16616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ExAC</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9859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rrowheads="1"/>
          </p:cNvPicPr>
          <p:nvPr/>
        </p:nvPicPr>
        <p:blipFill>
          <a:blip r:embed="rId2" cstate="print"/>
          <a:srcRect/>
          <a:stretch>
            <a:fillRect/>
          </a:stretch>
        </p:blipFill>
        <p:spPr bwMode="auto">
          <a:xfrm>
            <a:off x="991402" y="5456883"/>
            <a:ext cx="10305058" cy="1207008"/>
          </a:xfrm>
          <a:prstGeom prst="rect">
            <a:avLst/>
          </a:prstGeom>
          <a:noFill/>
          <a:ln w="9525">
            <a:noFill/>
            <a:miter lim="800000"/>
            <a:headEnd/>
            <a:tailEnd/>
          </a:ln>
        </p:spPr>
      </p:pic>
      <p:pic>
        <p:nvPicPr>
          <p:cNvPr id="21" name="Content Placeholder 20"/>
          <p:cNvPicPr>
            <a:picLocks noGrp="1" noChangeAspect="1"/>
          </p:cNvPicPr>
          <p:nvPr>
            <p:ph idx="1"/>
          </p:nvPr>
        </p:nvPicPr>
        <p:blipFill rotWithShape="1">
          <a:blip r:embed="rId3">
            <a:extLst>
              <a:ext uri="{28A0092B-C50C-407E-A947-70E740481C1C}">
                <a14:useLocalDpi xmlns:a14="http://schemas.microsoft.com/office/drawing/2010/main" val="0"/>
              </a:ext>
            </a:extLst>
          </a:blip>
          <a:srcRect l="1808" t="5747" r="5730" b="2421"/>
          <a:stretch/>
        </p:blipFill>
        <p:spPr>
          <a:xfrm>
            <a:off x="11312" y="905256"/>
            <a:ext cx="11656432" cy="4838031"/>
          </a:xfrm>
          <a:prstGeom prst="rect">
            <a:avLst/>
          </a:prstGeom>
        </p:spPr>
      </p:pic>
      <p:sp>
        <p:nvSpPr>
          <p:cNvPr id="2" name="Title 1"/>
          <p:cNvSpPr>
            <a:spLocks noGrp="1"/>
          </p:cNvSpPr>
          <p:nvPr>
            <p:ph type="title"/>
          </p:nvPr>
        </p:nvSpPr>
        <p:spPr>
          <a:xfrm>
            <a:off x="838200" y="365126"/>
            <a:ext cx="10515600" cy="323032"/>
          </a:xfrm>
        </p:spPr>
        <p:txBody>
          <a:bodyPr>
            <a:normAutofit fontScale="90000"/>
          </a:bodyPr>
          <a:lstStyle/>
          <a:p>
            <a:r>
              <a:rPr lang="en-US" dirty="0" smtClean="0"/>
              <a:t>SIFT</a:t>
            </a:r>
            <a:endParaRPr lang="en-US" dirty="0"/>
          </a:p>
        </p:txBody>
      </p:sp>
      <p:sp>
        <p:nvSpPr>
          <p:cNvPr id="6" name="Oval 5"/>
          <p:cNvSpPr/>
          <p:nvPr/>
        </p:nvSpPr>
        <p:spPr>
          <a:xfrm>
            <a:off x="3386918" y="524615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900034" y="524615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49962" y="524614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962905" y="524614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630360" y="5246147"/>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498118" y="524614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684164" y="524614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48982" y="524614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46228" y="524614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0696907" y="524614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1010511" y="524614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7872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Content Placeholder 17"/>
          <p:cNvPicPr>
            <a:picLocks noGrp="1" noChangeAspect="1"/>
          </p:cNvPicPr>
          <p:nvPr>
            <p:ph idx="1"/>
          </p:nvPr>
        </p:nvPicPr>
        <p:blipFill rotWithShape="1">
          <a:blip r:embed="rId2">
            <a:extLst>
              <a:ext uri="{28A0092B-C50C-407E-A947-70E740481C1C}">
                <a14:useLocalDpi xmlns:a14="http://schemas.microsoft.com/office/drawing/2010/main" val="0"/>
              </a:ext>
            </a:extLst>
          </a:blip>
          <a:srcRect l="2290" t="5213" r="5579" b="2576"/>
          <a:stretch/>
        </p:blipFill>
        <p:spPr>
          <a:xfrm>
            <a:off x="105879" y="856648"/>
            <a:ext cx="11665818" cy="4919646"/>
          </a:xfrm>
          <a:prstGeom prst="rect">
            <a:avLst/>
          </a:prstGeom>
        </p:spPr>
      </p:pic>
      <p:sp>
        <p:nvSpPr>
          <p:cNvPr id="2" name="Title 1"/>
          <p:cNvSpPr>
            <a:spLocks noGrp="1"/>
          </p:cNvSpPr>
          <p:nvPr>
            <p:ph type="title"/>
          </p:nvPr>
        </p:nvSpPr>
        <p:spPr>
          <a:xfrm>
            <a:off x="838200" y="365126"/>
            <a:ext cx="10515600" cy="323032"/>
          </a:xfrm>
        </p:spPr>
        <p:txBody>
          <a:bodyPr>
            <a:normAutofit fontScale="90000"/>
          </a:bodyPr>
          <a:lstStyle/>
          <a:p>
            <a:r>
              <a:rPr lang="en-US" dirty="0" err="1" smtClean="0"/>
              <a:t>PolyPhen</a:t>
            </a:r>
            <a:endParaRPr lang="en-US" dirty="0"/>
          </a:p>
        </p:txBody>
      </p:sp>
      <p:sp>
        <p:nvSpPr>
          <p:cNvPr id="6" name="Oval 5"/>
          <p:cNvSpPr/>
          <p:nvPr/>
        </p:nvSpPr>
        <p:spPr>
          <a:xfrm>
            <a:off x="3414350"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927466"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77394" y="520042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990337" y="520042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657792" y="5200427"/>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525550" y="520042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11596"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76414"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73660"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0724339"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1037943"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rrowheads="1"/>
          </p:cNvPicPr>
          <p:nvPr/>
        </p:nvPicPr>
        <p:blipFill>
          <a:blip r:embed="rId3" cstate="print"/>
          <a:srcRect/>
          <a:stretch>
            <a:fillRect/>
          </a:stretch>
        </p:blipFill>
        <p:spPr bwMode="auto">
          <a:xfrm>
            <a:off x="991402" y="5456883"/>
            <a:ext cx="10305058" cy="1207008"/>
          </a:xfrm>
          <a:prstGeom prst="rect">
            <a:avLst/>
          </a:prstGeom>
          <a:noFill/>
          <a:ln w="9525">
            <a:noFill/>
            <a:miter lim="800000"/>
            <a:headEnd/>
            <a:tailEnd/>
          </a:ln>
        </p:spPr>
      </p:pic>
    </p:spTree>
    <p:extLst>
      <p:ext uri="{BB962C8B-B14F-4D97-AF65-F5344CB8AC3E}">
        <p14:creationId xmlns:p14="http://schemas.microsoft.com/office/powerpoint/2010/main" val="3974374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1962" t="4939" r="1483" b="2598"/>
          <a:stretch/>
        </p:blipFill>
        <p:spPr>
          <a:xfrm>
            <a:off x="91245" y="866274"/>
            <a:ext cx="12124622" cy="4902288"/>
          </a:xfrm>
        </p:spPr>
      </p:pic>
      <p:sp>
        <p:nvSpPr>
          <p:cNvPr id="2" name="Title 1"/>
          <p:cNvSpPr>
            <a:spLocks noGrp="1"/>
          </p:cNvSpPr>
          <p:nvPr>
            <p:ph type="title"/>
          </p:nvPr>
        </p:nvSpPr>
        <p:spPr>
          <a:xfrm>
            <a:off x="838200" y="365126"/>
            <a:ext cx="10515600" cy="323032"/>
          </a:xfrm>
        </p:spPr>
        <p:txBody>
          <a:bodyPr>
            <a:normAutofit fontScale="90000"/>
          </a:bodyPr>
          <a:lstStyle/>
          <a:p>
            <a:r>
              <a:rPr lang="en-US" dirty="0" smtClean="0"/>
              <a:t>GERP</a:t>
            </a:r>
            <a:endParaRPr lang="en-US" dirty="0"/>
          </a:p>
        </p:txBody>
      </p:sp>
      <p:sp>
        <p:nvSpPr>
          <p:cNvPr id="6" name="Oval 5"/>
          <p:cNvSpPr/>
          <p:nvPr/>
        </p:nvSpPr>
        <p:spPr>
          <a:xfrm>
            <a:off x="3414350"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927466"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77394" y="520042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990337" y="520042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657792" y="5200427"/>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525550" y="520042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11596"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76414"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73660"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0724339"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1037943"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rrowheads="1"/>
          </p:cNvPicPr>
          <p:nvPr/>
        </p:nvPicPr>
        <p:blipFill>
          <a:blip r:embed="rId3" cstate="print"/>
          <a:srcRect/>
          <a:stretch>
            <a:fillRect/>
          </a:stretch>
        </p:blipFill>
        <p:spPr bwMode="auto">
          <a:xfrm>
            <a:off x="991402" y="5456883"/>
            <a:ext cx="10305058" cy="1207008"/>
          </a:xfrm>
          <a:prstGeom prst="rect">
            <a:avLst/>
          </a:prstGeom>
          <a:noFill/>
          <a:ln w="9525">
            <a:noFill/>
            <a:miter lim="800000"/>
            <a:headEnd/>
            <a:tailEnd/>
          </a:ln>
        </p:spPr>
      </p:pic>
    </p:spTree>
    <p:extLst>
      <p:ext uri="{BB962C8B-B14F-4D97-AF65-F5344CB8AC3E}">
        <p14:creationId xmlns:p14="http://schemas.microsoft.com/office/powerpoint/2010/main" val="603331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1079" t="11450" r="9034" b="2450"/>
          <a:stretch/>
        </p:blipFill>
        <p:spPr>
          <a:xfrm>
            <a:off x="539496" y="45271"/>
            <a:ext cx="11402568" cy="2865972"/>
          </a:xfrm>
          <a:prstGeom prst="rect">
            <a:avLst/>
          </a:prstGeom>
        </p:spPr>
      </p:pic>
      <p:pic>
        <p:nvPicPr>
          <p:cNvPr id="8" name="Picture 2"/>
          <p:cNvPicPr>
            <a:picLocks noGrp="1" noChangeArrowheads="1"/>
          </p:cNvPicPr>
          <p:nvPr>
            <p:ph idx="1"/>
          </p:nvPr>
        </p:nvPicPr>
        <p:blipFill>
          <a:blip r:embed="rId3" cstate="print"/>
          <a:srcRect/>
          <a:stretch>
            <a:fillRect/>
          </a:stretch>
        </p:blipFill>
        <p:spPr bwMode="auto">
          <a:xfrm>
            <a:off x="196649" y="5486400"/>
            <a:ext cx="11798701" cy="1123134"/>
          </a:xfrm>
          <a:prstGeom prst="rect">
            <a:avLst/>
          </a:prstGeom>
          <a:noFill/>
          <a:ln w="9525">
            <a:noFill/>
            <a:miter lim="800000"/>
            <a:headEnd/>
            <a:tailEnd/>
          </a:ln>
        </p:spPr>
      </p:pic>
      <p:sp>
        <p:nvSpPr>
          <p:cNvPr id="7" name="Rectangle 6"/>
          <p:cNvSpPr/>
          <p:nvPr/>
        </p:nvSpPr>
        <p:spPr>
          <a:xfrm>
            <a:off x="519764" y="6528254"/>
            <a:ext cx="11651916" cy="338554"/>
          </a:xfrm>
          <a:prstGeom prst="rect">
            <a:avLst/>
          </a:prstGeom>
          <a:solidFill>
            <a:schemeClr val="bg1"/>
          </a:solidFill>
        </p:spPr>
        <p:txBody>
          <a:bodyPr wrap="square">
            <a:spAutoFit/>
          </a:bodyPr>
          <a:lstStyle/>
          <a:p>
            <a:r>
              <a:rPr lang="en-US" sz="1600" dirty="0" smtClean="0">
                <a:latin typeface="Courier New" pitchFamily="49" charset="0"/>
                <a:cs typeface="Courier New" pitchFamily="49" charset="0"/>
              </a:rPr>
              <a:t>20 8 24 11 27 15 17 4 28 16 7 32 26 30 19 6 21 23 10 3 14 29 1 25 18 34 31 5 33 22 12 13 9 2 </a:t>
            </a:r>
            <a:endParaRPr lang="en-US" sz="1600" dirty="0">
              <a:latin typeface="Courier New" pitchFamily="49" charset="0"/>
              <a:cs typeface="Courier New" pitchFamily="49" charset="0"/>
            </a:endParaRPr>
          </a:p>
        </p:txBody>
      </p:sp>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l="10921" t="5000" r="7694" b="2450"/>
          <a:stretch/>
        </p:blipFill>
        <p:spPr>
          <a:xfrm>
            <a:off x="411480" y="2811331"/>
            <a:ext cx="11731752" cy="2976821"/>
          </a:xfrm>
          <a:prstGeom prst="rect">
            <a:avLst/>
          </a:prstGeom>
        </p:spPr>
      </p:pic>
      <p:pic>
        <p:nvPicPr>
          <p:cNvPr id="10" name="Picture 9"/>
          <p:cNvPicPr>
            <a:picLocks noChangeAspect="1"/>
          </p:cNvPicPr>
          <p:nvPr/>
        </p:nvPicPr>
        <p:blipFill rotWithShape="1">
          <a:blip r:embed="rId4">
            <a:extLst>
              <a:ext uri="{28A0092B-C50C-407E-A947-70E740481C1C}">
                <a14:useLocalDpi xmlns:a14="http://schemas.microsoft.com/office/drawing/2010/main" val="0"/>
              </a:ext>
            </a:extLst>
          </a:blip>
          <a:srcRect l="2251" t="5000" r="95592" b="2450"/>
          <a:stretch/>
        </p:blipFill>
        <p:spPr>
          <a:xfrm>
            <a:off x="283464" y="2527867"/>
            <a:ext cx="128016" cy="3886200"/>
          </a:xfrm>
          <a:prstGeom prst="rect">
            <a:avLst/>
          </a:prstGeom>
        </p:spPr>
      </p:pic>
      <p:sp>
        <p:nvSpPr>
          <p:cNvPr id="13" name="Rectangle 12"/>
          <p:cNvSpPr/>
          <p:nvPr/>
        </p:nvSpPr>
        <p:spPr>
          <a:xfrm>
            <a:off x="8563356" y="0"/>
            <a:ext cx="3378708" cy="5968793"/>
          </a:xfrm>
          <a:prstGeom prst="rect">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2303" y="-1"/>
            <a:ext cx="3342185" cy="5968793"/>
          </a:xfrm>
          <a:prstGeom prst="rect">
            <a:avLst/>
          </a:prstGeom>
          <a:solidFill>
            <a:srgbClr val="FF0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p:nvPicPr>
        <p:blipFill rotWithShape="1">
          <a:blip r:embed="rId2">
            <a:extLst>
              <a:ext uri="{28A0092B-C50C-407E-A947-70E740481C1C}">
                <a14:useLocalDpi xmlns:a14="http://schemas.microsoft.com/office/drawing/2010/main" val="0"/>
              </a:ext>
            </a:extLst>
          </a:blip>
          <a:srcRect l="2196" t="11450" r="92231" b="2450"/>
          <a:stretch/>
        </p:blipFill>
        <p:spPr>
          <a:xfrm>
            <a:off x="100584" y="54415"/>
            <a:ext cx="374904" cy="2865972"/>
          </a:xfrm>
          <a:prstGeom prst="rect">
            <a:avLst/>
          </a:prstGeom>
        </p:spPr>
      </p:pic>
    </p:spTree>
    <p:extLst>
      <p:ext uri="{BB962C8B-B14F-4D97-AF65-F5344CB8AC3E}">
        <p14:creationId xmlns:p14="http://schemas.microsoft.com/office/powerpoint/2010/main" val="2738305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Grp="1" noChangeArrowheads="1"/>
          </p:cNvPicPr>
          <p:nvPr>
            <p:ph idx="1"/>
          </p:nvPr>
        </p:nvPicPr>
        <p:blipFill>
          <a:blip r:embed="rId2" cstate="print"/>
          <a:srcRect/>
          <a:stretch>
            <a:fillRect/>
          </a:stretch>
        </p:blipFill>
        <p:spPr bwMode="auto">
          <a:xfrm>
            <a:off x="196649" y="5486400"/>
            <a:ext cx="11798701" cy="1123134"/>
          </a:xfrm>
          <a:prstGeom prst="rect">
            <a:avLst/>
          </a:prstGeom>
          <a:noFill/>
          <a:ln w="9525">
            <a:noFill/>
            <a:miter lim="800000"/>
            <a:headEnd/>
            <a:tailEnd/>
          </a:ln>
        </p:spPr>
      </p:pic>
      <p:sp>
        <p:nvSpPr>
          <p:cNvPr id="7" name="Rectangle 6"/>
          <p:cNvSpPr/>
          <p:nvPr/>
        </p:nvSpPr>
        <p:spPr>
          <a:xfrm>
            <a:off x="519764" y="6528254"/>
            <a:ext cx="11651916" cy="338554"/>
          </a:xfrm>
          <a:prstGeom prst="rect">
            <a:avLst/>
          </a:prstGeom>
          <a:solidFill>
            <a:schemeClr val="bg1"/>
          </a:solidFill>
        </p:spPr>
        <p:txBody>
          <a:bodyPr wrap="square">
            <a:spAutoFit/>
          </a:bodyPr>
          <a:lstStyle/>
          <a:p>
            <a:r>
              <a:rPr lang="en-US" sz="1600" dirty="0" smtClean="0">
                <a:latin typeface="Courier New" pitchFamily="49" charset="0"/>
                <a:cs typeface="Courier New" pitchFamily="49" charset="0"/>
              </a:rPr>
              <a:t>20 8 24 11 27 15 17 4 28 16 7 32 26 30 19 6 21 23 10 3 14 29 1 25 18 34 31 5 33 22 12 13 9 2 </a:t>
            </a:r>
            <a:endParaRPr lang="en-US" sz="1600" dirty="0">
              <a:latin typeface="Courier New" pitchFamily="49" charset="0"/>
              <a:cs typeface="Courier New" pitchFamily="49" charset="0"/>
            </a:endParaRPr>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10921" t="5000" r="7694" b="2450"/>
          <a:stretch/>
        </p:blipFill>
        <p:spPr>
          <a:xfrm>
            <a:off x="411480" y="2811331"/>
            <a:ext cx="11731752" cy="2976821"/>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2251" t="5000" r="95592" b="2450"/>
          <a:stretch/>
        </p:blipFill>
        <p:spPr>
          <a:xfrm>
            <a:off x="283464" y="2527867"/>
            <a:ext cx="128016" cy="3886200"/>
          </a:xfrm>
          <a:prstGeom prst="rect">
            <a:avLst/>
          </a:prstGeom>
        </p:spPr>
      </p:pic>
      <p:pic>
        <p:nvPicPr>
          <p:cNvPr id="11" name="Picture 10"/>
          <p:cNvPicPr>
            <a:picLocks noChangeAspect="1"/>
          </p:cNvPicPr>
          <p:nvPr/>
        </p:nvPicPr>
        <p:blipFill rotWithShape="1">
          <a:blip r:embed="rId4">
            <a:extLst>
              <a:ext uri="{28A0092B-C50C-407E-A947-70E740481C1C}">
                <a14:useLocalDpi xmlns:a14="http://schemas.microsoft.com/office/drawing/2010/main" val="0"/>
              </a:ext>
            </a:extLst>
          </a:blip>
          <a:srcRect l="11818" t="11000" r="8794" b="1850"/>
          <a:stretch/>
        </p:blipFill>
        <p:spPr>
          <a:xfrm>
            <a:off x="512064" y="109728"/>
            <a:ext cx="11402568" cy="2962656"/>
          </a:xfrm>
          <a:prstGeom prst="rect">
            <a:avLst/>
          </a:prstGeom>
        </p:spPr>
      </p:pic>
      <p:pic>
        <p:nvPicPr>
          <p:cNvPr id="12" name="Picture 11"/>
          <p:cNvPicPr>
            <a:picLocks noChangeAspect="1"/>
          </p:cNvPicPr>
          <p:nvPr/>
        </p:nvPicPr>
        <p:blipFill rotWithShape="1">
          <a:blip r:embed="rId4">
            <a:extLst>
              <a:ext uri="{28A0092B-C50C-407E-A947-70E740481C1C}">
                <a14:useLocalDpi xmlns:a14="http://schemas.microsoft.com/office/drawing/2010/main" val="0"/>
              </a:ext>
            </a:extLst>
          </a:blip>
          <a:srcRect l="1845" t="11000" r="91725" b="1850"/>
          <a:stretch/>
        </p:blipFill>
        <p:spPr>
          <a:xfrm>
            <a:off x="141732" y="109728"/>
            <a:ext cx="411480" cy="2962656"/>
          </a:xfrm>
          <a:prstGeom prst="rect">
            <a:avLst/>
          </a:prstGeom>
        </p:spPr>
      </p:pic>
      <p:sp>
        <p:nvSpPr>
          <p:cNvPr id="15" name="Rectangle 14"/>
          <p:cNvSpPr/>
          <p:nvPr/>
        </p:nvSpPr>
        <p:spPr>
          <a:xfrm>
            <a:off x="8563356" y="0"/>
            <a:ext cx="3378708" cy="5968793"/>
          </a:xfrm>
          <a:prstGeom prst="rect">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2303" y="-1"/>
            <a:ext cx="3342185" cy="5968793"/>
          </a:xfrm>
          <a:prstGeom prst="rect">
            <a:avLst/>
          </a:prstGeom>
          <a:solidFill>
            <a:srgbClr val="FF0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7542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0725" t="7100" r="7075" b="2150"/>
          <a:stretch/>
        </p:blipFill>
        <p:spPr>
          <a:xfrm>
            <a:off x="411480" y="146304"/>
            <a:ext cx="11780520" cy="2798064"/>
          </a:xfrm>
          <a:prstGeom prst="rect">
            <a:avLst/>
          </a:prstGeom>
        </p:spPr>
      </p:pic>
      <p:pic>
        <p:nvPicPr>
          <p:cNvPr id="8" name="Picture 2"/>
          <p:cNvPicPr>
            <a:picLocks noGrp="1" noChangeArrowheads="1"/>
          </p:cNvPicPr>
          <p:nvPr>
            <p:ph idx="1"/>
          </p:nvPr>
        </p:nvPicPr>
        <p:blipFill>
          <a:blip r:embed="rId3" cstate="print"/>
          <a:srcRect/>
          <a:stretch>
            <a:fillRect/>
          </a:stretch>
        </p:blipFill>
        <p:spPr bwMode="auto">
          <a:xfrm>
            <a:off x="196649" y="5486400"/>
            <a:ext cx="11798701" cy="1123134"/>
          </a:xfrm>
          <a:prstGeom prst="rect">
            <a:avLst/>
          </a:prstGeom>
          <a:noFill/>
          <a:ln w="9525">
            <a:noFill/>
            <a:miter lim="800000"/>
            <a:headEnd/>
            <a:tailEnd/>
          </a:ln>
        </p:spPr>
      </p:pic>
      <p:sp>
        <p:nvSpPr>
          <p:cNvPr id="7" name="Rectangle 6"/>
          <p:cNvSpPr/>
          <p:nvPr/>
        </p:nvSpPr>
        <p:spPr>
          <a:xfrm>
            <a:off x="519764" y="6528254"/>
            <a:ext cx="11651916" cy="338554"/>
          </a:xfrm>
          <a:prstGeom prst="rect">
            <a:avLst/>
          </a:prstGeom>
          <a:solidFill>
            <a:schemeClr val="bg1"/>
          </a:solidFill>
        </p:spPr>
        <p:txBody>
          <a:bodyPr wrap="square">
            <a:spAutoFit/>
          </a:bodyPr>
          <a:lstStyle/>
          <a:p>
            <a:r>
              <a:rPr lang="en-US" sz="1600" dirty="0" smtClean="0">
                <a:latin typeface="Courier New" pitchFamily="49" charset="0"/>
                <a:cs typeface="Courier New" pitchFamily="49" charset="0"/>
              </a:rPr>
              <a:t>20 8 24 11 27 15 17 4 28 16 7 32 26 30 19 6 21 23 10 3 14 29 1 25 18 34 31 5 33 22 12 13 9 2 </a:t>
            </a:r>
            <a:endParaRPr lang="en-US" sz="1600" dirty="0">
              <a:latin typeface="Courier New" pitchFamily="49" charset="0"/>
              <a:cs typeface="Courier New" pitchFamily="49" charset="0"/>
            </a:endParaRPr>
          </a:p>
        </p:txBody>
      </p:sp>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l="10921" t="5000" r="7694" b="2450"/>
          <a:stretch/>
        </p:blipFill>
        <p:spPr>
          <a:xfrm>
            <a:off x="411480" y="2811331"/>
            <a:ext cx="11731752" cy="2976821"/>
          </a:xfrm>
          <a:prstGeom prst="rect">
            <a:avLst/>
          </a:prstGeom>
        </p:spPr>
      </p:pic>
      <p:pic>
        <p:nvPicPr>
          <p:cNvPr id="10" name="Picture 9"/>
          <p:cNvPicPr>
            <a:picLocks noChangeAspect="1"/>
          </p:cNvPicPr>
          <p:nvPr/>
        </p:nvPicPr>
        <p:blipFill rotWithShape="1">
          <a:blip r:embed="rId4">
            <a:extLst>
              <a:ext uri="{28A0092B-C50C-407E-A947-70E740481C1C}">
                <a14:useLocalDpi xmlns:a14="http://schemas.microsoft.com/office/drawing/2010/main" val="0"/>
              </a:ext>
            </a:extLst>
          </a:blip>
          <a:srcRect l="2251" t="5000" r="95592" b="2450"/>
          <a:stretch/>
        </p:blipFill>
        <p:spPr>
          <a:xfrm>
            <a:off x="283464" y="2527867"/>
            <a:ext cx="128016" cy="3886200"/>
          </a:xfrm>
          <a:prstGeom prst="rect">
            <a:avLst/>
          </a:prstGeom>
        </p:spPr>
      </p:pic>
      <p:pic>
        <p:nvPicPr>
          <p:cNvPr id="15" name="Picture 14"/>
          <p:cNvPicPr>
            <a:picLocks noChangeAspect="1"/>
          </p:cNvPicPr>
          <p:nvPr/>
        </p:nvPicPr>
        <p:blipFill rotWithShape="1">
          <a:blip r:embed="rId2">
            <a:extLst>
              <a:ext uri="{28A0092B-C50C-407E-A947-70E740481C1C}">
                <a14:useLocalDpi xmlns:a14="http://schemas.microsoft.com/office/drawing/2010/main" val="0"/>
              </a:ext>
            </a:extLst>
          </a:blip>
          <a:srcRect l="2068" t="7100" r="92444" b="2150"/>
          <a:stretch/>
        </p:blipFill>
        <p:spPr>
          <a:xfrm>
            <a:off x="91440" y="79786"/>
            <a:ext cx="402336" cy="2798064"/>
          </a:xfrm>
          <a:prstGeom prst="rect">
            <a:avLst/>
          </a:prstGeom>
        </p:spPr>
      </p:pic>
      <p:sp>
        <p:nvSpPr>
          <p:cNvPr id="11" name="Rectangle 10"/>
          <p:cNvSpPr/>
          <p:nvPr/>
        </p:nvSpPr>
        <p:spPr>
          <a:xfrm>
            <a:off x="8563356" y="0"/>
            <a:ext cx="3378708" cy="5968793"/>
          </a:xfrm>
          <a:prstGeom prst="rect">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62303" y="-1"/>
            <a:ext cx="3342185" cy="5968793"/>
          </a:xfrm>
          <a:prstGeom prst="rect">
            <a:avLst/>
          </a:prstGeom>
          <a:solidFill>
            <a:srgbClr val="FF0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8542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future directions</a:t>
            </a:r>
            <a:endParaRPr lang="en-US" dirty="0"/>
          </a:p>
        </p:txBody>
      </p:sp>
      <p:sp>
        <p:nvSpPr>
          <p:cNvPr id="3" name="Content Placeholder 2"/>
          <p:cNvSpPr>
            <a:spLocks noGrp="1"/>
          </p:cNvSpPr>
          <p:nvPr>
            <p:ph idx="1"/>
          </p:nvPr>
        </p:nvSpPr>
        <p:spPr/>
        <p:txBody>
          <a:bodyPr/>
          <a:lstStyle/>
          <a:p>
            <a:pPr marL="0" indent="0">
              <a:buNone/>
            </a:pPr>
            <a:r>
              <a:rPr lang="en-US" dirty="0" smtClean="0"/>
              <a:t>Where do we go from here?</a:t>
            </a:r>
          </a:p>
          <a:p>
            <a:r>
              <a:rPr lang="en-US" dirty="0" smtClean="0"/>
              <a:t>Fitness scores from the </a:t>
            </a:r>
            <a:r>
              <a:rPr lang="en-US" dirty="0" err="1" smtClean="0"/>
              <a:t>Siepel</a:t>
            </a:r>
            <a:r>
              <a:rPr lang="en-US" dirty="0" smtClean="0"/>
              <a:t> Lab</a:t>
            </a:r>
          </a:p>
          <a:p>
            <a:r>
              <a:rPr lang="en-US" dirty="0" smtClean="0"/>
              <a:t>Compare with distribution of HGMD and known disease mutations in TPR positions</a:t>
            </a:r>
          </a:p>
          <a:p>
            <a:r>
              <a:rPr lang="en-US" dirty="0" smtClean="0"/>
              <a:t>Manual literature search for possible human functional TPR positions</a:t>
            </a:r>
            <a:br>
              <a:rPr lang="en-US" dirty="0" smtClean="0"/>
            </a:br>
            <a:r>
              <a:rPr lang="en-US" dirty="0" smtClean="0">
                <a:sym typeface="Wingdings" panose="05000000000000000000" pitchFamily="2" charset="2"/>
              </a:rPr>
              <a:t>--&gt; sense of what’s out there right now</a:t>
            </a:r>
            <a:endParaRPr lang="en-US" dirty="0" smtClean="0"/>
          </a:p>
        </p:txBody>
      </p:sp>
    </p:spTree>
    <p:extLst>
      <p:ext uri="{BB962C8B-B14F-4D97-AF65-F5344CB8AC3E}">
        <p14:creationId xmlns:p14="http://schemas.microsoft.com/office/powerpoint/2010/main" val="19522284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Dissertation Progress Report</a:t>
            </a:r>
            <a:endParaRPr lang="en-US" dirty="0"/>
          </a:p>
        </p:txBody>
      </p:sp>
      <p:sp>
        <p:nvSpPr>
          <p:cNvPr id="3" name="Content Placeholder 2"/>
          <p:cNvSpPr>
            <a:spLocks noGrp="1"/>
          </p:cNvSpPr>
          <p:nvPr>
            <p:ph idx="1"/>
          </p:nvPr>
        </p:nvSpPr>
        <p:spPr/>
        <p:txBody>
          <a:bodyPr/>
          <a:lstStyle/>
          <a:p>
            <a:r>
              <a:rPr lang="en-US" dirty="0" smtClean="0"/>
              <a:t>What I have done for </a:t>
            </a:r>
            <a:r>
              <a:rPr lang="en-US" dirty="0" err="1" smtClean="0"/>
              <a:t>AlleleDB</a:t>
            </a:r>
            <a:r>
              <a:rPr lang="en-US" dirty="0" smtClean="0"/>
              <a:t> and </a:t>
            </a:r>
            <a:r>
              <a:rPr lang="en-US" dirty="0" err="1" smtClean="0"/>
              <a:t>motifVariation</a:t>
            </a:r>
            <a:endParaRPr lang="en-US" dirty="0" smtClean="0"/>
          </a:p>
          <a:p>
            <a:r>
              <a:rPr lang="en-US" dirty="0" smtClean="0"/>
              <a:t>What remains to be done</a:t>
            </a:r>
          </a:p>
          <a:p>
            <a:r>
              <a:rPr lang="en-US" dirty="0" smtClean="0"/>
              <a:t>The timeline</a:t>
            </a:r>
            <a:endParaRPr lang="en-US" dirty="0"/>
          </a:p>
          <a:p>
            <a:endParaRPr lang="en-US" dirty="0"/>
          </a:p>
        </p:txBody>
      </p:sp>
    </p:spTree>
    <p:extLst>
      <p:ext uri="{BB962C8B-B14F-4D97-AF65-F5344CB8AC3E}">
        <p14:creationId xmlns:p14="http://schemas.microsoft.com/office/powerpoint/2010/main" val="1714136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Dissertation Progress Report</a:t>
            </a:r>
            <a:endParaRPr lang="en-US" dirty="0"/>
          </a:p>
        </p:txBody>
      </p:sp>
      <p:sp>
        <p:nvSpPr>
          <p:cNvPr id="3" name="Content Placeholder 2"/>
          <p:cNvSpPr>
            <a:spLocks noGrp="1"/>
          </p:cNvSpPr>
          <p:nvPr>
            <p:ph idx="1"/>
          </p:nvPr>
        </p:nvSpPr>
        <p:spPr/>
        <p:txBody>
          <a:bodyPr>
            <a:normAutofit lnSpcReduction="10000"/>
          </a:bodyPr>
          <a:lstStyle/>
          <a:p>
            <a:r>
              <a:rPr lang="en-US" b="1" dirty="0"/>
              <a:t>Describe in detail the progress you have made this year toward the completion of your dissertation. This may include chapters or papers written, progress on experiments or field work, changes in the direction of your work, or obstacles which impeded your progress. If you have submitted or published any written work since your last report, please upload copies of this work to this site. If you have been admitted to candidacy in the last 3 months, you may submit the prospectus in lieu of completing this field. In addition to dissertation progress, you may (optionally) also include other activities in which you have engaged, such as teaching, workshop attendance, grant writing, outreach work, etc.</a:t>
            </a:r>
            <a:endParaRPr lang="en-US" dirty="0"/>
          </a:p>
          <a:p>
            <a:r>
              <a:rPr lang="en-US" b="1" dirty="0"/>
              <a:t> </a:t>
            </a:r>
            <a:endParaRPr lang="en-US" dirty="0"/>
          </a:p>
          <a:p>
            <a:endParaRPr lang="en-US" dirty="0"/>
          </a:p>
        </p:txBody>
      </p:sp>
    </p:spTree>
    <p:extLst>
      <p:ext uri="{BB962C8B-B14F-4D97-AF65-F5344CB8AC3E}">
        <p14:creationId xmlns:p14="http://schemas.microsoft.com/office/powerpoint/2010/main" val="1449242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Dissertation Progress Report</a:t>
            </a:r>
            <a:endParaRPr lang="en-US" dirty="0"/>
          </a:p>
        </p:txBody>
      </p:sp>
      <p:sp>
        <p:nvSpPr>
          <p:cNvPr id="3" name="Content Placeholder 2"/>
          <p:cNvSpPr>
            <a:spLocks noGrp="1"/>
          </p:cNvSpPr>
          <p:nvPr>
            <p:ph idx="1"/>
          </p:nvPr>
        </p:nvSpPr>
        <p:spPr/>
        <p:txBody>
          <a:bodyPr/>
          <a:lstStyle/>
          <a:p>
            <a:r>
              <a:rPr lang="en-US" b="1" dirty="0"/>
              <a:t>Describe the work that remains to be completed on your dissertation, </a:t>
            </a:r>
            <a:r>
              <a:rPr lang="en-US" b="1" u="sng" dirty="0"/>
              <a:t>including a detailed schedule of your research or writing plans for the coming academic year</a:t>
            </a:r>
            <a:r>
              <a:rPr lang="en-US" b="1" dirty="0"/>
              <a:t>. This might include fieldwork, experiments to be completed, and dissertation chapters or articles to be written. Please comment on known obstacles to completing your work, and your strategy for dealing with these concerns. Indicate whether you expect to submit your dissertation within the next year. Optionally, you may also indicate your plans for other activities, such as teaching, workshop attendance, grant writing, outreach work, etc.</a:t>
            </a:r>
            <a:endParaRPr lang="en-US" dirty="0"/>
          </a:p>
          <a:p>
            <a:endParaRPr lang="en-US" dirty="0"/>
          </a:p>
        </p:txBody>
      </p:sp>
    </p:spTree>
    <p:extLst>
      <p:ext uri="{BB962C8B-B14F-4D97-AF65-F5344CB8AC3E}">
        <p14:creationId xmlns:p14="http://schemas.microsoft.com/office/powerpoint/2010/main" val="2966028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a:t>
            </a:r>
            <a:r>
              <a:rPr lang="en-US" dirty="0" err="1" smtClean="0"/>
              <a:t>ExAC</a:t>
            </a:r>
            <a:r>
              <a:rPr lang="en-US" dirty="0" smtClean="0"/>
              <a:t> with 1KG.ESP6500</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5621400"/>
              </p:ext>
            </p:extLst>
          </p:nvPr>
        </p:nvGraphicFramePr>
        <p:xfrm>
          <a:off x="838200" y="1825625"/>
          <a:ext cx="10924096" cy="2225040"/>
        </p:xfrm>
        <a:graphic>
          <a:graphicData uri="http://schemas.openxmlformats.org/drawingml/2006/table">
            <a:tbl>
              <a:tblPr firstRow="1" bandRow="1">
                <a:tableStyleId>{5C22544A-7EE6-4342-B048-85BDC9FD1C3A}</a:tableStyleId>
              </a:tblPr>
              <a:tblGrid>
                <a:gridCol w="3037396"/>
                <a:gridCol w="2628900"/>
                <a:gridCol w="2628900"/>
                <a:gridCol w="2628900"/>
              </a:tblGrid>
              <a:tr h="370840">
                <a:tc>
                  <a:txBody>
                    <a:bodyPr/>
                    <a:lstStyle/>
                    <a:p>
                      <a:endParaRPr lang="en-US" dirty="0"/>
                    </a:p>
                  </a:txBody>
                  <a:tcPr/>
                </a:tc>
                <a:tc>
                  <a:txBody>
                    <a:bodyPr/>
                    <a:lstStyle/>
                    <a:p>
                      <a:r>
                        <a:rPr lang="en-US" dirty="0" err="1" smtClean="0"/>
                        <a:t>ExAC</a:t>
                      </a:r>
                      <a:endParaRPr lang="en-US" dirty="0"/>
                    </a:p>
                  </a:txBody>
                  <a:tcPr/>
                </a:tc>
                <a:tc>
                  <a:txBody>
                    <a:bodyPr/>
                    <a:lstStyle/>
                    <a:p>
                      <a:r>
                        <a:rPr lang="en-US" dirty="0" smtClean="0"/>
                        <a:t>1KG.ESP6500</a:t>
                      </a:r>
                      <a:endParaRPr lang="en-US" dirty="0"/>
                    </a:p>
                  </a:txBody>
                  <a:tcPr/>
                </a:tc>
                <a:tc>
                  <a:txBody>
                    <a:bodyPr/>
                    <a:lstStyle/>
                    <a:p>
                      <a:r>
                        <a:rPr lang="en-US" dirty="0" smtClean="0"/>
                        <a:t>Fold change</a:t>
                      </a:r>
                      <a:endParaRPr lang="en-US" dirty="0"/>
                    </a:p>
                  </a:txBody>
                  <a:tcPr/>
                </a:tc>
              </a:tr>
              <a:tr h="370840">
                <a:tc>
                  <a:txBody>
                    <a:bodyPr/>
                    <a:lstStyle/>
                    <a:p>
                      <a:r>
                        <a:rPr lang="en-US" dirty="0" err="1" smtClean="0"/>
                        <a:t>Num</a:t>
                      </a:r>
                      <a:r>
                        <a:rPr lang="en-US" dirty="0" smtClean="0"/>
                        <a:t> of individuals</a:t>
                      </a:r>
                      <a:endParaRPr lang="en-US" dirty="0"/>
                    </a:p>
                  </a:txBody>
                  <a:tcPr/>
                </a:tc>
                <a:tc>
                  <a:txBody>
                    <a:bodyPr/>
                    <a:lstStyle/>
                    <a:p>
                      <a:r>
                        <a:rPr lang="en-US" dirty="0" smtClean="0"/>
                        <a:t>60,706</a:t>
                      </a:r>
                      <a:endParaRPr lang="en-US" dirty="0"/>
                    </a:p>
                  </a:txBody>
                  <a:tcPr/>
                </a:tc>
                <a:tc>
                  <a:txBody>
                    <a:bodyPr/>
                    <a:lstStyle/>
                    <a:p>
                      <a:r>
                        <a:rPr lang="en-US" dirty="0" smtClean="0"/>
                        <a:t>7,592</a:t>
                      </a:r>
                      <a:endParaRPr lang="en-US" dirty="0"/>
                    </a:p>
                  </a:txBody>
                  <a:tcPr/>
                </a:tc>
                <a:tc>
                  <a:txBody>
                    <a:bodyPr/>
                    <a:lstStyle/>
                    <a:p>
                      <a:r>
                        <a:rPr lang="en-US" dirty="0" smtClean="0"/>
                        <a:t>8</a:t>
                      </a:r>
                      <a:endParaRPr lang="en-US" dirty="0"/>
                    </a:p>
                  </a:txBody>
                  <a:tcPr/>
                </a:tc>
              </a:tr>
              <a:tr h="370840">
                <a:tc>
                  <a:txBody>
                    <a:bodyPr/>
                    <a:lstStyle/>
                    <a:p>
                      <a:r>
                        <a:rPr lang="en-US" dirty="0" smtClean="0"/>
                        <a:t>#SNVs</a:t>
                      </a:r>
                      <a:r>
                        <a:rPr lang="en-US" baseline="0" dirty="0" smtClean="0"/>
                        <a:t> </a:t>
                      </a:r>
                      <a:r>
                        <a:rPr lang="en-US" baseline="0" dirty="0" smtClean="0"/>
                        <a:t>(incl. singletons)</a:t>
                      </a:r>
                      <a:endParaRPr lang="en-US" dirty="0"/>
                    </a:p>
                  </a:txBody>
                  <a:tcPr/>
                </a:tc>
                <a:tc>
                  <a:txBody>
                    <a:bodyPr/>
                    <a:lstStyle/>
                    <a:p>
                      <a:r>
                        <a:rPr lang="en-US" dirty="0" smtClean="0"/>
                        <a:t>7,502  </a:t>
                      </a:r>
                      <a:endParaRPr lang="en-US" dirty="0"/>
                    </a:p>
                  </a:txBody>
                  <a:tcPr/>
                </a:tc>
                <a:tc>
                  <a:txBody>
                    <a:bodyPr/>
                    <a:lstStyle/>
                    <a:p>
                      <a:r>
                        <a:rPr lang="en-US" dirty="0" smtClean="0"/>
                        <a:t>2,204</a:t>
                      </a:r>
                      <a:endParaRPr lang="en-US" dirty="0"/>
                    </a:p>
                  </a:txBody>
                  <a:tcPr/>
                </a:tc>
                <a:tc>
                  <a:txBody>
                    <a:bodyPr/>
                    <a:lstStyle/>
                    <a:p>
                      <a:r>
                        <a:rPr lang="en-US" dirty="0" smtClean="0"/>
                        <a:t>3.4</a:t>
                      </a:r>
                      <a:endParaRPr lang="en-US" dirty="0"/>
                    </a:p>
                  </a:txBody>
                  <a:tcPr/>
                </a:tc>
              </a:tr>
              <a:tr h="370840">
                <a:tc>
                  <a:txBody>
                    <a:bodyPr/>
                    <a:lstStyle/>
                    <a:p>
                      <a:r>
                        <a:rPr lang="en-US" dirty="0" smtClean="0"/>
                        <a:t>#SNVs </a:t>
                      </a:r>
                      <a:r>
                        <a:rPr lang="en-US" dirty="0" smtClean="0"/>
                        <a:t>(excl. singletons)</a:t>
                      </a:r>
                      <a:endParaRPr lang="en-US" dirty="0"/>
                    </a:p>
                  </a:txBody>
                  <a:tcPr/>
                </a:tc>
                <a:tc>
                  <a:txBody>
                    <a:bodyPr/>
                    <a:lstStyle/>
                    <a:p>
                      <a:r>
                        <a:rPr lang="en-US" dirty="0" smtClean="0"/>
                        <a:t>3,431 (4,071;54%)</a:t>
                      </a:r>
                      <a:endParaRPr lang="en-US" dirty="0"/>
                    </a:p>
                  </a:txBody>
                  <a:tcPr/>
                </a:tc>
                <a:tc>
                  <a:txBody>
                    <a:bodyPr/>
                    <a:lstStyle/>
                    <a:p>
                      <a:r>
                        <a:rPr lang="en-US" dirty="0" smtClean="0"/>
                        <a:t>900 (1,304;59%)</a:t>
                      </a:r>
                      <a:endParaRPr lang="en-US" dirty="0"/>
                    </a:p>
                  </a:txBody>
                  <a:tcPr/>
                </a:tc>
                <a:tc>
                  <a:txBody>
                    <a:bodyPr/>
                    <a:lstStyle/>
                    <a:p>
                      <a:r>
                        <a:rPr lang="en-US" dirty="0" smtClean="0"/>
                        <a:t>3.8</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a:t>
                      </a:r>
                      <a:r>
                        <a:rPr lang="en-US" dirty="0" err="1" smtClean="0"/>
                        <a:t>chrs</a:t>
                      </a:r>
                      <a:r>
                        <a:rPr lang="en-US" dirty="0" smtClean="0"/>
                        <a:t>:</a:t>
                      </a:r>
                      <a:r>
                        <a:rPr lang="en-US" baseline="0" dirty="0" smtClean="0"/>
                        <a:t> </a:t>
                      </a:r>
                      <a:r>
                        <a:rPr lang="en-US" dirty="0" smtClean="0"/>
                        <a:t>Rare </a:t>
                      </a:r>
                      <a:r>
                        <a:rPr lang="en-US" dirty="0" smtClean="0"/>
                        <a:t>0.5%</a:t>
                      </a:r>
                      <a:endParaRPr lang="en-US" dirty="0"/>
                    </a:p>
                  </a:txBody>
                  <a:tcPr/>
                </a:tc>
                <a:tc>
                  <a:txBody>
                    <a:bodyPr/>
                    <a:lstStyle/>
                    <a:p>
                      <a:r>
                        <a:rPr lang="en-US" dirty="0" smtClean="0"/>
                        <a:t>607</a:t>
                      </a:r>
                      <a:endParaRPr lang="en-US" dirty="0"/>
                    </a:p>
                  </a:txBody>
                  <a:tcPr/>
                </a:tc>
                <a:tc>
                  <a:txBody>
                    <a:bodyPr/>
                    <a:lstStyle/>
                    <a:p>
                      <a:r>
                        <a:rPr lang="en-US" dirty="0" smtClean="0"/>
                        <a:t>76</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463387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Dissertation Progress Report</a:t>
            </a:r>
            <a:endParaRPr lang="en-US" dirty="0"/>
          </a:p>
        </p:txBody>
      </p:sp>
      <p:sp>
        <p:nvSpPr>
          <p:cNvPr id="3" name="Content Placeholder 2"/>
          <p:cNvSpPr>
            <a:spLocks noGrp="1"/>
          </p:cNvSpPr>
          <p:nvPr>
            <p:ph idx="1"/>
          </p:nvPr>
        </p:nvSpPr>
        <p:spPr/>
        <p:txBody>
          <a:bodyPr/>
          <a:lstStyle/>
          <a:p>
            <a:r>
              <a:rPr lang="en-US" b="1" dirty="0"/>
              <a:t>Describe the nature and frequency of your meetings with your advisor and/or the members of your dissertation committee during the last year. Based upon your plan of study, do you foresee changes in this/these relationship(s) in the coming year? What was the date of your last committee meeting and who attended?</a:t>
            </a:r>
            <a:endParaRPr lang="en-US" dirty="0"/>
          </a:p>
          <a:p>
            <a:endParaRPr lang="en-US" dirty="0"/>
          </a:p>
        </p:txBody>
      </p:sp>
    </p:spTree>
    <p:extLst>
      <p:ext uri="{BB962C8B-B14F-4D97-AF65-F5344CB8AC3E}">
        <p14:creationId xmlns:p14="http://schemas.microsoft.com/office/powerpoint/2010/main" val="2038669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rrowheads="1"/>
          </p:cNvPicPr>
          <p:nvPr/>
        </p:nvPicPr>
        <p:blipFill>
          <a:blip r:embed="rId2" cstate="print"/>
          <a:srcRect/>
          <a:stretch>
            <a:fillRect/>
          </a:stretch>
        </p:blipFill>
        <p:spPr bwMode="auto">
          <a:xfrm>
            <a:off x="991402" y="5456883"/>
            <a:ext cx="10305058" cy="1207008"/>
          </a:xfrm>
          <a:prstGeom prst="rect">
            <a:avLst/>
          </a:prstGeom>
          <a:noFill/>
          <a:ln w="9525">
            <a:noFill/>
            <a:miter lim="800000"/>
            <a:headEnd/>
            <a:tailEnd/>
          </a:ln>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3215" t="9724" r="6104" b="9432"/>
          <a:stretch/>
        </p:blipFill>
        <p:spPr>
          <a:xfrm>
            <a:off x="615967" y="2381002"/>
            <a:ext cx="10680493" cy="1597232"/>
          </a:xfrm>
          <a:prstGeom prst="rect">
            <a:avLst/>
          </a:prstGeom>
        </p:spPr>
      </p:pic>
      <p:pic>
        <p:nvPicPr>
          <p:cNvPr id="10" name="Picture 9"/>
          <p:cNvPicPr>
            <a:picLocks noChangeAspect="1"/>
          </p:cNvPicPr>
          <p:nvPr/>
        </p:nvPicPr>
        <p:blipFill rotWithShape="1">
          <a:blip r:embed="rId4">
            <a:extLst>
              <a:ext uri="{28A0092B-C50C-407E-A947-70E740481C1C}">
                <a14:useLocalDpi xmlns:a14="http://schemas.microsoft.com/office/drawing/2010/main" val="0"/>
              </a:ext>
            </a:extLst>
          </a:blip>
          <a:srcRect l="3312" t="9918" r="6104" b="8847"/>
          <a:stretch/>
        </p:blipFill>
        <p:spPr>
          <a:xfrm>
            <a:off x="636617" y="3978234"/>
            <a:ext cx="10683593" cy="1810988"/>
          </a:xfrm>
          <a:prstGeom prst="rect">
            <a:avLst/>
          </a:prstGeom>
        </p:spPr>
      </p:pic>
      <p:pic>
        <p:nvPicPr>
          <p:cNvPr id="14" name="Picture 13"/>
          <p:cNvPicPr>
            <a:picLocks noChangeAspect="1"/>
          </p:cNvPicPr>
          <p:nvPr/>
        </p:nvPicPr>
        <p:blipFill rotWithShape="1">
          <a:blip r:embed="rId5">
            <a:extLst>
              <a:ext uri="{28A0092B-C50C-407E-A947-70E740481C1C}">
                <a14:useLocalDpi xmlns:a14="http://schemas.microsoft.com/office/drawing/2010/main" val="0"/>
              </a:ext>
            </a:extLst>
          </a:blip>
          <a:srcRect l="3214" t="12062" r="6202" b="9237"/>
          <a:stretch/>
        </p:blipFill>
        <p:spPr>
          <a:xfrm>
            <a:off x="615968" y="106879"/>
            <a:ext cx="10680493" cy="2238498"/>
          </a:xfrm>
          <a:prstGeom prst="rect">
            <a:avLst/>
          </a:prstGeom>
        </p:spPr>
      </p:pic>
      <p:sp>
        <p:nvSpPr>
          <p:cNvPr id="15" name="Oval 14"/>
          <p:cNvSpPr/>
          <p:nvPr/>
        </p:nvSpPr>
        <p:spPr>
          <a:xfrm>
            <a:off x="3396343"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909459"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8059387" y="567640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972330" y="5676403"/>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639785" y="567640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507543" y="567640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693589"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558407"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855653"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10706332"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1019936"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386608"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899724"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8049652" y="217910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8962595" y="2179107"/>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630050" y="217910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2497808" y="217910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683854"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548672"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4845918"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0696597"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1010201"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386608"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6899724"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8049652" y="386542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8962595" y="386542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630050" y="386542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497808" y="386542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683854"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48672"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4845918"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10696597"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1010201"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1134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rrowheads="1"/>
          </p:cNvPicPr>
          <p:nvPr/>
        </p:nvPicPr>
        <p:blipFill>
          <a:blip r:embed="rId2" cstate="print"/>
          <a:srcRect/>
          <a:stretch>
            <a:fillRect/>
          </a:stretch>
        </p:blipFill>
        <p:spPr bwMode="auto">
          <a:xfrm>
            <a:off x="991402" y="5456883"/>
            <a:ext cx="10305058" cy="1207008"/>
          </a:xfrm>
          <a:prstGeom prst="rect">
            <a:avLst/>
          </a:prstGeom>
          <a:noFill/>
          <a:ln w="9525">
            <a:noFill/>
            <a:miter lim="800000"/>
            <a:headEnd/>
            <a:tailEnd/>
          </a:ln>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3215" t="9724" r="6104" b="9432"/>
          <a:stretch/>
        </p:blipFill>
        <p:spPr>
          <a:xfrm>
            <a:off x="615967" y="2381002"/>
            <a:ext cx="10680493" cy="1597232"/>
          </a:xfrm>
          <a:prstGeom prst="rect">
            <a:avLst/>
          </a:prstGeom>
        </p:spPr>
      </p:pic>
      <p:pic>
        <p:nvPicPr>
          <p:cNvPr id="10" name="Picture 9"/>
          <p:cNvPicPr>
            <a:picLocks noChangeAspect="1"/>
          </p:cNvPicPr>
          <p:nvPr/>
        </p:nvPicPr>
        <p:blipFill rotWithShape="1">
          <a:blip r:embed="rId4">
            <a:extLst>
              <a:ext uri="{28A0092B-C50C-407E-A947-70E740481C1C}">
                <a14:useLocalDpi xmlns:a14="http://schemas.microsoft.com/office/drawing/2010/main" val="0"/>
              </a:ext>
            </a:extLst>
          </a:blip>
          <a:srcRect l="3312" t="9918" r="6104" b="8847"/>
          <a:stretch/>
        </p:blipFill>
        <p:spPr>
          <a:xfrm>
            <a:off x="636617" y="3978234"/>
            <a:ext cx="10683593" cy="1810988"/>
          </a:xfrm>
          <a:prstGeom prst="rect">
            <a:avLst/>
          </a:prstGeom>
        </p:spPr>
      </p:pic>
      <p:pic>
        <p:nvPicPr>
          <p:cNvPr id="2" name="Picture 1"/>
          <p:cNvPicPr>
            <a:picLocks noChangeAspect="1"/>
          </p:cNvPicPr>
          <p:nvPr/>
        </p:nvPicPr>
        <p:blipFill rotWithShape="1">
          <a:blip r:embed="rId5">
            <a:extLst>
              <a:ext uri="{28A0092B-C50C-407E-A947-70E740481C1C}">
                <a14:useLocalDpi xmlns:a14="http://schemas.microsoft.com/office/drawing/2010/main" val="0"/>
              </a:ext>
            </a:extLst>
          </a:blip>
          <a:srcRect l="3117" t="11672" r="6202" b="9237"/>
          <a:stretch/>
        </p:blipFill>
        <p:spPr>
          <a:xfrm>
            <a:off x="615967" y="71254"/>
            <a:ext cx="10704243" cy="2238498"/>
          </a:xfrm>
          <a:prstGeom prst="rect">
            <a:avLst/>
          </a:prstGeom>
        </p:spPr>
      </p:pic>
      <p:pic>
        <p:nvPicPr>
          <p:cNvPr id="8" name="Picture 7"/>
          <p:cNvPicPr>
            <a:picLocks noChangeAspect="1"/>
          </p:cNvPicPr>
          <p:nvPr/>
        </p:nvPicPr>
        <p:blipFill rotWithShape="1">
          <a:blip r:embed="rId6">
            <a:extLst>
              <a:ext uri="{28A0092B-C50C-407E-A947-70E740481C1C}">
                <a14:useLocalDpi xmlns:a14="http://schemas.microsoft.com/office/drawing/2010/main" val="0"/>
              </a:ext>
            </a:extLst>
          </a:blip>
          <a:srcRect l="30119" t="13208" r="60112" b="82590"/>
          <a:stretch/>
        </p:blipFill>
        <p:spPr>
          <a:xfrm>
            <a:off x="3859480" y="326571"/>
            <a:ext cx="1518419" cy="344385"/>
          </a:xfrm>
          <a:prstGeom prst="rect">
            <a:avLst/>
          </a:prstGeom>
          <a:ln w="3175">
            <a:solidFill>
              <a:schemeClr val="tx1"/>
            </a:solidFill>
          </a:ln>
        </p:spPr>
      </p:pic>
      <p:sp>
        <p:nvSpPr>
          <p:cNvPr id="9" name="Oval 8"/>
          <p:cNvSpPr/>
          <p:nvPr/>
        </p:nvSpPr>
        <p:spPr>
          <a:xfrm>
            <a:off x="3396343"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909459"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059387" y="567640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972330" y="5676403"/>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639785" y="567640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07543" y="567640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693589"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558407"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855653"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0706332"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1019936"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386608"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899724"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8049652" y="386542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962595" y="386542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630050" y="386542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497808" y="386542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683854"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4548672"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4845918"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0696597"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1010201"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386608"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899724"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8049652" y="217910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8962595" y="2179107"/>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630050" y="217910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497808" y="217910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683854"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548672"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45918"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0696597"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1010201"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5193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3150" t="11750" r="6025" b="9350"/>
          <a:stretch/>
        </p:blipFill>
        <p:spPr>
          <a:xfrm>
            <a:off x="615967" y="318316"/>
            <a:ext cx="10704244" cy="2006279"/>
          </a:xfrm>
          <a:prstGeom prst="rect">
            <a:avLst/>
          </a:prstGeom>
        </p:spPr>
      </p:pic>
      <p:pic>
        <p:nvPicPr>
          <p:cNvPr id="7" name="Picture 2"/>
          <p:cNvPicPr>
            <a:picLocks noChangeArrowheads="1"/>
          </p:cNvPicPr>
          <p:nvPr/>
        </p:nvPicPr>
        <p:blipFill>
          <a:blip r:embed="rId3" cstate="print"/>
          <a:srcRect/>
          <a:stretch>
            <a:fillRect/>
          </a:stretch>
        </p:blipFill>
        <p:spPr bwMode="auto">
          <a:xfrm>
            <a:off x="991402" y="5456883"/>
            <a:ext cx="10305058" cy="1207008"/>
          </a:xfrm>
          <a:prstGeom prst="rect">
            <a:avLst/>
          </a:prstGeom>
          <a:noFill/>
          <a:ln w="9525">
            <a:noFill/>
            <a:miter lim="800000"/>
            <a:headEnd/>
            <a:tailEnd/>
          </a:ln>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3215" t="9724" r="6104" b="9432"/>
          <a:stretch/>
        </p:blipFill>
        <p:spPr>
          <a:xfrm>
            <a:off x="615967" y="2381002"/>
            <a:ext cx="10680493" cy="1597232"/>
          </a:xfrm>
          <a:prstGeom prst="rect">
            <a:avLst/>
          </a:prstGeom>
        </p:spPr>
      </p:pic>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l="3312" t="9918" r="6104" b="8847"/>
          <a:stretch/>
        </p:blipFill>
        <p:spPr>
          <a:xfrm>
            <a:off x="636617" y="3978234"/>
            <a:ext cx="10683593" cy="1810988"/>
          </a:xfrm>
          <a:prstGeom prst="rect">
            <a:avLst/>
          </a:prstGeom>
        </p:spPr>
      </p:pic>
      <p:sp>
        <p:nvSpPr>
          <p:cNvPr id="9" name="Oval 8"/>
          <p:cNvSpPr/>
          <p:nvPr/>
        </p:nvSpPr>
        <p:spPr>
          <a:xfrm>
            <a:off x="3396343"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909459"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059387" y="567640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972330" y="5676403"/>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639785" y="567640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07543" y="567640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693589"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558407"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855653"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0706332"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1019936"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386608"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899724"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8049652" y="386542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962595" y="386542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630050" y="386542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497808" y="386542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683854"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4548672"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4845918"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0696597"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1010201"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386608"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899724"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8049652" y="217910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8962595" y="2179107"/>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630050" y="217910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497808" y="217910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683854"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548672"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45918"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0696597"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1010201"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221224" y="155448"/>
            <a:ext cx="1801368" cy="374904"/>
          </a:xfrm>
          <a:prstGeom prst="rect">
            <a:avLst/>
          </a:prstGeom>
          <a:noFill/>
        </p:spPr>
        <p:txBody>
          <a:bodyPr wrap="square" rtlCol="0">
            <a:spAutoFit/>
          </a:bodyPr>
          <a:lstStyle/>
          <a:p>
            <a:r>
              <a:rPr lang="en-US" dirty="0" smtClean="0"/>
              <a:t>Rare2comm ratio</a:t>
            </a:r>
            <a:endParaRPr lang="en-US" dirty="0"/>
          </a:p>
        </p:txBody>
      </p:sp>
    </p:spTree>
    <p:extLst>
      <p:ext uri="{BB962C8B-B14F-4D97-AF65-F5344CB8AC3E}">
        <p14:creationId xmlns:p14="http://schemas.microsoft.com/office/powerpoint/2010/main" val="2629402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225" t="12200" r="6175" b="9349"/>
          <a:stretch/>
        </p:blipFill>
        <p:spPr>
          <a:xfrm>
            <a:off x="608003" y="318990"/>
            <a:ext cx="10704244" cy="1978847"/>
          </a:xfrm>
          <a:prstGeom prst="rect">
            <a:avLst/>
          </a:prstGeom>
        </p:spPr>
      </p:pic>
      <p:pic>
        <p:nvPicPr>
          <p:cNvPr id="7" name="Picture 2"/>
          <p:cNvPicPr>
            <a:picLocks noChangeArrowheads="1"/>
          </p:cNvPicPr>
          <p:nvPr/>
        </p:nvPicPr>
        <p:blipFill>
          <a:blip r:embed="rId3" cstate="print"/>
          <a:srcRect/>
          <a:stretch>
            <a:fillRect/>
          </a:stretch>
        </p:blipFill>
        <p:spPr bwMode="auto">
          <a:xfrm>
            <a:off x="991402" y="5456883"/>
            <a:ext cx="10305058" cy="1207008"/>
          </a:xfrm>
          <a:prstGeom prst="rect">
            <a:avLst/>
          </a:prstGeom>
          <a:noFill/>
          <a:ln w="9525">
            <a:noFill/>
            <a:miter lim="800000"/>
            <a:headEnd/>
            <a:tailEnd/>
          </a:ln>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3215" t="9724" r="6104" b="9432"/>
          <a:stretch/>
        </p:blipFill>
        <p:spPr>
          <a:xfrm>
            <a:off x="615967" y="2381002"/>
            <a:ext cx="10680493" cy="1597232"/>
          </a:xfrm>
          <a:prstGeom prst="rect">
            <a:avLst/>
          </a:prstGeom>
        </p:spPr>
      </p:pic>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l="3312" t="9918" r="6104" b="8847"/>
          <a:stretch/>
        </p:blipFill>
        <p:spPr>
          <a:xfrm>
            <a:off x="636617" y="3978234"/>
            <a:ext cx="10683593" cy="1810988"/>
          </a:xfrm>
          <a:prstGeom prst="rect">
            <a:avLst/>
          </a:prstGeom>
        </p:spPr>
      </p:pic>
      <p:sp>
        <p:nvSpPr>
          <p:cNvPr id="9" name="Oval 8"/>
          <p:cNvSpPr/>
          <p:nvPr/>
        </p:nvSpPr>
        <p:spPr>
          <a:xfrm>
            <a:off x="3396343"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909459"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059387" y="567640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972330" y="5676403"/>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639785" y="567640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07543" y="567640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693589"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558407"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855653"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0706332"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1019936"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386608"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899724"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8049652" y="386542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962595" y="386542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630050" y="386542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497808" y="386542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683854"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4548672"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4845918"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0696597"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1010201"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386608"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899724"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8049652" y="217910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8962595" y="2179107"/>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630050" y="217910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497808" y="217910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683854"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548672"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45918"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0696597"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1010201"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453128" y="206167"/>
            <a:ext cx="1801368" cy="374904"/>
          </a:xfrm>
          <a:prstGeom prst="rect">
            <a:avLst/>
          </a:prstGeom>
          <a:noFill/>
        </p:spPr>
        <p:txBody>
          <a:bodyPr wrap="square" rtlCol="0">
            <a:spAutoFit/>
          </a:bodyPr>
          <a:lstStyle/>
          <a:p>
            <a:r>
              <a:rPr lang="en-US" dirty="0" smtClean="0"/>
              <a:t>Ns2s ratio</a:t>
            </a:r>
            <a:endParaRPr lang="en-US" dirty="0"/>
          </a:p>
        </p:txBody>
      </p:sp>
    </p:spTree>
    <p:extLst>
      <p:ext uri="{BB962C8B-B14F-4D97-AF65-F5344CB8AC3E}">
        <p14:creationId xmlns:p14="http://schemas.microsoft.com/office/powerpoint/2010/main" val="3950636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8962" t="10523" r="5909" b="8459"/>
          <a:stretch/>
        </p:blipFill>
        <p:spPr>
          <a:xfrm>
            <a:off x="1294411" y="439386"/>
            <a:ext cx="10025800" cy="1869953"/>
          </a:xfrm>
          <a:prstGeom prst="rect">
            <a:avLst/>
          </a:prstGeom>
        </p:spPr>
      </p:pic>
      <p:pic>
        <p:nvPicPr>
          <p:cNvPr id="7" name="Picture 2"/>
          <p:cNvPicPr>
            <a:picLocks noChangeArrowheads="1"/>
          </p:cNvPicPr>
          <p:nvPr/>
        </p:nvPicPr>
        <p:blipFill>
          <a:blip r:embed="rId3" cstate="print"/>
          <a:srcRect/>
          <a:stretch>
            <a:fillRect/>
          </a:stretch>
        </p:blipFill>
        <p:spPr bwMode="auto">
          <a:xfrm>
            <a:off x="991402" y="5456883"/>
            <a:ext cx="10305058" cy="1207008"/>
          </a:xfrm>
          <a:prstGeom prst="rect">
            <a:avLst/>
          </a:prstGeom>
          <a:noFill/>
          <a:ln w="9525">
            <a:noFill/>
            <a:miter lim="800000"/>
            <a:headEnd/>
            <a:tailEnd/>
          </a:ln>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3215" t="9724" r="6104" b="9432"/>
          <a:stretch/>
        </p:blipFill>
        <p:spPr>
          <a:xfrm>
            <a:off x="615967" y="2381002"/>
            <a:ext cx="10680493" cy="1597232"/>
          </a:xfrm>
          <a:prstGeom prst="rect">
            <a:avLst/>
          </a:prstGeom>
        </p:spPr>
      </p:pic>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l="3312" t="9918" r="6104" b="8847"/>
          <a:stretch/>
        </p:blipFill>
        <p:spPr>
          <a:xfrm>
            <a:off x="636617" y="3978234"/>
            <a:ext cx="10683593" cy="1810988"/>
          </a:xfrm>
          <a:prstGeom prst="rect">
            <a:avLst/>
          </a:prstGeom>
        </p:spPr>
      </p:pic>
      <p:sp>
        <p:nvSpPr>
          <p:cNvPr id="9" name="Oval 8"/>
          <p:cNvSpPr/>
          <p:nvPr/>
        </p:nvSpPr>
        <p:spPr>
          <a:xfrm>
            <a:off x="3396343"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909459" y="567640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059387" y="567640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972330" y="5676403"/>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639785" y="567640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07543" y="567640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693589"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558407" y="567640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855653"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0706332"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1019936" y="5676399"/>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386608"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899724" y="3865426"/>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8049652" y="3865425"/>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962595" y="3865424"/>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630050" y="386542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497808" y="3865422"/>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683854"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4548672" y="3865421"/>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4845918"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0696597"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1010201" y="3865420"/>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386608"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899724" y="217910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8049652" y="217910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8962595" y="2179107"/>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630050" y="217910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497808" y="217910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683854"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548672" y="217910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45918"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0696597"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1010201" y="2179103"/>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453128" y="70054"/>
            <a:ext cx="2456331" cy="369332"/>
          </a:xfrm>
          <a:prstGeom prst="rect">
            <a:avLst/>
          </a:prstGeom>
          <a:noFill/>
        </p:spPr>
        <p:txBody>
          <a:bodyPr wrap="square" rtlCol="0">
            <a:spAutoFit/>
          </a:bodyPr>
          <a:lstStyle/>
          <a:p>
            <a:r>
              <a:rPr lang="en-US" dirty="0" err="1" smtClean="0"/>
              <a:t>Rare.NS</a:t>
            </a:r>
            <a:r>
              <a:rPr lang="en-US" dirty="0" smtClean="0"/>
              <a:t> 2 </a:t>
            </a:r>
            <a:r>
              <a:rPr lang="en-US" dirty="0" err="1" smtClean="0"/>
              <a:t>comm.NS</a:t>
            </a:r>
            <a:endParaRPr lang="en-US" dirty="0"/>
          </a:p>
        </p:txBody>
      </p:sp>
      <p:pic>
        <p:nvPicPr>
          <p:cNvPr id="47" name="Picture 46"/>
          <p:cNvPicPr>
            <a:picLocks noChangeAspect="1"/>
          </p:cNvPicPr>
          <p:nvPr/>
        </p:nvPicPr>
        <p:blipFill rotWithShape="1">
          <a:blip r:embed="rId2">
            <a:extLst>
              <a:ext uri="{28A0092B-C50C-407E-A947-70E740481C1C}">
                <a14:useLocalDpi xmlns:a14="http://schemas.microsoft.com/office/drawing/2010/main" val="0"/>
              </a:ext>
            </a:extLst>
          </a:blip>
          <a:srcRect l="3143" t="10523" r="93429" b="8459"/>
          <a:stretch/>
        </p:blipFill>
        <p:spPr>
          <a:xfrm>
            <a:off x="570016" y="454642"/>
            <a:ext cx="403761" cy="1869953"/>
          </a:xfrm>
          <a:prstGeom prst="rect">
            <a:avLst/>
          </a:prstGeom>
        </p:spPr>
      </p:pic>
    </p:spTree>
    <p:extLst>
      <p:ext uri="{BB962C8B-B14F-4D97-AF65-F5344CB8AC3E}">
        <p14:creationId xmlns:p14="http://schemas.microsoft.com/office/powerpoint/2010/main" val="458242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1963" t="6488" r="5353" b="2156"/>
          <a:stretch/>
        </p:blipFill>
        <p:spPr>
          <a:xfrm>
            <a:off x="67377" y="757480"/>
            <a:ext cx="11723570" cy="5079199"/>
          </a:xfrm>
        </p:spPr>
      </p:pic>
      <p:pic>
        <p:nvPicPr>
          <p:cNvPr id="5" name="Picture 2"/>
          <p:cNvPicPr>
            <a:picLocks noChangeArrowheads="1"/>
          </p:cNvPicPr>
          <p:nvPr/>
        </p:nvPicPr>
        <p:blipFill>
          <a:blip r:embed="rId3" cstate="print"/>
          <a:srcRect/>
          <a:stretch>
            <a:fillRect/>
          </a:stretch>
        </p:blipFill>
        <p:spPr bwMode="auto">
          <a:xfrm>
            <a:off x="991402" y="5456883"/>
            <a:ext cx="10305058" cy="1207008"/>
          </a:xfrm>
          <a:prstGeom prst="rect">
            <a:avLst/>
          </a:prstGeom>
          <a:noFill/>
          <a:ln w="9525">
            <a:noFill/>
            <a:miter lim="800000"/>
            <a:headEnd/>
            <a:tailEnd/>
          </a:ln>
        </p:spPr>
      </p:pic>
      <p:sp>
        <p:nvSpPr>
          <p:cNvPr id="2" name="Title 1"/>
          <p:cNvSpPr>
            <a:spLocks noGrp="1"/>
          </p:cNvSpPr>
          <p:nvPr>
            <p:ph type="title"/>
          </p:nvPr>
        </p:nvSpPr>
        <p:spPr>
          <a:xfrm>
            <a:off x="838200" y="365126"/>
            <a:ext cx="10515600" cy="323032"/>
          </a:xfrm>
        </p:spPr>
        <p:txBody>
          <a:bodyPr>
            <a:normAutofit fontScale="90000"/>
          </a:bodyPr>
          <a:lstStyle/>
          <a:p>
            <a:r>
              <a:rPr lang="en-US" dirty="0" smtClean="0"/>
              <a:t>BLOSUM62</a:t>
            </a:r>
            <a:endParaRPr lang="en-US" dirty="0"/>
          </a:p>
        </p:txBody>
      </p:sp>
      <p:sp>
        <p:nvSpPr>
          <p:cNvPr id="6" name="Oval 5"/>
          <p:cNvSpPr/>
          <p:nvPr/>
        </p:nvSpPr>
        <p:spPr>
          <a:xfrm>
            <a:off x="3414350"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927466"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77394" y="520042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990337" y="520042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657792" y="5200427"/>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525550" y="520042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11596"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76414"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73660"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0724339"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1037943"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133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rrowheads="1"/>
          </p:cNvPicPr>
          <p:nvPr/>
        </p:nvPicPr>
        <p:blipFill>
          <a:blip r:embed="rId2" cstate="print"/>
          <a:srcRect/>
          <a:stretch>
            <a:fillRect/>
          </a:stretch>
        </p:blipFill>
        <p:spPr bwMode="auto">
          <a:xfrm>
            <a:off x="991402" y="5456883"/>
            <a:ext cx="10305058" cy="1207008"/>
          </a:xfrm>
          <a:prstGeom prst="rect">
            <a:avLst/>
          </a:prstGeom>
          <a:noFill/>
          <a:ln w="9525">
            <a:noFill/>
            <a:miter lim="800000"/>
            <a:headEnd/>
            <a:tailEnd/>
          </a:ln>
        </p:spPr>
      </p:pic>
      <p:pic>
        <p:nvPicPr>
          <p:cNvPr id="18" name="Content Placeholder 17"/>
          <p:cNvPicPr>
            <a:picLocks noGrp="1" noChangeAspect="1"/>
          </p:cNvPicPr>
          <p:nvPr>
            <p:ph idx="1"/>
          </p:nvPr>
        </p:nvPicPr>
        <p:blipFill rotWithShape="1">
          <a:blip r:embed="rId3">
            <a:extLst>
              <a:ext uri="{28A0092B-C50C-407E-A947-70E740481C1C}">
                <a14:useLocalDpi xmlns:a14="http://schemas.microsoft.com/office/drawing/2010/main" val="0"/>
              </a:ext>
            </a:extLst>
          </a:blip>
          <a:srcRect l="1973" t="10961" r="5500" b="2197"/>
          <a:stretch/>
        </p:blipFill>
        <p:spPr>
          <a:xfrm>
            <a:off x="55370" y="789272"/>
            <a:ext cx="11722608" cy="5084544"/>
          </a:xfrm>
          <a:prstGeom prst="rect">
            <a:avLst/>
          </a:prstGeom>
        </p:spPr>
      </p:pic>
      <p:sp>
        <p:nvSpPr>
          <p:cNvPr id="2" name="Title 1"/>
          <p:cNvSpPr>
            <a:spLocks noGrp="1"/>
          </p:cNvSpPr>
          <p:nvPr>
            <p:ph type="title"/>
          </p:nvPr>
        </p:nvSpPr>
        <p:spPr>
          <a:xfrm>
            <a:off x="838200" y="365126"/>
            <a:ext cx="10515600" cy="323032"/>
          </a:xfrm>
        </p:spPr>
        <p:txBody>
          <a:bodyPr>
            <a:normAutofit fontScale="90000"/>
          </a:bodyPr>
          <a:lstStyle/>
          <a:p>
            <a:r>
              <a:rPr lang="en-US" dirty="0" err="1" smtClean="0"/>
              <a:t>Condel</a:t>
            </a:r>
            <a:endParaRPr lang="en-US" dirty="0"/>
          </a:p>
        </p:txBody>
      </p:sp>
      <p:sp>
        <p:nvSpPr>
          <p:cNvPr id="6" name="Oval 5"/>
          <p:cNvSpPr/>
          <p:nvPr/>
        </p:nvSpPr>
        <p:spPr>
          <a:xfrm>
            <a:off x="3414350"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927466" y="5200430"/>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77394" y="5200429"/>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990337" y="5200428"/>
            <a:ext cx="261257" cy="22563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657792" y="5200427"/>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525550" y="5200426"/>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11596"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76414" y="5200425"/>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73660"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0724339"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1037943" y="5200424"/>
            <a:ext cx="261257" cy="225631"/>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4384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8566</TotalTime>
  <Words>427</Words>
  <Application>Microsoft Office PowerPoint</Application>
  <PresentationFormat>Widescreen</PresentationFormat>
  <Paragraphs>47</Paragraphs>
  <Slides>20</Slides>
  <Notes>0</Notes>
  <HiddenSlides>5</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Courier New</vt:lpstr>
      <vt:lpstr>Wingdings</vt:lpstr>
      <vt:lpstr>Office Theme</vt:lpstr>
      <vt:lpstr>ExAC</vt:lpstr>
      <vt:lpstr>Compare ExAC with 1KG.ESP6500</vt:lpstr>
      <vt:lpstr>PowerPoint Presentation</vt:lpstr>
      <vt:lpstr>PowerPoint Presentation</vt:lpstr>
      <vt:lpstr>PowerPoint Presentation</vt:lpstr>
      <vt:lpstr>PowerPoint Presentation</vt:lpstr>
      <vt:lpstr>PowerPoint Presentation</vt:lpstr>
      <vt:lpstr>BLOSUM62</vt:lpstr>
      <vt:lpstr>Condel</vt:lpstr>
      <vt:lpstr>SIFT</vt:lpstr>
      <vt:lpstr>PolyPhen</vt:lpstr>
      <vt:lpstr>GERP</vt:lpstr>
      <vt:lpstr>PowerPoint Presentation</vt:lpstr>
      <vt:lpstr>PowerPoint Presentation</vt:lpstr>
      <vt:lpstr>PowerPoint Presentation</vt:lpstr>
      <vt:lpstr>Possible future directions</vt:lpstr>
      <vt:lpstr>Dissertation Progress Report</vt:lpstr>
      <vt:lpstr>Dissertation Progress Report</vt:lpstr>
      <vt:lpstr>Dissertation Progress Report</vt:lpstr>
      <vt:lpstr>Dissertation Progress Report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Jieming Chen</dc:creator>
  <cp:lastModifiedBy>Jieming Chen</cp:lastModifiedBy>
  <cp:revision>60</cp:revision>
  <dcterms:created xsi:type="dcterms:W3CDTF">2015-04-09T18:42:23Z</dcterms:created>
  <dcterms:modified xsi:type="dcterms:W3CDTF">2015-04-16T21:06:50Z</dcterms:modified>
</cp:coreProperties>
</file>