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D9EB4-2411-7C42-8F4B-6EBA5BBF61B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82CA7-E8EF-644F-998E-6DFA7F86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0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GN -- DAF = 0.005,   DAF = 0.001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82CA7-E8EF-644F-998E-6DFA7F86F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 – DAF = 0.005,   DAF = 0.001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82CA7-E8EF-644F-998E-6DFA7F86FB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9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6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6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6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5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2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6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3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2F348-0B6D-DB45-A65E-2151EB02CBA3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7F2B-1842-E642-905B-95F11AB2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1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n_1000g_freqs_log_y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1" r="12282" b="9674"/>
          <a:stretch/>
        </p:blipFill>
        <p:spPr>
          <a:xfrm>
            <a:off x="6054151" y="667458"/>
            <a:ext cx="2953250" cy="58765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76382" y="1553428"/>
            <a:ext cx="16320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 smtClean="0"/>
              <a:t>p-value = 1.798e-05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508381"/>
              </p:ext>
            </p:extLst>
          </p:nvPr>
        </p:nvGraphicFramePr>
        <p:xfrm>
          <a:off x="147672" y="148916"/>
          <a:ext cx="2557223" cy="6612968"/>
        </p:xfrm>
        <a:graphic>
          <a:graphicData uri="http://schemas.openxmlformats.org/drawingml/2006/table">
            <a:tbl>
              <a:tblPr/>
              <a:tblGrid>
                <a:gridCol w="461721"/>
                <a:gridCol w="923442"/>
                <a:gridCol w="1172060"/>
              </a:tblGrid>
              <a:tr h="389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pdb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rare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SNPs 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rare SNPs 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(NON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2WP3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0.666666667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1LD7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0.742857143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2F0Y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0.742857143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3GLS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0.777777778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3C10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0.785714286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1JDX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0.833333333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2R1V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0.920792079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1S1P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0.924882629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1T0L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0.951612903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1DE4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0.961538462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1GG3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1H6G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1IIL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1MMK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1RKB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1W24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1ZVM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2AH9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2OO1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3EVX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3FVX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3HPH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3I7G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3KEJ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3KMW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3LJZ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3O5M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3RPN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3RPP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4F45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4HW3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4" marR="12244" marT="12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30643"/>
              </p:ext>
            </p:extLst>
          </p:nvPr>
        </p:nvGraphicFramePr>
        <p:xfrm>
          <a:off x="3115671" y="76630"/>
          <a:ext cx="2894190" cy="6685255"/>
        </p:xfrm>
        <a:graphic>
          <a:graphicData uri="http://schemas.openxmlformats.org/drawingml/2006/table">
            <a:tbl>
              <a:tblPr/>
              <a:tblGrid>
                <a:gridCol w="839832"/>
                <a:gridCol w="1001640"/>
                <a:gridCol w="1052718"/>
              </a:tblGrid>
              <a:tr h="393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PDB</a:t>
                      </a:r>
                    </a:p>
                  </a:txBody>
                  <a:tcPr marL="12921" marR="12921" marT="12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rare 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CRIT</a:t>
                      </a:r>
                    </a:p>
                  </a:txBody>
                  <a:tcPr marL="12921" marR="12921" marT="12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rare SNPs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NON-CRIT</a:t>
                      </a:r>
                    </a:p>
                  </a:txBody>
                  <a:tcPr marL="12921" marR="12921" marT="12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2WP3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0.666666667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3O5M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0.73015873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1LD7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0.742857143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2F0Y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0.742857143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3LJZ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1ZVM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0.771929825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3GLS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0.777777778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1S1P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0.784037559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3C10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0.785714286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3I7G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0.797385621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3KEJ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0.798701299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2R1V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0.811881188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1GG3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0.818181818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1JDX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0.833333333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1DE4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0.846153846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4HW3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0.846153846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3RPP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0.923076923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3RPN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0.9375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1T0L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0.951612903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3FVX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0.966292135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1H6G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1IIL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1MMK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1RKB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1W24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2AH9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2OO1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3EVX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3HPH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3KMW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4F45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0.821918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921" marR="12921" marT="1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92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_1000g_freqs_log_y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4" r="12282" b="8866"/>
          <a:stretch/>
        </p:blipFill>
        <p:spPr>
          <a:xfrm>
            <a:off x="6086501" y="696347"/>
            <a:ext cx="2950680" cy="58755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20603" y="1462637"/>
            <a:ext cx="14157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b="1" dirty="0" err="1" smtClean="0">
                <a:solidFill>
                  <a:srgbClr val="FF0000"/>
                </a:solidFill>
              </a:rPr>
              <a:t>p-value</a:t>
            </a:r>
            <a:r>
              <a:rPr lang="fi-FI" sz="1400" b="1" dirty="0" smtClean="0">
                <a:solidFill>
                  <a:srgbClr val="FF0000"/>
                </a:solidFill>
              </a:rPr>
              <a:t> = 0.3085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451042"/>
              </p:ext>
            </p:extLst>
          </p:nvPr>
        </p:nvGraphicFramePr>
        <p:xfrm>
          <a:off x="254316" y="171992"/>
          <a:ext cx="2595564" cy="6583956"/>
        </p:xfrm>
        <a:graphic>
          <a:graphicData uri="http://schemas.openxmlformats.org/drawingml/2006/table">
            <a:tbl>
              <a:tblPr/>
              <a:tblGrid>
                <a:gridCol w="543055"/>
                <a:gridCol w="915508"/>
                <a:gridCol w="1137001"/>
              </a:tblGrid>
              <a:tr h="364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pdb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rare 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SNPs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rare SNPs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NON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2F0Y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0.470588235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3GLS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0.875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1I3L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1T09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0.912234043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1GG3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0.9375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1T0L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0.951612903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1DE4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0.958333333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1BX4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1H6G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1HZD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1IIL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1MMK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1XRJ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1ZNQ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1ZVM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2AH9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2FY7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2O3T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2ONM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2ZQQ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3B6R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3BL7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3DRB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3FVX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3I7G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3KEJ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3KMW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3RPN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3RPP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3ZNS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4F45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4H9S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2118"/>
              </p:ext>
            </p:extLst>
          </p:nvPr>
        </p:nvGraphicFramePr>
        <p:xfrm>
          <a:off x="3366696" y="134467"/>
          <a:ext cx="2657934" cy="6636249"/>
        </p:xfrm>
        <a:graphic>
          <a:graphicData uri="http://schemas.openxmlformats.org/drawingml/2006/table">
            <a:tbl>
              <a:tblPr/>
              <a:tblGrid>
                <a:gridCol w="570534"/>
                <a:gridCol w="885815"/>
                <a:gridCol w="1201585"/>
              </a:tblGrid>
              <a:tr h="379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PDB</a:t>
                      </a:r>
                    </a:p>
                  </a:txBody>
                  <a:tcPr marL="12646" marR="12646" marT="126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rare 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SNPs in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</a:t>
                      </a:r>
                    </a:p>
                  </a:txBody>
                  <a:tcPr marL="12646" marR="12646" marT="126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rare SNPs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NON-CRIT</a:t>
                      </a:r>
                    </a:p>
                  </a:txBody>
                  <a:tcPr marL="12646" marR="12646" marT="126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2F0Y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0.470588235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2O3T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0.535714286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4F45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0.694117647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1I3L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1ZVM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0.820689655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1HZD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0.833333333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1ZNQ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0.833333333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2ZQQ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0.833333333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3B6R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0.857142857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4H9S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0.857142857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1GG3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0.875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3GLS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0.875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3I7G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0.516129032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0.884057971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3DRB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0.888888889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3KEJ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0.896103896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1T09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0.806451613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0.912234043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1DE4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0.916666667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3RPP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0.916666667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3RPN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0.939393939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3BL7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0.944444444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1T0L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0.951612903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1BX4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1H6G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1IIL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1MMK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1XRJ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2AH9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2FY7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2ONM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3FVX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0.959459459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3KMW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3ZNS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646" marR="12646" marT="126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36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3047"/>
            <a:ext cx="9144000" cy="369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Notes &amp; Caveats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4572" y="1122390"/>
            <a:ext cx="70730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Only PDBs for which at least 1 critical residue AND at least 1 NON-critical residue is hit by a 1000G SNP are considered – the requirement that at least 1 NON-critical residue be hit by a 1000G non-</a:t>
            </a:r>
            <a:r>
              <a:rPr lang="en-US" sz="2000" dirty="0" smtClean="0"/>
              <a:t>synonymous </a:t>
            </a:r>
            <a:r>
              <a:rPr lang="en-US" sz="2000" dirty="0" smtClean="0"/>
              <a:t>SNP is enforced to allow comparisons.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Better to concatenate ALL proteins together (rather than on a protein-by-protein basis)?</a:t>
            </a:r>
          </a:p>
          <a:p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Rare DAF threshold of 0.005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Unlike the analysis performed for cross-species analyses (</a:t>
            </a:r>
            <a:r>
              <a:rPr lang="en-US" sz="2000" dirty="0" err="1" smtClean="0"/>
              <a:t>ie</a:t>
            </a:r>
            <a:r>
              <a:rPr lang="en-US" sz="2000" dirty="0" smtClean="0"/>
              <a:t>, </a:t>
            </a:r>
            <a:r>
              <a:rPr lang="en-US" sz="2000" dirty="0" err="1" smtClean="0"/>
              <a:t>ConSurf</a:t>
            </a:r>
            <a:r>
              <a:rPr lang="en-US" sz="2000" dirty="0" smtClean="0"/>
              <a:t>, shown previously), the null model used here for NON-critical residues does not take into account the degree of burial or any other physical properties (data otherwise becomes very sparse).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55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571</Words>
  <Application>Microsoft Macintosh PowerPoint</Application>
  <PresentationFormat>On-screen Show (4:3)</PresentationFormat>
  <Paragraphs>406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CLARKE</dc:creator>
  <cp:lastModifiedBy>DECLAN CLARKE</cp:lastModifiedBy>
  <cp:revision>16</cp:revision>
  <dcterms:created xsi:type="dcterms:W3CDTF">2015-04-16T12:41:58Z</dcterms:created>
  <dcterms:modified xsi:type="dcterms:W3CDTF">2015-04-16T23:12:40Z</dcterms:modified>
</cp:coreProperties>
</file>