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6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4E5E5-EB05-EA45-99E4-9015A8FCB99B}" type="datetimeFigureOut">
              <a:rPr lang="en-US" smtClean="0"/>
              <a:t>4/7/15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FB2AC-0FE9-4D4E-A027-CDA66FE25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13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4E85C-A86F-A64C-8243-68D94CAB9734}" type="datetimeFigureOut">
              <a:rPr lang="en-US" smtClean="0"/>
              <a:t>4/7/15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B09E2-8139-964A-8797-6AC357955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7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as you can see, the SKAT bars are way up</a:t>
            </a:r>
            <a:r>
              <a:rPr lang="en-US" baseline="0" dirty="0" smtClean="0"/>
              <a:t> there, and the rest are down further.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B09E2-8139-964A-8797-6AC357955E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3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Analysis of the number of samples required to get 80% power to detect rare variants. Beta indicates how many variants are associated with the phenotype—</a:t>
            </a:r>
            <a:r>
              <a:rPr lang="en-US" baseline="0" dirty="0" smtClean="0"/>
              <a:t>fewer associated variants means it’s more difficult to detect a difference. Plan the number of experiments that need to be conducted to get good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B09E2-8139-964A-8797-6AC357955E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08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show that their formula for calculating</a:t>
            </a:r>
            <a:r>
              <a:rPr lang="en-US" baseline="0" dirty="0" smtClean="0"/>
              <a:t> the statistical power of SKAT corresponds with the empirically calculated version from their simulated datasets.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B09E2-8139-964A-8797-6AC357955E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5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416A-F3B4-EE4E-980B-8C51B3944858}" type="datetime1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3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9B4D-6D6F-FE4F-9A8D-DDA6095BCDDE}" type="datetime1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5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0F29-DA1E-7849-A1E3-668AFECDC18B}" type="datetime1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C79C-A0CE-5843-A11B-C00DFD709384}" type="datetime1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CE82-92DA-5348-BFCB-9A3522AD3346}" type="datetime1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2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C6FC-9589-B541-ABA9-C55FC8E2EACC}" type="datetime1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7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1286-99FA-AD4D-B055-EC6D10D72EA0}" type="datetime1">
              <a:rPr lang="en-US" smtClean="0"/>
              <a:t>4/7/15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3714-CD90-2045-AAEB-4920607D04CF}" type="datetime1">
              <a:rPr lang="en-US" smtClean="0"/>
              <a:t>4/7/15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2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5B45-E614-B344-B223-A55349952D0A}" type="datetime1">
              <a:rPr lang="en-US" smtClean="0"/>
              <a:t>4/7/15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2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D5C2-9FDD-4848-BFA8-DE0BE06457C1}" type="datetime1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5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BC60-B426-9A4E-9A7D-0E15FC04A316}" type="datetime1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5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8EAFB-31E9-4F41-8142-188D38D2252A}" type="datetime1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F033D-98A1-8A49-A708-94926DB0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1121"/>
            <a:ext cx="7772400" cy="1470025"/>
          </a:xfrm>
        </p:spPr>
        <p:txBody>
          <a:bodyPr/>
          <a:lstStyle/>
          <a:p>
            <a:r>
              <a:rPr lang="en-US" dirty="0" smtClean="0"/>
              <a:t>SKAT: Sequence Kernel Association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5132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Prezented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for: Annotation subgroup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April 8, 2015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596" y="3416405"/>
            <a:ext cx="857404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Wu </a:t>
            </a:r>
            <a:r>
              <a:rPr lang="en-US" sz="2400" i="1" dirty="0" smtClean="0"/>
              <a:t>et al.</a:t>
            </a:r>
            <a:r>
              <a:rPr lang="en-US" sz="2400" dirty="0" smtClean="0"/>
              <a:t> “Rare-Variant Association Testing for Sequencing Data</a:t>
            </a:r>
          </a:p>
          <a:p>
            <a:pPr algn="ctr"/>
            <a:r>
              <a:rPr lang="en-US" sz="2400" dirty="0" smtClean="0"/>
              <a:t>With the Sequence Kernel Association Test.”</a:t>
            </a:r>
            <a:r>
              <a:rPr lang="en-US" sz="2400" i="1" dirty="0" smtClean="0"/>
              <a:t> </a:t>
            </a:r>
            <a:r>
              <a:rPr lang="en-US" sz="2400" i="1" dirty="0" smtClean="0"/>
              <a:t>The </a:t>
            </a:r>
            <a:r>
              <a:rPr lang="en-US" sz="2400" i="1" dirty="0"/>
              <a:t>American </a:t>
            </a:r>
            <a:r>
              <a:rPr lang="en-US" sz="2400" i="1" dirty="0" smtClean="0"/>
              <a:t>Journal</a:t>
            </a:r>
          </a:p>
          <a:p>
            <a:pPr algn="ctr"/>
            <a:r>
              <a:rPr lang="en-US" sz="2400" i="1" dirty="0" smtClean="0"/>
              <a:t>of </a:t>
            </a:r>
            <a:r>
              <a:rPr lang="en-US" sz="2400" i="1" dirty="0"/>
              <a:t>Human Genetics</a:t>
            </a:r>
            <a:r>
              <a:rPr lang="en-US" sz="2400" dirty="0"/>
              <a:t> </a:t>
            </a:r>
            <a:r>
              <a:rPr lang="en-US" sz="2400" b="1" dirty="0"/>
              <a:t>89</a:t>
            </a:r>
            <a:r>
              <a:rPr lang="en-US" sz="2400" dirty="0"/>
              <a:t>, 82–93, July 15, 2011 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8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5713"/>
            <a:ext cx="9144000" cy="2662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 Error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simulated data to find SKAT’s type I error rate at different significance levels and sample sizes</a:t>
            </a:r>
          </a:p>
          <a:p>
            <a:r>
              <a:rPr lang="en-US" dirty="0" smtClean="0"/>
              <a:t>SKAT has conservative estimates at small sample sizes and low α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64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2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50" r="-20750"/>
          <a:stretch>
            <a:fillRect/>
          </a:stretch>
        </p:blipFill>
        <p:spPr>
          <a:xfrm>
            <a:off x="-386512" y="1327502"/>
            <a:ext cx="9828448" cy="54052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Sizes Required for Reaching 80%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9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Comparisons Between Simulated and Analytic Estimation</a:t>
            </a:r>
            <a:endParaRPr lang="en-US" dirty="0"/>
          </a:p>
        </p:txBody>
      </p:sp>
      <p:pic>
        <p:nvPicPr>
          <p:cNvPr id="5" name="Content Placeholder 4" descr="fig3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r="151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04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SKAT is a flexible, adaptable version of previously developed mutation burden tests</a:t>
            </a:r>
          </a:p>
          <a:p>
            <a:r>
              <a:rPr lang="en-US" dirty="0" smtClean="0"/>
              <a:t>Outperforms older methods’ statistical power</a:t>
            </a:r>
          </a:p>
          <a:p>
            <a:r>
              <a:rPr lang="en-US" dirty="0" smtClean="0"/>
              <a:t>Can run on a laptop (with lots of RAM)</a:t>
            </a:r>
          </a:p>
          <a:p>
            <a:r>
              <a:rPr lang="en-US" dirty="0" smtClean="0"/>
              <a:t>Could be combined in the future with the collapsing strategies of earlier burden tests to produce a hybrid method</a:t>
            </a:r>
          </a:p>
          <a:p>
            <a:r>
              <a:rPr lang="en-US" dirty="0" smtClean="0"/>
              <a:t>Flexibility of weights and kernel functions allows SKAT to adapt to new information connecting genotype to phenotype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1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Motivation:</a:t>
            </a:r>
            <a:r>
              <a:rPr lang="en-US" dirty="0" smtClean="0"/>
              <a:t> Find the causal relationships between genetic variants and phenotype</a:t>
            </a:r>
          </a:p>
          <a:p>
            <a:pPr lvl="1"/>
            <a:r>
              <a:rPr lang="en-US" dirty="0" smtClean="0"/>
              <a:t>Specifically, which variants cause disease?</a:t>
            </a:r>
          </a:p>
          <a:p>
            <a:pPr lvl="1"/>
            <a:r>
              <a:rPr lang="en-US" dirty="0" smtClean="0"/>
              <a:t>So we can treat them</a:t>
            </a:r>
          </a:p>
          <a:p>
            <a:r>
              <a:rPr lang="en-US" dirty="0" smtClean="0"/>
              <a:t>GWAS is typical for common variants, and burden tests for rare variants</a:t>
            </a:r>
          </a:p>
          <a:p>
            <a:r>
              <a:rPr lang="en-US" dirty="0" smtClean="0"/>
              <a:t>Burden tests model phenotype as a function of rare variant genotypes over a region</a:t>
            </a:r>
          </a:p>
          <a:p>
            <a:pPr lvl="1"/>
            <a:r>
              <a:rPr lang="en-US" dirty="0" smtClean="0"/>
              <a:t>Linear regression for continuous phenotype</a:t>
            </a:r>
          </a:p>
          <a:p>
            <a:pPr lvl="1"/>
            <a:r>
              <a:rPr lang="en-US" dirty="0" smtClean="0"/>
              <a:t>Logistic regression for dichotomous phenotype</a:t>
            </a:r>
          </a:p>
          <a:p>
            <a:r>
              <a:rPr lang="en-US" dirty="0" smtClean="0"/>
              <a:t>Prior burden tests assume all rare variants influence the phenotype in the same direction, and with the same magnitude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8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Start with C-alpha test</a:t>
            </a:r>
          </a:p>
          <a:p>
            <a:pPr lvl="1"/>
            <a:r>
              <a:rPr lang="en-US" dirty="0" smtClean="0"/>
              <a:t>A burden test with some robustness that can be adapted into a more general framework for rare variant analysis</a:t>
            </a:r>
          </a:p>
          <a:p>
            <a:pPr lvl="1"/>
            <a:r>
              <a:rPr lang="en-US" dirty="0" smtClean="0"/>
              <a:t>Looks at the expected vs. actual variance of allele frequencies, which allows variants to be </a:t>
            </a:r>
            <a:r>
              <a:rPr lang="en-US" dirty="0" err="1" smtClean="0"/>
              <a:t>modelled</a:t>
            </a:r>
            <a:r>
              <a:rPr lang="en-US" dirty="0" smtClean="0"/>
              <a:t> as either deleterious or protective</a:t>
            </a:r>
          </a:p>
          <a:p>
            <a:pPr lvl="1"/>
            <a:r>
              <a:rPr lang="en-US" dirty="0" smtClean="0"/>
              <a:t>Does not model covariate effects, and only works for continuous phenotypes (linear kernel)</a:t>
            </a:r>
          </a:p>
          <a:p>
            <a:r>
              <a:rPr lang="en-US" dirty="0" smtClean="0"/>
              <a:t>SKAT addresses C-alpha test’s shortcomings</a:t>
            </a:r>
          </a:p>
          <a:p>
            <a:pPr lvl="1"/>
            <a:r>
              <a:rPr lang="en-US" dirty="0" smtClean="0"/>
              <a:t>The use of a user-programmable kernel opens up a wide range of possible forms for </a:t>
            </a:r>
            <a:r>
              <a:rPr lang="en-US" dirty="0" err="1" smtClean="0"/>
              <a:t>modelling</a:t>
            </a:r>
            <a:r>
              <a:rPr lang="en-US" dirty="0" smtClean="0"/>
              <a:t> the mathematical relationships between variants, covariates, and </a:t>
            </a:r>
            <a:r>
              <a:rPr lang="en-US" dirty="0" smtClean="0"/>
              <a:t>phenotype</a:t>
            </a:r>
          </a:p>
          <a:p>
            <a:pPr lvl="1"/>
            <a:r>
              <a:rPr lang="en-US" dirty="0" smtClean="0"/>
              <a:t>Can also incorporate local correlation structure and </a:t>
            </a:r>
            <a:r>
              <a:rPr lang="en-US" dirty="0" err="1" smtClean="0"/>
              <a:t>epistatic</a:t>
            </a:r>
            <a:r>
              <a:rPr lang="en-US" dirty="0" smtClean="0"/>
              <a:t> effects into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4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Suppose we start with </a:t>
            </a:r>
            <a:r>
              <a:rPr lang="en-US" i="1" dirty="0" smtClean="0"/>
              <a:t>n</a:t>
            </a:r>
            <a:r>
              <a:rPr lang="en-US" dirty="0" smtClean="0"/>
              <a:t> subjects and </a:t>
            </a:r>
            <a:r>
              <a:rPr lang="en-US" i="1" dirty="0" smtClean="0"/>
              <a:t>p</a:t>
            </a:r>
            <a:r>
              <a:rPr lang="en-US" dirty="0" smtClean="0"/>
              <a:t> variant sites</a:t>
            </a:r>
          </a:p>
          <a:p>
            <a:pPr marL="0" indent="0">
              <a:buNone/>
            </a:pPr>
            <a:r>
              <a:rPr lang="en-US" dirty="0" smtClean="0"/>
              <a:t>For subject </a:t>
            </a:r>
            <a:r>
              <a:rPr lang="en-US" i="1" dirty="0" err="1" smtClean="0"/>
              <a:t>i</a:t>
            </a:r>
            <a:r>
              <a:rPr lang="en-US" dirty="0" smtClean="0"/>
              <a:t>:</a:t>
            </a:r>
          </a:p>
          <a:p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dirty="0" smtClean="0"/>
              <a:t> = phenotype variable</a:t>
            </a:r>
          </a:p>
          <a:p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= (</a:t>
            </a:r>
            <a:r>
              <a:rPr lang="en-US" i="1" dirty="0" smtClean="0"/>
              <a:t>X</a:t>
            </a:r>
            <a:r>
              <a:rPr lang="en-US" i="1" baseline="-25000" dirty="0" smtClean="0"/>
              <a:t>i1</a:t>
            </a:r>
            <a:r>
              <a:rPr lang="en-US" i="1" dirty="0" smtClean="0"/>
              <a:t>,X</a:t>
            </a:r>
            <a:r>
              <a:rPr lang="en-US" i="1" baseline="-25000" dirty="0" smtClean="0"/>
              <a:t>i2</a:t>
            </a:r>
            <a:r>
              <a:rPr lang="en-US" i="1" dirty="0" smtClean="0"/>
              <a:t>,…,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im</a:t>
            </a:r>
            <a:r>
              <a:rPr lang="en-US" dirty="0" smtClean="0"/>
              <a:t>) are the </a:t>
            </a:r>
            <a:r>
              <a:rPr lang="en-US" i="1" dirty="0" smtClean="0"/>
              <a:t>m</a:t>
            </a:r>
            <a:r>
              <a:rPr lang="en-US" dirty="0" smtClean="0"/>
              <a:t> covariate variables</a:t>
            </a:r>
          </a:p>
          <a:p>
            <a:r>
              <a:rPr lang="en-US" i="1" dirty="0" err="1" smtClean="0"/>
              <a:t>G</a:t>
            </a:r>
            <a:r>
              <a:rPr lang="en-US" i="1" baseline="-25000" dirty="0" err="1" smtClean="0"/>
              <a:t>i</a:t>
            </a:r>
            <a:r>
              <a:rPr lang="en-US" dirty="0" smtClean="0"/>
              <a:t> = (</a:t>
            </a:r>
            <a:r>
              <a:rPr lang="en-US" i="1" dirty="0" smtClean="0"/>
              <a:t>G</a:t>
            </a:r>
            <a:r>
              <a:rPr lang="en-US" i="1" baseline="-25000" dirty="0" smtClean="0"/>
              <a:t>i1</a:t>
            </a:r>
            <a:r>
              <a:rPr lang="en-US" i="1" dirty="0" smtClean="0"/>
              <a:t>,G</a:t>
            </a:r>
            <a:r>
              <a:rPr lang="en-US" i="1" baseline="-25000" dirty="0" smtClean="0"/>
              <a:t>i2</a:t>
            </a:r>
            <a:r>
              <a:rPr lang="en-US" i="1" dirty="0" smtClean="0"/>
              <a:t>,…,</a:t>
            </a:r>
            <a:r>
              <a:rPr lang="en-US" i="1" dirty="0" err="1" smtClean="0"/>
              <a:t>G</a:t>
            </a:r>
            <a:r>
              <a:rPr lang="en-US" i="1" baseline="-25000" dirty="0" err="1" smtClean="0"/>
              <a:t>ip</a:t>
            </a:r>
            <a:r>
              <a:rPr lang="en-US" dirty="0" smtClean="0"/>
              <a:t>) are the genotypes for the </a:t>
            </a:r>
            <a:r>
              <a:rPr lang="en-US" i="1" dirty="0" smtClean="0"/>
              <a:t>p</a:t>
            </a:r>
            <a:r>
              <a:rPr lang="en-US" dirty="0" smtClean="0"/>
              <a:t> variants within the region</a:t>
            </a:r>
          </a:p>
          <a:p>
            <a:pPr marL="0" indent="0">
              <a:buNone/>
            </a:pPr>
            <a:r>
              <a:rPr lang="en-US" dirty="0" smtClean="0"/>
              <a:t>Also:</a:t>
            </a:r>
          </a:p>
          <a:p>
            <a:r>
              <a:rPr lang="en-US" dirty="0" smtClean="0"/>
              <a:t>α</a:t>
            </a:r>
            <a:r>
              <a:rPr lang="en-US" baseline="-25000" dirty="0" smtClean="0"/>
              <a:t>0</a:t>
            </a:r>
            <a:r>
              <a:rPr lang="en-US" dirty="0" smtClean="0"/>
              <a:t> is the intercept term</a:t>
            </a:r>
          </a:p>
          <a:p>
            <a:r>
              <a:rPr lang="el-GR" dirty="0" smtClean="0"/>
              <a:t>α</a:t>
            </a:r>
            <a:r>
              <a:rPr lang="en-US" dirty="0" smtClean="0"/>
              <a:t> = [α</a:t>
            </a:r>
            <a:r>
              <a:rPr lang="en-US" baseline="-25000" dirty="0" smtClean="0"/>
              <a:t>1</a:t>
            </a:r>
            <a:r>
              <a:rPr lang="en-US" dirty="0" smtClean="0"/>
              <a:t>,…,α</a:t>
            </a:r>
            <a:r>
              <a:rPr lang="en-US" baseline="-25000" dirty="0" smtClean="0"/>
              <a:t>m</a:t>
            </a:r>
            <a:r>
              <a:rPr lang="en-US" dirty="0" smtClean="0"/>
              <a:t>]’ is the regression coefficients for the covariates from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</a:p>
          <a:p>
            <a:r>
              <a:rPr lang="en-US" dirty="0" err="1" smtClean="0"/>
              <a:t>ß</a:t>
            </a:r>
            <a:r>
              <a:rPr lang="en-US" dirty="0" smtClean="0"/>
              <a:t> = [ß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ß</a:t>
            </a:r>
            <a:r>
              <a:rPr lang="en-US" baseline="-25000" dirty="0" err="1" smtClean="0"/>
              <a:t>p</a:t>
            </a:r>
            <a:r>
              <a:rPr lang="en-US" dirty="0" smtClean="0"/>
              <a:t>]’ is the regression coefficient vector for the gene variants</a:t>
            </a:r>
          </a:p>
          <a:p>
            <a:pPr marL="0" indent="0">
              <a:buNone/>
            </a:pPr>
            <a:r>
              <a:rPr lang="en-US" dirty="0" smtClean="0"/>
              <a:t>From these variables, the linear model is: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996389"/>
              </p:ext>
            </p:extLst>
          </p:nvPr>
        </p:nvGraphicFramePr>
        <p:xfrm>
          <a:off x="457200" y="5832473"/>
          <a:ext cx="4867282" cy="889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3" imgW="2781300" imgH="508000" progId="Equation.3">
                  <p:embed/>
                </p:oleObj>
              </mc:Choice>
              <mc:Fallback>
                <p:oleObj name="Equation" r:id="rId3" imgW="27813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5832473"/>
                        <a:ext cx="4867282" cy="889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528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Null hypothesis (H</a:t>
            </a:r>
            <a:r>
              <a:rPr lang="en-US" b="1" baseline="-25000" dirty="0" smtClean="0"/>
              <a:t>0</a:t>
            </a:r>
            <a:r>
              <a:rPr lang="en-US" b="1" dirty="0" smtClean="0"/>
              <a:t>)</a:t>
            </a:r>
            <a:endParaRPr lang="en-US" dirty="0" smtClean="0"/>
          </a:p>
          <a:p>
            <a:r>
              <a:rPr lang="en-US" dirty="0" err="1" smtClean="0"/>
              <a:t>ß</a:t>
            </a:r>
            <a:r>
              <a:rPr lang="en-US" dirty="0" smtClean="0"/>
              <a:t> (the vector) = 0</a:t>
            </a:r>
          </a:p>
          <a:p>
            <a:r>
              <a:rPr lang="en-US" dirty="0" smtClean="0"/>
              <a:t>SKAT models </a:t>
            </a:r>
            <a:r>
              <a:rPr lang="en-US" dirty="0" err="1" smtClean="0"/>
              <a:t>ß</a:t>
            </a:r>
            <a:r>
              <a:rPr lang="en-US" baseline="-25000" dirty="0" err="1" smtClean="0"/>
              <a:t>j</a:t>
            </a:r>
            <a:r>
              <a:rPr lang="en-US" dirty="0" smtClean="0"/>
              <a:t> as the distribution with a mean of 0 and a variance of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𝜏</a:t>
            </a:r>
            <a:r>
              <a:rPr lang="en-US" dirty="0" smtClean="0"/>
              <a:t>, where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j</a:t>
            </a:r>
            <a:r>
              <a:rPr lang="en-US" dirty="0" smtClean="0"/>
              <a:t> is the weight of variant </a:t>
            </a:r>
            <a:r>
              <a:rPr lang="en-US" i="1" dirty="0" smtClean="0"/>
              <a:t>j</a:t>
            </a:r>
            <a:r>
              <a:rPr lang="en-US" dirty="0" smtClean="0"/>
              <a:t>, and 𝜏 is the variance-component score</a:t>
            </a:r>
          </a:p>
          <a:p>
            <a:r>
              <a:rPr lang="en-US" dirty="0" smtClean="0"/>
              <a:t>Cast the analysis as “does the variants’ variance influence the phenotype’s variance?”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3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Score the variance-component with this metric:</a:t>
            </a:r>
          </a:p>
          <a:p>
            <a:endParaRPr lang="en-US" dirty="0"/>
          </a:p>
          <a:p>
            <a:r>
              <a:rPr lang="en-US" i="1" dirty="0" smtClean="0"/>
              <a:t>y</a:t>
            </a:r>
            <a:r>
              <a:rPr lang="en-US" dirty="0" smtClean="0"/>
              <a:t> is the predicted mean under H</a:t>
            </a:r>
            <a:r>
              <a:rPr lang="en-US" baseline="-25000" dirty="0" smtClean="0"/>
              <a:t>0</a:t>
            </a:r>
          </a:p>
          <a:p>
            <a:r>
              <a:rPr lang="en-US" dirty="0" smtClean="0"/>
              <a:t>ˆµ</a:t>
            </a:r>
            <a:r>
              <a:rPr lang="en-US" dirty="0" smtClean="0"/>
              <a:t> represents the regression coefficients for the covariates</a:t>
            </a:r>
          </a:p>
          <a:p>
            <a:r>
              <a:rPr lang="en-US" i="1" dirty="0" smtClean="0"/>
              <a:t>K</a:t>
            </a:r>
            <a:r>
              <a:rPr lang="en-US" dirty="0" smtClean="0"/>
              <a:t> is the kernel function that determines how we measure the genetic similarity between two patients in the cohort</a:t>
            </a:r>
          </a:p>
          <a:p>
            <a:r>
              <a:rPr lang="en-US" dirty="0" smtClean="0"/>
              <a:t>Under the null hypothesis, </a:t>
            </a:r>
            <a:r>
              <a:rPr lang="en-US" i="1" dirty="0" smtClean="0"/>
              <a:t>Q</a:t>
            </a:r>
            <a:r>
              <a:rPr lang="en-US" dirty="0" smtClean="0"/>
              <a:t> follows a mixture of chi-square distributions </a:t>
            </a:r>
            <a:r>
              <a:rPr lang="en-US" dirty="0" smtClean="0">
                <a:sym typeface="Wingdings"/>
              </a:rPr>
              <a:t> check to see how closely observed </a:t>
            </a:r>
            <a:r>
              <a:rPr lang="en-US" i="1" dirty="0" smtClean="0">
                <a:sym typeface="Wingdings"/>
              </a:rPr>
              <a:t>Q</a:t>
            </a:r>
            <a:r>
              <a:rPr lang="en-US" dirty="0" smtClean="0">
                <a:sym typeface="Wingdings"/>
              </a:rPr>
              <a:t> matches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611943"/>
              </p:ext>
            </p:extLst>
          </p:nvPr>
        </p:nvGraphicFramePr>
        <p:xfrm>
          <a:off x="896623" y="2056840"/>
          <a:ext cx="2642294" cy="492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3" imgW="1295400" imgH="241300" progId="Equation.3">
                  <p:embed/>
                </p:oleObj>
              </mc:Choice>
              <mc:Fallback>
                <p:oleObj name="Equation" r:id="rId3" imgW="1295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6623" y="2056840"/>
                        <a:ext cx="2642294" cy="492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55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SKAT’s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Weights defined as a function of the sample minor allele frequency (MAF)</a:t>
            </a:r>
          </a:p>
          <a:p>
            <a:pPr lvl="1"/>
            <a:r>
              <a:rPr lang="en-US" dirty="0" smtClean="0"/>
              <a:t>Can adjust the contribution of common and rare variants for each particular analysis</a:t>
            </a:r>
          </a:p>
          <a:p>
            <a:r>
              <a:rPr lang="en-US" dirty="0" smtClean="0"/>
              <a:t>Use of alternate kernels allows </a:t>
            </a:r>
            <a:r>
              <a:rPr lang="en-US" dirty="0" err="1" smtClean="0"/>
              <a:t>modelling</a:t>
            </a:r>
            <a:r>
              <a:rPr lang="en-US" dirty="0" smtClean="0"/>
              <a:t> of </a:t>
            </a:r>
            <a:r>
              <a:rPr lang="en-US" dirty="0" err="1" smtClean="0"/>
              <a:t>epistatic</a:t>
            </a:r>
            <a:r>
              <a:rPr lang="en-US" dirty="0" smtClean="0"/>
              <a:t> effects</a:t>
            </a:r>
          </a:p>
          <a:p>
            <a:pPr lvl="1"/>
            <a:r>
              <a:rPr lang="en-US" dirty="0" smtClean="0"/>
              <a:t>For example, use f(G) instead of G in original equations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Any positive </a:t>
            </a:r>
            <a:r>
              <a:rPr lang="en-US" dirty="0" err="1" smtClean="0"/>
              <a:t>semidefinite</a:t>
            </a:r>
            <a:r>
              <a:rPr lang="en-US" dirty="0" smtClean="0"/>
              <a:t> function can be used as a kernel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768297"/>
              </p:ext>
            </p:extLst>
          </p:nvPr>
        </p:nvGraphicFramePr>
        <p:xfrm>
          <a:off x="1185863" y="4498329"/>
          <a:ext cx="5067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3" imgW="2895600" imgH="508000" progId="Equation.3">
                  <p:embed/>
                </p:oleObj>
              </mc:Choice>
              <mc:Fallback>
                <p:oleObj name="Equation" r:id="rId3" imgW="28956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5863" y="4498329"/>
                        <a:ext cx="50673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06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Test the statistical power of SKAT against other leading burden tests</a:t>
            </a:r>
          </a:p>
          <a:p>
            <a:r>
              <a:rPr lang="en-US" dirty="0" smtClean="0"/>
              <a:t>10,000 simulated datasets (variants + phenotypes) in a 1mb region</a:t>
            </a:r>
          </a:p>
          <a:p>
            <a:r>
              <a:rPr lang="en-US" dirty="0" smtClean="0"/>
              <a:t>Tested methods</a:t>
            </a:r>
          </a:p>
          <a:p>
            <a:pPr lvl="1"/>
            <a:r>
              <a:rPr lang="en-US" dirty="0" smtClean="0"/>
              <a:t>SKAT</a:t>
            </a:r>
          </a:p>
          <a:p>
            <a:pPr lvl="1"/>
            <a:r>
              <a:rPr lang="en-US" dirty="0" smtClean="0"/>
              <a:t>SKAT_M (work with 10% of genotypes missing)</a:t>
            </a:r>
          </a:p>
          <a:p>
            <a:pPr lvl="1"/>
            <a:r>
              <a:rPr lang="en-US" dirty="0" err="1" smtClean="0"/>
              <a:t>rSKAT</a:t>
            </a:r>
            <a:r>
              <a:rPr lang="en-US" dirty="0" smtClean="0"/>
              <a:t> (restricted SKAT that doesn’t use variant weights)</a:t>
            </a:r>
          </a:p>
          <a:p>
            <a:pPr lvl="1"/>
            <a:r>
              <a:rPr lang="en-US" dirty="0" smtClean="0"/>
              <a:t>Cohort allelic sum test (CAST): Collapse all rare variants into a single variable</a:t>
            </a:r>
          </a:p>
          <a:p>
            <a:pPr lvl="1"/>
            <a:r>
              <a:rPr lang="en-US" dirty="0" smtClean="0"/>
              <a:t>Weighted sum burden test: Same as CAST with weights</a:t>
            </a:r>
          </a:p>
          <a:p>
            <a:pPr lvl="1"/>
            <a:r>
              <a:rPr lang="en-US" dirty="0" smtClean="0"/>
              <a:t>Counting-based burden test: The number of variants is all that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40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1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96" r="-22996"/>
          <a:stretch>
            <a:fillRect/>
          </a:stretch>
        </p:blipFill>
        <p:spPr>
          <a:xfrm>
            <a:off x="-202460" y="1364309"/>
            <a:ext cx="9667123" cy="53165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Comparisons of SKAT and  Other Burden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033D-98A1-8A49-A708-94926DB05C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49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878</Words>
  <Application>Microsoft Macintosh PowerPoint</Application>
  <PresentationFormat>On-screen Show (4:3)</PresentationFormat>
  <Paragraphs>96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Microsoft Equation</vt:lpstr>
      <vt:lpstr>SKAT: Sequence Kernel Association Test</vt:lpstr>
      <vt:lpstr>Overview</vt:lpstr>
      <vt:lpstr>Overview</vt:lpstr>
      <vt:lpstr>The Setup</vt:lpstr>
      <vt:lpstr>The Setup</vt:lpstr>
      <vt:lpstr>The Setup</vt:lpstr>
      <vt:lpstr>SKAT’s flexibility</vt:lpstr>
      <vt:lpstr>Validation</vt:lpstr>
      <vt:lpstr>Power Comparisons of SKAT and  Other Burden Tests</vt:lpstr>
      <vt:lpstr>Type I Error Analysis</vt:lpstr>
      <vt:lpstr>Sample Sizes Required for Reaching 80% Power</vt:lpstr>
      <vt:lpstr>Power Comparisons Between Simulated and Analytic Estimation</vt:lpstr>
      <vt:lpstr>In Conclusion</vt:lpstr>
    </vt:vector>
  </TitlesOfParts>
  <Company>The Lochovskys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SKAT: Sequence Kernel Association Test</dc:title>
  <dc:creator>Lucas Lochovsky</dc:creator>
  <cp:lastModifiedBy>Lucas Lochovsky</cp:lastModifiedBy>
  <cp:revision>115</cp:revision>
  <dcterms:created xsi:type="dcterms:W3CDTF">2015-04-06T22:14:23Z</dcterms:created>
  <dcterms:modified xsi:type="dcterms:W3CDTF">2015-04-08T14:20:27Z</dcterms:modified>
</cp:coreProperties>
</file>