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789" autoAdjust="0"/>
  </p:normalViewPr>
  <p:slideViewPr>
    <p:cSldViewPr snapToGrid="0" snapToObjects="1">
      <p:cViewPr varScale="1">
        <p:scale>
          <a:sx n="74" d="100"/>
          <a:sy n="74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B5D4-992C-6A4F-8227-25C68C4E5BB3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0C91-7F4A-B04A-9176-DC66A4EE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7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B5D4-992C-6A4F-8227-25C68C4E5BB3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0C91-7F4A-B04A-9176-DC66A4EE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3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B5D4-992C-6A4F-8227-25C68C4E5BB3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0C91-7F4A-B04A-9176-DC66A4EE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B5D4-992C-6A4F-8227-25C68C4E5BB3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0C91-7F4A-B04A-9176-DC66A4EE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8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B5D4-992C-6A4F-8227-25C68C4E5BB3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0C91-7F4A-B04A-9176-DC66A4EE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9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B5D4-992C-6A4F-8227-25C68C4E5BB3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0C91-7F4A-B04A-9176-DC66A4EE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B5D4-992C-6A4F-8227-25C68C4E5BB3}" type="datetimeFigureOut">
              <a:rPr lang="en-US" smtClean="0"/>
              <a:t>4/7/15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0C91-7F4A-B04A-9176-DC66A4EE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5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B5D4-992C-6A4F-8227-25C68C4E5BB3}" type="datetimeFigureOut">
              <a:rPr lang="en-US" smtClean="0"/>
              <a:t>4/7/15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0C91-7F4A-B04A-9176-DC66A4EE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1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B5D4-992C-6A4F-8227-25C68C4E5BB3}" type="datetimeFigureOut">
              <a:rPr lang="en-US" smtClean="0"/>
              <a:t>4/7/15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0C91-7F4A-B04A-9176-DC66A4EE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43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B5D4-992C-6A4F-8227-25C68C4E5BB3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0C91-7F4A-B04A-9176-DC66A4EE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4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B5D4-992C-6A4F-8227-25C68C4E5BB3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0C91-7F4A-B04A-9176-DC66A4EE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1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2B5D4-992C-6A4F-8227-25C68C4E5BB3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90C91-7F4A-B04A-9176-DC66A4EE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NCVarG</a:t>
            </a:r>
            <a:r>
              <a:rPr lang="en-US" dirty="0" smtClean="0"/>
              <a:t> validation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76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7569"/>
          </a:xfrm>
        </p:spPr>
        <p:txBody>
          <a:bodyPr>
            <a:normAutofit/>
          </a:bodyPr>
          <a:lstStyle/>
          <a:p>
            <a:r>
              <a:rPr lang="en-US" sz="3800" b="1" dirty="0" smtClean="0">
                <a:solidFill>
                  <a:srgbClr val="000090"/>
                </a:solidFill>
              </a:rPr>
              <a:t>Rare variants</a:t>
            </a:r>
            <a:endParaRPr lang="en-US" sz="3800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421" y="1468100"/>
            <a:ext cx="7905379" cy="4889001"/>
          </a:xfrm>
        </p:spPr>
        <p:txBody>
          <a:bodyPr>
            <a:normAutofit/>
          </a:bodyPr>
          <a:lstStyle/>
          <a:p>
            <a:r>
              <a:rPr lang="en-US" sz="2600" dirty="0" smtClean="0"/>
              <a:t>~ 2500 TCGA/ICGC genomes</a:t>
            </a:r>
          </a:p>
          <a:p>
            <a:r>
              <a:rPr lang="en-US" sz="2600" dirty="0" smtClean="0"/>
              <a:t>Expect ~ 100K rare </a:t>
            </a:r>
            <a:r>
              <a:rPr lang="en-US" sz="2600" dirty="0" err="1" smtClean="0"/>
              <a:t>germline</a:t>
            </a:r>
            <a:r>
              <a:rPr lang="en-US" sz="2600" dirty="0" smtClean="0"/>
              <a:t> variant per genome.</a:t>
            </a:r>
          </a:p>
          <a:p>
            <a:r>
              <a:rPr lang="en-US" sz="2600" dirty="0" smtClean="0"/>
              <a:t>Run </a:t>
            </a:r>
            <a:r>
              <a:rPr lang="en-US" sz="2600" dirty="0" err="1" smtClean="0"/>
              <a:t>ProVar</a:t>
            </a:r>
            <a:r>
              <a:rPr lang="en-US" sz="2600" dirty="0" smtClean="0"/>
              <a:t> on 2500*100K = 250 M variants</a:t>
            </a:r>
          </a:p>
          <a:p>
            <a:pPr marL="0" indent="0">
              <a:buNone/>
            </a:pP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618134"/>
              </p:ext>
            </p:extLst>
          </p:nvPr>
        </p:nvGraphicFramePr>
        <p:xfrm>
          <a:off x="4667873" y="3414566"/>
          <a:ext cx="817238" cy="224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238"/>
              </a:tblGrid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var1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var2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var3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var4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var5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var6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63850" y="3398070"/>
            <a:ext cx="2606092" cy="379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Variant Prioritization List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62948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>
                <a:solidFill>
                  <a:srgbClr val="000090"/>
                </a:solidFill>
              </a:rPr>
              <a:t>Variant selection</a:t>
            </a:r>
            <a:endParaRPr lang="en-US" sz="3800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97224" cy="4525963"/>
          </a:xfrm>
        </p:spPr>
        <p:txBody>
          <a:bodyPr>
            <a:normAutofit/>
          </a:bodyPr>
          <a:lstStyle/>
          <a:p>
            <a:r>
              <a:rPr lang="en-US" sz="2600" dirty="0"/>
              <a:t>Select 500 elements with high impact </a:t>
            </a:r>
            <a:r>
              <a:rPr lang="en-US" sz="2600" dirty="0" smtClean="0"/>
              <a:t>variant, </a:t>
            </a:r>
            <a:r>
              <a:rPr lang="en-US" sz="2600" dirty="0"/>
              <a:t>also with a different impact variant (if 3kb, 250 variants per element)</a:t>
            </a:r>
          </a:p>
          <a:p>
            <a:r>
              <a:rPr lang="en-US" sz="2600" dirty="0"/>
              <a:t>Select 1000 variants in those 500 elements, </a:t>
            </a:r>
            <a:r>
              <a:rPr lang="en-US" sz="2600" b="1" dirty="0"/>
              <a:t>500</a:t>
            </a:r>
            <a:r>
              <a:rPr lang="en-US" sz="2600" dirty="0"/>
              <a:t> high impact, </a:t>
            </a:r>
            <a:r>
              <a:rPr lang="en-US" sz="2600" b="1" dirty="0"/>
              <a:t>250</a:t>
            </a:r>
            <a:r>
              <a:rPr lang="en-US" sz="2600" dirty="0"/>
              <a:t> medium impact and </a:t>
            </a:r>
            <a:r>
              <a:rPr lang="en-US" sz="2600" b="1" dirty="0"/>
              <a:t>250</a:t>
            </a:r>
            <a:r>
              <a:rPr lang="en-US" sz="2600" dirty="0"/>
              <a:t> low-impact -&gt; medium-scale validation</a:t>
            </a:r>
          </a:p>
          <a:p>
            <a:endParaRPr lang="en-US" sz="2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989926"/>
              </p:ext>
            </p:extLst>
          </p:nvPr>
        </p:nvGraphicFramePr>
        <p:xfrm>
          <a:off x="6031711" y="1886343"/>
          <a:ext cx="817238" cy="224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238"/>
              </a:tblGrid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var1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var2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var3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var4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var5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var6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509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6975063" y="3021462"/>
            <a:ext cx="457200" cy="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387936" y="1967848"/>
            <a:ext cx="1608877" cy="379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500 elements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7589647" y="2405954"/>
            <a:ext cx="1082951" cy="195013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89647" y="2661847"/>
            <a:ext cx="1082951" cy="195013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589647" y="2917740"/>
            <a:ext cx="1082951" cy="195013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589647" y="3173632"/>
            <a:ext cx="1082951" cy="195013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4733" y="3283186"/>
            <a:ext cx="1157347" cy="379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17" name="Oval 16"/>
          <p:cNvSpPr/>
          <p:nvPr/>
        </p:nvSpPr>
        <p:spPr>
          <a:xfrm>
            <a:off x="7771084" y="2405954"/>
            <a:ext cx="181437" cy="181437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236870" y="2409899"/>
            <a:ext cx="181437" cy="181437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28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>
                <a:solidFill>
                  <a:srgbClr val="000090"/>
                </a:solidFill>
              </a:rPr>
              <a:t>Medium-scale validation</a:t>
            </a:r>
            <a:endParaRPr lang="en-US" sz="3800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421" y="1665070"/>
            <a:ext cx="8055379" cy="37949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1000 mutant constructs + 500 wild type constructs</a:t>
            </a:r>
          </a:p>
          <a:p>
            <a:r>
              <a:rPr lang="en-US" sz="2800" dirty="0" smtClean="0"/>
              <a:t>two year validation</a:t>
            </a:r>
          </a:p>
          <a:p>
            <a:r>
              <a:rPr lang="en-US" sz="2800" dirty="0" smtClean="0"/>
              <a:t>Clone-</a:t>
            </a:r>
            <a:r>
              <a:rPr lang="en-US" sz="2800" dirty="0" err="1" smtClean="0"/>
              <a:t>Seq</a:t>
            </a:r>
            <a:r>
              <a:rPr lang="en-US" sz="2800" dirty="0" smtClean="0"/>
              <a:t> (</a:t>
            </a:r>
            <a:r>
              <a:rPr lang="en-US" sz="2800" dirty="0"/>
              <a:t>site-directed </a:t>
            </a:r>
            <a:r>
              <a:rPr lang="en-US" sz="2800" dirty="0" smtClean="0"/>
              <a:t>mutagenesis)+ Luciferase assay </a:t>
            </a:r>
          </a:p>
          <a:p>
            <a:r>
              <a:rPr lang="en-US" sz="2800" dirty="0" err="1" smtClean="0"/>
              <a:t>Haiyuan’s</a:t>
            </a:r>
            <a:r>
              <a:rPr lang="en-US" sz="2800" dirty="0" smtClean="0"/>
              <a:t> Lab</a:t>
            </a:r>
          </a:p>
        </p:txBody>
      </p:sp>
    </p:spTree>
    <p:extLst>
      <p:ext uri="{BB962C8B-B14F-4D97-AF65-F5344CB8AC3E}">
        <p14:creationId xmlns:p14="http://schemas.microsoft.com/office/powerpoint/2010/main" val="139475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>
                <a:solidFill>
                  <a:srgbClr val="000090"/>
                </a:solidFill>
              </a:rPr>
              <a:t>Performance assessment</a:t>
            </a:r>
            <a:endParaRPr lang="en-US" sz="3800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Re-prioritize variants and select top 200 for unbiased evaluation</a:t>
            </a:r>
          </a:p>
          <a:p>
            <a:r>
              <a:rPr lang="en-US" sz="2800" dirty="0" smtClean="0"/>
              <a:t> Clone-</a:t>
            </a:r>
            <a:r>
              <a:rPr lang="en-US" sz="2800" dirty="0" err="1" smtClean="0"/>
              <a:t>Seq</a:t>
            </a:r>
            <a:r>
              <a:rPr lang="en-US" sz="2800" dirty="0" smtClean="0"/>
              <a:t> and luciferase assay</a:t>
            </a:r>
          </a:p>
          <a:p>
            <a:endParaRPr lang="en-US" sz="2800" dirty="0"/>
          </a:p>
          <a:p>
            <a:r>
              <a:rPr lang="en-US" sz="2800" dirty="0" smtClean="0"/>
              <a:t>6 variant -&gt; in-depth evaluation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1874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>
                <a:solidFill>
                  <a:srgbClr val="000090"/>
                </a:solidFill>
              </a:rPr>
              <a:t>In-depth evaluation</a:t>
            </a:r>
            <a:endParaRPr lang="en-US" sz="3800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6 variants</a:t>
            </a:r>
          </a:p>
          <a:p>
            <a:r>
              <a:rPr lang="en-US" sz="2800" dirty="0" smtClean="0"/>
              <a:t>CRISPR/CAS system</a:t>
            </a:r>
          </a:p>
          <a:p>
            <a:r>
              <a:rPr lang="en-US" sz="2800" dirty="0" smtClean="0"/>
              <a:t>EMSAs transcription factor binding changes</a:t>
            </a:r>
          </a:p>
          <a:p>
            <a:r>
              <a:rPr lang="en-US" sz="2800" dirty="0" smtClean="0"/>
              <a:t>Capture-</a:t>
            </a:r>
            <a:r>
              <a:rPr lang="en-US" sz="2800" dirty="0" err="1" smtClean="0"/>
              <a:t>Seq</a:t>
            </a:r>
            <a:r>
              <a:rPr lang="en-US" sz="2800" dirty="0" smtClean="0"/>
              <a:t> on 400 genomes ? </a:t>
            </a:r>
          </a:p>
          <a:p>
            <a:r>
              <a:rPr lang="en-US" sz="2800" dirty="0" err="1" smtClean="0"/>
              <a:t>Taqman</a:t>
            </a:r>
            <a:r>
              <a:rPr lang="en-US" sz="2800" dirty="0" smtClean="0"/>
              <a:t> in 4000 individuals (6 variants ?) </a:t>
            </a:r>
          </a:p>
          <a:p>
            <a:r>
              <a:rPr lang="en-US" sz="2800" dirty="0" smtClean="0"/>
              <a:t>RNA-</a:t>
            </a:r>
            <a:r>
              <a:rPr lang="en-US" sz="2800" dirty="0" err="1" smtClean="0"/>
              <a:t>Seq</a:t>
            </a:r>
            <a:r>
              <a:rPr lang="en-US" sz="2800" dirty="0" smtClean="0"/>
              <a:t> ? </a:t>
            </a:r>
          </a:p>
          <a:p>
            <a:r>
              <a:rPr lang="en-US" sz="2800" dirty="0" err="1" smtClean="0"/>
              <a:t>nc</a:t>
            </a:r>
            <a:r>
              <a:rPr lang="en-US" sz="2800" dirty="0" smtClean="0"/>
              <a:t>-RNA validation ?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9501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198</Words>
  <Application>Microsoft Macintosh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NCVarG validation plan</vt:lpstr>
      <vt:lpstr>Rare variants</vt:lpstr>
      <vt:lpstr>Variant selection</vt:lpstr>
      <vt:lpstr>Medium-scale validation</vt:lpstr>
      <vt:lpstr>Performance assessment</vt:lpstr>
      <vt:lpstr>In-depth evaluation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 FU</dc:creator>
  <cp:lastModifiedBy>YAO FU</cp:lastModifiedBy>
  <cp:revision>53</cp:revision>
  <dcterms:created xsi:type="dcterms:W3CDTF">2015-04-06T17:28:40Z</dcterms:created>
  <dcterms:modified xsi:type="dcterms:W3CDTF">2015-04-08T01:07:13Z</dcterms:modified>
</cp:coreProperties>
</file>