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9" r:id="rId4"/>
    <p:sldId id="290" r:id="rId5"/>
    <p:sldId id="291" r:id="rId6"/>
    <p:sldId id="292" r:id="rId7"/>
    <p:sldId id="311" r:id="rId8"/>
    <p:sldId id="294" r:id="rId9"/>
    <p:sldId id="295" r:id="rId10"/>
    <p:sldId id="297" r:id="rId11"/>
    <p:sldId id="296" r:id="rId12"/>
    <p:sldId id="298" r:id="rId13"/>
    <p:sldId id="301" r:id="rId14"/>
    <p:sldId id="306" r:id="rId15"/>
    <p:sldId id="307" r:id="rId16"/>
    <p:sldId id="279" r:id="rId17"/>
    <p:sldId id="308" r:id="rId18"/>
    <p:sldId id="317" r:id="rId19"/>
    <p:sldId id="312" r:id="rId20"/>
    <p:sldId id="313" r:id="rId21"/>
    <p:sldId id="314" r:id="rId22"/>
    <p:sldId id="315" r:id="rId23"/>
    <p:sldId id="316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 snapToGrid="0">
      <p:cViewPr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35AA1C-7E40-4C42-BC04-7D8DC25B0A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A5AB3E-BF21-4B34-BD24-18265B78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[[Broad peaks as biomarkers???]]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[[Binomial P-value based filtering of the features: We have way too many features, we have to get rid of some of them]]</a:t>
            </a:r>
          </a:p>
          <a:p>
            <a:r>
              <a:rPr lang="en-US" dirty="0" smtClean="0"/>
              <a:t>[[Binomial P-value based trimming of the ends]]</a:t>
            </a:r>
          </a:p>
          <a:p>
            <a:r>
              <a:rPr lang="en-US" dirty="0" smtClean="0"/>
              <a:t>[[Poisson </a:t>
            </a:r>
            <a:r>
              <a:rPr lang="en-US" dirty="0" err="1" smtClean="0"/>
              <a:t>thresholding</a:t>
            </a:r>
            <a:r>
              <a:rPr lang="en-US" dirty="0" smtClean="0"/>
              <a:t> based end trimming]]</a:t>
            </a:r>
          </a:p>
          <a:p>
            <a:r>
              <a:rPr lang="en-US" dirty="0" smtClean="0"/>
              <a:t>[[Signal loss based filtering: When the signal is too smoothed, do not use that feature any more]]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5A5BF-22B9-47A1-904E-7F5EDA75D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address the</a:t>
            </a:r>
            <a:r>
              <a:rPr lang="en-US" baseline="0" dirty="0" smtClean="0"/>
              <a:t> first issue, we use median based decomposition, which is median filtering the RD signal with increasing window lengths.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perform median filtering with a window length, you take the signal and replace signal value at each point with the median of the values within the vicinity of that point.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figure, the RD signal is shown at the very top. In the bottom </a:t>
            </a:r>
            <a:r>
              <a:rPr lang="en-US" baseline="0" dirty="0" err="1" smtClean="0"/>
              <a:t>heatmap</a:t>
            </a:r>
            <a:r>
              <a:rPr lang="en-US" baseline="0" dirty="0" smtClean="0"/>
              <a:t>, each row is a filtered signal track in the decomposition.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White-&gt; low, blue-&gt;high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the peaks in the signal get merged over the increasing scales.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the “blocky” behavior of the decomposition where the edges are conserved over several scales before they die off rather quickly at a certain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comparison with Gaussian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decomp</a:t>
            </a:r>
            <a:r>
              <a:rPr lang="en-US" baseline="0" dirty="0" smtClean="0"/>
              <a:t>, median based </a:t>
            </a:r>
            <a:r>
              <a:rPr lang="en-US" baseline="0" dirty="0" err="1" smtClean="0"/>
              <a:t>decomp</a:t>
            </a:r>
            <a:r>
              <a:rPr lang="en-US" baseline="0" dirty="0" smtClean="0"/>
              <a:t> conserves the enriched regions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a certain scale then removes them completely. Unlike</a:t>
            </a:r>
          </a:p>
          <a:p>
            <a:r>
              <a:rPr lang="en-US" baseline="0" dirty="0" smtClean="0"/>
              <a:t>Gaussian, where all the signal features are transferred till the highest scale in the decomposition. This property makes median filtering a better candidate</a:t>
            </a:r>
          </a:p>
          <a:p>
            <a:r>
              <a:rPr lang="en-US" baseline="0" dirty="0" smtClean="0"/>
              <a:t>For </a:t>
            </a:r>
            <a:r>
              <a:rPr lang="en-US" baseline="0" dirty="0" err="1" smtClean="0"/>
              <a:t>analysing</a:t>
            </a:r>
            <a:r>
              <a:rPr lang="en-US" baseline="0" dirty="0" smtClean="0"/>
              <a:t> the which scales levels are enriched in the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5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puts the MS decomposition aside.</a:t>
            </a:r>
          </a:p>
          <a:p>
            <a:r>
              <a:rPr lang="en-US" dirty="0" smtClean="0"/>
              <a:t>For dealing with non-uniform </a:t>
            </a:r>
            <a:r>
              <a:rPr lang="en-US" dirty="0" err="1" smtClean="0"/>
              <a:t>mappability</a:t>
            </a:r>
            <a:r>
              <a:rPr lang="en-US" dirty="0" smtClean="0"/>
              <a:t> we generate multi-</a:t>
            </a:r>
            <a:r>
              <a:rPr lang="en-US" dirty="0" err="1" smtClean="0"/>
              <a:t>mappability</a:t>
            </a:r>
            <a:r>
              <a:rPr lang="en-US" dirty="0" smtClean="0"/>
              <a:t> profile and use</a:t>
            </a:r>
            <a:r>
              <a:rPr lang="en-US" baseline="0" dirty="0" smtClean="0"/>
              <a:t> it in a correction procedure.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 broad, punctate and TF peak calling</a:t>
            </a:r>
            <a:r>
              <a:rPr lang="en-US" baseline="0" dirty="0" smtClean="0"/>
              <a:t> with default parameters or with user defined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set of parameters based on gene length distributions.</a:t>
            </a:r>
          </a:p>
          <a:p>
            <a:r>
              <a:rPr lang="en-US" dirty="0" smtClean="0"/>
              <a:t>We used the parameters proposed by the methods authors.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troughs are particularly important</a:t>
            </a:r>
            <a:r>
              <a:rPr lang="en-US" baseline="0" dirty="0" smtClean="0"/>
              <a:t> for algorithms that do enhancer prediction since they are the most likely spots where TFs bind.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5AB3E-BF21-4B34-BD24-18265B787B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3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DAA5-7F1C-460B-B792-11AF0E4F8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1" dirty="0"/>
              <a:t>Figure 4: (b) Aggregation of elongating Pol2s2 signal around promoters of genes with low expression and punctate polymerase binding (“Punctate-Low”), genes with high expression and punctate polymerase binding (“Punctate-High”). The aggregation signal for stalled polymerase bound promoters (“Punctate-Low”) show the smallest Pol2s2 signal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DAA5-7F1C-460B-B792-11AF0E4F8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AA5-9A4A-4144-B24C-9A6A95E62E55}" type="datetime1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E092-137B-4F29-86AF-BBE6EABAF6B9}" type="datetime1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5353-0A9D-49DF-9C44-58B0FC7746B8}" type="datetime1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6449-B434-4986-9678-5B8DA52D8FC0}" type="datetime1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8B03-2165-4DEE-9DED-74B482AAFFE3}" type="datetime1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161C-9CD1-4B08-9E63-D30255F0F2E5}" type="datetime1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8578-AF6D-49D4-A863-9E85E40AF61A}" type="datetime1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2C78-F1C8-4811-A256-A91BC88EB3CD}" type="datetime1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3FDA-A691-4181-86D6-69033CF6567E}" type="datetime1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27D6-D9CF-4F32-AF2C-C31D02F33B57}" type="datetime1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52B-878C-4E63-A7E5-16069068B8F5}" type="datetime1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4F01-0992-4D6E-B89A-63FFFA730DD5}" type="datetime1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gersteinlab.org/proj/MUSIC/music/H3K4me3.mp3" TargetMode="External"/><Relationship Id="rId2" Type="http://schemas.openxmlformats.org/officeDocument/2006/relationships/hyperlink" Target="http://archive.gersteinlab.org/proj/MUSIC/music/H3K36me3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rif.harmanci@yal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Peak Calling with MUSIC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Harmanci</a:t>
            </a:r>
            <a:endParaRPr lang="en-US" dirty="0" smtClean="0"/>
          </a:p>
          <a:p>
            <a:r>
              <a:rPr lang="en-US" dirty="0" smtClean="0"/>
              <a:t>Gerstein Lab, Yale University</a:t>
            </a:r>
          </a:p>
          <a:p>
            <a:r>
              <a:rPr lang="en-US" dirty="0" smtClean="0"/>
              <a:t>January 23,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rif\Box Sync\Papers\MUSIC.Apr.2013\Presentations\Dec.11.2014\Figures\human_scale_specific_peak_fra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08" y="3422466"/>
            <a:ext cx="4174190" cy="3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rif\Box Sync\Papers\MUSIC.Apr.2013\Presentations\Dec.11.2014\Figures\fly_scale_specific_peak_frac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1" y="3337151"/>
            <a:ext cx="4285597" cy="32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7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MUSIC Identifies Scale Spectrum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703214"/>
            <a:ext cx="8229600" cy="2627811"/>
          </a:xfrm>
        </p:spPr>
        <p:txBody>
          <a:bodyPr/>
          <a:lstStyle/>
          <a:p>
            <a:r>
              <a:rPr lang="en-US" sz="2600" dirty="0" smtClean="0"/>
              <a:t>For each ER, what is the largest scale at which we </a:t>
            </a:r>
            <a:r>
              <a:rPr lang="en-US" sz="2600" dirty="0" err="1" smtClean="0"/>
              <a:t>we</a:t>
            </a:r>
            <a:r>
              <a:rPr lang="en-US" sz="2600" dirty="0" smtClean="0"/>
              <a:t> observe it? </a:t>
            </a:r>
          </a:p>
          <a:p>
            <a:pPr lvl="1"/>
            <a:r>
              <a:rPr lang="en-US" sz="2200" dirty="0" smtClean="0"/>
              <a:t>Small scales: Punctate ERs</a:t>
            </a:r>
          </a:p>
          <a:p>
            <a:pPr lvl="1"/>
            <a:r>
              <a:rPr lang="en-US" sz="2200" dirty="0" smtClean="0"/>
              <a:t>Large scales: Broad ERs</a:t>
            </a:r>
          </a:p>
          <a:p>
            <a:r>
              <a:rPr lang="en-US" sz="2600" dirty="0" smtClean="0"/>
              <a:t>Scale Spectrum: Fraction of coverage of genome at different scales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8" y="1020805"/>
            <a:ext cx="761667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 Identifies </a:t>
            </a:r>
            <a:r>
              <a:rPr lang="en-US" dirty="0" err="1" smtClean="0"/>
              <a:t>Mappable</a:t>
            </a:r>
            <a:r>
              <a:rPr lang="en-US" dirty="0" smtClean="0"/>
              <a:t> Troughs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06196" y="1358534"/>
            <a:ext cx="0" cy="757646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-13063" y="3368311"/>
            <a:ext cx="4219303" cy="33721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each ER, one trough with high </a:t>
            </a:r>
            <a:r>
              <a:rPr lang="en-US" dirty="0" err="1" smtClean="0"/>
              <a:t>mappability</a:t>
            </a:r>
            <a:r>
              <a:rPr lang="en-US" dirty="0" smtClean="0"/>
              <a:t> is reported</a:t>
            </a:r>
          </a:p>
          <a:p>
            <a:pPr lvl="1"/>
            <a:r>
              <a:rPr lang="en-US" dirty="0" smtClean="0"/>
              <a:t>We can report more troughs</a:t>
            </a:r>
          </a:p>
          <a:p>
            <a:r>
              <a:rPr lang="en-US" dirty="0" smtClean="0"/>
              <a:t>Pol2 is depleted at H3K4me3 troughs for fly</a:t>
            </a:r>
          </a:p>
          <a:p>
            <a:endParaRPr lang="en-US" dirty="0"/>
          </a:p>
        </p:txBody>
      </p:sp>
      <p:pic>
        <p:nvPicPr>
          <p:cNvPr id="5126" name="Picture 6" descr="C:\Users\Arif\Box Sync\Papers\MUSIC.Apr.2013\Presentations\Dec.11.2014\Figures\pol2_trough_ag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48" y="3657599"/>
            <a:ext cx="405304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15" y="1528349"/>
            <a:ext cx="13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Reported 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6896" y="2046513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Reported Trough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44494" y="334409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Fly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2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H3K27ac </a:t>
            </a:r>
            <a:r>
              <a:rPr lang="en-US" dirty="0" err="1" smtClean="0"/>
              <a:t>Mappable</a:t>
            </a:r>
            <a:r>
              <a:rPr lang="en-US" dirty="0" smtClean="0"/>
              <a:t> Troughs</a:t>
            </a:r>
            <a:endParaRPr lang="en-US" dirty="0"/>
          </a:p>
        </p:txBody>
      </p:sp>
      <p:pic>
        <p:nvPicPr>
          <p:cNvPr id="11268" name="Picture 4" descr="C:\Users\Arif\Box Sync\Presentations\GM.Dec.18.2014\figures\K562\H3K27ac\trough_aggreg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" y="744127"/>
            <a:ext cx="7203233" cy="58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60035" y="1253447"/>
            <a:ext cx="1858572" cy="2527443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15841" y="1253447"/>
            <a:ext cx="1746604" cy="3318553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33675" y="955499"/>
            <a:ext cx="20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Pol2 bimodal peaks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if\Box Sync\Presentations\GM.Dec.18.2014\figures\K562\H3K27ac\climax_aggreg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46" y="1748905"/>
            <a:ext cx="5042547" cy="40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rif\Box Sync\Presentations\GM.Dec.18.2014\figures\K562\H3K27ac\random_trough_aggreg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" y="1711582"/>
            <a:ext cx="5042547" cy="40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40147" y="2649894"/>
            <a:ext cx="1291646" cy="197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6578" y="132359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470" y="1294629"/>
            <a:ext cx="263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Randomly Shifted Troughs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7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H3K27ac Summits and Random Regions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zgun\Desktop\Box\My Box Files\papers\multiscale_peak_caller.Sep.2013\figures\Pol2_features\scale_vs_expres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1242424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21014" y="6017623"/>
            <a:ext cx="2253114" cy="165945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11700" y="3592649"/>
            <a:ext cx="1720850" cy="1911532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5549" y="5768267"/>
            <a:ext cx="161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Stalled</a:t>
            </a:r>
          </a:p>
          <a:p>
            <a:r>
              <a:rPr lang="en-US" dirty="0" smtClean="0"/>
              <a:t>(Punctate-Low)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7768" y="4194358"/>
            <a:ext cx="1379993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Elongating</a:t>
            </a:r>
          </a:p>
          <a:p>
            <a:r>
              <a:rPr lang="en-US" dirty="0" smtClean="0"/>
              <a:t>(Broad-High)</a:t>
            </a:r>
            <a:endParaRPr lang="en-US" dirty="0"/>
          </a:p>
        </p:txBody>
      </p:sp>
      <p:cxnSp>
        <p:nvCxnSpPr>
          <p:cNvPr id="5" name="Straight Arrow Connector 4"/>
          <p:cNvCxnSpPr>
            <a:stCxn id="26" idx="3"/>
            <a:endCxn id="8" idx="1"/>
          </p:cNvCxnSpPr>
          <p:nvPr/>
        </p:nvCxnSpPr>
        <p:spPr>
          <a:xfrm>
            <a:off x="6432550" y="4548415"/>
            <a:ext cx="1025218" cy="14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3"/>
          </p:cNvCxnSpPr>
          <p:nvPr/>
        </p:nvCxnSpPr>
        <p:spPr>
          <a:xfrm flipV="1">
            <a:off x="5274128" y="6088380"/>
            <a:ext cx="2290312" cy="122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1" y="267018"/>
            <a:ext cx="86548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Pol2 Scale Spectrum over Protein Coding Genes Reveal Different Patterns of Gene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32000" y="1701800"/>
            <a:ext cx="5657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Ozgun\Desktop\Box\My Box Files\papers\multiscale_peak_caller.Sep.2013\figures\Pol2_features\pol2s2_aggreg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720850"/>
            <a:ext cx="6386512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851400" y="1778000"/>
            <a:ext cx="0" cy="45212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54575" y="1381125"/>
            <a:ext cx="876300" cy="0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0270" y="130302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body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26080" y="1303020"/>
            <a:ext cx="110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864100" y="1358900"/>
            <a:ext cx="0" cy="33655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82881" y="68897"/>
            <a:ext cx="8654880" cy="131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Pol2 Scale Spectrum over Protein Coding Genes Reveal Different Patterns of Gene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makes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044"/>
            <a:ext cx="8229600" cy="50819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get_multiscale_music</a:t>
            </a:r>
            <a:r>
              <a:rPr lang="en-US" dirty="0" smtClean="0"/>
              <a:t>: Generates a .wav file using the aggregate </a:t>
            </a:r>
            <a:r>
              <a:rPr lang="en-US" dirty="0" err="1" smtClean="0"/>
              <a:t>multiscale</a:t>
            </a:r>
            <a:r>
              <a:rPr lang="en-US" dirty="0" smtClean="0"/>
              <a:t> decomposition</a:t>
            </a:r>
          </a:p>
          <a:p>
            <a:r>
              <a:rPr lang="en-US" dirty="0" smtClean="0"/>
              <a:t>Listen to K562 H3K36me3 chromosome 1: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archive.gersteinlab.org/proj/MUSIC/music/H3K36me3.mp3</a:t>
            </a:r>
            <a:endParaRPr lang="en-US" dirty="0" smtClean="0"/>
          </a:p>
          <a:p>
            <a:pPr lvl="1"/>
            <a:r>
              <a:rPr lang="en-US" dirty="0" smtClean="0"/>
              <a:t>Telomeres are vocal, centromeres (46:00-53:00) are silent</a:t>
            </a:r>
          </a:p>
          <a:p>
            <a:r>
              <a:rPr lang="en-US" dirty="0" smtClean="0"/>
              <a:t>Listen K562 H3K4me3 </a:t>
            </a:r>
            <a:r>
              <a:rPr lang="en-US" dirty="0"/>
              <a:t>chromosome </a:t>
            </a:r>
            <a:r>
              <a:rPr lang="en-US" dirty="0" smtClean="0"/>
              <a:t>1: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archive.gersteinlab.org/proj/MUSIC/music/H3K4me3.mp3</a:t>
            </a:r>
            <a:endParaRPr lang="en-US" dirty="0" smtClean="0"/>
          </a:p>
          <a:p>
            <a:pPr lvl="1"/>
            <a:r>
              <a:rPr lang="en-US" dirty="0" smtClean="0"/>
              <a:t>More “</a:t>
            </a:r>
            <a:r>
              <a:rPr lang="en-US" dirty="0" err="1" smtClean="0"/>
              <a:t>clicky</a:t>
            </a:r>
            <a:r>
              <a:rPr lang="en-US" dirty="0" smtClean="0"/>
              <a:t>” than H3K36me3 with more punctate enriched regions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Peaks at multiple scales</a:t>
            </a:r>
          </a:p>
          <a:p>
            <a:r>
              <a:rPr lang="en-US" dirty="0" smtClean="0"/>
              <a:t>Final (merged) peaks</a:t>
            </a:r>
          </a:p>
          <a:p>
            <a:r>
              <a:rPr lang="en-US" dirty="0" smtClean="0"/>
              <a:t>Scale spectrum for each factor/histone modification</a:t>
            </a:r>
          </a:p>
          <a:p>
            <a:endParaRPr lang="en-US" dirty="0"/>
          </a:p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Harmanci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arif.harmanci@yale.edu</a:t>
            </a:r>
            <a:r>
              <a:rPr lang="en-US" dirty="0" smtClean="0"/>
              <a:t>), Joel </a:t>
            </a:r>
            <a:r>
              <a:rPr lang="en-US" dirty="0" err="1" smtClean="0"/>
              <a:t>Rozowsky</a:t>
            </a:r>
            <a:r>
              <a:rPr lang="en-US" dirty="0" smtClean="0"/>
              <a:t>, Mark Gerstein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19217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4674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8" y="2881746"/>
            <a:ext cx="4429125" cy="268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1" y="2875598"/>
            <a:ext cx="4391025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</a:t>
            </a:r>
            <a:r>
              <a:rPr lang="en-US" dirty="0" err="1" smtClean="0"/>
              <a:t>vs</a:t>
            </a:r>
            <a:r>
              <a:rPr lang="en-US" dirty="0" smtClean="0"/>
              <a:t> Median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4960" y="2240280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Gaussian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58840" y="2240280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Median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82880" y="2849879"/>
            <a:ext cx="4358640" cy="273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4583" y="2849603"/>
            <a:ext cx="4358640" cy="27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44827" y="3445256"/>
            <a:ext cx="0" cy="21919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573862" y="4300635"/>
            <a:ext cx="16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Increasing Scale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55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052"/>
            <a:ext cx="8229600" cy="53644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Identification of enriched regions in the data from </a:t>
            </a:r>
            <a:r>
              <a:rPr lang="en-US" dirty="0" err="1" smtClean="0"/>
              <a:t>ChIP-Seq</a:t>
            </a:r>
            <a:r>
              <a:rPr lang="en-US" dirty="0" smtClean="0"/>
              <a:t> experiments</a:t>
            </a:r>
          </a:p>
          <a:p>
            <a:pPr lvl="1"/>
            <a:r>
              <a:rPr lang="en-US" dirty="0" smtClean="0"/>
              <a:t>MUSIC: </a:t>
            </a:r>
            <a:r>
              <a:rPr lang="en-US" b="1" i="1" dirty="0" err="1" smtClean="0"/>
              <a:t>MU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lti</a:t>
            </a:r>
            <a:r>
              <a:rPr lang="en-US" b="1" i="1" dirty="0" err="1" smtClean="0"/>
              <a:t>S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cale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enr</a:t>
            </a:r>
            <a:r>
              <a:rPr lang="en-US" b="1" i="1" dirty="0" err="1" smtClean="0"/>
              <a:t>I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chment</a:t>
            </a:r>
            <a:r>
              <a:rPr lang="en-US" dirty="0" smtClean="0"/>
              <a:t> </a:t>
            </a:r>
            <a:r>
              <a:rPr lang="en-US" b="1" i="1" dirty="0" smtClean="0"/>
              <a:t>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alling </a:t>
            </a:r>
            <a:r>
              <a:rPr lang="en-US" dirty="0" smtClean="0"/>
              <a:t>(</a:t>
            </a:r>
            <a:r>
              <a:rPr lang="en-US" dirty="0" err="1" smtClean="0"/>
              <a:t>Harmanci</a:t>
            </a:r>
            <a:r>
              <a:rPr lang="en-US" dirty="0" smtClean="0"/>
              <a:t> et al, Genome Biology, 2014)</a:t>
            </a:r>
          </a:p>
          <a:p>
            <a:pPr lvl="1"/>
            <a:r>
              <a:rPr lang="en-US" dirty="0" smtClean="0"/>
              <a:t>Code available </a:t>
            </a:r>
            <a:r>
              <a:rPr lang="en-US" dirty="0" err="1" smtClean="0"/>
              <a:t>gersteinlab</a:t>
            </a:r>
            <a:r>
              <a:rPr lang="en-US" dirty="0" smtClean="0"/>
              <a:t> </a:t>
            </a:r>
            <a:r>
              <a:rPr lang="en-US" dirty="0" err="1" smtClean="0"/>
              <a:t>github</a:t>
            </a:r>
            <a:r>
              <a:rPr lang="en-US" dirty="0" smtClean="0"/>
              <a:t> page:</a:t>
            </a:r>
          </a:p>
          <a:p>
            <a:pPr lvl="2"/>
            <a:r>
              <a:rPr lang="en-US" dirty="0" smtClean="0"/>
              <a:t>https</a:t>
            </a:r>
            <a:r>
              <a:rPr lang="en-US" dirty="0"/>
              <a:t>://github.com/gersteinlab/MUSIC</a:t>
            </a:r>
          </a:p>
          <a:p>
            <a:pPr lvl="2"/>
            <a:r>
              <a:rPr lang="en-US" dirty="0" smtClean="0"/>
              <a:t>Easy to build and run</a:t>
            </a:r>
          </a:p>
          <a:p>
            <a:r>
              <a:rPr lang="en-US" dirty="0" smtClean="0"/>
              <a:t>Two main motivations for a new peak (ER) caller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need to process the signals at different </a:t>
            </a:r>
            <a:r>
              <a:rPr lang="en-US" dirty="0" smtClean="0"/>
              <a:t>scales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Non-uniform </a:t>
            </a:r>
            <a:r>
              <a:rPr lang="en-US" dirty="0" err="1" smtClean="0"/>
              <a:t>mappability</a:t>
            </a:r>
            <a:r>
              <a:rPr lang="en-US" dirty="0" smtClean="0"/>
              <a:t> of the genomes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8" y="2881746"/>
            <a:ext cx="4429125" cy="268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51" y="2875598"/>
            <a:ext cx="4391025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</a:t>
            </a:r>
            <a:r>
              <a:rPr lang="en-US" dirty="0" err="1" smtClean="0"/>
              <a:t>vs</a:t>
            </a:r>
            <a:r>
              <a:rPr lang="en-US" dirty="0" smtClean="0"/>
              <a:t> Median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4960" y="2240280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Gaussian</a:t>
            </a:r>
            <a:endParaRPr lang="en-US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58840" y="2240280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Median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82880" y="2849879"/>
            <a:ext cx="4358640" cy="273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4583" y="2849603"/>
            <a:ext cx="4358640" cy="27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44827" y="3445256"/>
            <a:ext cx="0" cy="21919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573862" y="4300635"/>
            <a:ext cx="16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Increasing Scale</a:t>
            </a:r>
            <a:endParaRPr lang="en-US" i="1" dirty="0"/>
          </a:p>
        </p:txBody>
      </p:sp>
      <p:cxnSp>
        <p:nvCxnSpPr>
          <p:cNvPr id="6" name="Straight Arrow Connector 5"/>
          <p:cNvCxnSpPr>
            <a:stCxn id="18" idx="0"/>
          </p:cNvCxnSpPr>
          <p:nvPr/>
        </p:nvCxnSpPr>
        <p:spPr>
          <a:xfrm flipV="1">
            <a:off x="6790313" y="4619501"/>
            <a:ext cx="49874" cy="1270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2573" y="4545742"/>
            <a:ext cx="4321935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54380" y="425508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10kb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71412" y="5890173"/>
            <a:ext cx="2037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kb long peak gets </a:t>
            </a:r>
          </a:p>
          <a:p>
            <a:r>
              <a:rPr lang="en-US" dirty="0" smtClean="0"/>
              <a:t>lost at 10kb scale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1196" y="5638813"/>
            <a:ext cx="339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is blurred over all the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Enrichment Feature Filtering and Trimming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40838" y="3591098"/>
            <a:ext cx="8661862" cy="3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124" y="2895600"/>
            <a:ext cx="8562076" cy="24212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67113" y="2233389"/>
            <a:ext cx="1390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 </a:t>
            </a:r>
          </a:p>
          <a:p>
            <a:r>
              <a:rPr lang="en-US" dirty="0" smtClean="0"/>
              <a:t>Threshold 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820989" y="2260600"/>
            <a:ext cx="0" cy="21209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73975" y="2895600"/>
            <a:ext cx="22225" cy="14732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04800" y="1586994"/>
            <a:ext cx="8547100" cy="2037349"/>
          </a:xfrm>
          <a:custGeom>
            <a:avLst/>
            <a:gdLst>
              <a:gd name="connsiteX0" fmla="*/ 0 w 8547100"/>
              <a:gd name="connsiteY0" fmla="*/ 1855564 h 1855564"/>
              <a:gd name="connsiteX1" fmla="*/ 1854200 w 8547100"/>
              <a:gd name="connsiteY1" fmla="*/ 1652364 h 1855564"/>
              <a:gd name="connsiteX2" fmla="*/ 3149600 w 8547100"/>
              <a:gd name="connsiteY2" fmla="*/ 661764 h 1855564"/>
              <a:gd name="connsiteX3" fmla="*/ 4343400 w 8547100"/>
              <a:gd name="connsiteY3" fmla="*/ 128364 h 1855564"/>
              <a:gd name="connsiteX4" fmla="*/ 6286500 w 8547100"/>
              <a:gd name="connsiteY4" fmla="*/ 90264 h 1855564"/>
              <a:gd name="connsiteX5" fmla="*/ 7302500 w 8547100"/>
              <a:gd name="connsiteY5" fmla="*/ 1182464 h 1855564"/>
              <a:gd name="connsiteX6" fmla="*/ 7886700 w 8547100"/>
              <a:gd name="connsiteY6" fmla="*/ 1728564 h 1855564"/>
              <a:gd name="connsiteX7" fmla="*/ 8547100 w 8547100"/>
              <a:gd name="connsiteY7" fmla="*/ 1817464 h 1855564"/>
              <a:gd name="connsiteX0" fmla="*/ 0 w 8547100"/>
              <a:gd name="connsiteY0" fmla="*/ 1839784 h 1839784"/>
              <a:gd name="connsiteX1" fmla="*/ 1854200 w 8547100"/>
              <a:gd name="connsiteY1" fmla="*/ 1636584 h 1839784"/>
              <a:gd name="connsiteX2" fmla="*/ 3149600 w 8547100"/>
              <a:gd name="connsiteY2" fmla="*/ 645984 h 1839784"/>
              <a:gd name="connsiteX3" fmla="*/ 4343400 w 8547100"/>
              <a:gd name="connsiteY3" fmla="*/ 112584 h 1839784"/>
              <a:gd name="connsiteX4" fmla="*/ 6286500 w 8547100"/>
              <a:gd name="connsiteY4" fmla="*/ 74484 h 1839784"/>
              <a:gd name="connsiteX5" fmla="*/ 7632700 w 8547100"/>
              <a:gd name="connsiteY5" fmla="*/ 950784 h 1839784"/>
              <a:gd name="connsiteX6" fmla="*/ 7886700 w 8547100"/>
              <a:gd name="connsiteY6" fmla="*/ 1712784 h 1839784"/>
              <a:gd name="connsiteX7" fmla="*/ 8547100 w 8547100"/>
              <a:gd name="connsiteY7" fmla="*/ 1801684 h 1839784"/>
              <a:gd name="connsiteX0" fmla="*/ 0 w 8547100"/>
              <a:gd name="connsiteY0" fmla="*/ 1839784 h 1839784"/>
              <a:gd name="connsiteX1" fmla="*/ 1854200 w 8547100"/>
              <a:gd name="connsiteY1" fmla="*/ 1636584 h 1839784"/>
              <a:gd name="connsiteX2" fmla="*/ 3149600 w 8547100"/>
              <a:gd name="connsiteY2" fmla="*/ 645984 h 1839784"/>
              <a:gd name="connsiteX3" fmla="*/ 4343400 w 8547100"/>
              <a:gd name="connsiteY3" fmla="*/ 112584 h 1839784"/>
              <a:gd name="connsiteX4" fmla="*/ 6286500 w 8547100"/>
              <a:gd name="connsiteY4" fmla="*/ 74484 h 1839784"/>
              <a:gd name="connsiteX5" fmla="*/ 7632700 w 8547100"/>
              <a:gd name="connsiteY5" fmla="*/ 950784 h 1839784"/>
              <a:gd name="connsiteX6" fmla="*/ 7912100 w 8547100"/>
              <a:gd name="connsiteY6" fmla="*/ 1750884 h 1839784"/>
              <a:gd name="connsiteX7" fmla="*/ 8547100 w 8547100"/>
              <a:gd name="connsiteY7" fmla="*/ 1801684 h 1839784"/>
              <a:gd name="connsiteX0" fmla="*/ 0 w 8547100"/>
              <a:gd name="connsiteY0" fmla="*/ 1839784 h 1839784"/>
              <a:gd name="connsiteX1" fmla="*/ 1854200 w 8547100"/>
              <a:gd name="connsiteY1" fmla="*/ 1636584 h 1839784"/>
              <a:gd name="connsiteX2" fmla="*/ 3149600 w 8547100"/>
              <a:gd name="connsiteY2" fmla="*/ 645984 h 1839784"/>
              <a:gd name="connsiteX3" fmla="*/ 4343400 w 8547100"/>
              <a:gd name="connsiteY3" fmla="*/ 112584 h 1839784"/>
              <a:gd name="connsiteX4" fmla="*/ 6286500 w 8547100"/>
              <a:gd name="connsiteY4" fmla="*/ 74484 h 1839784"/>
              <a:gd name="connsiteX5" fmla="*/ 7632700 w 8547100"/>
              <a:gd name="connsiteY5" fmla="*/ 950784 h 1839784"/>
              <a:gd name="connsiteX6" fmla="*/ 8166100 w 8547100"/>
              <a:gd name="connsiteY6" fmla="*/ 1674684 h 1839784"/>
              <a:gd name="connsiteX7" fmla="*/ 8547100 w 8547100"/>
              <a:gd name="connsiteY7" fmla="*/ 1801684 h 1839784"/>
              <a:gd name="connsiteX0" fmla="*/ 0 w 8547100"/>
              <a:gd name="connsiteY0" fmla="*/ 1834276 h 1834276"/>
              <a:gd name="connsiteX1" fmla="*/ 1854200 w 8547100"/>
              <a:gd name="connsiteY1" fmla="*/ 1631076 h 1834276"/>
              <a:gd name="connsiteX2" fmla="*/ 2832100 w 8547100"/>
              <a:gd name="connsiteY2" fmla="*/ 513476 h 1834276"/>
              <a:gd name="connsiteX3" fmla="*/ 4343400 w 8547100"/>
              <a:gd name="connsiteY3" fmla="*/ 107076 h 1834276"/>
              <a:gd name="connsiteX4" fmla="*/ 6286500 w 8547100"/>
              <a:gd name="connsiteY4" fmla="*/ 68976 h 1834276"/>
              <a:gd name="connsiteX5" fmla="*/ 7632700 w 8547100"/>
              <a:gd name="connsiteY5" fmla="*/ 945276 h 1834276"/>
              <a:gd name="connsiteX6" fmla="*/ 8166100 w 8547100"/>
              <a:gd name="connsiteY6" fmla="*/ 1669176 h 1834276"/>
              <a:gd name="connsiteX7" fmla="*/ 8547100 w 8547100"/>
              <a:gd name="connsiteY7" fmla="*/ 1796176 h 1834276"/>
              <a:gd name="connsiteX0" fmla="*/ 0 w 8547100"/>
              <a:gd name="connsiteY0" fmla="*/ 1834276 h 1834276"/>
              <a:gd name="connsiteX1" fmla="*/ 2095500 w 8547100"/>
              <a:gd name="connsiteY1" fmla="*/ 1618376 h 1834276"/>
              <a:gd name="connsiteX2" fmla="*/ 2832100 w 8547100"/>
              <a:gd name="connsiteY2" fmla="*/ 513476 h 1834276"/>
              <a:gd name="connsiteX3" fmla="*/ 4343400 w 8547100"/>
              <a:gd name="connsiteY3" fmla="*/ 107076 h 1834276"/>
              <a:gd name="connsiteX4" fmla="*/ 6286500 w 8547100"/>
              <a:gd name="connsiteY4" fmla="*/ 68976 h 1834276"/>
              <a:gd name="connsiteX5" fmla="*/ 7632700 w 8547100"/>
              <a:gd name="connsiteY5" fmla="*/ 945276 h 1834276"/>
              <a:gd name="connsiteX6" fmla="*/ 8166100 w 8547100"/>
              <a:gd name="connsiteY6" fmla="*/ 1669176 h 1834276"/>
              <a:gd name="connsiteX7" fmla="*/ 8547100 w 8547100"/>
              <a:gd name="connsiteY7" fmla="*/ 1796176 h 1834276"/>
              <a:gd name="connsiteX0" fmla="*/ 0 w 8547100"/>
              <a:gd name="connsiteY0" fmla="*/ 2007425 h 2007425"/>
              <a:gd name="connsiteX1" fmla="*/ 2095500 w 8547100"/>
              <a:gd name="connsiteY1" fmla="*/ 1791525 h 2007425"/>
              <a:gd name="connsiteX2" fmla="*/ 2832100 w 8547100"/>
              <a:gd name="connsiteY2" fmla="*/ 686625 h 2007425"/>
              <a:gd name="connsiteX3" fmla="*/ 4343400 w 8547100"/>
              <a:gd name="connsiteY3" fmla="*/ 280225 h 2007425"/>
              <a:gd name="connsiteX4" fmla="*/ 6413500 w 8547100"/>
              <a:gd name="connsiteY4" fmla="*/ 38925 h 2007425"/>
              <a:gd name="connsiteX5" fmla="*/ 7632700 w 8547100"/>
              <a:gd name="connsiteY5" fmla="*/ 1118425 h 2007425"/>
              <a:gd name="connsiteX6" fmla="*/ 8166100 w 8547100"/>
              <a:gd name="connsiteY6" fmla="*/ 1842325 h 2007425"/>
              <a:gd name="connsiteX7" fmla="*/ 8547100 w 8547100"/>
              <a:gd name="connsiteY7" fmla="*/ 1969325 h 2007425"/>
              <a:gd name="connsiteX0" fmla="*/ 0 w 8547100"/>
              <a:gd name="connsiteY0" fmla="*/ 2084345 h 2084345"/>
              <a:gd name="connsiteX1" fmla="*/ 2095500 w 8547100"/>
              <a:gd name="connsiteY1" fmla="*/ 1868445 h 2084345"/>
              <a:gd name="connsiteX2" fmla="*/ 2832100 w 8547100"/>
              <a:gd name="connsiteY2" fmla="*/ 763545 h 2084345"/>
              <a:gd name="connsiteX3" fmla="*/ 3670300 w 8547100"/>
              <a:gd name="connsiteY3" fmla="*/ 103145 h 2084345"/>
              <a:gd name="connsiteX4" fmla="*/ 6413500 w 8547100"/>
              <a:gd name="connsiteY4" fmla="*/ 115845 h 2084345"/>
              <a:gd name="connsiteX5" fmla="*/ 7632700 w 8547100"/>
              <a:gd name="connsiteY5" fmla="*/ 1195345 h 2084345"/>
              <a:gd name="connsiteX6" fmla="*/ 8166100 w 8547100"/>
              <a:gd name="connsiteY6" fmla="*/ 1919245 h 2084345"/>
              <a:gd name="connsiteX7" fmla="*/ 8547100 w 8547100"/>
              <a:gd name="connsiteY7" fmla="*/ 2046245 h 2084345"/>
              <a:gd name="connsiteX0" fmla="*/ 0 w 8547100"/>
              <a:gd name="connsiteY0" fmla="*/ 2100658 h 2100658"/>
              <a:gd name="connsiteX1" fmla="*/ 2095500 w 8547100"/>
              <a:gd name="connsiteY1" fmla="*/ 1884758 h 2100658"/>
              <a:gd name="connsiteX2" fmla="*/ 2832100 w 8547100"/>
              <a:gd name="connsiteY2" fmla="*/ 779858 h 2100658"/>
              <a:gd name="connsiteX3" fmla="*/ 3670300 w 8547100"/>
              <a:gd name="connsiteY3" fmla="*/ 119458 h 2100658"/>
              <a:gd name="connsiteX4" fmla="*/ 4838700 w 8547100"/>
              <a:gd name="connsiteY4" fmla="*/ 106758 h 2100658"/>
              <a:gd name="connsiteX5" fmla="*/ 7632700 w 8547100"/>
              <a:gd name="connsiteY5" fmla="*/ 1211658 h 2100658"/>
              <a:gd name="connsiteX6" fmla="*/ 8166100 w 8547100"/>
              <a:gd name="connsiteY6" fmla="*/ 1935558 h 2100658"/>
              <a:gd name="connsiteX7" fmla="*/ 8547100 w 8547100"/>
              <a:gd name="connsiteY7" fmla="*/ 2062558 h 2100658"/>
              <a:gd name="connsiteX0" fmla="*/ 0 w 8547100"/>
              <a:gd name="connsiteY0" fmla="*/ 2071058 h 2071058"/>
              <a:gd name="connsiteX1" fmla="*/ 2095500 w 8547100"/>
              <a:gd name="connsiteY1" fmla="*/ 1855158 h 2071058"/>
              <a:gd name="connsiteX2" fmla="*/ 2832100 w 8547100"/>
              <a:gd name="connsiteY2" fmla="*/ 750258 h 2071058"/>
              <a:gd name="connsiteX3" fmla="*/ 3136900 w 8547100"/>
              <a:gd name="connsiteY3" fmla="*/ 166058 h 2071058"/>
              <a:gd name="connsiteX4" fmla="*/ 4838700 w 8547100"/>
              <a:gd name="connsiteY4" fmla="*/ 77158 h 2071058"/>
              <a:gd name="connsiteX5" fmla="*/ 7632700 w 8547100"/>
              <a:gd name="connsiteY5" fmla="*/ 1182058 h 2071058"/>
              <a:gd name="connsiteX6" fmla="*/ 8166100 w 8547100"/>
              <a:gd name="connsiteY6" fmla="*/ 1905958 h 2071058"/>
              <a:gd name="connsiteX7" fmla="*/ 8547100 w 8547100"/>
              <a:gd name="connsiteY7" fmla="*/ 2032958 h 2071058"/>
              <a:gd name="connsiteX0" fmla="*/ 0 w 8547100"/>
              <a:gd name="connsiteY0" fmla="*/ 2124598 h 2139149"/>
              <a:gd name="connsiteX1" fmla="*/ 2095500 w 8547100"/>
              <a:gd name="connsiteY1" fmla="*/ 1908698 h 2139149"/>
              <a:gd name="connsiteX2" fmla="*/ 3136900 w 8547100"/>
              <a:gd name="connsiteY2" fmla="*/ 219598 h 2139149"/>
              <a:gd name="connsiteX3" fmla="*/ 4838700 w 8547100"/>
              <a:gd name="connsiteY3" fmla="*/ 130698 h 2139149"/>
              <a:gd name="connsiteX4" fmla="*/ 7632700 w 8547100"/>
              <a:gd name="connsiteY4" fmla="*/ 1235598 h 2139149"/>
              <a:gd name="connsiteX5" fmla="*/ 8166100 w 8547100"/>
              <a:gd name="connsiteY5" fmla="*/ 1959498 h 2139149"/>
              <a:gd name="connsiteX6" fmla="*/ 8547100 w 8547100"/>
              <a:gd name="connsiteY6" fmla="*/ 2086498 h 2139149"/>
              <a:gd name="connsiteX0" fmla="*/ 0 w 8547100"/>
              <a:gd name="connsiteY0" fmla="*/ 2036004 h 2040442"/>
              <a:gd name="connsiteX1" fmla="*/ 2095500 w 8547100"/>
              <a:gd name="connsiteY1" fmla="*/ 1820104 h 2040442"/>
              <a:gd name="connsiteX2" fmla="*/ 2946400 w 8547100"/>
              <a:gd name="connsiteY2" fmla="*/ 385004 h 2040442"/>
              <a:gd name="connsiteX3" fmla="*/ 4838700 w 8547100"/>
              <a:gd name="connsiteY3" fmla="*/ 42104 h 2040442"/>
              <a:gd name="connsiteX4" fmla="*/ 7632700 w 8547100"/>
              <a:gd name="connsiteY4" fmla="*/ 1147004 h 2040442"/>
              <a:gd name="connsiteX5" fmla="*/ 8166100 w 8547100"/>
              <a:gd name="connsiteY5" fmla="*/ 1870904 h 2040442"/>
              <a:gd name="connsiteX6" fmla="*/ 8547100 w 8547100"/>
              <a:gd name="connsiteY6" fmla="*/ 1997904 h 2040442"/>
              <a:gd name="connsiteX0" fmla="*/ 0 w 8547100"/>
              <a:gd name="connsiteY0" fmla="*/ 2038594 h 2043438"/>
              <a:gd name="connsiteX1" fmla="*/ 2095500 w 8547100"/>
              <a:gd name="connsiteY1" fmla="*/ 1822694 h 2043438"/>
              <a:gd name="connsiteX2" fmla="*/ 2743200 w 8547100"/>
              <a:gd name="connsiteY2" fmla="*/ 374894 h 2043438"/>
              <a:gd name="connsiteX3" fmla="*/ 4838700 w 8547100"/>
              <a:gd name="connsiteY3" fmla="*/ 44694 h 2043438"/>
              <a:gd name="connsiteX4" fmla="*/ 7632700 w 8547100"/>
              <a:gd name="connsiteY4" fmla="*/ 1149594 h 2043438"/>
              <a:gd name="connsiteX5" fmla="*/ 8166100 w 8547100"/>
              <a:gd name="connsiteY5" fmla="*/ 1873494 h 2043438"/>
              <a:gd name="connsiteX6" fmla="*/ 8547100 w 8547100"/>
              <a:gd name="connsiteY6" fmla="*/ 2000494 h 2043438"/>
              <a:gd name="connsiteX0" fmla="*/ 0 w 8547100"/>
              <a:gd name="connsiteY0" fmla="*/ 2032505 h 2037349"/>
              <a:gd name="connsiteX1" fmla="*/ 2095500 w 8547100"/>
              <a:gd name="connsiteY1" fmla="*/ 1816605 h 2037349"/>
              <a:gd name="connsiteX2" fmla="*/ 2743200 w 8547100"/>
              <a:gd name="connsiteY2" fmla="*/ 368805 h 2037349"/>
              <a:gd name="connsiteX3" fmla="*/ 4838700 w 8547100"/>
              <a:gd name="connsiteY3" fmla="*/ 38605 h 2037349"/>
              <a:gd name="connsiteX4" fmla="*/ 6972300 w 8547100"/>
              <a:gd name="connsiteY4" fmla="*/ 1054605 h 2037349"/>
              <a:gd name="connsiteX5" fmla="*/ 8166100 w 8547100"/>
              <a:gd name="connsiteY5" fmla="*/ 1867405 h 2037349"/>
              <a:gd name="connsiteX6" fmla="*/ 8547100 w 8547100"/>
              <a:gd name="connsiteY6" fmla="*/ 1994405 h 203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7100" h="2037349">
                <a:moveTo>
                  <a:pt x="0" y="2032505"/>
                </a:moveTo>
                <a:cubicBezTo>
                  <a:pt x="664633" y="2030388"/>
                  <a:pt x="1638300" y="2093888"/>
                  <a:pt x="2095500" y="1816605"/>
                </a:cubicBezTo>
                <a:cubicBezTo>
                  <a:pt x="2552700" y="1539322"/>
                  <a:pt x="2286000" y="665138"/>
                  <a:pt x="2743200" y="368805"/>
                </a:cubicBezTo>
                <a:cubicBezTo>
                  <a:pt x="3200400" y="72472"/>
                  <a:pt x="4133850" y="-75695"/>
                  <a:pt x="4838700" y="38605"/>
                </a:cubicBezTo>
                <a:cubicBezTo>
                  <a:pt x="5543550" y="152905"/>
                  <a:pt x="6417733" y="749805"/>
                  <a:pt x="6972300" y="1054605"/>
                </a:cubicBezTo>
                <a:cubicBezTo>
                  <a:pt x="7526867" y="1359405"/>
                  <a:pt x="7903633" y="1710772"/>
                  <a:pt x="8166100" y="1867405"/>
                </a:cubicBezTo>
                <a:cubicBezTo>
                  <a:pt x="8428567" y="2024038"/>
                  <a:pt x="8386233" y="1977472"/>
                  <a:pt x="8547100" y="19944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832100" y="4381500"/>
            <a:ext cx="48641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52500" y="3975100"/>
            <a:ext cx="7899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941388" y="3606800"/>
            <a:ext cx="0" cy="39370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828088" y="3568700"/>
            <a:ext cx="0" cy="39370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76300" y="4863352"/>
            <a:ext cx="45797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Trimmed by binomial </a:t>
            </a:r>
          </a:p>
          <a:p>
            <a:r>
              <a:rPr lang="en-US" dirty="0" smtClean="0"/>
              <a:t>P-value minimization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(All counts are per </a:t>
            </a:r>
            <a:r>
              <a:rPr lang="en-US" dirty="0" err="1" smtClean="0"/>
              <a:t>l_p</a:t>
            </a:r>
            <a:r>
              <a:rPr lang="en-US" dirty="0" smtClean="0"/>
              <a:t> kb windows in the peak)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438400" y="4394200"/>
            <a:ext cx="330200" cy="266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63202" y="4775200"/>
            <a:ext cx="184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 threshold</a:t>
            </a:r>
          </a:p>
          <a:p>
            <a:r>
              <a:rPr lang="en-US" dirty="0" smtClean="0"/>
              <a:t>trimmed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5" idx="0"/>
          </p:cNvCxnSpPr>
          <p:nvPr/>
        </p:nvCxnSpPr>
        <p:spPr>
          <a:xfrm flipH="1" flipV="1">
            <a:off x="7721600" y="4419600"/>
            <a:ext cx="566086" cy="355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87722" y="5437549"/>
                <a:ext cx="4829735" cy="882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𝑐h𝑖𝑝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𝑐h𝑖𝑝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𝑐𝑜𝑛𝑟𝑜𝑙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𝑐h𝑖𝑝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𝑐𝑜𝑛𝑡𝑟𝑜𝑙</m:t>
                                      </m:r>
                                    </m:sub>
                                    <m:sup/>
                                  </m:sSubSup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0.5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𝑐h𝑖𝑝</m:t>
                                  </m:r>
                                </m:sub>
                                <m:sup/>
                              </m:sSub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𝑐𝑜𝑛𝑡𝑟𝑜𝑙</m:t>
                                  </m:r>
                                </m:sub>
                                <m:sup/>
                              </m:sSubSup>
                            </m:e>
                          </m:d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2" y="5437549"/>
                <a:ext cx="4829735" cy="8829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089650" y="5911850"/>
                <a:ext cx="2484591" cy="71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650" y="5911850"/>
                <a:ext cx="2484591" cy="7155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54700" y="5549900"/>
            <a:ext cx="29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 strand signal consistency: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04800" y="4699000"/>
            <a:ext cx="5080000" cy="18542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715000" y="5549900"/>
            <a:ext cx="3187700" cy="11938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-107950" y="1898650"/>
                <a:ext cx="2967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~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𝑃𝑜𝑖𝑠𝑠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&lt;0.05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950" y="1898650"/>
                <a:ext cx="296786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9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H3K4me3 </a:t>
            </a:r>
            <a:r>
              <a:rPr lang="en-US" dirty="0" err="1" smtClean="0"/>
              <a:t>Mappable</a:t>
            </a:r>
            <a:r>
              <a:rPr lang="en-US" dirty="0" smtClean="0"/>
              <a:t> Troughs</a:t>
            </a:r>
            <a:endParaRPr lang="en-US" dirty="0"/>
          </a:p>
        </p:txBody>
      </p:sp>
      <p:pic>
        <p:nvPicPr>
          <p:cNvPr id="12292" name="Picture 4" descr="C:\Users\Arif\Box Sync\Presentations\GM.Dec.18.2014\figures\K562\H3K4me3\trough_aggreg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4" y="881295"/>
            <a:ext cx="7128587" cy="57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H3K4me3 Summits and Random </a:t>
            </a:r>
            <a:r>
              <a:rPr lang="en-US" dirty="0"/>
              <a:t>Regions</a:t>
            </a:r>
          </a:p>
        </p:txBody>
      </p:sp>
      <p:pic>
        <p:nvPicPr>
          <p:cNvPr id="12290" name="Picture 2" descr="C:\Users\Arif\Box Sync\Presentations\GM.Dec.18.2014\figures\K562\H3K4me3\climax_aggreg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93" y="2098853"/>
            <a:ext cx="5094891" cy="41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rif\Box Sync\Presentations\GM.Dec.18.2014\figures\K562\H3K4me3\random_trough_aggreg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1" y="2129706"/>
            <a:ext cx="5094891" cy="41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4708" y="2892484"/>
            <a:ext cx="1330978" cy="197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2382" y="164841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971" y="1618094"/>
            <a:ext cx="261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Randomly Shifted Troughs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3285"/>
            <a:ext cx="8229600" cy="1143000"/>
          </a:xfrm>
        </p:spPr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Decomposition</a:t>
            </a:r>
            <a:endParaRPr lang="en-US" dirty="0"/>
          </a:p>
        </p:txBody>
      </p:sp>
      <p:pic>
        <p:nvPicPr>
          <p:cNvPr id="1026" name="Picture 2" descr="C:\Users\Arif\Box Sync\Papers\MUSIC.Apr.2013\Presentations\Dec.11.2014\Figures\MS_Decomposition_Exhibit\dm3_H3K36m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6" y="1371600"/>
            <a:ext cx="934165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" y="1676400"/>
            <a:ext cx="0" cy="381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727596" y="3200400"/>
            <a:ext cx="16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Increasing Scale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38250"/>
            <a:ext cx="23907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568" y="95684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20kb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 rot="19815646">
            <a:off x="-121726" y="142275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 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815646">
            <a:off x="-94191" y="536342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 kb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32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Multiscale</a:t>
            </a:r>
            <a:r>
              <a:rPr lang="en-US" dirty="0" smtClean="0"/>
              <a:t> Decomposition</a:t>
            </a:r>
            <a:endParaRPr lang="en-US" dirty="0"/>
          </a:p>
        </p:txBody>
      </p:sp>
      <p:pic>
        <p:nvPicPr>
          <p:cNvPr id="1026" name="Picture 2" descr="C:\Users\Arif\Box Sync\Papers\MUSIC.Apr.2013\Presentations\Dec.11.2014\Figures\MS_Decomposition_Exhibit\dm3_H3K36m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6" y="1371600"/>
            <a:ext cx="934165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8600" y="1676400"/>
            <a:ext cx="0" cy="381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727596" y="3200400"/>
            <a:ext cx="16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Increasing Scale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38250"/>
            <a:ext cx="23907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568" y="95684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20kb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228600" cy="2286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47214" y="1371600"/>
            <a:ext cx="123029" cy="16099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58244" y="1371600"/>
            <a:ext cx="1642072" cy="36525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23514" y="1371600"/>
            <a:ext cx="459711" cy="27482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06591" y="1371600"/>
            <a:ext cx="399422" cy="2209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79280" y="1371600"/>
            <a:ext cx="821036" cy="2209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46318" y="779738"/>
            <a:ext cx="73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Very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Punctate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6338" y="932315"/>
            <a:ext cx="55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Broad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949" y="927985"/>
            <a:ext cx="68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Broader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5081" y="5011569"/>
            <a:ext cx="86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Very Broad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8798" y="952234"/>
            <a:ext cx="73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Punctate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815646">
            <a:off x="-121726" y="142275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 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815646">
            <a:off x="-94191" y="536342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100 kb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8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Multi-</a:t>
            </a:r>
            <a:r>
              <a:rPr lang="en-US" dirty="0" err="1"/>
              <a:t>M</a:t>
            </a:r>
            <a:r>
              <a:rPr lang="en-US" dirty="0" err="1" smtClean="0"/>
              <a:t>appability</a:t>
            </a:r>
            <a:r>
              <a:rPr lang="en-US" dirty="0" smtClean="0"/>
              <a:t> Profile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1698" y="658494"/>
            <a:ext cx="8303623" cy="1328057"/>
          </a:xfrm>
        </p:spPr>
        <p:txBody>
          <a:bodyPr/>
          <a:lstStyle/>
          <a:p>
            <a:r>
              <a:rPr lang="en-US" dirty="0" smtClean="0"/>
              <a:t>“Number of reads mapping at a position from uniformly sampled genome”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C:\Users\Ozgun\Desktop\Box\My Box Files\papers\multiscale_peak_caller.Sep.2013\figures\promoter_mapa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79" y="1747912"/>
            <a:ext cx="6096000" cy="506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Mappability</a:t>
            </a:r>
            <a:r>
              <a:rPr lang="en-US" dirty="0" smtClean="0"/>
              <a:t> </a:t>
            </a:r>
            <a:r>
              <a:rPr lang="en-US" dirty="0"/>
              <a:t>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200400"/>
            <a:ext cx="9144000" cy="31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40" y="497021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Multi-</a:t>
            </a:r>
            <a:r>
              <a:rPr lang="en-US" b="1" i="1" dirty="0" err="1" smtClean="0"/>
              <a:t>mappability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4894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H3K36me3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-49875" y="5598622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Corrected</a:t>
            </a:r>
            <a:endParaRPr lang="en-US" b="1" i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9144000" cy="1828800"/>
          </a:xfrm>
        </p:spPr>
        <p:txBody>
          <a:bodyPr/>
          <a:lstStyle/>
          <a:p>
            <a:r>
              <a:rPr lang="en-US" dirty="0" smtClean="0"/>
              <a:t>At each position, use the surrounding highly </a:t>
            </a:r>
            <a:r>
              <a:rPr lang="en-US" dirty="0" err="1" smtClean="0"/>
              <a:t>mappable</a:t>
            </a:r>
            <a:r>
              <a:rPr lang="en-US" dirty="0" smtClean="0"/>
              <a:t> positions to update and smooth the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if\Box Sync\Papers\MUSIC.Apr.2013\figures\Flowchart_Figure\music_flowchart_decomposition_details_v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" y="759657"/>
            <a:ext cx="9042556" cy="48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2258"/>
            <a:ext cx="397412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17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Other Methods</a:t>
            </a:r>
            <a:endParaRPr lang="en-US" dirty="0"/>
          </a:p>
        </p:txBody>
      </p:sp>
      <p:pic>
        <p:nvPicPr>
          <p:cNvPr id="3074" name="Picture 2" descr="C:\Users\Arif\Box Sync\Papers\MUSIC.Apr.2013\Presentations\Dec.11.2014\Figures\k562_gm12878_h3k36me3_accurac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" y="1654022"/>
            <a:ext cx="8688387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1222" y="4354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H3K36me3: Active Gene Bodies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828" y="609130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54078" y="614523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GM12878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17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Other Methods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1222" y="4354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H3K4me3: Active Promoters</a:t>
            </a:r>
            <a:endParaRPr lang="en-US" dirty="0"/>
          </a:p>
        </p:txBody>
      </p:sp>
      <p:pic>
        <p:nvPicPr>
          <p:cNvPr id="4098" name="Picture 2" descr="C:\Users\Arif\Box Sync\Papers\MUSIC.Apr.2013\figures\k562_gm12878_h3k4me3_accura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6" y="1627415"/>
            <a:ext cx="8736013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828" y="609130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K562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7806" y="614523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GM12878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982</Words>
  <Application>Microsoft Office PowerPoint</Application>
  <PresentationFormat>On-screen Show (4:3)</PresentationFormat>
  <Paragraphs>179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Multiscale Peak Calling with MUSIC</vt:lpstr>
      <vt:lpstr>MUSIC</vt:lpstr>
      <vt:lpstr>Multiscale Decomposition</vt:lpstr>
      <vt:lpstr>Multiscale Decomposition</vt:lpstr>
      <vt:lpstr>Multi-Mappability Profile</vt:lpstr>
      <vt:lpstr>Multi-Mappability Correction</vt:lpstr>
      <vt:lpstr>MUSIC Algorithm</vt:lpstr>
      <vt:lpstr>Comparison with Other Methods</vt:lpstr>
      <vt:lpstr>Comparison with Other Methods</vt:lpstr>
      <vt:lpstr>MUSIC Identifies Scale Spectrum</vt:lpstr>
      <vt:lpstr>MUSIC Identifies Mappable Troughs</vt:lpstr>
      <vt:lpstr>H3K27ac Mappable Troughs</vt:lpstr>
      <vt:lpstr>PowerPoint Presentation</vt:lpstr>
      <vt:lpstr>Pol2 Scale Spectrum over Protein Coding Genes Reveal Different Patterns of Gene Activity</vt:lpstr>
      <vt:lpstr>PowerPoint Presentation</vt:lpstr>
      <vt:lpstr>MUSIC makes music</vt:lpstr>
      <vt:lpstr>Deliverables</vt:lpstr>
      <vt:lpstr>Extra Slides</vt:lpstr>
      <vt:lpstr>Gaussian vs Median Decomposition</vt:lpstr>
      <vt:lpstr>Gaussian vs Median Decomposition</vt:lpstr>
      <vt:lpstr>Enrichment Feature Filtering and Trimming</vt:lpstr>
      <vt:lpstr>H3K4me3 Mappable Troughs</vt:lpstr>
      <vt:lpstr>H3K4me3 Summits and Random Regions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Arif</dc:creator>
  <cp:lastModifiedBy>Arif</cp:lastModifiedBy>
  <cp:revision>96</cp:revision>
  <cp:lastPrinted>2015-01-23T05:36:56Z</cp:lastPrinted>
  <dcterms:created xsi:type="dcterms:W3CDTF">2006-08-16T00:00:00Z</dcterms:created>
  <dcterms:modified xsi:type="dcterms:W3CDTF">2015-01-23T17:12:12Z</dcterms:modified>
</cp:coreProperties>
</file>