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2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F6FACA-83E3-C14C-B7CB-AADCDE83C5FD}" type="datetimeFigureOut">
              <a:rPr lang="en-US" smtClean="0"/>
              <a:t>3/25/15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C5B9DD-3146-B84A-A83C-8D8AC6258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71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First, we apply </a:t>
            </a:r>
            <a:r>
              <a:rPr lang="en-US" dirty="0" err="1" smtClean="0"/>
              <a:t>Loregic</a:t>
            </a:r>
            <a:r>
              <a:rPr lang="en-US" baseline="0" dirty="0" smtClean="0"/>
              <a:t> to characterize TF cooperativity during yeast cell cycle, and found AND gate matches the most triplets, which implies that  yeast TFs need to cooperate during cell cycle</a:t>
            </a:r>
            <a:r>
              <a:rPr lang="en-US" baseline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43B9B-87D0-4380-A962-F69BD125AC41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8706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-76200"/>
            <a:ext cx="9144000" cy="7086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srgbClr val="FFFFFF"/>
              </a:solidFill>
              <a:latin typeface="Georgia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0" y="6011863"/>
            <a:ext cx="9144000" cy="9985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defTabSz="914400">
              <a:defRPr/>
            </a:pPr>
            <a:endParaRPr lang="en-US">
              <a:solidFill>
                <a:srgbClr val="FFFFFF"/>
              </a:solidFill>
              <a:latin typeface="Georgia"/>
            </a:endParaRPr>
          </a:p>
        </p:txBody>
      </p:sp>
      <p:sp>
        <p:nvSpPr>
          <p:cNvPr id="9" name="Rectangle 3"/>
          <p:cNvSpPr>
            <a:spLocks noChangeArrowheads="1"/>
          </p:cNvSpPr>
          <p:nvPr userDrawn="1"/>
        </p:nvSpPr>
        <p:spPr bwMode="auto">
          <a:xfrm>
            <a:off x="0" y="5748338"/>
            <a:ext cx="9144000" cy="2286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914400">
              <a:defRPr/>
            </a:pPr>
            <a:endParaRPr lang="en-US">
              <a:solidFill>
                <a:srgbClr val="000000"/>
              </a:solidFill>
              <a:latin typeface="Arial" pitchFamily="-108" charset="0"/>
              <a:ea typeface="ＭＳ Ｐゴシック" pitchFamily="-108" charset="-128"/>
              <a:cs typeface="ＭＳ Ｐゴシック" pitchFamily="-108" charset="-128"/>
            </a:endParaRP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auto">
          <a:xfrm>
            <a:off x="0" y="228600"/>
            <a:ext cx="9144000" cy="5664200"/>
          </a:xfrm>
          <a:prstGeom prst="rect">
            <a:avLst/>
          </a:prstGeom>
          <a:solidFill>
            <a:schemeClr val="accent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914400"/>
            <a:endParaRPr lang="en-US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3" name="Title Placeholder 14"/>
          <p:cNvSpPr>
            <a:spLocks noGrp="1"/>
          </p:cNvSpPr>
          <p:nvPr>
            <p:ph type="title" hasCustomPrompt="1"/>
          </p:nvPr>
        </p:nvSpPr>
        <p:spPr>
          <a:xfrm>
            <a:off x="533400" y="990600"/>
            <a:ext cx="8229600" cy="15414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baseline="0" dirty="0">
                <a:solidFill>
                  <a:schemeClr val="bg1"/>
                </a:solidFill>
                <a:latin typeface="Georgia" pitchFamily="18" charset="0"/>
                <a:ea typeface="ＭＳ Ｐゴシック" pitchFamily="34" charset="-128"/>
                <a:cs typeface="+mn-cs"/>
              </a:defRPr>
            </a:lvl1pPr>
          </a:lstStyle>
          <a:p>
            <a:r>
              <a:rPr lang="en-US" dirty="0" smtClean="0"/>
              <a:t>Click to edit Presentation Title 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533400" y="2514600"/>
            <a:ext cx="8229600" cy="914400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 lang="en-US" sz="2000" kern="1200" noProof="0">
                <a:solidFill>
                  <a:schemeClr val="bg1"/>
                </a:solidFill>
                <a:latin typeface="Georgia" pitchFamily="18" charset="0"/>
                <a:ea typeface="ＭＳ Ｐゴシック" pitchFamily="34" charset="-128"/>
              </a:defRPr>
            </a:lvl1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kern="1200" noProof="0" dirty="0" smtClean="0">
                <a:solidFill>
                  <a:schemeClr val="bg1"/>
                </a:solidFill>
                <a:latin typeface="Georgia" pitchFamily="18" charset="0"/>
                <a:ea typeface="ＭＳ Ｐゴシック" pitchFamily="34" charset="-128"/>
                <a:cs typeface="+mn-cs"/>
              </a:rPr>
              <a:t>Click to add presentation subtitle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533400" y="3657600"/>
            <a:ext cx="8229600" cy="762000"/>
          </a:xfrm>
        </p:spPr>
        <p:txBody>
          <a:bodyPr/>
          <a:lstStyle>
            <a:lvl1pPr>
              <a:buNone/>
              <a:defRPr lang="en-US" sz="1800" i="1" kern="1200" baseline="0" dirty="0" smtClean="0">
                <a:solidFill>
                  <a:schemeClr val="bg1"/>
                </a:solidFill>
                <a:latin typeface="Georgia" pitchFamily="18" charset="0"/>
                <a:ea typeface="ＭＳ Ｐゴシック" pitchFamily="34" charset="-128"/>
                <a:cs typeface="+mn-cs"/>
              </a:defRPr>
            </a:lvl1pPr>
          </a:lstStyle>
          <a:p>
            <a:pPr marL="34290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presenter’s name and presentation’s date</a:t>
            </a:r>
          </a:p>
        </p:txBody>
      </p:sp>
    </p:spTree>
    <p:extLst>
      <p:ext uri="{BB962C8B-B14F-4D97-AF65-F5344CB8AC3E}">
        <p14:creationId xmlns:p14="http://schemas.microsoft.com/office/powerpoint/2010/main" val="1851221209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633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-76200"/>
            <a:ext cx="9144000" cy="6477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srgbClr val="FFFFFF"/>
              </a:solidFill>
              <a:latin typeface="Georg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163" y="152400"/>
            <a:ext cx="8123237" cy="595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704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0" y="960438"/>
            <a:ext cx="9144000" cy="2286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914400">
              <a:defRPr/>
            </a:pPr>
            <a:endParaRPr lang="en-US">
              <a:solidFill>
                <a:srgbClr val="000000"/>
              </a:solidFill>
              <a:latin typeface="Arial" pitchFamily="-108" charset="0"/>
              <a:ea typeface="ＭＳ Ｐゴシック" pitchFamily="-108" charset="-128"/>
              <a:cs typeface="ＭＳ Ｐゴシック" pitchFamily="-108" charset="-128"/>
            </a:endParaRPr>
          </a:p>
        </p:txBody>
      </p:sp>
      <p:sp>
        <p:nvSpPr>
          <p:cNvPr id="11" name="Rectangle 22"/>
          <p:cNvSpPr>
            <a:spLocks noChangeArrowheads="1"/>
          </p:cNvSpPr>
          <p:nvPr/>
        </p:nvSpPr>
        <p:spPr bwMode="auto">
          <a:xfrm>
            <a:off x="0" y="-7938"/>
            <a:ext cx="9144000" cy="1163638"/>
          </a:xfrm>
          <a:prstGeom prst="rect">
            <a:avLst/>
          </a:prstGeom>
          <a:solidFill>
            <a:schemeClr val="accent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>
              <a:solidFill>
                <a:srgbClr val="000000"/>
              </a:solidFill>
              <a:latin typeface="Arial" charset="0"/>
              <a:ea typeface="MS PGothic" pitchFamily="34" charset="-128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38163" y="152400"/>
            <a:ext cx="81359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Slide title goes here even if it goes longer than a line</a:t>
            </a:r>
            <a:endParaRPr lang="ko-KR" altLang="en-US" smtClean="0"/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8163" y="1447800"/>
            <a:ext cx="8123237" cy="466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altLang="ko-KR" dirty="0" smtClean="0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7704138" y="6584950"/>
            <a:ext cx="1295400" cy="2143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914400">
              <a:spcBef>
                <a:spcPct val="50000"/>
              </a:spcBef>
            </a:pPr>
            <a:r>
              <a:rPr lang="en-US" altLang="ko-KR" sz="800" b="1" dirty="0">
                <a:solidFill>
                  <a:srgbClr val="585858"/>
                </a:solidFill>
                <a:latin typeface="Georgia" pitchFamily="18" charset="0"/>
                <a:ea typeface="Gulim" pitchFamily="34" charset="-127"/>
              </a:rPr>
              <a:t>S L I D E  </a:t>
            </a:r>
            <a:fld id="{B6E65EB1-8770-4D6F-9BAC-B5A9D136F4D3}" type="slidenum">
              <a:rPr lang="en-US" altLang="ko-KR" sz="800" b="1">
                <a:solidFill>
                  <a:srgbClr val="585858"/>
                </a:solidFill>
                <a:latin typeface="Georgia" pitchFamily="18" charset="0"/>
                <a:ea typeface="Gulim" pitchFamily="34" charset="-127"/>
              </a:rPr>
              <a:pPr algn="r" defTabSz="914400">
                <a:spcBef>
                  <a:spcPct val="50000"/>
                </a:spcBef>
              </a:pPr>
              <a:t>‹#›</a:t>
            </a:fld>
            <a:endParaRPr lang="en-US" altLang="ko-KR" sz="800" b="1" dirty="0">
              <a:solidFill>
                <a:srgbClr val="585858"/>
              </a:solidFill>
              <a:latin typeface="Georgia" pitchFamily="18" charset="0"/>
              <a:ea typeface="Gulim" pitchFamily="34" charset="-127"/>
            </a:endParaRPr>
          </a:p>
        </p:txBody>
      </p:sp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0" y="6451600"/>
            <a:ext cx="9144000" cy="58738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>
              <a:solidFill>
                <a:srgbClr val="000000"/>
              </a:solidFill>
              <a:latin typeface="Arial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0997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ＭＳ Ｐゴシック" charset="-128"/>
          <a:cs typeface="ＭＳ Ｐゴシック"/>
        </a:defRPr>
      </a:lvl1pPr>
      <a:lvl2pPr marL="742950" indent="-28575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har char="–"/>
        <a:defRPr>
          <a:solidFill>
            <a:schemeClr val="tx2"/>
          </a:solidFill>
          <a:latin typeface="+mn-lt"/>
          <a:ea typeface="ＭＳ Ｐゴシック" charset="-128"/>
          <a:cs typeface="ＭＳ Ｐゴシック"/>
        </a:defRPr>
      </a:lvl2pPr>
      <a:lvl3pPr marL="1143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  <a:ea typeface="ＭＳ Ｐゴシック" charset="-128"/>
          <a:cs typeface="ＭＳ Ｐゴシック"/>
        </a:defRPr>
      </a:lvl3pPr>
      <a:lvl4pPr marL="1600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–"/>
        <a:defRPr sz="1600">
          <a:solidFill>
            <a:schemeClr val="tx2"/>
          </a:solidFill>
          <a:latin typeface="+mn-lt"/>
          <a:ea typeface="ＭＳ Ｐゴシック" charset="-128"/>
          <a:cs typeface="ＭＳ Ｐゴシック"/>
        </a:defRPr>
      </a:lvl4pPr>
      <a:lvl5pPr marL="20574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  <a:ea typeface="ＭＳ Ｐゴシック" charset="-128"/>
          <a:cs typeface="ＭＳ Ｐゴシック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>
          <a:solidFill>
            <a:srgbClr val="555555"/>
          </a:solidFill>
          <a:latin typeface="+mn-lt"/>
          <a:ea typeface="ＭＳ Ｐゴシック" pitchFamily="-111" charset="-128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>
          <a:solidFill>
            <a:srgbClr val="555555"/>
          </a:solidFill>
          <a:latin typeface="+mn-lt"/>
          <a:ea typeface="ＭＳ Ｐゴシック" pitchFamily="-111" charset="-128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>
          <a:solidFill>
            <a:srgbClr val="555555"/>
          </a:solidFill>
          <a:latin typeface="+mn-lt"/>
          <a:ea typeface="ＭＳ Ｐゴシック" pitchFamily="-111" charset="-128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>
          <a:solidFill>
            <a:srgbClr val="555555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1 – transcription factor cooperativity in Yeast cell cycle</a:t>
            </a:r>
            <a:endParaRPr lang="en-US" dirty="0"/>
          </a:p>
        </p:txBody>
      </p:sp>
      <p:pic>
        <p:nvPicPr>
          <p:cNvPr id="4" name="Content Placeholder 4" descr="Figure 3.pdf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46" t="16337" r="64846" b="66802"/>
          <a:stretch/>
        </p:blipFill>
        <p:spPr>
          <a:xfrm>
            <a:off x="1143000" y="1600200"/>
            <a:ext cx="1061183" cy="1385903"/>
          </a:xfrm>
        </p:spPr>
      </p:pic>
      <p:sp>
        <p:nvSpPr>
          <p:cNvPr id="9" name="Rectangle 8"/>
          <p:cNvSpPr/>
          <p:nvPr/>
        </p:nvSpPr>
        <p:spPr>
          <a:xfrm>
            <a:off x="609600" y="2590800"/>
            <a:ext cx="533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srgbClr val="FFFFFF"/>
              </a:solidFill>
              <a:latin typeface="Georgia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438424"/>
              </p:ext>
            </p:extLst>
          </p:nvPr>
        </p:nvGraphicFramePr>
        <p:xfrm>
          <a:off x="914400" y="3048000"/>
          <a:ext cx="1524000" cy="1254760"/>
        </p:xfrm>
        <a:graphic>
          <a:graphicData uri="http://schemas.openxmlformats.org/drawingml/2006/table">
            <a:tbl>
              <a:tblPr firstCol="1" bandRow="1">
                <a:tableStyleId>{2A488322-F2BA-4B5B-9748-0D474271808F}</a:tableStyleId>
              </a:tblPr>
              <a:tblGrid>
                <a:gridCol w="914400"/>
                <a:gridCol w="609600"/>
              </a:tblGrid>
              <a:tr h="313690">
                <a:tc>
                  <a:txBody>
                    <a:bodyPr/>
                    <a:lstStyle/>
                    <a:p>
                      <a:r>
                        <a:rPr lang="en-US" sz="1050" b="0" dirty="0" smtClean="0">
                          <a:latin typeface="Helvetica"/>
                          <a:cs typeface="Helvetica"/>
                        </a:rPr>
                        <a:t>Target gene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Helvetica"/>
                          <a:cs typeface="Helvetica"/>
                        </a:rPr>
                        <a:t>2464</a:t>
                      </a:r>
                      <a:endParaRPr lang="en-US" sz="1050" b="0" dirty="0">
                        <a:latin typeface="Helvetica"/>
                        <a:cs typeface="Helvetica"/>
                      </a:endParaRPr>
                    </a:p>
                  </a:txBody>
                  <a:tcPr/>
                </a:tc>
              </a:tr>
              <a:tr h="313690">
                <a:tc>
                  <a:txBody>
                    <a:bodyPr/>
                    <a:lstStyle/>
                    <a:p>
                      <a:r>
                        <a:rPr lang="en-US" sz="1050" b="0" dirty="0" smtClean="0">
                          <a:latin typeface="Helvetica"/>
                          <a:cs typeface="Helvetica"/>
                        </a:rPr>
                        <a:t>TF</a:t>
                      </a:r>
                      <a:endParaRPr lang="en-US" sz="1050" b="0" dirty="0"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Helvetica"/>
                          <a:cs typeface="Helvetica"/>
                        </a:rPr>
                        <a:t>176</a:t>
                      </a:r>
                      <a:endParaRPr lang="en-US" sz="1050" b="0" dirty="0">
                        <a:latin typeface="Helvetica"/>
                        <a:cs typeface="Helvetica"/>
                      </a:endParaRPr>
                    </a:p>
                  </a:txBody>
                  <a:tcPr/>
                </a:tc>
              </a:tr>
              <a:tr h="313690">
                <a:tc>
                  <a:txBody>
                    <a:bodyPr/>
                    <a:lstStyle/>
                    <a:p>
                      <a:r>
                        <a:rPr lang="en-US" sz="1050" b="0" dirty="0" smtClean="0">
                          <a:latin typeface="Helvetica"/>
                          <a:cs typeface="Helvetica"/>
                        </a:rPr>
                        <a:t>Triplet</a:t>
                      </a:r>
                      <a:endParaRPr lang="en-US" sz="1050" b="0" dirty="0"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Helvetica"/>
                          <a:cs typeface="Helvetica"/>
                        </a:rPr>
                        <a:t>39,011</a:t>
                      </a:r>
                      <a:endParaRPr lang="en-US" sz="1050" b="0" dirty="0">
                        <a:latin typeface="Helvetica"/>
                        <a:cs typeface="Helvetica"/>
                      </a:endParaRPr>
                    </a:p>
                  </a:txBody>
                  <a:tcPr/>
                </a:tc>
              </a:tr>
              <a:tr h="313690">
                <a:tc>
                  <a:txBody>
                    <a:bodyPr/>
                    <a:lstStyle/>
                    <a:p>
                      <a:r>
                        <a:rPr lang="en-US" sz="1050" b="0" dirty="0" smtClean="0">
                          <a:latin typeface="Helvetica"/>
                          <a:cs typeface="Helvetica"/>
                        </a:rPr>
                        <a:t>Time point</a:t>
                      </a:r>
                      <a:endParaRPr lang="en-US" sz="1050" b="0" dirty="0"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Helvetica"/>
                          <a:cs typeface="Helvetica"/>
                        </a:rPr>
                        <a:t>59</a:t>
                      </a:r>
                      <a:endParaRPr lang="en-US" sz="1050" b="0" dirty="0">
                        <a:latin typeface="Helvetica"/>
                        <a:cs typeface="Helvetic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410200" y="6172200"/>
            <a:ext cx="3733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200" b="1" dirty="0">
                <a:solidFill>
                  <a:srgbClr val="000000"/>
                </a:solidFill>
                <a:latin typeface="Georgia"/>
              </a:rPr>
              <a:t>Wang</a:t>
            </a:r>
            <a:r>
              <a:rPr lang="en-US" sz="1200" dirty="0">
                <a:solidFill>
                  <a:srgbClr val="000000"/>
                </a:solidFill>
                <a:latin typeface="Georgia"/>
              </a:rPr>
              <a:t>, et al., </a:t>
            </a:r>
            <a:r>
              <a:rPr lang="en-US" sz="1200" i="1" dirty="0" err="1">
                <a:solidFill>
                  <a:srgbClr val="000000"/>
                </a:solidFill>
                <a:latin typeface="Georgia"/>
              </a:rPr>
              <a:t>PLoS</a:t>
            </a:r>
            <a:r>
              <a:rPr lang="en-US" sz="1200" i="1" dirty="0">
                <a:solidFill>
                  <a:srgbClr val="000000"/>
                </a:solidFill>
                <a:latin typeface="Georgia"/>
              </a:rPr>
              <a:t> Computational Biology</a:t>
            </a:r>
            <a:r>
              <a:rPr lang="en-US" sz="1200" dirty="0">
                <a:solidFill>
                  <a:srgbClr val="000000"/>
                </a:solidFill>
                <a:latin typeface="Georgia"/>
              </a:rPr>
              <a:t>, 2015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2819400" y="1219200"/>
            <a:ext cx="4648200" cy="4877959"/>
            <a:chOff x="2819400" y="1219200"/>
            <a:chExt cx="4648200" cy="4877959"/>
          </a:xfrm>
        </p:grpSpPr>
        <p:sp>
          <p:nvSpPr>
            <p:cNvPr id="10" name="Rectangle 9"/>
            <p:cNvSpPr/>
            <p:nvPr/>
          </p:nvSpPr>
          <p:spPr>
            <a:xfrm>
              <a:off x="3276600" y="1219200"/>
              <a:ext cx="3810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>
                <a:solidFill>
                  <a:srgbClr val="FFFFFF"/>
                </a:solidFill>
                <a:latin typeface="Georgia"/>
              </a:endParaRPr>
            </a:p>
          </p:txBody>
        </p:sp>
        <p:pic>
          <p:nvPicPr>
            <p:cNvPr id="3" name="Picture 2" descr="loregic_yeast.pdf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19400" y="1219200"/>
              <a:ext cx="4648200" cy="4877959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4267200" y="4114800"/>
              <a:ext cx="76200" cy="152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>
                <a:solidFill>
                  <a:srgbClr val="FFFFFF"/>
                </a:solidFill>
                <a:latin typeface="Georgia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419600" y="4495800"/>
              <a:ext cx="182880" cy="228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>
                <a:solidFill>
                  <a:srgbClr val="FFFFFF"/>
                </a:solidFill>
                <a:latin typeface="Georgia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48200" y="4038600"/>
              <a:ext cx="182880" cy="228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>
                <a:solidFill>
                  <a:srgbClr val="FFFFFF"/>
                </a:solidFill>
                <a:latin typeface="Georgia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876800" y="4495800"/>
              <a:ext cx="182880" cy="228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>
                <a:solidFill>
                  <a:srgbClr val="FFFFFF"/>
                </a:solidFill>
                <a:latin typeface="Georgia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943600" y="4953000"/>
              <a:ext cx="762000" cy="228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>
                <a:solidFill>
                  <a:srgbClr val="FFFFFF"/>
                </a:solidFill>
                <a:latin typeface="Georgia"/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 rot="16200000">
            <a:off x="3810000" y="5562600"/>
            <a:ext cx="762000" cy="457200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srgbClr val="FFFFFF"/>
              </a:solidFill>
              <a:latin typeface="Georgia"/>
            </a:endParaRPr>
          </a:p>
        </p:txBody>
      </p:sp>
      <p:sp>
        <p:nvSpPr>
          <p:cNvPr id="19" name="Rectangle 18"/>
          <p:cNvSpPr/>
          <p:nvPr/>
        </p:nvSpPr>
        <p:spPr>
          <a:xfrm rot="16200000">
            <a:off x="4305300" y="5676900"/>
            <a:ext cx="762000" cy="228600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srgbClr val="FFFFFF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910787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ontent Slides">
  <a:themeElements>
    <a:clrScheme name="YSM New Brand">
      <a:dk1>
        <a:srgbClr val="000000"/>
      </a:dk1>
      <a:lt1>
        <a:srgbClr val="FFFFFF"/>
      </a:lt1>
      <a:dk2>
        <a:srgbClr val="585858"/>
      </a:dk2>
      <a:lt2>
        <a:srgbClr val="C2C0C0"/>
      </a:lt2>
      <a:accent1>
        <a:srgbClr val="467FCC"/>
      </a:accent1>
      <a:accent2>
        <a:srgbClr val="55A51C"/>
      </a:accent2>
      <a:accent3>
        <a:srgbClr val="80CDE9"/>
      </a:accent3>
      <a:accent4>
        <a:srgbClr val="A098E4"/>
      </a:accent4>
      <a:accent5>
        <a:srgbClr val="F7941D"/>
      </a:accent5>
      <a:accent6>
        <a:srgbClr val="004DA4"/>
      </a:accent6>
      <a:hlink>
        <a:srgbClr val="467FCC"/>
      </a:hlink>
      <a:folHlink>
        <a:srgbClr val="C4DF9B"/>
      </a:folHlink>
    </a:clrScheme>
    <a:fontScheme name="2_New_Blue_YSM_2">
      <a:majorFont>
        <a:latin typeface="Georgia"/>
        <a:ea typeface="Gulim"/>
        <a:cs typeface="Gulim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2_New_Blue_YSM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_Blue_YSM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_Blue_YSM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_Blue_YSM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_Blue_YSM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_Blue_YSM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</Words>
  <Application>Microsoft Macintosh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Content Slides</vt:lpstr>
      <vt:lpstr>Application 1 – transcription factor cooperativity in Yeast cell cycle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Application 1 – transcription factor cooperativity in Yeast cell cycle</dc:title>
  <dc:creator>Daifeng Wang</dc:creator>
  <cp:lastModifiedBy>Daifeng Wang</cp:lastModifiedBy>
  <cp:revision>2</cp:revision>
  <dcterms:created xsi:type="dcterms:W3CDTF">2015-03-25T23:21:30Z</dcterms:created>
  <dcterms:modified xsi:type="dcterms:W3CDTF">2015-03-25T23:22:48Z</dcterms:modified>
</cp:coreProperties>
</file>