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65" r:id="rId3"/>
    <p:sldId id="257" r:id="rId4"/>
    <p:sldId id="259" r:id="rId5"/>
    <p:sldId id="261" r:id="rId6"/>
    <p:sldId id="262" r:id="rId7"/>
    <p:sldId id="263" r:id="rId8"/>
    <p:sldId id="260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B9E63-BC12-9545-981E-62FD22DB25F5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76DAF-4C00-E44C-985D-A0235F3A1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8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InputLocation</a:t>
            </a:r>
            <a:r>
              <a:rPr lang="en-US" dirty="0" smtClean="0"/>
              <a:t>= "~/Box Sync/Projects/mpm1/</a:t>
            </a:r>
            <a:r>
              <a:rPr lang="en-US" dirty="0" err="1" smtClean="0"/>
              <a:t>dataProcessing</a:t>
            </a:r>
            <a:r>
              <a:rPr lang="en-US" dirty="0" smtClean="0"/>
              <a:t>/"</a:t>
            </a:r>
          </a:p>
          <a:p>
            <a:r>
              <a:rPr lang="en-US" dirty="0" err="1" smtClean="0"/>
              <a:t>FileName</a:t>
            </a:r>
            <a:r>
              <a:rPr lang="en-US" dirty="0" smtClean="0"/>
              <a:t> = "</a:t>
            </a:r>
            <a:r>
              <a:rPr lang="en-US" dirty="0" err="1" smtClean="0"/>
              <a:t>otu_table_fraction.csv</a:t>
            </a:r>
            <a:r>
              <a:rPr lang="en-US" dirty="0" smtClean="0"/>
              <a:t>"</a:t>
            </a:r>
          </a:p>
          <a:p>
            <a:r>
              <a:rPr lang="en-US" dirty="0" err="1" smtClean="0"/>
              <a:t>ForInput</a:t>
            </a:r>
            <a:r>
              <a:rPr lang="en-US" dirty="0" smtClean="0"/>
              <a:t> = paste(</a:t>
            </a:r>
            <a:r>
              <a:rPr lang="en-US" dirty="0" err="1" smtClean="0"/>
              <a:t>InputLocation</a:t>
            </a:r>
            <a:r>
              <a:rPr lang="en-US" dirty="0" smtClean="0"/>
              <a:t>, </a:t>
            </a:r>
            <a:r>
              <a:rPr lang="en-US" dirty="0" err="1" smtClean="0"/>
              <a:t>FileName</a:t>
            </a:r>
            <a:r>
              <a:rPr lang="en-US" dirty="0" smtClean="0"/>
              <a:t>, </a:t>
            </a:r>
            <a:r>
              <a:rPr lang="en-US" dirty="0" err="1" smtClean="0"/>
              <a:t>sep</a:t>
            </a:r>
            <a:r>
              <a:rPr lang="en-US" dirty="0" smtClean="0"/>
              <a:t>="")</a:t>
            </a:r>
          </a:p>
          <a:p>
            <a:endParaRPr lang="en-US" dirty="0" smtClean="0"/>
          </a:p>
          <a:p>
            <a:r>
              <a:rPr lang="en-US" dirty="0" err="1" smtClean="0"/>
              <a:t>OTUTable</a:t>
            </a:r>
            <a:r>
              <a:rPr lang="en-US" dirty="0" smtClean="0"/>
              <a:t>=</a:t>
            </a:r>
            <a:r>
              <a:rPr lang="en-US" dirty="0" err="1" smtClean="0"/>
              <a:t>read.csv</a:t>
            </a:r>
            <a:r>
              <a:rPr lang="en-US" dirty="0" smtClean="0"/>
              <a:t>(file=</a:t>
            </a:r>
            <a:r>
              <a:rPr lang="en-US" dirty="0" err="1" smtClean="0"/>
              <a:t>ForInput</a:t>
            </a:r>
            <a:r>
              <a:rPr lang="en-US" dirty="0" smtClean="0"/>
              <a:t>, header=TRUE, </a:t>
            </a:r>
            <a:r>
              <a:rPr lang="en-US" dirty="0" err="1" smtClean="0"/>
              <a:t>sep</a:t>
            </a:r>
            <a:r>
              <a:rPr lang="en-US" dirty="0" smtClean="0"/>
              <a:t> = ",", quote = "\"", </a:t>
            </a:r>
            <a:r>
              <a:rPr lang="en-US" dirty="0" err="1" smtClean="0"/>
              <a:t>dec</a:t>
            </a:r>
            <a:r>
              <a:rPr lang="en-US" dirty="0" smtClean="0"/>
              <a:t> = ".", </a:t>
            </a:r>
            <a:r>
              <a:rPr lang="en-US" dirty="0" err="1" smtClean="0"/>
              <a:t>stringsAsFactors</a:t>
            </a:r>
            <a:r>
              <a:rPr lang="en-US" dirty="0" smtClean="0"/>
              <a:t>=FALSE)</a:t>
            </a:r>
          </a:p>
          <a:p>
            <a:r>
              <a:rPr lang="en-US" dirty="0" err="1" smtClean="0"/>
              <a:t>rownames</a:t>
            </a:r>
            <a:r>
              <a:rPr lang="en-US" dirty="0" smtClean="0"/>
              <a:t>(</a:t>
            </a:r>
            <a:r>
              <a:rPr lang="en-US" dirty="0" err="1" smtClean="0"/>
              <a:t>OTUTable</a:t>
            </a:r>
            <a:r>
              <a:rPr lang="en-US" dirty="0" smtClean="0"/>
              <a:t>) &lt;- </a:t>
            </a:r>
            <a:r>
              <a:rPr lang="en-US" dirty="0" err="1" smtClean="0"/>
              <a:t>OTUTable$X</a:t>
            </a:r>
            <a:endParaRPr lang="en-US" dirty="0" smtClean="0"/>
          </a:p>
          <a:p>
            <a:r>
              <a:rPr lang="en-US" dirty="0" err="1" smtClean="0"/>
              <a:t>OTUTable$X</a:t>
            </a:r>
            <a:r>
              <a:rPr lang="en-US" dirty="0" smtClean="0"/>
              <a:t> &lt;- NULL</a:t>
            </a:r>
          </a:p>
          <a:p>
            <a:r>
              <a:rPr lang="en-US" dirty="0" smtClean="0"/>
              <a:t>OTUTable$X.1 = NULL</a:t>
            </a:r>
          </a:p>
          <a:p>
            <a:r>
              <a:rPr lang="en-US" dirty="0" err="1" smtClean="0"/>
              <a:t>colnames</a:t>
            </a:r>
            <a:r>
              <a:rPr lang="en-US" dirty="0" smtClean="0"/>
              <a:t>(</a:t>
            </a:r>
            <a:r>
              <a:rPr lang="en-US" dirty="0" err="1" smtClean="0"/>
              <a:t>OTUTable</a:t>
            </a:r>
            <a:r>
              <a:rPr lang="en-US" dirty="0" smtClean="0"/>
              <a:t>) = c("1_14_778", "1_15_461", "1_15_463", "1_15_464", "1_15_465", "2_13_974", "2_14_773", "2_15_459", "2_9_389", "2_9_390", "3_1_891", "3_23_558", "3_28_876", "3_28_880", "3_4_893", "4_13_981", "4_13_982", "4_13_983", "4_9_382", "4_9_393", "5_27_978", "5_27_979", "5_27_980", "5_27_982", "5_30_975", "6_1210_270", "6_1210_271", "6_1230_268", "6_1230_269", "AMP1", "AMP2", "AMP3", "VFP_277_524", "VFP_277_526", "VFPWT2", "VFPWT3")</a:t>
            </a:r>
          </a:p>
          <a:p>
            <a:endParaRPr lang="en-US" dirty="0" smtClean="0"/>
          </a:p>
          <a:p>
            <a:r>
              <a:rPr lang="en-US" dirty="0" smtClean="0"/>
              <a:t># </a:t>
            </a:r>
            <a:r>
              <a:rPr lang="en-US" dirty="0" err="1" smtClean="0"/>
              <a:t>tOTUTable</a:t>
            </a:r>
            <a:r>
              <a:rPr lang="en-US" dirty="0" smtClean="0"/>
              <a:t> &lt;- </a:t>
            </a:r>
            <a:r>
              <a:rPr lang="en-US" dirty="0" err="1" smtClean="0"/>
              <a:t>as.data.frame</a:t>
            </a:r>
            <a:r>
              <a:rPr lang="en-US" dirty="0" smtClean="0"/>
              <a:t>(t(</a:t>
            </a:r>
            <a:r>
              <a:rPr lang="en-US" dirty="0" err="1" smtClean="0"/>
              <a:t>OTUTable</a:t>
            </a:r>
            <a:r>
              <a:rPr lang="en-US" dirty="0" smtClean="0"/>
              <a:t>))</a:t>
            </a:r>
          </a:p>
          <a:p>
            <a:r>
              <a:rPr lang="en-US" dirty="0" smtClean="0"/>
              <a:t># </a:t>
            </a:r>
            <a:r>
              <a:rPr lang="en-US" dirty="0" err="1" smtClean="0"/>
              <a:t>tOTUTable$Sample</a:t>
            </a:r>
            <a:r>
              <a:rPr lang="en-US" dirty="0" smtClean="0"/>
              <a:t> &lt;- </a:t>
            </a:r>
            <a:r>
              <a:rPr lang="en-US" dirty="0" err="1" smtClean="0"/>
              <a:t>rownames</a:t>
            </a:r>
            <a:r>
              <a:rPr lang="en-US" dirty="0" smtClean="0"/>
              <a:t>(</a:t>
            </a:r>
            <a:r>
              <a:rPr lang="en-US" dirty="0" err="1" smtClean="0"/>
              <a:t>tOTUTable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# </a:t>
            </a:r>
            <a:r>
              <a:rPr lang="en-US" dirty="0" err="1" smtClean="0"/>
              <a:t>tOTUTable$Sample</a:t>
            </a:r>
            <a:r>
              <a:rPr lang="en-US" dirty="0" smtClean="0"/>
              <a:t> &lt;- </a:t>
            </a:r>
            <a:r>
              <a:rPr lang="en-US" dirty="0" err="1" smtClean="0"/>
              <a:t>gsub</a:t>
            </a:r>
            <a:r>
              <a:rPr lang="en-US" dirty="0" smtClean="0"/>
              <a:t>("Joe1.1.Aging.Qia.ube", "", </a:t>
            </a:r>
            <a:r>
              <a:rPr lang="en-US" dirty="0" err="1" smtClean="0"/>
              <a:t>tOTUTable$Sample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# </a:t>
            </a:r>
            <a:r>
              <a:rPr lang="en-US" dirty="0" err="1" smtClean="0"/>
              <a:t>tOTUTable$Sample</a:t>
            </a:r>
            <a:r>
              <a:rPr lang="en-US" dirty="0" smtClean="0"/>
              <a:t> &lt;- </a:t>
            </a:r>
            <a:r>
              <a:rPr lang="en-US" dirty="0" err="1" smtClean="0"/>
              <a:t>gsub</a:t>
            </a:r>
            <a:r>
              <a:rPr lang="en-US" dirty="0" smtClean="0"/>
              <a:t>("^\\.", "", </a:t>
            </a:r>
            <a:r>
              <a:rPr lang="en-US" dirty="0" err="1" smtClean="0"/>
              <a:t>tOTUTable$Sample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# </a:t>
            </a:r>
            <a:r>
              <a:rPr lang="en-US" dirty="0" err="1" smtClean="0"/>
              <a:t>tOTUTable$Sample</a:t>
            </a:r>
            <a:r>
              <a:rPr lang="en-US" dirty="0" smtClean="0"/>
              <a:t> &lt;- </a:t>
            </a:r>
            <a:r>
              <a:rPr lang="en-US" dirty="0" err="1" smtClean="0"/>
              <a:t>gsub</a:t>
            </a:r>
            <a:r>
              <a:rPr lang="en-US" dirty="0" smtClean="0"/>
              <a:t>(".ST", "", </a:t>
            </a:r>
            <a:r>
              <a:rPr lang="en-US" dirty="0" err="1" smtClean="0"/>
              <a:t>tOTUTable$Sample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# </a:t>
            </a:r>
            <a:r>
              <a:rPr lang="en-US" dirty="0" err="1" smtClean="0"/>
              <a:t>tOTUTable$Sample</a:t>
            </a:r>
            <a:r>
              <a:rPr lang="en-US" dirty="0" smtClean="0"/>
              <a:t> &lt;- </a:t>
            </a:r>
            <a:r>
              <a:rPr lang="en-US" dirty="0" err="1" smtClean="0"/>
              <a:t>gsub</a:t>
            </a:r>
            <a:r>
              <a:rPr lang="en-US" dirty="0" smtClean="0"/>
              <a:t>("min.*_L001", "min", </a:t>
            </a:r>
            <a:r>
              <a:rPr lang="en-US" dirty="0" err="1" smtClean="0"/>
              <a:t>tOTUTable$Sample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# </a:t>
            </a:r>
            <a:r>
              <a:rPr lang="en-US" dirty="0" err="1" smtClean="0"/>
              <a:t>rownames</a:t>
            </a:r>
            <a:r>
              <a:rPr lang="en-US" dirty="0" smtClean="0"/>
              <a:t>(</a:t>
            </a:r>
            <a:r>
              <a:rPr lang="en-US" dirty="0" err="1" smtClean="0"/>
              <a:t>tOTUTable</a:t>
            </a:r>
            <a:r>
              <a:rPr lang="en-US" dirty="0" smtClean="0"/>
              <a:t>) &lt;- </a:t>
            </a:r>
            <a:r>
              <a:rPr lang="en-US" dirty="0" err="1" smtClean="0"/>
              <a:t>tOTUTable$Sample</a:t>
            </a:r>
            <a:endParaRPr lang="en-US" dirty="0" smtClean="0"/>
          </a:p>
          <a:p>
            <a:r>
              <a:rPr lang="en-US" dirty="0" smtClean="0"/>
              <a:t># </a:t>
            </a:r>
            <a:r>
              <a:rPr lang="en-US" dirty="0" err="1" smtClean="0"/>
              <a:t>tOTUTable$Sample</a:t>
            </a:r>
            <a:r>
              <a:rPr lang="en-US" dirty="0" smtClean="0"/>
              <a:t> &lt;- NULL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ObsList</a:t>
            </a:r>
            <a:r>
              <a:rPr lang="en-US" dirty="0" smtClean="0"/>
              <a:t> &lt;- </a:t>
            </a:r>
            <a:r>
              <a:rPr lang="en-US" dirty="0" err="1" smtClean="0"/>
              <a:t>grep</a:t>
            </a:r>
            <a:r>
              <a:rPr lang="en-US" dirty="0" smtClean="0"/>
              <a:t>('*.5.min.*', </a:t>
            </a:r>
            <a:r>
              <a:rPr lang="en-US" dirty="0" err="1" smtClean="0"/>
              <a:t>tOTUTable$Sample</a:t>
            </a:r>
            <a:r>
              <a:rPr lang="en-US" dirty="0" smtClean="0"/>
              <a:t>, </a:t>
            </a:r>
            <a:r>
              <a:rPr lang="en-US" dirty="0" err="1" smtClean="0"/>
              <a:t>ignore.case</a:t>
            </a:r>
            <a:r>
              <a:rPr lang="en-US" dirty="0" smtClean="0"/>
              <a:t> = FALSE, </a:t>
            </a:r>
            <a:r>
              <a:rPr lang="en-US" dirty="0" err="1" smtClean="0"/>
              <a:t>perl</a:t>
            </a:r>
            <a:r>
              <a:rPr lang="en-US" dirty="0" smtClean="0"/>
              <a:t> = FALSE, value = FALSE,</a:t>
            </a:r>
          </a:p>
          <a:p>
            <a:r>
              <a:rPr lang="en-US" dirty="0" smtClean="0"/>
              <a:t>#     fixed = FALSE, </a:t>
            </a:r>
            <a:r>
              <a:rPr lang="en-US" dirty="0" err="1" smtClean="0"/>
              <a:t>useBytes</a:t>
            </a:r>
            <a:r>
              <a:rPr lang="en-US" dirty="0" smtClean="0"/>
              <a:t> = FALSE, invert = FALSE)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tOTUTableSub</a:t>
            </a:r>
            <a:r>
              <a:rPr lang="en-US" dirty="0" smtClean="0"/>
              <a:t> &lt;- </a:t>
            </a:r>
            <a:r>
              <a:rPr lang="en-US" dirty="0" err="1" smtClean="0"/>
              <a:t>tOTUTable</a:t>
            </a:r>
            <a:r>
              <a:rPr lang="en-US" dirty="0" smtClean="0"/>
              <a:t>[</a:t>
            </a:r>
            <a:r>
              <a:rPr lang="en-US" dirty="0" err="1" smtClean="0"/>
              <a:t>ObsList</a:t>
            </a:r>
            <a:r>
              <a:rPr lang="en-US" dirty="0" smtClean="0"/>
              <a:t>,]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tOTUTableSub$Sample</a:t>
            </a:r>
            <a:r>
              <a:rPr lang="en-US" dirty="0" smtClean="0"/>
              <a:t> &lt;- NULL</a:t>
            </a:r>
          </a:p>
          <a:p>
            <a:endParaRPr lang="en-US" dirty="0" smtClean="0"/>
          </a:p>
          <a:p>
            <a:r>
              <a:rPr lang="en-US" dirty="0" smtClean="0"/>
              <a:t># </a:t>
            </a:r>
            <a:r>
              <a:rPr lang="en-US" dirty="0" err="1" smtClean="0"/>
              <a:t>OTUTableFinal</a:t>
            </a:r>
            <a:r>
              <a:rPr lang="en-US" dirty="0" smtClean="0"/>
              <a:t> &lt;- </a:t>
            </a:r>
            <a:r>
              <a:rPr lang="en-US" dirty="0" err="1" smtClean="0"/>
              <a:t>as.data.frame</a:t>
            </a:r>
            <a:r>
              <a:rPr lang="en-US" dirty="0" smtClean="0"/>
              <a:t>(t(</a:t>
            </a:r>
            <a:r>
              <a:rPr lang="en-US" dirty="0" err="1" smtClean="0"/>
              <a:t>tOTUTable</a:t>
            </a:r>
            <a:r>
              <a:rPr lang="en-US" dirty="0" smtClean="0"/>
              <a:t>))</a:t>
            </a:r>
          </a:p>
          <a:p>
            <a:endParaRPr lang="en-US" dirty="0" smtClean="0"/>
          </a:p>
          <a:p>
            <a:r>
              <a:rPr lang="en-US" dirty="0" smtClean="0"/>
              <a:t># </a:t>
            </a:r>
            <a:r>
              <a:rPr lang="en-US" dirty="0" err="1" smtClean="0"/>
              <a:t>var</a:t>
            </a:r>
            <a:r>
              <a:rPr lang="en-US" dirty="0" smtClean="0"/>
              <a:t> 1 is the strain information</a:t>
            </a:r>
          </a:p>
          <a:p>
            <a:r>
              <a:rPr lang="en-US" dirty="0" smtClean="0"/>
              <a:t>var1 &lt;- c(1, 1, 1, 1, 1, 2, 2, 2, 2, 2, 3, 3, 3, 3, 3, 4, 4, 4, 4, 4, 5, 5, 5, 5, 5, 6, 6, 7, 7, 8, 8, 8, 8, 8, 8, 8)          </a:t>
            </a:r>
          </a:p>
          <a:p>
            <a:r>
              <a:rPr lang="en-US" dirty="0" smtClean="0"/>
              <a:t>var1 &lt;- replace(var1, which(var1 == 1), "black")</a:t>
            </a:r>
          </a:p>
          <a:p>
            <a:r>
              <a:rPr lang="en-US" dirty="0" smtClean="0"/>
              <a:t>var1 &lt;- replace(var1, which(var1 == 2), "red")</a:t>
            </a:r>
          </a:p>
          <a:p>
            <a:r>
              <a:rPr lang="en-US" dirty="0" smtClean="0"/>
              <a:t>var1 &lt;- replace(var1, which(var1 == 3), "grey")</a:t>
            </a:r>
          </a:p>
          <a:p>
            <a:r>
              <a:rPr lang="en-US" dirty="0" smtClean="0"/>
              <a:t>var1 &lt;- replace(var1, which(var1 == 4), "yellow")</a:t>
            </a:r>
          </a:p>
          <a:p>
            <a:r>
              <a:rPr lang="en-US" dirty="0" smtClean="0"/>
              <a:t>var1 &lt;- replace(var1, which(var1 == 5), "magenta")</a:t>
            </a:r>
          </a:p>
          <a:p>
            <a:r>
              <a:rPr lang="en-US" dirty="0" smtClean="0"/>
              <a:t>var1 &lt;- replace(var1, which(var1 == 6), "cyan")</a:t>
            </a:r>
          </a:p>
          <a:p>
            <a:r>
              <a:rPr lang="en-US" dirty="0" smtClean="0"/>
              <a:t>var1 &lt;- replace(var1, which(var1 == 7), "blue")</a:t>
            </a:r>
          </a:p>
          <a:p>
            <a:r>
              <a:rPr lang="en-US" dirty="0" smtClean="0"/>
              <a:t>var1 &lt;- replace(var1, which(var1 == 8), "green3")</a:t>
            </a:r>
          </a:p>
          <a:p>
            <a:endParaRPr lang="en-US" dirty="0" smtClean="0"/>
          </a:p>
          <a:p>
            <a:r>
              <a:rPr lang="en-US" dirty="0" smtClean="0"/>
              <a:t># </a:t>
            </a:r>
            <a:r>
              <a:rPr lang="en-US" dirty="0" err="1" smtClean="0"/>
              <a:t>var</a:t>
            </a:r>
            <a:r>
              <a:rPr lang="en-US" dirty="0" smtClean="0"/>
              <a:t> 2 is the room information</a:t>
            </a:r>
          </a:p>
          <a:p>
            <a:r>
              <a:rPr lang="en-US" dirty="0" smtClean="0"/>
              <a:t>var2 &lt;- c(1, 2, 2, 2, 2, 3, 1, 2, 4, 4, 5, 6, 7, 7, 8, 3, 3, 3, 4, 4, 9, 9, 9, 9, 10, 11, 11, 12, 12, 13, 13, 13, 13, 13, 13, 13)</a:t>
            </a:r>
          </a:p>
          <a:p>
            <a:r>
              <a:rPr lang="en-US" dirty="0" smtClean="0"/>
              <a:t>var2 &lt;- replace(var2, which(var2 == 1), "#FF0000FF")</a:t>
            </a:r>
          </a:p>
          <a:p>
            <a:r>
              <a:rPr lang="en-US" dirty="0" smtClean="0"/>
              <a:t>var2 &lt;- replace(var2, which(var2 == 2), "#FF7600FF")</a:t>
            </a:r>
          </a:p>
          <a:p>
            <a:r>
              <a:rPr lang="en-US" dirty="0" smtClean="0"/>
              <a:t>var2 &lt;- replace(var2, which(var2 == 3), "#FFEB00FF")</a:t>
            </a:r>
          </a:p>
          <a:p>
            <a:r>
              <a:rPr lang="en-US" dirty="0" smtClean="0"/>
              <a:t>var2 &lt;- replace(var2, which(var2 == 4), "#9DFF00FF")</a:t>
            </a:r>
          </a:p>
          <a:p>
            <a:r>
              <a:rPr lang="en-US" dirty="0" smtClean="0"/>
              <a:t>var2 &lt;- replace(var2, which(var2 == 5), "#27FF00FF")</a:t>
            </a:r>
          </a:p>
          <a:p>
            <a:r>
              <a:rPr lang="en-US" dirty="0" smtClean="0"/>
              <a:t>var2 &lt;- replace(var2, which(var2 == 6), "#FF0076FF")</a:t>
            </a:r>
          </a:p>
          <a:p>
            <a:r>
              <a:rPr lang="en-US" dirty="0" smtClean="0"/>
              <a:t>var2 &lt;- replace(var2, which(var2 == 7), "#00FF4EFF")</a:t>
            </a:r>
          </a:p>
          <a:p>
            <a:r>
              <a:rPr lang="en-US" dirty="0" smtClean="0"/>
              <a:t>var2 &lt;- replace(var2, which(var2 == 8), "#00FFC4FF")</a:t>
            </a:r>
          </a:p>
          <a:p>
            <a:r>
              <a:rPr lang="en-US" dirty="0" smtClean="0"/>
              <a:t>var2 &lt;- replace(var2, which(var2 == 9), "#00C4FFFF")</a:t>
            </a:r>
          </a:p>
          <a:p>
            <a:r>
              <a:rPr lang="en-US" dirty="0" smtClean="0"/>
              <a:t>var2 &lt;- replace(var2, which(var2 == 10), "#004EFFFF")</a:t>
            </a:r>
          </a:p>
          <a:p>
            <a:r>
              <a:rPr lang="en-US" dirty="0" smtClean="0"/>
              <a:t>var2 &lt;- replace(var2, which(var2 == 11), "#2700FFFF")</a:t>
            </a:r>
          </a:p>
          <a:p>
            <a:r>
              <a:rPr lang="en-US" dirty="0" smtClean="0"/>
              <a:t>var2 &lt;- replace(var2, which(var2 == 12), "#9D00FFFF")</a:t>
            </a:r>
          </a:p>
          <a:p>
            <a:r>
              <a:rPr lang="en-US" dirty="0" smtClean="0"/>
              <a:t>var2 &lt;- replace(var2, which(var2 == 13), "#FF00EBFF")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#Creates a correlation variable (r=matrix of correlations, n=number of observations, p=asymptotic p-values)</a:t>
            </a:r>
          </a:p>
          <a:p>
            <a:r>
              <a:rPr lang="en-US" dirty="0" err="1" smtClean="0"/>
              <a:t>CorrTable</a:t>
            </a:r>
            <a:r>
              <a:rPr lang="en-US" dirty="0" smtClean="0"/>
              <a:t> &lt;- </a:t>
            </a:r>
            <a:r>
              <a:rPr lang="en-US" dirty="0" err="1" smtClean="0"/>
              <a:t>rcorr</a:t>
            </a:r>
            <a:r>
              <a:rPr lang="en-US" dirty="0" smtClean="0"/>
              <a:t>(</a:t>
            </a:r>
            <a:r>
              <a:rPr lang="en-US" dirty="0" err="1" smtClean="0"/>
              <a:t>as.matrix</a:t>
            </a:r>
            <a:r>
              <a:rPr lang="en-US" dirty="0" smtClean="0"/>
              <a:t>(</a:t>
            </a:r>
            <a:r>
              <a:rPr lang="en-US" dirty="0" err="1" smtClean="0"/>
              <a:t>OTUTable</a:t>
            </a:r>
            <a:r>
              <a:rPr lang="en-US" dirty="0" smtClean="0"/>
              <a:t>), type="spearman")</a:t>
            </a:r>
          </a:p>
          <a:p>
            <a:r>
              <a:rPr lang="en-US" dirty="0" err="1" smtClean="0"/>
              <a:t>CorrTable.r</a:t>
            </a:r>
            <a:r>
              <a:rPr lang="en-US" dirty="0" smtClean="0"/>
              <a:t> &lt;- </a:t>
            </a:r>
            <a:r>
              <a:rPr lang="en-US" dirty="0" err="1" smtClean="0"/>
              <a:t>CorrTable$r</a:t>
            </a:r>
            <a:endParaRPr lang="en-US" dirty="0" smtClean="0"/>
          </a:p>
          <a:p>
            <a:r>
              <a:rPr lang="en-US" dirty="0" err="1" smtClean="0"/>
              <a:t>CorrTable.p</a:t>
            </a:r>
            <a:r>
              <a:rPr lang="en-US" dirty="0" smtClean="0"/>
              <a:t> &lt;- </a:t>
            </a:r>
            <a:r>
              <a:rPr lang="en-US" dirty="0" err="1" smtClean="0"/>
              <a:t>CorrTable$P</a:t>
            </a:r>
            <a:endParaRPr lang="en-US" dirty="0" smtClean="0"/>
          </a:p>
          <a:p>
            <a:r>
              <a:rPr lang="en-US" dirty="0" smtClean="0"/>
              <a:t># </a:t>
            </a:r>
            <a:r>
              <a:rPr lang="en-US" dirty="0" err="1" smtClean="0"/>
              <a:t>dev.off</a:t>
            </a:r>
            <a:r>
              <a:rPr lang="en-US" dirty="0" smtClean="0"/>
              <a:t>()</a:t>
            </a:r>
          </a:p>
          <a:p>
            <a:r>
              <a:rPr lang="en-US" dirty="0" smtClean="0"/>
              <a:t>heatmap.2(</a:t>
            </a:r>
            <a:r>
              <a:rPr lang="en-US" dirty="0" err="1" smtClean="0"/>
              <a:t>CorrTable.r</a:t>
            </a:r>
            <a:r>
              <a:rPr lang="en-US" dirty="0" smtClean="0"/>
              <a:t>, margin= c(6,6), </a:t>
            </a:r>
            <a:r>
              <a:rPr lang="en-US" dirty="0" err="1" smtClean="0"/>
              <a:t>dendrogram</a:t>
            </a:r>
            <a:r>
              <a:rPr lang="en-US" dirty="0" smtClean="0"/>
              <a:t> = c("both"), </a:t>
            </a:r>
            <a:r>
              <a:rPr lang="en-US" dirty="0" err="1" smtClean="0"/>
              <a:t>cexRow</a:t>
            </a:r>
            <a:r>
              <a:rPr lang="en-US" dirty="0" smtClean="0"/>
              <a:t> = 0.9, </a:t>
            </a:r>
          </a:p>
          <a:p>
            <a:r>
              <a:rPr lang="en-US" dirty="0" smtClean="0"/>
              <a:t>          </a:t>
            </a:r>
            <a:r>
              <a:rPr lang="en-US" dirty="0" err="1" smtClean="0"/>
              <a:t>RowSideColors</a:t>
            </a:r>
            <a:r>
              <a:rPr lang="en-US" dirty="0" smtClean="0"/>
              <a:t> = var1, </a:t>
            </a:r>
            <a:r>
              <a:rPr lang="en-US" dirty="0" err="1" smtClean="0"/>
              <a:t>ColSideColors</a:t>
            </a:r>
            <a:r>
              <a:rPr lang="en-US" dirty="0" smtClean="0"/>
              <a:t> = var2)</a:t>
            </a:r>
          </a:p>
          <a:p>
            <a:r>
              <a:rPr lang="en-US" dirty="0" smtClean="0"/>
              <a:t>par(lend = 1)           # square line ends for the color legend</a:t>
            </a:r>
          </a:p>
          <a:p>
            <a:r>
              <a:rPr lang="en-US" dirty="0" smtClean="0"/>
              <a:t>legend("</a:t>
            </a:r>
            <a:r>
              <a:rPr lang="en-US" dirty="0" err="1" smtClean="0"/>
              <a:t>topleft</a:t>
            </a:r>
            <a:r>
              <a:rPr lang="en-US" dirty="0" smtClean="0"/>
              <a:t>",      # location of the legend on the </a:t>
            </a:r>
            <a:r>
              <a:rPr lang="en-US" dirty="0" err="1" smtClean="0"/>
              <a:t>heatmap</a:t>
            </a:r>
            <a:r>
              <a:rPr lang="en-US" dirty="0" smtClean="0"/>
              <a:t> plot</a:t>
            </a:r>
          </a:p>
          <a:p>
            <a:r>
              <a:rPr lang="en-US" dirty="0" smtClean="0"/>
              <a:t>       legend = c("A/J", "BALB/</a:t>
            </a:r>
            <a:r>
              <a:rPr lang="en-US" dirty="0" err="1" smtClean="0"/>
              <a:t>cJ</a:t>
            </a:r>
            <a:r>
              <a:rPr lang="en-US" dirty="0" smtClean="0"/>
              <a:t>", "C57BL/6J", "CBA/J", "</a:t>
            </a:r>
            <a:r>
              <a:rPr lang="en-US" dirty="0" err="1" smtClean="0"/>
              <a:t>NOD.Cg-Prkdcscid</a:t>
            </a:r>
            <a:r>
              <a:rPr lang="en-US" dirty="0" smtClean="0"/>
              <a:t> Il2rgtm1Wjl/</a:t>
            </a:r>
            <a:r>
              <a:rPr lang="en-US" dirty="0" err="1" smtClean="0"/>
              <a:t>SzJ</a:t>
            </a:r>
            <a:r>
              <a:rPr lang="en-US" dirty="0" smtClean="0"/>
              <a:t>", "CByB6F1/J Studs", "CByB6F1/J Pseudo Moms", "</a:t>
            </a:r>
            <a:r>
              <a:rPr lang="en-US" dirty="0" err="1" smtClean="0"/>
              <a:t>Roopenian</a:t>
            </a:r>
            <a:r>
              <a:rPr lang="en-US" dirty="0" smtClean="0"/>
              <a:t> Strain"), # category labels</a:t>
            </a:r>
          </a:p>
          <a:p>
            <a:r>
              <a:rPr lang="en-US" dirty="0" smtClean="0"/>
              <a:t>       col = c("black", "red", "grey", "yellow", "magenta", "cyan", "blue", "green3"),  # color key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lty</a:t>
            </a:r>
            <a:r>
              <a:rPr lang="en-US" dirty="0" smtClean="0"/>
              <a:t>= 1,             # line style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lwd</a:t>
            </a:r>
            <a:r>
              <a:rPr lang="en-US" dirty="0" smtClean="0"/>
              <a:t> = 15            # line width</a:t>
            </a:r>
          </a:p>
          <a:p>
            <a:r>
              <a:rPr lang="en-US" dirty="0" smtClean="0"/>
              <a:t>)</a:t>
            </a:r>
          </a:p>
          <a:p>
            <a:r>
              <a:rPr lang="en-US" dirty="0" smtClean="0"/>
              <a:t>legend("</a:t>
            </a:r>
            <a:r>
              <a:rPr lang="en-US" dirty="0" err="1" smtClean="0"/>
              <a:t>topright</a:t>
            </a:r>
            <a:r>
              <a:rPr lang="en-US" dirty="0" smtClean="0"/>
              <a:t>",</a:t>
            </a:r>
          </a:p>
          <a:p>
            <a:r>
              <a:rPr lang="en-US" dirty="0" smtClean="0"/>
              <a:t>       legend = c("MP14", "MP15", "MP13", "AX9", "AX1", "MP23", "AX28", "AX4", "AX27", "AX30", "1210", "1230", "MGL 277"), </a:t>
            </a:r>
          </a:p>
          <a:p>
            <a:r>
              <a:rPr lang="en-US" dirty="0" smtClean="0"/>
              <a:t>       col = c("#FF0000FF", "#FF7600FF", "#FFEB00FF", "#9DFF00FF", "#27FF00FF", "#FF0076FF", "#00FF4EFF", "#00FFC4FF", "#00C4FFFF", "#004EFFFF", "#2700FFFF", "#9D00FFFF", "#FF00EBFF"),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lty</a:t>
            </a:r>
            <a:r>
              <a:rPr lang="en-US" dirty="0" smtClean="0"/>
              <a:t>= 1,             # line style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lwd</a:t>
            </a:r>
            <a:r>
              <a:rPr lang="en-US" dirty="0" smtClean="0"/>
              <a:t> = 15            # line width</a:t>
            </a:r>
          </a:p>
          <a:p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9B152-8387-794E-862E-E99058E55B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1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BLAST result of the OTU that caused the large amount of “Unclassified” reads at the phylum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9B152-8387-794E-862E-E99058E55B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99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setwd</a:t>
            </a:r>
            <a:r>
              <a:rPr lang="en-US" dirty="0" smtClean="0"/>
              <a:t>('~/Box Sync/Projects/mpm1/</a:t>
            </a:r>
            <a:r>
              <a:rPr lang="en-US" dirty="0" err="1" smtClean="0"/>
              <a:t>abundanceTables</a:t>
            </a:r>
            <a:r>
              <a:rPr lang="en-US" dirty="0" smtClean="0"/>
              <a:t>/')</a:t>
            </a:r>
          </a:p>
          <a:p>
            <a:r>
              <a:rPr lang="hu-HU" dirty="0" smtClean="0"/>
              <a:t>phylum$X = NULL</a:t>
            </a:r>
          </a:p>
          <a:p>
            <a:r>
              <a:rPr lang="hu-HU" dirty="0" smtClean="0"/>
              <a:t>colnames(phylum) = c("1_14_778", "1_15_461", "1_15_463", "1_15_464", "1_15_465", "2_13_974", "2_14_773", "2_15_459", "2_9_389", "2_9_390", "3_1_891", "3_23_558", "3_28_876", "3_28_880", "3_4_893", "4_13_981", "4_13_982", "4_13_983", "4_9_382", "4_9_393", "5_27_978", "5_27_979", "5_27_980", "5_27_982", "5_30_975", "6_1210_270", "6_1210_271", "6_1230_268", "6_1230_269", "AMP1", "AMP2", "AMP3", "VFP_277_524", "VFP_277_526", "VFPWT2", "VFPWT3”)</a:t>
            </a:r>
            <a:endParaRPr lang="en-US" dirty="0" smtClean="0"/>
          </a:p>
          <a:p>
            <a:r>
              <a:rPr lang="en-US" dirty="0" smtClean="0"/>
              <a:t>phylum = </a:t>
            </a:r>
            <a:r>
              <a:rPr lang="en-US" dirty="0" err="1" smtClean="0"/>
              <a:t>read.csv</a:t>
            </a:r>
            <a:r>
              <a:rPr lang="en-US" dirty="0" smtClean="0"/>
              <a:t>('</a:t>
            </a:r>
            <a:r>
              <a:rPr lang="en-US" dirty="0" err="1" smtClean="0"/>
              <a:t>OTURelAbunTable_Phylum.csv</a:t>
            </a:r>
            <a:r>
              <a:rPr lang="en-US" dirty="0" smtClean="0"/>
              <a:t>', </a:t>
            </a:r>
            <a:r>
              <a:rPr lang="en-US" dirty="0" err="1" smtClean="0"/>
              <a:t>row.names</a:t>
            </a:r>
            <a:r>
              <a:rPr lang="en-US" dirty="0" smtClean="0"/>
              <a:t> = 2)</a:t>
            </a:r>
          </a:p>
          <a:p>
            <a:r>
              <a:rPr lang="en-US" dirty="0" smtClean="0"/>
              <a:t>par(mar=c(8, 4, 1, 1) + 0.1)</a:t>
            </a:r>
          </a:p>
          <a:p>
            <a:r>
              <a:rPr lang="en-US" dirty="0" smtClean="0"/>
              <a:t>plot(x, </a:t>
            </a:r>
            <a:r>
              <a:rPr lang="en-US" dirty="0" err="1" smtClean="0"/>
              <a:t>tsfb</a:t>
            </a:r>
            <a:r>
              <a:rPr lang="en-US" dirty="0" smtClean="0"/>
              <a:t>, </a:t>
            </a:r>
            <a:r>
              <a:rPr lang="en-US" dirty="0" err="1" smtClean="0"/>
              <a:t>xaxt</a:t>
            </a:r>
            <a:r>
              <a:rPr lang="en-US" dirty="0" smtClean="0"/>
              <a:t> = "n", </a:t>
            </a:r>
            <a:r>
              <a:rPr lang="en-US" dirty="0" err="1" smtClean="0"/>
              <a:t>xlab</a:t>
            </a:r>
            <a:r>
              <a:rPr lang="en-US" dirty="0" smtClean="0"/>
              <a:t> = '', </a:t>
            </a:r>
            <a:r>
              <a:rPr lang="en-US" dirty="0" err="1" smtClean="0"/>
              <a:t>pch</a:t>
            </a:r>
            <a:r>
              <a:rPr lang="en-US" dirty="0" smtClean="0"/>
              <a:t> = 19, </a:t>
            </a:r>
            <a:r>
              <a:rPr lang="en-US" dirty="0" err="1" smtClean="0"/>
              <a:t>cex</a:t>
            </a:r>
            <a:r>
              <a:rPr lang="en-US" dirty="0" smtClean="0"/>
              <a:t> = 3, </a:t>
            </a:r>
            <a:r>
              <a:rPr lang="en-US" dirty="0" err="1" smtClean="0"/>
              <a:t>ylab</a:t>
            </a:r>
            <a:r>
              <a:rPr lang="en-US" dirty="0" smtClean="0"/>
              <a:t> = "Relative Fraction of </a:t>
            </a:r>
            <a:r>
              <a:rPr lang="en-US" dirty="0" err="1" smtClean="0"/>
              <a:t>Clostridiaceae</a:t>
            </a:r>
            <a:r>
              <a:rPr lang="en-US" dirty="0" smtClean="0"/>
              <a:t> 1 (SFB family)")</a:t>
            </a:r>
          </a:p>
          <a:p>
            <a:r>
              <a:rPr lang="en-US" dirty="0" smtClean="0"/>
              <a:t>axis(1, labels = </a:t>
            </a:r>
            <a:r>
              <a:rPr lang="en-US" dirty="0" err="1" smtClean="0"/>
              <a:t>xlab</a:t>
            </a:r>
            <a:r>
              <a:rPr lang="en-US" dirty="0" smtClean="0"/>
              <a:t>, </a:t>
            </a:r>
            <a:r>
              <a:rPr lang="en-US" dirty="0" err="1" smtClean="0"/>
              <a:t>las</a:t>
            </a:r>
            <a:r>
              <a:rPr lang="en-US" dirty="0" smtClean="0"/>
              <a:t> = 2, at = 1:36)</a:t>
            </a:r>
          </a:p>
          <a:p>
            <a:r>
              <a:rPr lang="en-US" dirty="0" err="1" smtClean="0"/>
              <a:t>xlab</a:t>
            </a:r>
            <a:r>
              <a:rPr lang="en-US" dirty="0" smtClean="0"/>
              <a:t> = c("1_14_778", "1_15_461", "1_15_463", "1_15_464", "1_15_465", "2_13_974", "2_14_773", "2_15_459", "2_9_389", "2_9_390", "3_1_891", "3_23_558", "3_28_876", "3_28_880", "3_4_893", "4_13_981", "4_13_982", "4_13_983", "4_9_382", "4_9_393", "5_27_978", "5_27_979", "5_27_980", "5_27_982", "5_30_975", "6_1210_270", "6_1210_271", "6_1230_268", "6_1230_269", "AMP1", "AMP2", "AMP3", "VFP_277_524", "VFP_277_526", "VFPWT2", "VFPWT3")</a:t>
            </a:r>
          </a:p>
          <a:p>
            <a:r>
              <a:rPr lang="en-US" dirty="0" err="1" smtClean="0"/>
              <a:t>abline</a:t>
            </a:r>
            <a:r>
              <a:rPr lang="en-US" dirty="0" smtClean="0"/>
              <a:t>(v = c(1:36), </a:t>
            </a:r>
            <a:r>
              <a:rPr lang="en-US" dirty="0" err="1" smtClean="0"/>
              <a:t>lty</a:t>
            </a:r>
            <a:r>
              <a:rPr lang="en-US" dirty="0" smtClean="0"/>
              <a:t> = 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9B152-8387-794E-862E-E99058E55B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2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9A10-10AC-E24D-BDB8-852FF0567F5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66EE-0B7D-7A42-AAEC-D76D054A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1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9A10-10AC-E24D-BDB8-852FF0567F5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66EE-0B7D-7A42-AAEC-D76D054A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1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9A10-10AC-E24D-BDB8-852FF0567F5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66EE-0B7D-7A42-AAEC-D76D054A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8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9A10-10AC-E24D-BDB8-852FF0567F5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66EE-0B7D-7A42-AAEC-D76D054A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3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9A10-10AC-E24D-BDB8-852FF0567F5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66EE-0B7D-7A42-AAEC-D76D054A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8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9A10-10AC-E24D-BDB8-852FF0567F5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66EE-0B7D-7A42-AAEC-D76D054A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8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9A10-10AC-E24D-BDB8-852FF0567F5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66EE-0B7D-7A42-AAEC-D76D054A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9A10-10AC-E24D-BDB8-852FF0567F5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66EE-0B7D-7A42-AAEC-D76D054A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0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9A10-10AC-E24D-BDB8-852FF0567F5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66EE-0B7D-7A42-AAEC-D76D054A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5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9A10-10AC-E24D-BDB8-852FF0567F5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66EE-0B7D-7A42-AAEC-D76D054A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4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9A10-10AC-E24D-BDB8-852FF0567F5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66EE-0B7D-7A42-AAEC-D76D054A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3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89A10-10AC-E24D-BDB8-852FF0567F5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266EE-0B7D-7A42-AAEC-D76D054A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5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32025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MPM1 </a:t>
            </a:r>
            <a:br>
              <a:rPr lang="en-US" b="1" dirty="0" smtClean="0"/>
            </a:br>
            <a:r>
              <a:rPr lang="en-US" b="1" dirty="0" smtClean="0"/>
              <a:t>16S PROCESSING AND ANALYSIS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05 Mar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7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 projects involving microbiome sampling with spatial information</a:t>
            </a:r>
          </a:p>
          <a:p>
            <a:pPr lvl="1"/>
            <a:r>
              <a:rPr lang="en-US" dirty="0" smtClean="0"/>
              <a:t>JAX building sampling</a:t>
            </a:r>
          </a:p>
          <a:p>
            <a:pPr lvl="2"/>
            <a:r>
              <a:rPr lang="en-US" dirty="0" smtClean="0"/>
              <a:t>Surface sampling (desks, chairs,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Temporal (1/</a:t>
            </a:r>
            <a:r>
              <a:rPr lang="en-US" dirty="0" err="1" smtClean="0"/>
              <a:t>wk</a:t>
            </a:r>
            <a:r>
              <a:rPr lang="en-US" dirty="0" smtClean="0"/>
              <a:t> for 20 weeks)</a:t>
            </a:r>
            <a:endParaRPr lang="en-US" dirty="0"/>
          </a:p>
          <a:p>
            <a:pPr lvl="2"/>
            <a:r>
              <a:rPr lang="en-US" dirty="0" smtClean="0"/>
              <a:t>Individuals</a:t>
            </a:r>
          </a:p>
          <a:p>
            <a:pPr lvl="1"/>
            <a:r>
              <a:rPr lang="en-US" dirty="0" smtClean="0"/>
              <a:t>JAX colony mouse microbiome pilot</a:t>
            </a:r>
          </a:p>
          <a:p>
            <a:pPr lvl="2"/>
            <a:r>
              <a:rPr lang="en-US" dirty="0" smtClean="0"/>
              <a:t>Stool samples</a:t>
            </a:r>
          </a:p>
          <a:p>
            <a:pPr lvl="3"/>
            <a:r>
              <a:rPr lang="en-US" dirty="0" smtClean="0"/>
              <a:t>Different strains</a:t>
            </a:r>
          </a:p>
          <a:p>
            <a:pPr lvl="3"/>
            <a:r>
              <a:rPr lang="en-US" dirty="0" smtClean="0"/>
              <a:t>Different rooms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7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JAX BUILDING SAMPLING</a:t>
            </a:r>
            <a:endParaRPr lang="en-US" b="1" dirty="0"/>
          </a:p>
        </p:txBody>
      </p:sp>
      <p:pic>
        <p:nvPicPr>
          <p:cNvPr id="6" name="Picture 5" descr="Slide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8074" b="6567"/>
          <a:stretch/>
        </p:blipFill>
        <p:spPr>
          <a:xfrm>
            <a:off x="272005" y="1616085"/>
            <a:ext cx="8686800" cy="50517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81559" y="1243602"/>
            <a:ext cx="3307053" cy="7276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826264"/>
            <a:ext cx="3489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weeks</a:t>
            </a:r>
          </a:p>
          <a:p>
            <a:r>
              <a:rPr lang="en-US" dirty="0"/>
              <a:t>	</a:t>
            </a:r>
            <a:r>
              <a:rPr lang="en-US" dirty="0" smtClean="0"/>
              <a:t>(~ 160 samples/</a:t>
            </a:r>
            <a:r>
              <a:rPr lang="en-US" dirty="0" err="1" smtClean="0"/>
              <a:t>wk</a:t>
            </a:r>
            <a:r>
              <a:rPr lang="en-US" dirty="0" smtClean="0"/>
              <a:t>, ~3 </a:t>
            </a:r>
            <a:r>
              <a:rPr lang="en-US" dirty="0" err="1" smtClean="0"/>
              <a:t>hrs</a:t>
            </a:r>
            <a:r>
              <a:rPr lang="en-US" dirty="0" smtClean="0"/>
              <a:t> collecting time/ </a:t>
            </a:r>
            <a:r>
              <a:rPr lang="en-US" dirty="0" err="1" smtClean="0"/>
              <a:t>wk</a:t>
            </a:r>
            <a:r>
              <a:rPr lang="en-US" dirty="0" smtClean="0"/>
              <a:t> , 3 </a:t>
            </a:r>
            <a:r>
              <a:rPr lang="en-US" dirty="0" err="1" smtClean="0"/>
              <a:t>indiv</a:t>
            </a:r>
            <a:r>
              <a:rPr lang="en-US" dirty="0" smtClean="0"/>
              <a:t> = 7.5 person days of work)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0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411803"/>
              </p:ext>
            </p:extLst>
          </p:nvPr>
        </p:nvGraphicFramePr>
        <p:xfrm>
          <a:off x="355600" y="342900"/>
          <a:ext cx="8242300" cy="6350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60575"/>
                <a:gridCol w="2060575"/>
                <a:gridCol w="2060575"/>
                <a:gridCol w="2060575"/>
              </a:tblGrid>
              <a:tr h="1587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87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7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87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Isosceles Triangle 5"/>
          <p:cNvSpPr/>
          <p:nvPr/>
        </p:nvSpPr>
        <p:spPr>
          <a:xfrm>
            <a:off x="4508500" y="488950"/>
            <a:ext cx="863600" cy="514350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BALB/</a:t>
            </a:r>
            <a:r>
              <a:rPr lang="en-US" sz="1000" dirty="0" err="1" smtClean="0"/>
              <a:t>cJ</a:t>
            </a:r>
            <a:endParaRPr lang="en-US" sz="1000" dirty="0"/>
          </a:p>
        </p:txBody>
      </p:sp>
      <p:sp>
        <p:nvSpPr>
          <p:cNvPr id="7" name="Oval 6"/>
          <p:cNvSpPr/>
          <p:nvPr/>
        </p:nvSpPr>
        <p:spPr>
          <a:xfrm>
            <a:off x="517686" y="1194832"/>
            <a:ext cx="558800" cy="482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A/J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990850" y="3429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450" y="342900"/>
            <a:ext cx="73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MP15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07250" y="356632"/>
            <a:ext cx="73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MP13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9501" y="2007632"/>
            <a:ext cx="55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23611" y="2021364"/>
            <a:ext cx="55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92950" y="2007632"/>
            <a:ext cx="67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AX28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51950" y="202136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0850" y="3619500"/>
            <a:ext cx="67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AX27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10090" y="3619500"/>
            <a:ext cx="67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AX30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76486" y="524510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6020" y="524510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1230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49418" y="5220732"/>
            <a:ext cx="97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MGL277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487220" y="712232"/>
            <a:ext cx="558800" cy="482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A/J</a:t>
            </a:r>
            <a:endParaRPr lang="en-US" sz="1000" dirty="0"/>
          </a:p>
        </p:txBody>
      </p:sp>
      <p:sp>
        <p:nvSpPr>
          <p:cNvPr id="22" name="Oval 21"/>
          <p:cNvSpPr/>
          <p:nvPr/>
        </p:nvSpPr>
        <p:spPr>
          <a:xfrm>
            <a:off x="3698663" y="762000"/>
            <a:ext cx="558800" cy="482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A/J</a:t>
            </a:r>
            <a:endParaRPr lang="en-US" sz="1000" dirty="0"/>
          </a:p>
        </p:txBody>
      </p:sp>
      <p:sp>
        <p:nvSpPr>
          <p:cNvPr id="23" name="Oval 22"/>
          <p:cNvSpPr/>
          <p:nvPr/>
        </p:nvSpPr>
        <p:spPr>
          <a:xfrm>
            <a:off x="3793409" y="1333500"/>
            <a:ext cx="558800" cy="482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A/J</a:t>
            </a:r>
            <a:endParaRPr lang="en-US" sz="1000" dirty="0"/>
          </a:p>
        </p:txBody>
      </p:sp>
      <p:sp>
        <p:nvSpPr>
          <p:cNvPr id="24" name="Oval 23"/>
          <p:cNvSpPr/>
          <p:nvPr/>
        </p:nvSpPr>
        <p:spPr>
          <a:xfrm>
            <a:off x="2487220" y="1397000"/>
            <a:ext cx="558800" cy="482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A/J</a:t>
            </a:r>
            <a:endParaRPr lang="en-US" sz="1000" dirty="0"/>
          </a:p>
        </p:txBody>
      </p:sp>
      <p:sp>
        <p:nvSpPr>
          <p:cNvPr id="25" name="Isosceles Triangle 24"/>
          <p:cNvSpPr/>
          <p:nvPr/>
        </p:nvSpPr>
        <p:spPr>
          <a:xfrm>
            <a:off x="1358900" y="648732"/>
            <a:ext cx="952500" cy="546100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BALV/</a:t>
            </a:r>
            <a:r>
              <a:rPr lang="en-US" sz="1000" dirty="0" err="1" smtClean="0"/>
              <a:t>cJ</a:t>
            </a:r>
            <a:endParaRPr lang="en-US" sz="1000" dirty="0"/>
          </a:p>
        </p:txBody>
      </p:sp>
      <p:sp>
        <p:nvSpPr>
          <p:cNvPr id="26" name="Isosceles Triangle 25"/>
          <p:cNvSpPr/>
          <p:nvPr/>
        </p:nvSpPr>
        <p:spPr>
          <a:xfrm>
            <a:off x="2840909" y="850900"/>
            <a:ext cx="952500" cy="546100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BALB/</a:t>
            </a:r>
            <a:r>
              <a:rPr lang="en-US" sz="1000" dirty="0" err="1" smtClean="0"/>
              <a:t>cJ</a:t>
            </a:r>
            <a:endParaRPr lang="en-US" sz="1000" dirty="0"/>
          </a:p>
        </p:txBody>
      </p:sp>
      <p:sp>
        <p:nvSpPr>
          <p:cNvPr id="27" name="Isosceles Triangle 26"/>
          <p:cNvSpPr/>
          <p:nvPr/>
        </p:nvSpPr>
        <p:spPr>
          <a:xfrm>
            <a:off x="447836" y="2390696"/>
            <a:ext cx="952500" cy="546100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BALB/</a:t>
            </a:r>
            <a:r>
              <a:rPr lang="en-US" sz="1000" dirty="0" err="1" smtClean="0"/>
              <a:t>cJ</a:t>
            </a:r>
            <a:endParaRPr lang="en-US" sz="1000" dirty="0"/>
          </a:p>
        </p:txBody>
      </p:sp>
      <p:sp>
        <p:nvSpPr>
          <p:cNvPr id="28" name="Isosceles Triangle 27"/>
          <p:cNvSpPr/>
          <p:nvPr/>
        </p:nvSpPr>
        <p:spPr>
          <a:xfrm>
            <a:off x="710379" y="2803446"/>
            <a:ext cx="952500" cy="546100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BALB/</a:t>
            </a:r>
            <a:r>
              <a:rPr lang="en-US" sz="1000" dirty="0" err="1" smtClean="0"/>
              <a:t>cJ</a:t>
            </a:r>
            <a:endParaRPr lang="en-US" sz="1000" dirty="0"/>
          </a:p>
        </p:txBody>
      </p:sp>
      <p:sp>
        <p:nvSpPr>
          <p:cNvPr id="29" name="Cross 28"/>
          <p:cNvSpPr/>
          <p:nvPr/>
        </p:nvSpPr>
        <p:spPr>
          <a:xfrm>
            <a:off x="6578850" y="1194832"/>
            <a:ext cx="673100" cy="622300"/>
          </a:xfrm>
          <a:prstGeom prst="plus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C57BL/6J</a:t>
            </a:r>
            <a:endParaRPr lang="en-US" sz="1000" dirty="0"/>
          </a:p>
        </p:txBody>
      </p:sp>
      <p:sp>
        <p:nvSpPr>
          <p:cNvPr id="30" name="Cross 29"/>
          <p:cNvSpPr/>
          <p:nvPr/>
        </p:nvSpPr>
        <p:spPr>
          <a:xfrm>
            <a:off x="2504359" y="2301796"/>
            <a:ext cx="673100" cy="622300"/>
          </a:xfrm>
          <a:prstGeom prst="plus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C57BL/6J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7251950" y="405368"/>
            <a:ext cx="73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MP23</a:t>
            </a:r>
            <a:endParaRPr lang="en-US" dirty="0"/>
          </a:p>
        </p:txBody>
      </p:sp>
      <p:sp>
        <p:nvSpPr>
          <p:cNvPr id="33" name="Cross 32"/>
          <p:cNvSpPr/>
          <p:nvPr/>
        </p:nvSpPr>
        <p:spPr>
          <a:xfrm>
            <a:off x="5428429" y="2695496"/>
            <a:ext cx="673100" cy="622300"/>
          </a:xfrm>
          <a:prstGeom prst="plus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C57BL/6J</a:t>
            </a:r>
            <a:endParaRPr lang="en-US" sz="1000" dirty="0"/>
          </a:p>
        </p:txBody>
      </p:sp>
      <p:sp>
        <p:nvSpPr>
          <p:cNvPr id="34" name="Cross 33"/>
          <p:cNvSpPr/>
          <p:nvPr/>
        </p:nvSpPr>
        <p:spPr>
          <a:xfrm>
            <a:off x="4534150" y="2454196"/>
            <a:ext cx="673100" cy="622300"/>
          </a:xfrm>
          <a:prstGeom prst="plus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C57BL/6J</a:t>
            </a:r>
            <a:endParaRPr lang="en-US" sz="1000" dirty="0"/>
          </a:p>
        </p:txBody>
      </p:sp>
      <p:sp>
        <p:nvSpPr>
          <p:cNvPr id="35" name="Cross 34"/>
          <p:cNvSpPr/>
          <p:nvPr/>
        </p:nvSpPr>
        <p:spPr>
          <a:xfrm>
            <a:off x="6915400" y="2469992"/>
            <a:ext cx="673100" cy="622300"/>
          </a:xfrm>
          <a:prstGeom prst="plus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C57BL/6J</a:t>
            </a:r>
            <a:endParaRPr lang="en-US" sz="1000" dirty="0"/>
          </a:p>
        </p:txBody>
      </p:sp>
      <p:sp>
        <p:nvSpPr>
          <p:cNvPr id="36" name="Can 35"/>
          <p:cNvSpPr/>
          <p:nvPr/>
        </p:nvSpPr>
        <p:spPr>
          <a:xfrm>
            <a:off x="4534150" y="1123950"/>
            <a:ext cx="648521" cy="546100"/>
          </a:xfrm>
          <a:prstGeom prst="can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CBA/J</a:t>
            </a:r>
            <a:endParaRPr lang="en-US" sz="1000" dirty="0"/>
          </a:p>
        </p:txBody>
      </p:sp>
      <p:sp>
        <p:nvSpPr>
          <p:cNvPr id="37" name="Can 36"/>
          <p:cNvSpPr/>
          <p:nvPr/>
        </p:nvSpPr>
        <p:spPr>
          <a:xfrm>
            <a:off x="5453008" y="712232"/>
            <a:ext cx="648521" cy="546100"/>
          </a:xfrm>
          <a:prstGeom prst="can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CBA/J</a:t>
            </a:r>
            <a:endParaRPr lang="en-US" sz="1000" dirty="0"/>
          </a:p>
        </p:txBody>
      </p:sp>
      <p:sp>
        <p:nvSpPr>
          <p:cNvPr id="38" name="Can 37"/>
          <p:cNvSpPr/>
          <p:nvPr/>
        </p:nvSpPr>
        <p:spPr>
          <a:xfrm>
            <a:off x="5293989" y="1296432"/>
            <a:ext cx="648521" cy="546100"/>
          </a:xfrm>
          <a:prstGeom prst="can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CBA/J</a:t>
            </a:r>
            <a:endParaRPr lang="en-US" sz="1000" dirty="0"/>
          </a:p>
        </p:txBody>
      </p:sp>
      <p:sp>
        <p:nvSpPr>
          <p:cNvPr id="39" name="Can 38"/>
          <p:cNvSpPr/>
          <p:nvPr/>
        </p:nvSpPr>
        <p:spPr>
          <a:xfrm>
            <a:off x="1662879" y="2028746"/>
            <a:ext cx="648521" cy="546100"/>
          </a:xfrm>
          <a:prstGeom prst="can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CBA/J</a:t>
            </a:r>
            <a:endParaRPr lang="en-US" sz="1000" dirty="0"/>
          </a:p>
        </p:txBody>
      </p:sp>
      <p:sp>
        <p:nvSpPr>
          <p:cNvPr id="40" name="Can 39"/>
          <p:cNvSpPr/>
          <p:nvPr/>
        </p:nvSpPr>
        <p:spPr>
          <a:xfrm>
            <a:off x="1662879" y="2755742"/>
            <a:ext cx="648521" cy="546100"/>
          </a:xfrm>
          <a:prstGeom prst="can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CBA/J</a:t>
            </a:r>
            <a:endParaRPr lang="en-US" sz="1000" dirty="0"/>
          </a:p>
        </p:txBody>
      </p:sp>
      <p:sp>
        <p:nvSpPr>
          <p:cNvPr id="41" name="Cube 40"/>
          <p:cNvSpPr/>
          <p:nvPr/>
        </p:nvSpPr>
        <p:spPr>
          <a:xfrm>
            <a:off x="515791" y="3988832"/>
            <a:ext cx="829854" cy="469900"/>
          </a:xfrm>
          <a:prstGeom prst="cub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NOD.Cg</a:t>
            </a:r>
            <a:endParaRPr lang="en-US" sz="1000" dirty="0" smtClean="0"/>
          </a:p>
          <a:p>
            <a:pPr algn="ctr"/>
            <a:endParaRPr lang="en-US" sz="1000" dirty="0"/>
          </a:p>
        </p:txBody>
      </p:sp>
      <p:sp>
        <p:nvSpPr>
          <p:cNvPr id="42" name="Cube 41"/>
          <p:cNvSpPr/>
          <p:nvPr/>
        </p:nvSpPr>
        <p:spPr>
          <a:xfrm>
            <a:off x="1490355" y="3988832"/>
            <a:ext cx="829854" cy="469900"/>
          </a:xfrm>
          <a:prstGeom prst="cub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NOD.Cg</a:t>
            </a:r>
            <a:endParaRPr lang="en-US" sz="1000" dirty="0" smtClean="0"/>
          </a:p>
          <a:p>
            <a:pPr algn="ctr"/>
            <a:endParaRPr lang="en-US" sz="1000" dirty="0"/>
          </a:p>
        </p:txBody>
      </p:sp>
      <p:sp>
        <p:nvSpPr>
          <p:cNvPr id="43" name="Cube 42"/>
          <p:cNvSpPr/>
          <p:nvPr/>
        </p:nvSpPr>
        <p:spPr>
          <a:xfrm>
            <a:off x="1490355" y="4528582"/>
            <a:ext cx="829854" cy="469900"/>
          </a:xfrm>
          <a:prstGeom prst="cub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NOD.Cg</a:t>
            </a:r>
            <a:endParaRPr lang="en-US" sz="1000" dirty="0" smtClean="0"/>
          </a:p>
          <a:p>
            <a:pPr algn="ctr"/>
            <a:endParaRPr lang="en-US" sz="1000" dirty="0"/>
          </a:p>
        </p:txBody>
      </p:sp>
      <p:sp>
        <p:nvSpPr>
          <p:cNvPr id="44" name="Cube 43"/>
          <p:cNvSpPr/>
          <p:nvPr/>
        </p:nvSpPr>
        <p:spPr>
          <a:xfrm>
            <a:off x="474574" y="4528582"/>
            <a:ext cx="829854" cy="469900"/>
          </a:xfrm>
          <a:prstGeom prst="cub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NOD.Cg</a:t>
            </a:r>
            <a:endParaRPr lang="en-US" sz="1000" dirty="0" smtClean="0"/>
          </a:p>
          <a:p>
            <a:pPr algn="ctr"/>
            <a:endParaRPr lang="en-US" sz="1000" dirty="0"/>
          </a:p>
        </p:txBody>
      </p:sp>
      <p:sp>
        <p:nvSpPr>
          <p:cNvPr id="45" name="Cube 44"/>
          <p:cNvSpPr/>
          <p:nvPr/>
        </p:nvSpPr>
        <p:spPr>
          <a:xfrm>
            <a:off x="3522355" y="4040664"/>
            <a:ext cx="829854" cy="469900"/>
          </a:xfrm>
          <a:prstGeom prst="cub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NOD.Cg</a:t>
            </a:r>
            <a:endParaRPr lang="en-US" sz="1000" dirty="0" smtClean="0"/>
          </a:p>
          <a:p>
            <a:pPr algn="ctr"/>
            <a:endParaRPr lang="en-US" sz="1000" dirty="0"/>
          </a:p>
        </p:txBody>
      </p:sp>
      <p:sp>
        <p:nvSpPr>
          <p:cNvPr id="46" name="Cloud 45"/>
          <p:cNvSpPr/>
          <p:nvPr/>
        </p:nvSpPr>
        <p:spPr>
          <a:xfrm>
            <a:off x="575955" y="5628164"/>
            <a:ext cx="762000" cy="406400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CByB6F1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7" name="Cloud 46"/>
          <p:cNvSpPr/>
          <p:nvPr/>
        </p:nvSpPr>
        <p:spPr>
          <a:xfrm>
            <a:off x="1281879" y="5932964"/>
            <a:ext cx="762000" cy="406400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CByB6F1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8" name="Cloud 47"/>
          <p:cNvSpPr/>
          <p:nvPr/>
        </p:nvSpPr>
        <p:spPr>
          <a:xfrm>
            <a:off x="2496656" y="5780564"/>
            <a:ext cx="762000" cy="406400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CByB6F1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9" name="Cloud 48"/>
          <p:cNvSpPr/>
          <p:nvPr/>
        </p:nvSpPr>
        <p:spPr>
          <a:xfrm>
            <a:off x="3068406" y="5932964"/>
            <a:ext cx="762000" cy="406400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CByB6F1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0" name="5-Point Star 49"/>
          <p:cNvSpPr/>
          <p:nvPr/>
        </p:nvSpPr>
        <p:spPr>
          <a:xfrm>
            <a:off x="4461334" y="5411232"/>
            <a:ext cx="1151245" cy="5588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AMP</a:t>
            </a:r>
            <a:endParaRPr lang="en-US" sz="1000" dirty="0"/>
          </a:p>
        </p:txBody>
      </p:sp>
      <p:sp>
        <p:nvSpPr>
          <p:cNvPr id="51" name="5-Point Star 50"/>
          <p:cNvSpPr/>
          <p:nvPr/>
        </p:nvSpPr>
        <p:spPr>
          <a:xfrm>
            <a:off x="4852806" y="5690632"/>
            <a:ext cx="1151245" cy="5588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AMP</a:t>
            </a:r>
            <a:endParaRPr lang="en-US" sz="1000" dirty="0"/>
          </a:p>
        </p:txBody>
      </p:sp>
      <p:sp>
        <p:nvSpPr>
          <p:cNvPr id="52" name="5-Point Star 51"/>
          <p:cNvSpPr/>
          <p:nvPr/>
        </p:nvSpPr>
        <p:spPr>
          <a:xfrm>
            <a:off x="5066729" y="6010196"/>
            <a:ext cx="1151245" cy="5588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AMP</a:t>
            </a:r>
            <a:endParaRPr lang="en-US" sz="1000" dirty="0"/>
          </a:p>
        </p:txBody>
      </p:sp>
      <p:sp>
        <p:nvSpPr>
          <p:cNvPr id="53" name="Pentagon 52"/>
          <p:cNvSpPr/>
          <p:nvPr/>
        </p:nvSpPr>
        <p:spPr>
          <a:xfrm>
            <a:off x="6287000" y="5614432"/>
            <a:ext cx="849560" cy="482600"/>
          </a:xfrm>
          <a:prstGeom prst="homePlate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VFP_277</a:t>
            </a:r>
            <a:endParaRPr lang="en-US" sz="1000" dirty="0"/>
          </a:p>
        </p:txBody>
      </p:sp>
      <p:sp>
        <p:nvSpPr>
          <p:cNvPr id="54" name="Pentagon 53"/>
          <p:cNvSpPr/>
          <p:nvPr/>
        </p:nvSpPr>
        <p:spPr>
          <a:xfrm>
            <a:off x="6506241" y="5945664"/>
            <a:ext cx="849560" cy="482600"/>
          </a:xfrm>
          <a:prstGeom prst="homePlate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VFP_277</a:t>
            </a:r>
            <a:endParaRPr lang="en-US" sz="1000" dirty="0"/>
          </a:p>
        </p:txBody>
      </p:sp>
      <p:sp>
        <p:nvSpPr>
          <p:cNvPr id="55" name="Wave 54"/>
          <p:cNvSpPr/>
          <p:nvPr/>
        </p:nvSpPr>
        <p:spPr>
          <a:xfrm>
            <a:off x="7436100" y="5387896"/>
            <a:ext cx="698749" cy="469900"/>
          </a:xfrm>
          <a:prstGeom prst="wave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VFPWT3</a:t>
            </a:r>
            <a:endParaRPr lang="en-US" sz="1000" dirty="0"/>
          </a:p>
        </p:txBody>
      </p:sp>
      <p:sp>
        <p:nvSpPr>
          <p:cNvPr id="56" name="Wave 55"/>
          <p:cNvSpPr/>
          <p:nvPr/>
        </p:nvSpPr>
        <p:spPr>
          <a:xfrm>
            <a:off x="7637835" y="5710714"/>
            <a:ext cx="698749" cy="469900"/>
          </a:xfrm>
          <a:prstGeom prst="wave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VFPWT3</a:t>
            </a:r>
            <a:endParaRPr lang="en-US" sz="1000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909" y="1333500"/>
            <a:ext cx="152449" cy="25933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941" y="701757"/>
            <a:ext cx="188396" cy="18966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909" y="648732"/>
            <a:ext cx="152449" cy="25933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90" y="1149768"/>
            <a:ext cx="188396" cy="18966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372" y="701757"/>
            <a:ext cx="188396" cy="18966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543" y="1275694"/>
            <a:ext cx="152449" cy="25933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510" y="710831"/>
            <a:ext cx="152449" cy="25933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979" y="1285226"/>
            <a:ext cx="152449" cy="25933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504" y="515361"/>
            <a:ext cx="152449" cy="25933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88" y="2454196"/>
            <a:ext cx="188396" cy="18966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362" y="1194832"/>
            <a:ext cx="188396" cy="18966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901" y="944701"/>
            <a:ext cx="188396" cy="18966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554" y="1134365"/>
            <a:ext cx="188396" cy="18966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47" y="3988832"/>
            <a:ext cx="152449" cy="25933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768" y="2750692"/>
            <a:ext cx="152449" cy="25933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96" y="2832953"/>
            <a:ext cx="152449" cy="25933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768" y="2028746"/>
            <a:ext cx="188396" cy="18966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10" y="2307880"/>
            <a:ext cx="188396" cy="18966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053" y="2708614"/>
            <a:ext cx="188396" cy="18966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554" y="2480014"/>
            <a:ext cx="188396" cy="18966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902" y="2485281"/>
            <a:ext cx="188396" cy="18966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00" y="4528582"/>
            <a:ext cx="152449" cy="259339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112" y="3988832"/>
            <a:ext cx="152449" cy="25933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139" y="4559516"/>
            <a:ext cx="188396" cy="18966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014" y="4011562"/>
            <a:ext cx="152449" cy="25933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02" y="5618231"/>
            <a:ext cx="188396" cy="18966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743" y="5915364"/>
            <a:ext cx="188396" cy="18966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55" y="5693497"/>
            <a:ext cx="152449" cy="25933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421" y="5915364"/>
            <a:ext cx="152449" cy="25933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400336" y="1816100"/>
            <a:ext cx="1086884" cy="180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87220" y="1842532"/>
            <a:ext cx="2365586" cy="5344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1193196" y="2600802"/>
            <a:ext cx="196088" cy="741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4534150" y="405368"/>
            <a:ext cx="837950" cy="789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5219226" y="1075625"/>
            <a:ext cx="152874" cy="1827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3602421" y="907629"/>
            <a:ext cx="945876" cy="3369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11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37" y="1427237"/>
            <a:ext cx="8881656" cy="5430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8333" t="3796" r="60112" b="67649"/>
          <a:stretch/>
        </p:blipFill>
        <p:spPr>
          <a:xfrm>
            <a:off x="1" y="3755569"/>
            <a:ext cx="1814286" cy="1003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84788" t="4229" r="2381" b="51856"/>
          <a:stretch/>
        </p:blipFill>
        <p:spPr>
          <a:xfrm>
            <a:off x="8329443" y="1343174"/>
            <a:ext cx="714713" cy="14957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SPEARMAN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86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BRAY-CURTIS</a:t>
            </a:r>
            <a:endParaRPr lang="en-US" b="1" dirty="0"/>
          </a:p>
        </p:txBody>
      </p:sp>
      <p:pic>
        <p:nvPicPr>
          <p:cNvPr id="3" name="Picture 2" descr="vMX2HGPIFSXaedDMpBJkG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1" r="63889" b="45170"/>
          <a:stretch/>
        </p:blipFill>
        <p:spPr>
          <a:xfrm>
            <a:off x="165100" y="1044136"/>
            <a:ext cx="8788400" cy="58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10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AMP DIFFERENCE DRIVEN BY OTU33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82" y="1910080"/>
            <a:ext cx="6880818" cy="2980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252" y="3149600"/>
            <a:ext cx="2611548" cy="22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7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SPEARMAN TREE</a:t>
            </a:r>
            <a:endParaRPr lang="en-US" b="1" dirty="0"/>
          </a:p>
        </p:txBody>
      </p:sp>
      <p:pic>
        <p:nvPicPr>
          <p:cNvPr id="3" name="Picture 2" descr="pY4eubHV154n0S1fSSl6T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1" r="25112"/>
          <a:stretch/>
        </p:blipFill>
        <p:spPr>
          <a:xfrm>
            <a:off x="117145" y="2373494"/>
            <a:ext cx="9026855" cy="4484506"/>
          </a:xfrm>
          <a:prstGeom prst="rect">
            <a:avLst/>
          </a:prstGeom>
        </p:spPr>
      </p:pic>
      <p:pic>
        <p:nvPicPr>
          <p:cNvPr id="4" name="Picture 3" descr="pY4eubHV154n0S1fSSl6T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1" r="61356" b="46671"/>
          <a:stretch/>
        </p:blipFill>
        <p:spPr>
          <a:xfrm>
            <a:off x="5207305" y="1336358"/>
            <a:ext cx="3479495" cy="381886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17144" y="2373494"/>
            <a:ext cx="2097735" cy="239154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297" y="1331819"/>
            <a:ext cx="456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Is </a:t>
            </a:r>
            <a:r>
              <a:rPr lang="en-US" b="1" dirty="0"/>
              <a:t>2_13</a:t>
            </a:r>
            <a:r>
              <a:rPr lang="en-US" dirty="0"/>
              <a:t> more </a:t>
            </a:r>
            <a:r>
              <a:rPr lang="en-US" dirty="0" smtClean="0"/>
              <a:t>like mice of the same strain (</a:t>
            </a:r>
            <a:r>
              <a:rPr lang="en-US" dirty="0" smtClean="0">
                <a:solidFill>
                  <a:srgbClr val="FF0000"/>
                </a:solidFill>
              </a:rPr>
              <a:t>2_9</a:t>
            </a:r>
            <a:r>
              <a:rPr lang="en-US" dirty="0">
                <a:solidFill>
                  <a:srgbClr val="FF0000"/>
                </a:solidFill>
              </a:rPr>
              <a:t>'s and 2_14 and </a:t>
            </a:r>
            <a:r>
              <a:rPr lang="en-US" dirty="0" smtClean="0">
                <a:solidFill>
                  <a:srgbClr val="FF0000"/>
                </a:solidFill>
              </a:rPr>
              <a:t>2_15)</a:t>
            </a:r>
            <a:r>
              <a:rPr lang="en-US" dirty="0" smtClean="0"/>
              <a:t>, </a:t>
            </a:r>
            <a:r>
              <a:rPr lang="en-US" dirty="0"/>
              <a:t>or </a:t>
            </a:r>
            <a:r>
              <a:rPr lang="en-US" dirty="0" smtClean="0"/>
              <a:t>mice in the same room (4_13</a:t>
            </a:r>
            <a:r>
              <a:rPr lang="en-US" dirty="0"/>
              <a:t>'</a:t>
            </a:r>
            <a:r>
              <a:rPr lang="en-US" dirty="0" smtClean="0"/>
              <a:t>s)?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30160" y="1879600"/>
            <a:ext cx="1056640" cy="1117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1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OBSERVATION OF SEGMENTED FILAMENTOUS BACTERIA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0" y="1593956"/>
            <a:ext cx="5700531" cy="515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7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2043</Words>
  <Application>Microsoft Macintosh PowerPoint</Application>
  <PresentationFormat>On-screen Show (4:3)</PresentationFormat>
  <Paragraphs>161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MPM1  16S PROCESSING AND ANALYSIS</vt:lpstr>
      <vt:lpstr>OUTLINE</vt:lpstr>
      <vt:lpstr>JAX BUILDING SAMPLING</vt:lpstr>
      <vt:lpstr>PowerPoint Presentation</vt:lpstr>
      <vt:lpstr>SPEARMAN</vt:lpstr>
      <vt:lpstr>BRAY-CURTIS</vt:lpstr>
      <vt:lpstr>AMP DIFFERENCE DRIVEN BY OTU33</vt:lpstr>
      <vt:lpstr>SPEARMAN TREE</vt:lpstr>
      <vt:lpstr>OBSERVATION OF SEGMENTED FILAMENTOUS BACTERIA</vt:lpstr>
    </vt:vector>
  </TitlesOfParts>
  <Company>TJL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MPM1  16S PROCESSING AND ANALYSIS</dc:title>
  <dc:creator>Daniel Spakowicz</dc:creator>
  <cp:lastModifiedBy>Daniel Spakowicz</cp:lastModifiedBy>
  <cp:revision>2</cp:revision>
  <dcterms:created xsi:type="dcterms:W3CDTF">2015-03-25T20:01:48Z</dcterms:created>
  <dcterms:modified xsi:type="dcterms:W3CDTF">2015-03-25T20:17:59Z</dcterms:modified>
</cp:coreProperties>
</file>