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67" r:id="rId3"/>
    <p:sldId id="265" r:id="rId4"/>
    <p:sldId id="266" r:id="rId5"/>
    <p:sldId id="268" r:id="rId6"/>
    <p:sldId id="257" r:id="rId7"/>
    <p:sldId id="258" r:id="rId8"/>
    <p:sldId id="259" r:id="rId9"/>
    <p:sldId id="260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72696-38C5-6344-88BB-A43CCBED10C0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F1DB0-2052-CF41-B03E-6B4FBD230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2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/>
            </a:pPr>
            <a:endParaRPr sz="28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97E4-80A4-EA47-8073-488FB7BA413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Fig.</a:t>
            </a:r>
            <a:r>
              <a:rPr lang="en-US" baseline="0" dirty="0" smtClean="0"/>
              <a:t>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97E4-80A4-EA47-8073-488FB7BA413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97E4-80A4-EA47-8073-488FB7BA413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97E4-80A4-EA47-8073-488FB7BA413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D5E-2476-E64B-971E-2DAD2AD9BC77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AD6E-85DB-EB4F-A323-333F0489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4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D5E-2476-E64B-971E-2DAD2AD9BC77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AD6E-85DB-EB4F-A323-333F0489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D5E-2476-E64B-971E-2DAD2AD9BC77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AD6E-85DB-EB4F-A323-333F0489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6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D5E-2476-E64B-971E-2DAD2AD9BC77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AD6E-85DB-EB4F-A323-333F0489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8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D5E-2476-E64B-971E-2DAD2AD9BC77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AD6E-85DB-EB4F-A323-333F0489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8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D5E-2476-E64B-971E-2DAD2AD9BC77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AD6E-85DB-EB4F-A323-333F0489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9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D5E-2476-E64B-971E-2DAD2AD9BC77}" type="datetimeFigureOut">
              <a:rPr lang="en-US" smtClean="0"/>
              <a:t>3/17/15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AD6E-85DB-EB4F-A323-333F0489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8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D5E-2476-E64B-971E-2DAD2AD9BC77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AD6E-85DB-EB4F-A323-333F0489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7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D5E-2476-E64B-971E-2DAD2AD9BC77}" type="datetimeFigureOut">
              <a:rPr lang="en-US" smtClean="0"/>
              <a:t>3/17/15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AD6E-85DB-EB4F-A323-333F0489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5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D5E-2476-E64B-971E-2DAD2AD9BC77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AD6E-85DB-EB4F-A323-333F0489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3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D5E-2476-E64B-971E-2DAD2AD9BC77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AD6E-85DB-EB4F-A323-333F0489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5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8D5E-2476-E64B-971E-2DAD2AD9BC77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9AD6E-85DB-EB4F-A323-333F0489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5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oleObject" Target="../embeddings/oleObject2.bin"/><Relationship Id="rId1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emf"/><Relationship Id="rId9" Type="http://schemas.openxmlformats.org/officeDocument/2006/relationships/image" Target="../media/image14.jpeg"/><Relationship Id="rId10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2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3522140" y="1274212"/>
            <a:ext cx="3759197" cy="4572000"/>
            <a:chOff x="685800" y="1473200"/>
            <a:chExt cx="3759197" cy="4572000"/>
          </a:xfrm>
        </p:grpSpPr>
        <p:pic>
          <p:nvPicPr>
            <p:cNvPr id="4" name="Picture 3" descr="Fig4_sceTF_P2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473200"/>
              <a:ext cx="3657600" cy="4572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05930" y="2709330"/>
              <a:ext cx="6011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0090"/>
                  </a:solidFill>
                  <a:latin typeface="Arial"/>
                </a:rPr>
                <a:t>P=0.03</a:t>
              </a:r>
              <a:endParaRPr lang="en-US" sz="900" b="1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8928" y="2709330"/>
              <a:ext cx="1185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0090"/>
                  </a:solidFill>
                  <a:latin typeface="Arial"/>
                </a:rPr>
                <a:t>T&lt;(M+B) P=0.008</a:t>
              </a:r>
              <a:endParaRPr lang="en-US" sz="900" b="1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9663" y="2709330"/>
              <a:ext cx="1185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0090"/>
                  </a:solidFill>
                  <a:latin typeface="Arial"/>
                </a:rPr>
                <a:t>M&gt;(T+B) P=0.04</a:t>
              </a:r>
              <a:endParaRPr lang="en-US" sz="900" b="1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48928" y="5755099"/>
              <a:ext cx="1185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0090"/>
                  </a:solidFill>
                  <a:latin typeface="Arial"/>
                </a:rPr>
                <a:t>T&gt;(M+B) P=0.03</a:t>
              </a:r>
              <a:endParaRPr lang="en-US" sz="900" b="1" dirty="0">
                <a:solidFill>
                  <a:srgbClr val="000090"/>
                </a:solidFill>
                <a:latin typeface="Arial"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983907" y="1209300"/>
            <a:ext cx="1920204" cy="2277558"/>
            <a:chOff x="6114789" y="1839663"/>
            <a:chExt cx="1920204" cy="2277558"/>
          </a:xfrm>
        </p:grpSpPr>
        <p:sp>
          <p:nvSpPr>
            <p:cNvPr id="12" name="TextBox 11"/>
            <p:cNvSpPr txBox="1"/>
            <p:nvPr/>
          </p:nvSpPr>
          <p:spPr>
            <a:xfrm rot="18900000">
              <a:off x="6114789" y="3871000"/>
              <a:ext cx="8243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Arial"/>
                </a:rPr>
                <a:t>HSM(L=3)</a:t>
              </a:r>
              <a:endParaRPr lang="en-US" sz="1000" dirty="0">
                <a:latin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8900000">
              <a:off x="6377260" y="3870994"/>
              <a:ext cx="8243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Arial"/>
                </a:rPr>
                <a:t>HSM(L=4)</a:t>
              </a:r>
              <a:endParaRPr lang="en-US" sz="1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6645688" y="3870993"/>
              <a:ext cx="8243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Arial"/>
                </a:rPr>
                <a:t>BFS(L=4)</a:t>
              </a:r>
              <a:endParaRPr lang="en-US" sz="1000" dirty="0">
                <a:latin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900000">
              <a:off x="6897187" y="3870993"/>
              <a:ext cx="8243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Arial"/>
                </a:rPr>
                <a:t>VS(L=3)</a:t>
              </a:r>
              <a:endParaRPr lang="en-US" sz="1000" dirty="0">
                <a:latin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8900000">
              <a:off x="7151191" y="3870993"/>
              <a:ext cx="8243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Arial"/>
                </a:rPr>
                <a:t>VS(L=7)</a:t>
              </a:r>
              <a:endParaRPr lang="en-US" sz="1000" dirty="0">
                <a:latin typeface="Arial"/>
              </a:endParaRPr>
            </a:p>
          </p:txBody>
        </p:sp>
        <p:pic>
          <p:nvPicPr>
            <p:cNvPr id="18" name="Picture 17" descr="Fig4_sceTF_P3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9052" y="1839663"/>
              <a:ext cx="1805941" cy="2167129"/>
            </a:xfrm>
            <a:prstGeom prst="rect">
              <a:avLst/>
            </a:prstGeom>
          </p:spPr>
        </p:pic>
      </p:grpSp>
      <p:grpSp>
        <p:nvGrpSpPr>
          <p:cNvPr id="6" name="Group 30"/>
          <p:cNvGrpSpPr/>
          <p:nvPr/>
        </p:nvGrpSpPr>
        <p:grpSpPr>
          <a:xfrm>
            <a:off x="975439" y="3454368"/>
            <a:ext cx="2707471" cy="2315641"/>
            <a:chOff x="6106321" y="3636009"/>
            <a:chExt cx="2707471" cy="2315641"/>
          </a:xfrm>
        </p:grpSpPr>
        <p:pic>
          <p:nvPicPr>
            <p:cNvPr id="20" name="Picture 19" descr="Fig4_sceTF_P4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93773" y="3636009"/>
              <a:ext cx="1841220" cy="220946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18900000">
              <a:off x="6106321" y="5701947"/>
              <a:ext cx="8243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Arial"/>
                </a:rPr>
                <a:t>HSM(L=3)</a:t>
              </a:r>
              <a:endParaRPr lang="en-US" sz="1000" dirty="0">
                <a:latin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8900000">
              <a:off x="6628753" y="5705429"/>
              <a:ext cx="8243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Arial"/>
                </a:rPr>
                <a:t>BFS(L=4)</a:t>
              </a:r>
              <a:endParaRPr lang="en-US" sz="1000" dirty="0">
                <a:latin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8900000">
              <a:off x="7091923" y="5701945"/>
              <a:ext cx="8243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Arial"/>
                </a:rPr>
                <a:t>VS(L=3)</a:t>
              </a:r>
              <a:endParaRPr lang="en-US" sz="1000" dirty="0">
                <a:latin typeface="Arial"/>
              </a:endParaRPr>
            </a:p>
          </p:txBody>
        </p:sp>
        <p:grpSp>
          <p:nvGrpSpPr>
            <p:cNvPr id="10" name="Group 29"/>
            <p:cNvGrpSpPr/>
            <p:nvPr/>
          </p:nvGrpSpPr>
          <p:grpSpPr>
            <a:xfrm>
              <a:off x="7857186" y="3937000"/>
              <a:ext cx="956606" cy="1050578"/>
              <a:chOff x="8034993" y="3937000"/>
              <a:chExt cx="956606" cy="105057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8144933" y="3937000"/>
                <a:ext cx="182880" cy="5926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034993" y="3953932"/>
                <a:ext cx="812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Arial"/>
                  </a:rPr>
                  <a:t>up-edge</a:t>
                </a:r>
                <a:endParaRPr lang="en-US" sz="1000" dirty="0">
                  <a:latin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144933" y="4293286"/>
                <a:ext cx="182880" cy="5926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034993" y="4348658"/>
                <a:ext cx="812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Arial"/>
                  </a:rPr>
                  <a:t>horizontal</a:t>
                </a:r>
                <a:endParaRPr lang="en-US" sz="1000" dirty="0">
                  <a:latin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161861" y="4724425"/>
                <a:ext cx="182880" cy="592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051920" y="4741357"/>
                <a:ext cx="9396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Arial"/>
                  </a:rPr>
                  <a:t>down-edge</a:t>
                </a:r>
                <a:endParaRPr lang="en-US" sz="1000" dirty="0">
                  <a:latin typeface="Arial"/>
                </a:endParaRPr>
              </a:p>
            </p:txBody>
          </p:sp>
        </p:grp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Application: yeast TF regulatory network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8776-FE94-7D48-B29B-0BF629B2BF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5_phosne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41" r="-16741"/>
          <a:stretch>
            <a:fillRect/>
          </a:stretch>
        </p:blipFill>
        <p:spPr>
          <a:xfrm>
            <a:off x="-268572" y="1269934"/>
            <a:ext cx="9255058" cy="508992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Application: yeast </a:t>
            </a:r>
            <a:r>
              <a:rPr lang="en-US" sz="2800" b="1" dirty="0" err="1" smtClean="0">
                <a:solidFill>
                  <a:srgbClr val="000090"/>
                </a:solidFill>
                <a:latin typeface="Arial"/>
              </a:rPr>
              <a:t>kinase</a:t>
            </a:r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 network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7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9144000" cy="54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8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8558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3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0"/>
            <a:ext cx="5077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900" dirty="0"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</a:rPr>
              <a:t>Tinkering versus Design: Connectivity and Constraint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4294967295"/>
          </p:nvPr>
        </p:nvSpPr>
        <p:spPr>
          <a:xfrm>
            <a:off x="8543278" y="6422183"/>
            <a:ext cx="561975" cy="2334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4291" tIns="32146" rIns="64291" bIns="32146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00">
                <a:solidFill>
                  <a:srgbClr val="595959"/>
                </a:solidFill>
              </a:rPr>
              <a:t>5</a:t>
            </a:fld>
            <a:endParaRPr sz="1100">
              <a:solidFill>
                <a:srgbClr val="595959"/>
              </a:solidFill>
            </a:endParaRPr>
          </a:p>
        </p:txBody>
      </p:sp>
      <p:pic>
        <p:nvPicPr>
          <p:cNvPr id="41" name="Figure3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514" y="1517943"/>
            <a:ext cx="6622869" cy="496715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5683457" y="6592336"/>
            <a:ext cx="2732118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100"/>
              <a:t>Yan KK et al. PLoS Biology (under review)</a:t>
            </a:r>
          </a:p>
        </p:txBody>
      </p:sp>
      <p:sp>
        <p:nvSpPr>
          <p:cNvPr id="43" name="Shape 43"/>
          <p:cNvSpPr/>
          <p:nvPr/>
        </p:nvSpPr>
        <p:spPr>
          <a:xfrm rot="16200000">
            <a:off x="230529" y="2849320"/>
            <a:ext cx="1643616" cy="35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 defTabSz="914400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1700" dirty="0"/>
              <a:t>rate of evolution</a:t>
            </a:r>
          </a:p>
        </p:txBody>
      </p:sp>
      <p:sp>
        <p:nvSpPr>
          <p:cNvPr id="44" name="Shape 44"/>
          <p:cNvSpPr/>
          <p:nvPr/>
        </p:nvSpPr>
        <p:spPr>
          <a:xfrm rot="21600000">
            <a:off x="4179011" y="4333167"/>
            <a:ext cx="977187" cy="35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 defTabSz="914400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1700"/>
              <a:t>centrality</a:t>
            </a:r>
          </a:p>
        </p:txBody>
      </p:sp>
      <p:sp>
        <p:nvSpPr>
          <p:cNvPr id="45" name="Shape 45"/>
          <p:cNvSpPr/>
          <p:nvPr/>
        </p:nvSpPr>
        <p:spPr>
          <a:xfrm>
            <a:off x="935306" y="5886169"/>
            <a:ext cx="133259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 defTabSz="9144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000"/>
              <a:t>Kim et al. PNAS 2007</a:t>
            </a:r>
          </a:p>
        </p:txBody>
      </p:sp>
      <p:sp>
        <p:nvSpPr>
          <p:cNvPr id="46" name="Shape 46"/>
          <p:cNvSpPr/>
          <p:nvPr/>
        </p:nvSpPr>
        <p:spPr>
          <a:xfrm>
            <a:off x="1874024" y="2484244"/>
            <a:ext cx="1996210" cy="974619"/>
          </a:xfrm>
          <a:prstGeom prst="line">
            <a:avLst/>
          </a:prstGeom>
          <a:ln w="38100">
            <a:solidFill>
              <a:srgbClr val="6076B4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 defTabSz="321457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 flipV="1">
            <a:off x="5402146" y="2204049"/>
            <a:ext cx="1883899" cy="1274812"/>
          </a:xfrm>
          <a:prstGeom prst="line">
            <a:avLst/>
          </a:prstGeom>
          <a:ln w="38100">
            <a:solidFill>
              <a:srgbClr val="6076B4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 defTabSz="321457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9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Arial"/>
              </a:rPr>
              <a:t>Hierarchy algorithm: from Hairball to Hierarchy</a:t>
            </a:r>
            <a:endParaRPr lang="en-US" sz="3200" b="1" dirty="0">
              <a:solidFill>
                <a:srgbClr val="000090"/>
              </a:solidFill>
              <a:latin typeface="Arial"/>
            </a:endParaRPr>
          </a:p>
        </p:txBody>
      </p:sp>
      <p:pic>
        <p:nvPicPr>
          <p:cNvPr id="5" name="Content Placeholder 4" descr="Gerstein Graphics 1-2.pdf"/>
          <p:cNvPicPr>
            <a:picLocks noGrp="1" noChangeAspect="1"/>
          </p:cNvPicPr>
          <p:nvPr>
            <p:ph idx="1"/>
          </p:nvPr>
        </p:nvPicPr>
        <p:blipFill>
          <a:blip r:embed="rId3"/>
          <a:srcRect l="-20253" r="-20253"/>
          <a:stretch>
            <a:fillRect/>
          </a:stretch>
        </p:blipFill>
        <p:spPr>
          <a:xfrm>
            <a:off x="-1263690" y="1109133"/>
            <a:ext cx="11399757" cy="62694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8776-FE94-7D48-B29B-0BF629B2BF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9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92432" y="859388"/>
            <a:ext cx="7967124" cy="5634563"/>
            <a:chOff x="92432" y="537642"/>
            <a:chExt cx="7967124" cy="5634563"/>
          </a:xfrm>
        </p:grpSpPr>
        <p:pic>
          <p:nvPicPr>
            <p:cNvPr id="11" name="Picture 10" descr="Fig1_P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035" y="3258080"/>
              <a:ext cx="1596669" cy="1575660"/>
            </a:xfrm>
            <a:prstGeom prst="rect">
              <a:avLst/>
            </a:prstGeom>
          </p:spPr>
        </p:pic>
        <p:pic>
          <p:nvPicPr>
            <p:cNvPr id="15" name="Picture 14" descr="Fig1_P2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9804" y="2218263"/>
              <a:ext cx="856664" cy="903964"/>
            </a:xfrm>
            <a:prstGeom prst="rect">
              <a:avLst/>
            </a:prstGeom>
          </p:spPr>
        </p:pic>
        <p:pic>
          <p:nvPicPr>
            <p:cNvPr id="16" name="Picture 15" descr="Fig1_P1_S2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87236" y="3291948"/>
              <a:ext cx="856665" cy="795474"/>
            </a:xfrm>
            <a:prstGeom prst="rect">
              <a:avLst/>
            </a:prstGeom>
          </p:spPr>
        </p:pic>
        <p:pic>
          <p:nvPicPr>
            <p:cNvPr id="17" name="Picture 16" descr="Fig1_P1_S3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84424" y="5256223"/>
              <a:ext cx="802812" cy="84976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917449" y="4045473"/>
              <a:ext cx="502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90"/>
                  </a:solidFill>
                </a:rPr>
                <a:t>.</a:t>
              </a:r>
              <a:endParaRPr lang="en-US" sz="2800" b="1" dirty="0">
                <a:solidFill>
                  <a:srgbClr val="00009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90438" y="4494218"/>
              <a:ext cx="502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90"/>
                  </a:solidFill>
                </a:rPr>
                <a:t>.</a:t>
              </a:r>
              <a:endParaRPr lang="en-US" sz="2800" b="1" dirty="0">
                <a:solidFill>
                  <a:srgbClr val="00009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88436" y="4833740"/>
              <a:ext cx="502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90"/>
                  </a:solidFill>
                </a:rPr>
                <a:t>.</a:t>
              </a:r>
              <a:endParaRPr lang="en-US" sz="2800" b="1" dirty="0">
                <a:solidFill>
                  <a:srgbClr val="00009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1260840" y="2851685"/>
              <a:ext cx="482593" cy="330199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993206" y="3776141"/>
              <a:ext cx="594032" cy="142343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1558435" y="5024643"/>
              <a:ext cx="441975" cy="427568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ight Arrow 35"/>
            <p:cNvSpPr/>
            <p:nvPr/>
          </p:nvSpPr>
          <p:spPr>
            <a:xfrm>
              <a:off x="3521452" y="4180949"/>
              <a:ext cx="457200" cy="228600"/>
            </a:xfrm>
            <a:prstGeom prst="rightArrow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269785" y="4180949"/>
              <a:ext cx="457200" cy="228600"/>
            </a:xfrm>
            <a:prstGeom prst="rightArrow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38"/>
            <p:cNvGrpSpPr/>
            <p:nvPr/>
          </p:nvGrpSpPr>
          <p:grpSpPr>
            <a:xfrm>
              <a:off x="3614557" y="2565410"/>
              <a:ext cx="1849969" cy="3182175"/>
              <a:chOff x="3539055" y="128576"/>
              <a:chExt cx="1849969" cy="3182175"/>
            </a:xfrm>
          </p:grpSpPr>
          <p:grpSp>
            <p:nvGrpSpPr>
              <p:cNvPr id="3" name="Group 21"/>
              <p:cNvGrpSpPr/>
              <p:nvPr/>
            </p:nvGrpSpPr>
            <p:grpSpPr>
              <a:xfrm>
                <a:off x="3539055" y="289839"/>
                <a:ext cx="1580727" cy="3020912"/>
                <a:chOff x="3818466" y="247504"/>
                <a:chExt cx="1580727" cy="3020912"/>
              </a:xfrm>
            </p:grpSpPr>
            <p:pic>
              <p:nvPicPr>
                <p:cNvPr id="20" name="Picture 19" descr="Fig1_P3.pdf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25433" y="328778"/>
                  <a:ext cx="873760" cy="2926080"/>
                </a:xfrm>
                <a:prstGeom prst="rect">
                  <a:avLst/>
                </a:prstGeom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3818466" y="247504"/>
                  <a:ext cx="706968" cy="3020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2300"/>
                    </a:lnSpc>
                  </a:pPr>
                  <a:r>
                    <a:rPr lang="en-US" sz="1100" b="1" dirty="0" smtClean="0">
                      <a:solidFill>
                        <a:srgbClr val="000090"/>
                      </a:solidFill>
                      <a:latin typeface="Arial"/>
                    </a:rPr>
                    <a:t>N1</a:t>
                  </a:r>
                </a:p>
                <a:p>
                  <a:pPr algn="r">
                    <a:lnSpc>
                      <a:spcPts val="2300"/>
                    </a:lnSpc>
                  </a:pPr>
                  <a:r>
                    <a:rPr lang="en-US" sz="1100" b="1" dirty="0" smtClean="0">
                      <a:solidFill>
                        <a:srgbClr val="000090"/>
                      </a:solidFill>
                      <a:latin typeface="Arial"/>
                    </a:rPr>
                    <a:t>N2</a:t>
                  </a:r>
                </a:p>
                <a:p>
                  <a:pPr algn="r">
                    <a:lnSpc>
                      <a:spcPts val="2300"/>
                    </a:lnSpc>
                  </a:pPr>
                  <a:r>
                    <a:rPr lang="en-US" sz="1100" b="1" dirty="0" smtClean="0">
                      <a:solidFill>
                        <a:srgbClr val="000090"/>
                      </a:solidFill>
                      <a:latin typeface="Arial"/>
                    </a:rPr>
                    <a:t>N3</a:t>
                  </a:r>
                </a:p>
                <a:p>
                  <a:pPr algn="r">
                    <a:lnSpc>
                      <a:spcPts val="2300"/>
                    </a:lnSpc>
                  </a:pPr>
                  <a:r>
                    <a:rPr lang="en-US" sz="1100" b="1" dirty="0" smtClean="0">
                      <a:solidFill>
                        <a:srgbClr val="000090"/>
                      </a:solidFill>
                      <a:latin typeface="Arial"/>
                    </a:rPr>
                    <a:t>N4</a:t>
                  </a:r>
                </a:p>
                <a:p>
                  <a:pPr algn="r">
                    <a:lnSpc>
                      <a:spcPts val="2300"/>
                    </a:lnSpc>
                  </a:pPr>
                  <a:r>
                    <a:rPr lang="en-US" sz="1100" b="1" dirty="0" smtClean="0">
                      <a:solidFill>
                        <a:srgbClr val="000090"/>
                      </a:solidFill>
                      <a:latin typeface="Arial"/>
                    </a:rPr>
                    <a:t>N5</a:t>
                  </a:r>
                </a:p>
                <a:p>
                  <a:pPr algn="r">
                    <a:lnSpc>
                      <a:spcPts val="2300"/>
                    </a:lnSpc>
                  </a:pPr>
                  <a:r>
                    <a:rPr lang="en-US" sz="1100" b="1" dirty="0" smtClean="0">
                      <a:solidFill>
                        <a:srgbClr val="000090"/>
                      </a:solidFill>
                      <a:latin typeface="Arial"/>
                    </a:rPr>
                    <a:t>N6</a:t>
                  </a:r>
                </a:p>
                <a:p>
                  <a:pPr algn="r">
                    <a:lnSpc>
                      <a:spcPts val="2300"/>
                    </a:lnSpc>
                  </a:pPr>
                  <a:r>
                    <a:rPr lang="en-US" sz="1100" b="1" dirty="0" smtClean="0">
                      <a:solidFill>
                        <a:srgbClr val="000090"/>
                      </a:solidFill>
                      <a:latin typeface="Arial"/>
                    </a:rPr>
                    <a:t>N7</a:t>
                  </a:r>
                </a:p>
                <a:p>
                  <a:pPr algn="r">
                    <a:lnSpc>
                      <a:spcPts val="2300"/>
                    </a:lnSpc>
                  </a:pPr>
                  <a:r>
                    <a:rPr lang="en-US" sz="1100" b="1" dirty="0" smtClean="0">
                      <a:solidFill>
                        <a:srgbClr val="000090"/>
                      </a:solidFill>
                      <a:latin typeface="Arial"/>
                    </a:rPr>
                    <a:t>N8</a:t>
                  </a:r>
                </a:p>
                <a:p>
                  <a:pPr algn="r">
                    <a:lnSpc>
                      <a:spcPts val="2300"/>
                    </a:lnSpc>
                  </a:pPr>
                  <a:r>
                    <a:rPr lang="en-US" sz="1100" b="1" dirty="0" smtClean="0">
                      <a:solidFill>
                        <a:srgbClr val="000090"/>
                      </a:solidFill>
                      <a:latin typeface="Arial"/>
                    </a:rPr>
                    <a:t>N9</a:t>
                  </a:r>
                </a:p>
                <a:p>
                  <a:pPr algn="r">
                    <a:lnSpc>
                      <a:spcPts val="2300"/>
                    </a:lnSpc>
                  </a:pPr>
                  <a:r>
                    <a:rPr lang="en-US" sz="1100" b="1" dirty="0" smtClean="0">
                      <a:solidFill>
                        <a:srgbClr val="000090"/>
                      </a:solidFill>
                      <a:latin typeface="Arial"/>
                    </a:rPr>
                    <a:t>N10</a:t>
                  </a:r>
                  <a:endParaRPr lang="en-US" sz="1100" b="1" dirty="0">
                    <a:solidFill>
                      <a:srgbClr val="000090"/>
                    </a:solidFill>
                    <a:latin typeface="Arial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4246022" y="128576"/>
                <a:ext cx="11430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latin typeface="Arial"/>
                  </a:rPr>
                  <a:t>L1  L2   L3</a:t>
                </a:r>
                <a:endParaRPr lang="en-US" sz="1100" b="1" dirty="0">
                  <a:latin typeface="Arial"/>
                </a:endParaRPr>
              </a:p>
            </p:txBody>
          </p:sp>
        </p:grpSp>
        <p:grpSp>
          <p:nvGrpSpPr>
            <p:cNvPr id="4" name="Group 52"/>
            <p:cNvGrpSpPr/>
            <p:nvPr/>
          </p:nvGrpSpPr>
          <p:grpSpPr>
            <a:xfrm>
              <a:off x="5595762" y="3300415"/>
              <a:ext cx="2463794" cy="1911759"/>
              <a:chOff x="5664199" y="1236129"/>
              <a:chExt cx="2463794" cy="1911759"/>
            </a:xfrm>
          </p:grpSpPr>
          <p:pic>
            <p:nvPicPr>
              <p:cNvPr id="12" name="Picture 11" descr="Fig1_P2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3373" y="1303484"/>
                <a:ext cx="1701383" cy="1795324"/>
              </a:xfrm>
              <a:prstGeom prst="rect">
                <a:avLst/>
              </a:prstGeom>
            </p:spPr>
          </p:pic>
          <p:sp>
            <p:nvSpPr>
              <p:cNvPr id="40" name="Oval 39"/>
              <p:cNvSpPr/>
              <p:nvPr/>
            </p:nvSpPr>
            <p:spPr>
              <a:xfrm>
                <a:off x="5903373" y="1236129"/>
                <a:ext cx="1598094" cy="372538"/>
              </a:xfrm>
              <a:prstGeom prst="ellipse">
                <a:avLst/>
              </a:prstGeom>
              <a:solidFill>
                <a:schemeClr val="bg2">
                  <a:lumMod val="90000"/>
                  <a:alpha val="1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903373" y="2775350"/>
                <a:ext cx="1598094" cy="372538"/>
              </a:xfrm>
              <a:prstGeom prst="ellipse">
                <a:avLst/>
              </a:prstGeom>
              <a:solidFill>
                <a:schemeClr val="bg2">
                  <a:lumMod val="90000"/>
                  <a:alpha val="1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664199" y="1752586"/>
                <a:ext cx="2133599" cy="878825"/>
              </a:xfrm>
              <a:prstGeom prst="ellipse">
                <a:avLst/>
              </a:prstGeom>
              <a:solidFill>
                <a:schemeClr val="bg2">
                  <a:lumMod val="90000"/>
                  <a:alpha val="1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628459" y="2811789"/>
                <a:ext cx="499534" cy="246221"/>
              </a:xfrm>
              <a:prstGeom prst="rect">
                <a:avLst/>
              </a:prstGeom>
              <a:noFill/>
            </p:spPr>
            <p:txBody>
              <a:bodyPr wrap="square" lIns="91440" tIns="0" rIns="91440" bIns="0" rtlCol="0">
                <a:spAutoFit/>
              </a:bodyPr>
              <a:lstStyle/>
              <a:p>
                <a:r>
                  <a:rPr lang="en-US" sz="1600" b="1" dirty="0" smtClean="0">
                    <a:latin typeface="Arial"/>
                  </a:rPr>
                  <a:t>L1</a:t>
                </a:r>
                <a:endParaRPr lang="en-US" sz="1600" b="1" dirty="0">
                  <a:latin typeface="Arial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628459" y="2065471"/>
                <a:ext cx="499534" cy="246221"/>
              </a:xfrm>
              <a:prstGeom prst="rect">
                <a:avLst/>
              </a:prstGeom>
              <a:noFill/>
            </p:spPr>
            <p:txBody>
              <a:bodyPr wrap="square" lIns="91440" tIns="0" rIns="91440" bIns="0" rtlCol="0">
                <a:spAutoFit/>
              </a:bodyPr>
              <a:lstStyle/>
              <a:p>
                <a:r>
                  <a:rPr lang="en-US" sz="1600" b="1" dirty="0" smtClean="0">
                    <a:latin typeface="Arial"/>
                  </a:rPr>
                  <a:t>L2</a:t>
                </a:r>
                <a:endParaRPr lang="en-US" sz="1600" b="1" dirty="0">
                  <a:latin typeface="Arial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628459" y="1269997"/>
                <a:ext cx="499534" cy="246221"/>
              </a:xfrm>
              <a:prstGeom prst="rect">
                <a:avLst/>
              </a:prstGeom>
              <a:noFill/>
            </p:spPr>
            <p:txBody>
              <a:bodyPr wrap="square" lIns="91440" tIns="0" rIns="91440" bIns="0" rtlCol="0">
                <a:spAutoFit/>
              </a:bodyPr>
              <a:lstStyle/>
              <a:p>
                <a:r>
                  <a:rPr lang="en-US" sz="1600" b="1" dirty="0" smtClean="0">
                    <a:latin typeface="Arial"/>
                  </a:rPr>
                  <a:t>L3</a:t>
                </a:r>
                <a:endParaRPr lang="en-US" sz="1600" b="1" dirty="0">
                  <a:latin typeface="Arial"/>
                </a:endParaRPr>
              </a:p>
            </p:txBody>
          </p:sp>
        </p:grpSp>
        <p:cxnSp>
          <p:nvCxnSpPr>
            <p:cNvPr id="50" name="Straight Arrow Connector 49"/>
            <p:cNvCxnSpPr/>
            <p:nvPr/>
          </p:nvCxnSpPr>
          <p:spPr>
            <a:xfrm>
              <a:off x="1848590" y="4409549"/>
              <a:ext cx="639846" cy="387752"/>
            </a:xfrm>
            <a:prstGeom prst="straightConnector1">
              <a:avLst/>
            </a:prstGeom>
            <a:ln w="38100">
              <a:solidFill>
                <a:srgbClr val="FF6600"/>
              </a:solidFill>
              <a:prstDash val="dash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143234" y="3207278"/>
              <a:ext cx="1930400" cy="1759359"/>
            </a:xfrm>
            <a:prstGeom prst="ellipse">
              <a:avLst/>
            </a:prstGeom>
            <a:solidFill>
              <a:schemeClr val="bg2">
                <a:lumMod val="90000"/>
                <a:alpha val="1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64"/>
            <p:cNvGrpSpPr/>
            <p:nvPr/>
          </p:nvGrpSpPr>
          <p:grpSpPr>
            <a:xfrm>
              <a:off x="516447" y="537642"/>
              <a:ext cx="6992753" cy="1540942"/>
              <a:chOff x="1066802" y="342901"/>
              <a:chExt cx="6992753" cy="1540942"/>
            </a:xfrm>
          </p:grpSpPr>
          <p:grpSp>
            <p:nvGrpSpPr>
              <p:cNvPr id="6" name="Group 28"/>
              <p:cNvGrpSpPr/>
              <p:nvPr/>
            </p:nvGrpSpPr>
            <p:grpSpPr>
              <a:xfrm>
                <a:off x="1298466" y="486840"/>
                <a:ext cx="1487068" cy="1295399"/>
                <a:chOff x="299399" y="338668"/>
                <a:chExt cx="1487068" cy="1295399"/>
              </a:xfrm>
            </p:grpSpPr>
            <p:pic>
              <p:nvPicPr>
                <p:cNvPr id="32" name="Picture 31" descr="Fig1_cyto1.pdf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3333" y="431799"/>
                  <a:ext cx="1233068" cy="1100276"/>
                </a:xfrm>
                <a:prstGeom prst="rect">
                  <a:avLst/>
                </a:prstGeom>
              </p:spPr>
            </p:pic>
            <p:sp>
              <p:nvSpPr>
                <p:cNvPr id="34" name="Oval 33"/>
                <p:cNvSpPr/>
                <p:nvPr/>
              </p:nvSpPr>
              <p:spPr>
                <a:xfrm>
                  <a:off x="443333" y="1295400"/>
                  <a:ext cx="1233068" cy="33866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443333" y="338668"/>
                  <a:ext cx="1233068" cy="33866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299399" y="795873"/>
                  <a:ext cx="1487068" cy="33866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aphicFrame>
            <p:nvGraphicFramePr>
              <p:cNvPr id="47" name="Object 46"/>
              <p:cNvGraphicFramePr>
                <a:graphicFrameLocks noChangeAspect="1"/>
              </p:cNvGraphicFramePr>
              <p:nvPr/>
            </p:nvGraphicFramePr>
            <p:xfrm>
              <a:off x="2675468" y="1246016"/>
              <a:ext cx="889000" cy="3951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2" name="Equation" r:id="rId10" imgW="914400" imgH="406400" progId="Equation.3">
                      <p:embed/>
                    </p:oleObj>
                  </mc:Choice>
                  <mc:Fallback>
                    <p:oleObj name="Equation" r:id="rId10" imgW="914400" imgH="406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75468" y="1246016"/>
                            <a:ext cx="889000" cy="39511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" name="Right Arrow 47"/>
              <p:cNvSpPr/>
              <p:nvPr/>
            </p:nvSpPr>
            <p:spPr>
              <a:xfrm>
                <a:off x="5401740" y="1054112"/>
                <a:ext cx="933622" cy="228600"/>
              </a:xfrm>
              <a:prstGeom prst="rightArrow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48"/>
              <p:cNvGrpSpPr/>
              <p:nvPr/>
            </p:nvGrpSpPr>
            <p:grpSpPr>
              <a:xfrm>
                <a:off x="6242218" y="563037"/>
                <a:ext cx="1792651" cy="1142611"/>
                <a:chOff x="6089812" y="414865"/>
                <a:chExt cx="1792651" cy="1142611"/>
              </a:xfrm>
            </p:grpSpPr>
            <p:pic>
              <p:nvPicPr>
                <p:cNvPr id="51" name="Picture 50" descr="Fig1_cyto3.pdf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91422" y="502137"/>
                  <a:ext cx="1616960" cy="990818"/>
                </a:xfrm>
                <a:prstGeom prst="rect">
                  <a:avLst/>
                </a:prstGeom>
              </p:spPr>
            </p:pic>
            <p:sp>
              <p:nvSpPr>
                <p:cNvPr id="52" name="Oval 51"/>
                <p:cNvSpPr/>
                <p:nvPr/>
              </p:nvSpPr>
              <p:spPr>
                <a:xfrm>
                  <a:off x="6335362" y="795873"/>
                  <a:ext cx="1233068" cy="33866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089812" y="1218809"/>
                  <a:ext cx="1792651" cy="33866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6428499" y="414865"/>
                  <a:ext cx="1072971" cy="33866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56"/>
              <p:cNvGrpSpPr/>
              <p:nvPr/>
            </p:nvGrpSpPr>
            <p:grpSpPr>
              <a:xfrm>
                <a:off x="4000352" y="540237"/>
                <a:ext cx="1316718" cy="1227672"/>
                <a:chOff x="4000352" y="392065"/>
                <a:chExt cx="1316718" cy="1227672"/>
              </a:xfrm>
            </p:grpSpPr>
            <p:pic>
              <p:nvPicPr>
                <p:cNvPr id="58" name="Picture 57" descr="Fig1_cyto2.pdf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59621" y="431799"/>
                  <a:ext cx="1198179" cy="1187938"/>
                </a:xfrm>
                <a:prstGeom prst="rect">
                  <a:avLst/>
                </a:prstGeom>
              </p:spPr>
            </p:pic>
            <p:sp>
              <p:nvSpPr>
                <p:cNvPr id="59" name="Oval 58"/>
                <p:cNvSpPr/>
                <p:nvPr/>
              </p:nvSpPr>
              <p:spPr>
                <a:xfrm>
                  <a:off x="4000352" y="392065"/>
                  <a:ext cx="1316718" cy="1191199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5376339" y="867836"/>
                <a:ext cx="92516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000090"/>
                    </a:solidFill>
                    <a:latin typeface="Arial"/>
                  </a:rPr>
                  <a:t>maximize HS</a:t>
                </a:r>
                <a:endParaRPr lang="en-US" sz="900" b="1" dirty="0">
                  <a:solidFill>
                    <a:srgbClr val="000090"/>
                  </a:solidFill>
                  <a:latin typeface="Arial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066802" y="364071"/>
                <a:ext cx="2590090" cy="15197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900238" y="364071"/>
                <a:ext cx="4159317" cy="15197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68600" y="342901"/>
                <a:ext cx="99906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latin typeface="Arial"/>
                  </a:rPr>
                  <a:t>Definition</a:t>
                </a:r>
                <a:endParaRPr lang="en-US" sz="1100" b="1" dirty="0">
                  <a:latin typeface="Arial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139263" y="347568"/>
                <a:ext cx="165099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latin typeface="Arial"/>
                  </a:rPr>
                  <a:t>Simulated annealing </a:t>
                </a:r>
                <a:endParaRPr lang="en-US" sz="1100" b="1" dirty="0">
                  <a:latin typeface="Arial"/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92432" y="2167460"/>
              <a:ext cx="7916322" cy="40047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37338" y="2201329"/>
              <a:ext cx="1379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Arial"/>
                </a:rPr>
                <a:t>HSM algorithm</a:t>
              </a:r>
              <a:endParaRPr lang="en-US" sz="1100" b="1" dirty="0">
                <a:latin typeface="Arial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8000000">
              <a:off x="2474167" y="4677535"/>
              <a:ext cx="12904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/>
                </a:rPr>
                <a:t>repeat k times</a:t>
              </a:r>
              <a:endParaRPr lang="en-US" sz="1100" dirty="0">
                <a:latin typeface="Arial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35400" y="5740403"/>
              <a:ext cx="17518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90"/>
                  </a:solidFill>
                  <a:latin typeface="Arial"/>
                </a:rPr>
                <a:t>Probabilistic hierarchy network</a:t>
              </a:r>
              <a:endParaRPr lang="en-US" sz="11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937413" y="5356960"/>
              <a:ext cx="17518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90"/>
                  </a:solidFill>
                  <a:latin typeface="Arial"/>
                </a:rPr>
                <a:t>Discretized hierarchy network</a:t>
              </a:r>
              <a:endParaRPr lang="en-US" sz="1100" dirty="0">
                <a:solidFill>
                  <a:srgbClr val="000090"/>
                </a:solidFill>
                <a:latin typeface="Arial"/>
              </a:endParaRPr>
            </a:p>
          </p:txBody>
        </p:sp>
      </p:grp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457200" y="-86276"/>
            <a:ext cx="8229600" cy="94566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Arial"/>
              </a:rPr>
              <a:t>Hierarchy Score Maximization Algorithm</a:t>
            </a: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8776-FE94-7D48-B29B-0BF629B2BF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2125113" y="1799199"/>
            <a:ext cx="889000" cy="3584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2125113" y="1751214"/>
          <a:ext cx="91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4" imgW="914400" imgH="406400" progId="Equation.3">
                  <p:embed/>
                </p:oleObj>
              </mc:Choice>
              <mc:Fallback>
                <p:oleObj name="Equation" r:id="rId14" imgW="914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113" y="1751214"/>
                        <a:ext cx="914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01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756983" y="2667001"/>
            <a:ext cx="988007" cy="40624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3"/>
          <p:cNvGrpSpPr/>
          <p:nvPr/>
        </p:nvGrpSpPr>
        <p:grpSpPr>
          <a:xfrm>
            <a:off x="1205555" y="172920"/>
            <a:ext cx="3465022" cy="2213841"/>
            <a:chOff x="577545" y="91017"/>
            <a:chExt cx="2527605" cy="1750483"/>
          </a:xfrm>
        </p:grpSpPr>
        <p:grpSp>
          <p:nvGrpSpPr>
            <p:cNvPr id="4" name="Group 18"/>
            <p:cNvGrpSpPr/>
            <p:nvPr/>
          </p:nvGrpSpPr>
          <p:grpSpPr>
            <a:xfrm>
              <a:off x="577545" y="91017"/>
              <a:ext cx="2138039" cy="1750483"/>
              <a:chOff x="577545" y="91017"/>
              <a:chExt cx="2138039" cy="1750483"/>
            </a:xfrm>
          </p:grpSpPr>
          <p:pic>
            <p:nvPicPr>
              <p:cNvPr id="3" name="Picture 2" descr="Fig2_P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531" y="103717"/>
                <a:ext cx="1856036" cy="1716616"/>
              </a:xfrm>
              <a:prstGeom prst="rect">
                <a:avLst/>
              </a:prstGeom>
            </p:spPr>
          </p:pic>
          <p:sp>
            <p:nvSpPr>
              <p:cNvPr id="14" name="Oval 13"/>
              <p:cNvSpPr/>
              <p:nvPr/>
            </p:nvSpPr>
            <p:spPr>
              <a:xfrm>
                <a:off x="1070927" y="91017"/>
                <a:ext cx="1088073" cy="20108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1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28026" y="529167"/>
                <a:ext cx="1898658" cy="20108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1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67727" y="878417"/>
                <a:ext cx="1587507" cy="20108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1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77545" y="1234017"/>
                <a:ext cx="2138039" cy="20108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1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77545" y="1640417"/>
                <a:ext cx="2138039" cy="20108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1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42"/>
            <p:cNvGrpSpPr/>
            <p:nvPr/>
          </p:nvGrpSpPr>
          <p:grpSpPr>
            <a:xfrm>
              <a:off x="2715584" y="159951"/>
              <a:ext cx="389566" cy="1631394"/>
              <a:chOff x="2715584" y="159951"/>
              <a:chExt cx="389566" cy="1631394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715584" y="1681834"/>
                <a:ext cx="389566" cy="1095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lIns="91440" tIns="0" rIns="91440" bIns="0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000090"/>
                    </a:solidFill>
                    <a:latin typeface="Arial"/>
                  </a:rPr>
                  <a:t>L=1</a:t>
                </a:r>
                <a:endParaRPr lang="en-US" sz="900" b="1" dirty="0">
                  <a:solidFill>
                    <a:srgbClr val="000090"/>
                  </a:solidFill>
                  <a:latin typeface="Arial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715584" y="1296601"/>
                <a:ext cx="389566" cy="1095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lIns="91440" tIns="0" rIns="91440" bIns="0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000090"/>
                    </a:solidFill>
                    <a:latin typeface="Arial"/>
                  </a:rPr>
                  <a:t>L=2</a:t>
                </a:r>
                <a:endParaRPr lang="en-US" sz="900" b="1" dirty="0">
                  <a:solidFill>
                    <a:srgbClr val="000090"/>
                  </a:solidFill>
                  <a:latin typeface="Arial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715584" y="941001"/>
                <a:ext cx="389566" cy="1095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lIns="91440" tIns="0" rIns="91440" bIns="0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000090"/>
                    </a:solidFill>
                    <a:latin typeface="Arial"/>
                  </a:rPr>
                  <a:t>L=3</a:t>
                </a:r>
                <a:endParaRPr lang="en-US" sz="900" b="1" dirty="0">
                  <a:solidFill>
                    <a:srgbClr val="000090"/>
                  </a:solidFill>
                  <a:latin typeface="Arial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715584" y="591751"/>
                <a:ext cx="389566" cy="1095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lIns="91440" tIns="0" rIns="91440" bIns="0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000090"/>
                    </a:solidFill>
                    <a:latin typeface="Arial"/>
                  </a:rPr>
                  <a:t>L=4</a:t>
                </a:r>
                <a:endParaRPr lang="en-US" sz="900" b="1" dirty="0">
                  <a:solidFill>
                    <a:srgbClr val="000090"/>
                  </a:solidFill>
                  <a:latin typeface="Arial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715584" y="159951"/>
                <a:ext cx="389566" cy="1095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lIns="91440" tIns="0" rIns="91440" bIns="0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000090"/>
                    </a:solidFill>
                    <a:latin typeface="Arial"/>
                  </a:rPr>
                  <a:t>L=5</a:t>
                </a:r>
                <a:endParaRPr lang="en-US" sz="900" b="1" dirty="0">
                  <a:solidFill>
                    <a:srgbClr val="000090"/>
                  </a:solidFill>
                  <a:latin typeface="Arial"/>
                </a:endParaRPr>
              </a:p>
            </p:txBody>
          </p:sp>
        </p:grpSp>
      </p:grpSp>
      <p:grpSp>
        <p:nvGrpSpPr>
          <p:cNvPr id="19" name="Group 51"/>
          <p:cNvGrpSpPr/>
          <p:nvPr/>
        </p:nvGrpSpPr>
        <p:grpSpPr>
          <a:xfrm>
            <a:off x="519544" y="2667001"/>
            <a:ext cx="7008091" cy="4079313"/>
            <a:chOff x="664528" y="2083645"/>
            <a:chExt cx="6110922" cy="3077071"/>
          </a:xfrm>
        </p:grpSpPr>
        <p:grpSp>
          <p:nvGrpSpPr>
            <p:cNvPr id="20" name="Group 19"/>
            <p:cNvGrpSpPr/>
            <p:nvPr/>
          </p:nvGrpSpPr>
          <p:grpSpPr>
            <a:xfrm>
              <a:off x="697480" y="2191367"/>
              <a:ext cx="6058920" cy="2364643"/>
              <a:chOff x="697480" y="2191367"/>
              <a:chExt cx="6058920" cy="2364643"/>
            </a:xfrm>
          </p:grpSpPr>
          <p:pic>
            <p:nvPicPr>
              <p:cNvPr id="5" name="Picture 4" descr="heatmap-simu-Lev2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9177" y="2261358"/>
                <a:ext cx="286831" cy="2294652"/>
              </a:xfrm>
              <a:prstGeom prst="rect">
                <a:avLst/>
              </a:prstGeom>
            </p:spPr>
          </p:pic>
          <p:pic>
            <p:nvPicPr>
              <p:cNvPr id="6" name="Picture 5" descr="heatmap-simu-Lev3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9352" y="2261358"/>
                <a:ext cx="430247" cy="2294652"/>
              </a:xfrm>
              <a:prstGeom prst="rect">
                <a:avLst/>
              </a:prstGeom>
            </p:spPr>
          </p:pic>
          <p:pic>
            <p:nvPicPr>
              <p:cNvPr id="7" name="Picture 6" descr="heatmap-simu-Lev4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8219" y="2261357"/>
                <a:ext cx="573663" cy="2294652"/>
              </a:xfrm>
              <a:prstGeom prst="rect">
                <a:avLst/>
              </a:prstGeom>
            </p:spPr>
          </p:pic>
          <p:pic>
            <p:nvPicPr>
              <p:cNvPr id="8" name="Picture 7" descr="heatmap-simu-Lev5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0184" y="2261357"/>
                <a:ext cx="717077" cy="2294649"/>
              </a:xfrm>
              <a:prstGeom prst="rect">
                <a:avLst/>
              </a:prstGeom>
            </p:spPr>
          </p:pic>
          <p:pic>
            <p:nvPicPr>
              <p:cNvPr id="10" name="Picture 9" descr="heatmap-simu-Lev6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3240" y="2261358"/>
                <a:ext cx="860493" cy="2294649"/>
              </a:xfrm>
              <a:prstGeom prst="rect">
                <a:avLst/>
              </a:prstGeom>
            </p:spPr>
          </p:pic>
          <p:pic>
            <p:nvPicPr>
              <p:cNvPr id="11" name="Picture 10" descr="heatmap-simu-Lev8.pd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09075" y="2261357"/>
                <a:ext cx="1147325" cy="2294650"/>
              </a:xfrm>
              <a:prstGeom prst="rect">
                <a:avLst/>
              </a:prstGeom>
            </p:spPr>
          </p:pic>
          <p:pic>
            <p:nvPicPr>
              <p:cNvPr id="12" name="Picture 11" descr="heatmap-simu-Lev7.pd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99941" y="2261357"/>
                <a:ext cx="1003909" cy="229465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97480" y="2191367"/>
                <a:ext cx="342901" cy="1834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solidFill>
                      <a:srgbClr val="FF0000"/>
                    </a:solidFill>
                    <a:latin typeface="Helvetica"/>
                  </a:rPr>
                  <a:t>A1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solidFill>
                      <a:srgbClr val="FF0000"/>
                    </a:solidFill>
                    <a:latin typeface="Helvetica"/>
                  </a:rPr>
                  <a:t>A2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solidFill>
                      <a:srgbClr val="008000"/>
                    </a:solidFill>
                    <a:latin typeface="Helvetica"/>
                  </a:rPr>
                  <a:t>B1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solidFill>
                      <a:srgbClr val="008000"/>
                    </a:solidFill>
                    <a:latin typeface="Helvetica"/>
                  </a:rPr>
                  <a:t>B2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solidFill>
                      <a:srgbClr val="008000"/>
                    </a:solidFill>
                    <a:latin typeface="Helvetica"/>
                  </a:rPr>
                  <a:t>B3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solidFill>
                      <a:srgbClr val="008000"/>
                    </a:solidFill>
                    <a:latin typeface="Helvetica"/>
                  </a:rPr>
                  <a:t>B4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latin typeface="Helvetica"/>
                  </a:rPr>
                  <a:t>C1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latin typeface="Helvetica"/>
                  </a:rPr>
                  <a:t>C2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latin typeface="Helvetica"/>
                  </a:rPr>
                  <a:t>C3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solidFill>
                      <a:srgbClr val="0000FF"/>
                    </a:solidFill>
                    <a:latin typeface="Helvetica"/>
                  </a:rPr>
                  <a:t>D1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solidFill>
                      <a:srgbClr val="0000FF"/>
                    </a:solidFill>
                    <a:latin typeface="Helvetica"/>
                  </a:rPr>
                  <a:t>D2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solidFill>
                      <a:srgbClr val="0000FF"/>
                    </a:solidFill>
                    <a:latin typeface="Helvetica"/>
                  </a:rPr>
                  <a:t>D3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solidFill>
                      <a:srgbClr val="0000FF"/>
                    </a:solidFill>
                    <a:latin typeface="Helvetica"/>
                  </a:rPr>
                  <a:t>D4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solidFill>
                      <a:srgbClr val="0000FF"/>
                    </a:solidFill>
                    <a:latin typeface="Helvetica"/>
                  </a:rPr>
                  <a:t>D5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solidFill>
                      <a:srgbClr val="FF6600"/>
                    </a:solidFill>
                    <a:latin typeface="Helvetica"/>
                  </a:rPr>
                  <a:t>E1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solidFill>
                      <a:srgbClr val="FF6600"/>
                    </a:solidFill>
                    <a:latin typeface="Helvetica"/>
                  </a:rPr>
                  <a:t>E2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solidFill>
                      <a:srgbClr val="FF6600"/>
                    </a:solidFill>
                    <a:latin typeface="Helvetica"/>
                  </a:rPr>
                  <a:t>E3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solidFill>
                      <a:srgbClr val="FF6600"/>
                    </a:solidFill>
                    <a:latin typeface="Helvetica"/>
                  </a:rPr>
                  <a:t>E4</a:t>
                </a:r>
              </a:p>
              <a:p>
                <a:pPr algn="r">
                  <a:lnSpc>
                    <a:spcPts val="1040"/>
                  </a:lnSpc>
                </a:pPr>
                <a:r>
                  <a:rPr lang="en-US" sz="800" dirty="0" smtClean="0">
                    <a:solidFill>
                      <a:srgbClr val="FF6600"/>
                    </a:solidFill>
                    <a:latin typeface="Helvetica"/>
                  </a:rPr>
                  <a:t>E5</a:t>
                </a:r>
                <a:endParaRPr lang="en-US" sz="800" dirty="0">
                  <a:solidFill>
                    <a:srgbClr val="FF6600"/>
                  </a:solidFill>
                  <a:latin typeface="Helvetica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64528" y="4566096"/>
              <a:ext cx="707072" cy="59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smtClean="0">
                  <a:latin typeface="Helvetica"/>
                </a:rPr>
                <a:t>|L|=2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HS=2.1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CHS=2.4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PHS=2.1</a:t>
              </a:r>
            </a:p>
            <a:p>
              <a:pPr algn="r"/>
              <a:endParaRPr lang="en-US" sz="900" dirty="0">
                <a:latin typeface="Helvetic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04972" y="4572446"/>
              <a:ext cx="793677" cy="487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smtClean="0">
                  <a:latin typeface="Helvetica"/>
                </a:rPr>
                <a:t>|L|=3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HS=5.5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CHS=5.5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PHS=5.5</a:t>
              </a:r>
              <a:endParaRPr lang="en-US" sz="900" dirty="0">
                <a:latin typeface="Helvetic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90084" y="4556010"/>
              <a:ext cx="669098" cy="59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smtClean="0">
                  <a:latin typeface="Helvetica"/>
                </a:rPr>
                <a:t>|L|=4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HS=8.7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CHS=5.4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PHS=8.7</a:t>
              </a:r>
            </a:p>
            <a:p>
              <a:pPr algn="r"/>
              <a:endParaRPr lang="en-US" sz="900" dirty="0">
                <a:latin typeface="Helvetic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77484" y="4564076"/>
              <a:ext cx="717077" cy="59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smtClean="0">
                  <a:latin typeface="Helvetica"/>
                </a:rPr>
                <a:t>|L|=5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HS=∞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CHS=∞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PHS=∞</a:t>
              </a:r>
            </a:p>
            <a:p>
              <a:pPr algn="r"/>
              <a:endParaRPr lang="en-US" sz="900" dirty="0">
                <a:latin typeface="Helvetic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88290" y="4566096"/>
              <a:ext cx="1109134" cy="59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smtClean="0">
                  <a:latin typeface="Helvetica"/>
                </a:rPr>
                <a:t>|L|=6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HS=∞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CHS=∞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PHS=16.1</a:t>
              </a:r>
            </a:p>
            <a:p>
              <a:pPr algn="r"/>
              <a:endParaRPr lang="en-US" sz="900" dirty="0">
                <a:latin typeface="Helvetic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15275" y="4568710"/>
              <a:ext cx="1092200" cy="59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smtClean="0">
                  <a:latin typeface="Helvetica"/>
                </a:rPr>
                <a:t>|L|=7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HS=∞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CHS=∞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CHS=10.4</a:t>
              </a:r>
            </a:p>
            <a:p>
              <a:pPr algn="r"/>
              <a:endParaRPr lang="en-US" sz="900" dirty="0">
                <a:latin typeface="Helvetic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53616" y="4565652"/>
              <a:ext cx="1109134" cy="59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smtClean="0">
                  <a:latin typeface="Helvetica"/>
                </a:rPr>
                <a:t>|L|=8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HS=∞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CHS=∞</a:t>
              </a:r>
            </a:p>
            <a:p>
              <a:pPr algn="r"/>
              <a:r>
                <a:rPr lang="en-US" sz="900" dirty="0" smtClean="0">
                  <a:latin typeface="Helvetica"/>
                </a:rPr>
                <a:t>PHS=9.4</a:t>
              </a:r>
            </a:p>
            <a:p>
              <a:pPr algn="r"/>
              <a:endParaRPr lang="en-US" sz="900" dirty="0">
                <a:latin typeface="Helvetic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28125" y="2083645"/>
              <a:ext cx="1147325" cy="1625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solidFill>
                    <a:srgbClr val="000090"/>
                  </a:solidFill>
                  <a:latin typeface="Arial"/>
                </a:rPr>
                <a:t> 1   2   3   4   5   6   7   8</a:t>
              </a:r>
              <a:endParaRPr lang="en-US" sz="8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18991" y="2083645"/>
              <a:ext cx="1147325" cy="1625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solidFill>
                    <a:srgbClr val="000090"/>
                  </a:solidFill>
                  <a:latin typeface="Arial"/>
                </a:rPr>
                <a:t> 1   2   3   4   5   6   7</a:t>
              </a:r>
              <a:endParaRPr lang="en-US" sz="8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48640" y="2083645"/>
              <a:ext cx="866635" cy="1625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solidFill>
                    <a:srgbClr val="000090"/>
                  </a:solidFill>
                  <a:latin typeface="Arial"/>
                </a:rPr>
                <a:t> 1   2   3   4   5   6</a:t>
              </a:r>
              <a:endParaRPr lang="en-US" sz="8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09234" y="2083645"/>
              <a:ext cx="866635" cy="1625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solidFill>
                    <a:srgbClr val="000090"/>
                  </a:solidFill>
                  <a:latin typeface="Arial"/>
                </a:rPr>
                <a:t> 1   2   3   4   5</a:t>
              </a:r>
              <a:endParaRPr lang="en-US" sz="8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17269" y="2083645"/>
              <a:ext cx="628465" cy="1625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solidFill>
                    <a:srgbClr val="000090"/>
                  </a:solidFill>
                  <a:latin typeface="Arial"/>
                </a:rPr>
                <a:t> 1   2   3   4</a:t>
              </a:r>
              <a:endParaRPr lang="en-US" sz="8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68403" y="2083645"/>
              <a:ext cx="440732" cy="1625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solidFill>
                    <a:srgbClr val="000090"/>
                  </a:solidFill>
                  <a:latin typeface="Arial"/>
                </a:rPr>
                <a:t> 1   2   3</a:t>
              </a:r>
              <a:endParaRPr lang="en-US" sz="8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51518" y="2083645"/>
              <a:ext cx="440732" cy="1625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solidFill>
                    <a:srgbClr val="000090"/>
                  </a:solidFill>
                  <a:latin typeface="Arial"/>
                </a:rPr>
                <a:t> 1   2</a:t>
              </a:r>
              <a:endParaRPr lang="en-US" sz="800" dirty="0">
                <a:solidFill>
                  <a:srgbClr val="000090"/>
                </a:solidFill>
                <a:latin typeface="Arial"/>
              </a:endParaRPr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939896" y="-1"/>
            <a:ext cx="3746904" cy="213245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Apply HSM to a toy example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8776-FE94-7D48-B29B-0BF629B2BF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0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3_Net_statistics_v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46" y="2749646"/>
            <a:ext cx="8480638" cy="18436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57090" y="2493818"/>
            <a:ext cx="554181" cy="22629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Arial"/>
              </a:rPr>
              <a:t>Kinase</a:t>
            </a:r>
            <a:r>
              <a:rPr lang="en-US" sz="3200" b="1" dirty="0" smtClean="0">
                <a:solidFill>
                  <a:srgbClr val="000090"/>
                </a:solidFill>
                <a:latin typeface="Arial"/>
              </a:rPr>
              <a:t> network is more hierarchical than TF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8776-FE94-7D48-B29B-0BF629B2BF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5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375</Words>
  <Application>Microsoft Macintosh PowerPoint</Application>
  <PresentationFormat>On-screen Show (4:3)</PresentationFormat>
  <Paragraphs>121</Paragraphs>
  <Slides>11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Tinkering versus Design: Connectivity and Constraint</vt:lpstr>
      <vt:lpstr>Hierarchy algorithm: from Hairball to Hierarchy</vt:lpstr>
      <vt:lpstr>Hierarchy Score Maximization Algorithm</vt:lpstr>
      <vt:lpstr>Apply HSM to a toy example</vt:lpstr>
      <vt:lpstr>Kinase network is more hierarchical than TF network</vt:lpstr>
      <vt:lpstr>Application: yeast TF regulatory network</vt:lpstr>
      <vt:lpstr>Application: yeast kinase network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Hierarchy algorithm: from Hairball to Hierarchy</dc:title>
  <dc:creator>Chao Cheng</dc:creator>
  <cp:lastModifiedBy>Koon-Kiu Yan</cp:lastModifiedBy>
  <cp:revision>5</cp:revision>
  <dcterms:created xsi:type="dcterms:W3CDTF">2015-03-11T21:37:53Z</dcterms:created>
  <dcterms:modified xsi:type="dcterms:W3CDTF">2015-03-17T17:58:52Z</dcterms:modified>
</cp:coreProperties>
</file>