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82" r:id="rId5"/>
    <p:sldId id="259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5" r:id="rId16"/>
    <p:sldId id="27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4E4B-7A86-473B-9750-92E768A5B27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6FAC-5BC0-4C28-93BC-3BBFE94A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Motif alignment across all TPRs from all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Enrichment of rare?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77167-A930-4781-981E-3DD95A9543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3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Depletion</a:t>
            </a:r>
            <a:r>
              <a:rPr lang="en-US" baseline="0" dirty="0" smtClean="0"/>
              <a:t> of 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77167-A930-4781-981E-3DD95A9543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Depletion</a:t>
            </a:r>
            <a:r>
              <a:rPr lang="en-US" baseline="0" dirty="0" smtClean="0"/>
              <a:t> of 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77167-A930-4781-981E-3DD95A9543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5B98-97D6-4D15-84A0-69E5E3282D7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B676-D33C-4AF2-9FF9-156787CD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Jieming</a:t>
            </a:r>
            <a:endParaRPr lang="en-US" dirty="0"/>
          </a:p>
          <a:p>
            <a:r>
              <a:rPr lang="en-US" dirty="0" smtClean="0"/>
              <a:t>Variation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9407" y="5437632"/>
            <a:ext cx="75438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3008" r="6082" b="6756"/>
          <a:stretch/>
        </p:blipFill>
        <p:spPr>
          <a:xfrm>
            <a:off x="2281188" y="723741"/>
            <a:ext cx="8008219" cy="50225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26607" y="5495382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7978" y="548449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4278" y="548449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65649" y="548449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10578" y="548449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756007" y="548449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84607" y="548449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4753" y="1298775"/>
            <a:ext cx="2069432" cy="777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 ratio of NS/</a:t>
            </a:r>
            <a:r>
              <a:rPr lang="en-US" dirty="0" err="1" smtClean="0"/>
              <a:t>rare:S</a:t>
            </a:r>
            <a:r>
              <a:rPr lang="en-US" dirty="0" smtClean="0"/>
              <a:t>/rare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0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2093" b="2713"/>
          <a:stretch/>
        </p:blipFill>
        <p:spPr>
          <a:xfrm>
            <a:off x="365760" y="1690689"/>
            <a:ext cx="11306892" cy="51156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“rare” by distribution shifts not by cutoffs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7989" y="1876505"/>
            <a:ext cx="596348" cy="1113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3" t="9925" r="2304" b="6727"/>
          <a:stretch/>
        </p:blipFill>
        <p:spPr>
          <a:xfrm>
            <a:off x="2846566" y="2305879"/>
            <a:ext cx="6202017" cy="278295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015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TPR is special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about other protein motifs?</a:t>
            </a:r>
          </a:p>
          <a:p>
            <a:r>
              <a:rPr lang="en-US" dirty="0" err="1" smtClean="0"/>
              <a:t>Ankyrins</a:t>
            </a:r>
            <a:r>
              <a:rPr lang="en-US" dirty="0" smtClean="0"/>
              <a:t> are similar to TPRs</a:t>
            </a:r>
          </a:p>
          <a:p>
            <a:r>
              <a:rPr lang="en-US" dirty="0" err="1" smtClean="0"/>
              <a:t>Bromodomains</a:t>
            </a:r>
            <a:r>
              <a:rPr lang="en-US" dirty="0" smtClean="0"/>
              <a:t> are very specific to </a:t>
            </a:r>
            <a:r>
              <a:rPr lang="en-US" dirty="0" err="1" smtClean="0"/>
              <a:t>monoacetylated</a:t>
            </a:r>
            <a:r>
              <a:rPr lang="en-US" dirty="0" smtClean="0"/>
              <a:t> lysine residues (e.g. on N terminal histone tails)</a:t>
            </a:r>
            <a:br>
              <a:rPr lang="en-US" dirty="0" smtClean="0"/>
            </a:br>
            <a:r>
              <a:rPr lang="en-US" dirty="0" smtClean="0"/>
              <a:t>-- would be similar to aligning conserved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M\thesis\lynne_work\motifVar_pNets\ank\align\ank.motifnum.30a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84" r="4792" b="4034"/>
          <a:stretch>
            <a:fillRect/>
          </a:stretch>
        </p:blipFill>
        <p:spPr bwMode="auto">
          <a:xfrm>
            <a:off x="2487545" y="1143001"/>
            <a:ext cx="7216911" cy="5482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ANKS: MotifNum.30aa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0"/>
          <a:stretch/>
        </p:blipFill>
        <p:spPr>
          <a:xfrm>
            <a:off x="8921380" y="365125"/>
            <a:ext cx="2432420" cy="340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4236" y="4056274"/>
            <a:ext cx="327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et. al. (2008) </a:t>
            </a:r>
            <a:r>
              <a:rPr lang="en-US" sz="2400" i="1" dirty="0" smtClean="0"/>
              <a:t>PNAS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21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ANKS: </a:t>
            </a:r>
            <a:r>
              <a:rPr lang="en-US" dirty="0" err="1" smtClean="0"/>
              <a:t>MotifSize</a:t>
            </a:r>
            <a:endParaRPr lang="en-US" dirty="0"/>
          </a:p>
        </p:txBody>
      </p:sp>
      <p:pic>
        <p:nvPicPr>
          <p:cNvPr id="5122" name="Picture 2" descr="C:\Users\JM\thesis\lynne_work\motifVar_pNets\ank\align\ank.motifsiz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792" b="4034"/>
          <a:stretch>
            <a:fillRect/>
          </a:stretch>
        </p:blipFill>
        <p:spPr bwMode="auto">
          <a:xfrm>
            <a:off x="2667000" y="1295400"/>
            <a:ext cx="6858000" cy="53032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0" b="80172"/>
          <a:stretch/>
        </p:blipFill>
        <p:spPr>
          <a:xfrm>
            <a:off x="8921380" y="365125"/>
            <a:ext cx="1560532" cy="674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4236" y="4056274"/>
            <a:ext cx="327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et. al. (2008) </a:t>
            </a:r>
            <a:r>
              <a:rPr lang="en-US" sz="2400" i="1" dirty="0" smtClean="0"/>
              <a:t>PNAS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6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ANKS: Multiple Sequence Alignment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96" y="1752601"/>
            <a:ext cx="8229600" cy="156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9696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species = 71473 </a:t>
            </a:r>
            <a:r>
              <a:rPr lang="en-US" dirty="0" err="1"/>
              <a:t>seq</a:t>
            </a:r>
            <a:endParaRPr lang="en-US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96" y="4572000"/>
            <a:ext cx="8229600" cy="15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9696" y="4583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= 1023 </a:t>
            </a:r>
            <a:r>
              <a:rPr lang="en-US" dirty="0" err="1"/>
              <a:t>seq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0"/>
          <a:stretch/>
        </p:blipFill>
        <p:spPr>
          <a:xfrm>
            <a:off x="9527030" y="900960"/>
            <a:ext cx="2256537" cy="3155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17506" y="4056275"/>
            <a:ext cx="249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et. al. (2008) </a:t>
            </a:r>
            <a:r>
              <a:rPr lang="en-US" sz="2400" i="1" dirty="0" smtClean="0"/>
              <a:t>PNAS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291968"/>
            <a:ext cx="8229600" cy="156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JM\thesis\lynne_work\motifVar_pNets\ank\ns.ank.png"/>
          <p:cNvPicPr>
            <a:picLocks noChangeAspect="1" noChangeArrowheads="1"/>
          </p:cNvPicPr>
          <p:nvPr/>
        </p:nvPicPr>
        <p:blipFill>
          <a:blip r:embed="rId3" cstate="print"/>
          <a:srcRect l="2500" t="6823" r="5000" b="5193"/>
          <a:stretch>
            <a:fillRect/>
          </a:stretch>
        </p:blipFill>
        <p:spPr bwMode="auto">
          <a:xfrm>
            <a:off x="1676400" y="3048000"/>
            <a:ext cx="8534400" cy="2590800"/>
          </a:xfrm>
          <a:prstGeom prst="rect">
            <a:avLst/>
          </a:prstGeom>
          <a:noFill/>
        </p:spPr>
      </p:pic>
      <p:pic>
        <p:nvPicPr>
          <p:cNvPr id="11" name="Picture 3" descr="C:\Users\JM\thesis\lynne_work\motifVar_pNets\ank\ns.ank.png"/>
          <p:cNvPicPr>
            <a:picLocks noChangeAspect="1" noChangeArrowheads="1"/>
          </p:cNvPicPr>
          <p:nvPr/>
        </p:nvPicPr>
        <p:blipFill>
          <a:blip r:embed="rId3" cstate="print"/>
          <a:srcRect l="15625" t="19858" r="66875" b="66293"/>
          <a:stretch>
            <a:fillRect/>
          </a:stretch>
        </p:blipFill>
        <p:spPr bwMode="auto">
          <a:xfrm>
            <a:off x="2819400" y="3200400"/>
            <a:ext cx="1676400" cy="1017814"/>
          </a:xfrm>
          <a:prstGeom prst="rect">
            <a:avLst/>
          </a:prstGeom>
          <a:noFill/>
        </p:spPr>
      </p:pic>
      <p:pic>
        <p:nvPicPr>
          <p:cNvPr id="6148" name="Picture 4" descr="C:\Users\JM\thesis\lynne_work\motifVar_pNets\ank\s.ank.png"/>
          <p:cNvPicPr>
            <a:picLocks noChangeArrowheads="1"/>
          </p:cNvPicPr>
          <p:nvPr/>
        </p:nvPicPr>
        <p:blipFill>
          <a:blip r:embed="rId4" cstate="print"/>
          <a:srcRect l="2500" t="6823" r="5000" b="5193"/>
          <a:stretch>
            <a:fillRect/>
          </a:stretch>
        </p:blipFill>
        <p:spPr bwMode="auto">
          <a:xfrm>
            <a:off x="1679448" y="533400"/>
            <a:ext cx="8531352" cy="2587752"/>
          </a:xfrm>
          <a:prstGeom prst="rect">
            <a:avLst/>
          </a:prstGeom>
          <a:noFill/>
        </p:spPr>
      </p:pic>
      <p:pic>
        <p:nvPicPr>
          <p:cNvPr id="13" name="Picture 4" descr="C:\Users\JM\thesis\lynne_work\motifVar_pNets\ank\s.ank.png"/>
          <p:cNvPicPr>
            <a:picLocks noChangeAspect="1" noChangeArrowheads="1"/>
          </p:cNvPicPr>
          <p:nvPr/>
        </p:nvPicPr>
        <p:blipFill>
          <a:blip r:embed="rId4" cstate="print"/>
          <a:srcRect l="10625" t="10082" r="73750" b="76883"/>
          <a:stretch>
            <a:fillRect/>
          </a:stretch>
        </p:blipFill>
        <p:spPr bwMode="auto">
          <a:xfrm>
            <a:off x="2362200" y="243840"/>
            <a:ext cx="1524000" cy="97536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1809" y="243840"/>
            <a:ext cx="1524000" cy="1325563"/>
          </a:xfrm>
        </p:spPr>
        <p:txBody>
          <a:bodyPr/>
          <a:lstStyle/>
          <a:p>
            <a:r>
              <a:rPr lang="en-US" dirty="0" smtClean="0"/>
              <a:t>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general trend of enrichment of rare and depletion of NS variants in all coding positions</a:t>
            </a:r>
            <a:br>
              <a:rPr lang="en-US" dirty="0" smtClean="0"/>
            </a:br>
            <a:r>
              <a:rPr lang="en-US" dirty="0" smtClean="0"/>
              <a:t>-- allele frequencies do not seem to inform function/importance</a:t>
            </a:r>
            <a:br>
              <a:rPr lang="en-US" dirty="0" smtClean="0"/>
            </a:br>
            <a:r>
              <a:rPr lang="en-US" dirty="0" smtClean="0"/>
              <a:t>-- NS/S seem to (anti)correlate with entropy more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with new data sources</a:t>
            </a:r>
            <a:br>
              <a:rPr lang="en-US" dirty="0" smtClean="0"/>
            </a:br>
            <a:r>
              <a:rPr lang="en-US" dirty="0" smtClean="0"/>
              <a:t>-- </a:t>
            </a:r>
            <a:r>
              <a:rPr lang="en-US" dirty="0" err="1" smtClean="0"/>
              <a:t>ExAC</a:t>
            </a:r>
            <a:r>
              <a:rPr lang="en-US" dirty="0" smtClean="0"/>
              <a:t> dataset - 61,486 </a:t>
            </a:r>
            <a:r>
              <a:rPr lang="en-US" dirty="0" err="1" smtClean="0"/>
              <a:t>exomes</a:t>
            </a:r>
            <a:r>
              <a:rPr lang="en-US" dirty="0" smtClean="0"/>
              <a:t> (including ESP)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Optimize the pipeline </a:t>
            </a:r>
            <a:br>
              <a:rPr lang="en-US" dirty="0" smtClean="0"/>
            </a:br>
            <a:r>
              <a:rPr lang="en-US" dirty="0" smtClean="0"/>
              <a:t>-- currently still clunky</a:t>
            </a:r>
            <a:br>
              <a:rPr lang="en-US" dirty="0" smtClean="0"/>
            </a:br>
            <a:r>
              <a:rPr lang="en-US" dirty="0" smtClean="0"/>
              <a:t>-- Get SIFT and its databases to work in Linux</a:t>
            </a:r>
            <a:br>
              <a:rPr lang="en-US" dirty="0" smtClean="0"/>
            </a:br>
            <a:r>
              <a:rPr lang="en-US" dirty="0" smtClean="0"/>
              <a:t>-- BLOSUM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Automated mapping of SNVs onto PDB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MotifVar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SNVs found in binding sites in protein-protein interactions (PPI) are important</a:t>
            </a:r>
          </a:p>
          <a:p>
            <a:r>
              <a:rPr lang="en-US" dirty="0" smtClean="0"/>
              <a:t>Since </a:t>
            </a:r>
            <a:r>
              <a:rPr lang="en-US" dirty="0" smtClean="0"/>
              <a:t>many protein motifs mediate PPI, we focus on finding binding sites in PPI domains</a:t>
            </a:r>
            <a:br>
              <a:rPr lang="en-US" dirty="0" smtClean="0"/>
            </a:br>
            <a:r>
              <a:rPr lang="en-US" dirty="0" smtClean="0"/>
              <a:t>-- an example is protein repeat domain: </a:t>
            </a:r>
            <a:r>
              <a:rPr lang="en-US" dirty="0" err="1" smtClean="0"/>
              <a:t>tetratricopeptide</a:t>
            </a:r>
            <a:r>
              <a:rPr lang="en-US" dirty="0" smtClean="0"/>
              <a:t> repeat (TPR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2" descr="C:\Users\JM\thesis\conferences_talks\130720-Boston-ProteinSociety\3BLH.png"/>
          <p:cNvPicPr>
            <a:picLocks noChangeAspect="1" noChangeArrowheads="1"/>
          </p:cNvPicPr>
          <p:nvPr/>
        </p:nvPicPr>
        <p:blipFill rotWithShape="1">
          <a:blip r:embed="rId2" cstate="print"/>
          <a:srcRect l="11749" t="45803" r="15500" b="-1"/>
          <a:stretch/>
        </p:blipFill>
        <p:spPr bwMode="auto">
          <a:xfrm>
            <a:off x="6397474" y="281672"/>
            <a:ext cx="2072432" cy="1543953"/>
          </a:xfrm>
          <a:prstGeom prst="rect">
            <a:avLst/>
          </a:prstGeom>
          <a:noFill/>
        </p:spPr>
      </p:pic>
      <p:pic>
        <p:nvPicPr>
          <p:cNvPr id="6" name="Picture 3" descr="C:\Users\JM\thesis\lynne_work\3TPR\manuscript\fig1\3TPR_ribbon-PDB_1ELW.png"/>
          <p:cNvPicPr>
            <a:picLocks noChangeAspect="1" noChangeArrowheads="1"/>
          </p:cNvPicPr>
          <p:nvPr/>
        </p:nvPicPr>
        <p:blipFill>
          <a:blip r:embed="rId3" cstate="print"/>
          <a:srcRect t="70377"/>
          <a:stretch>
            <a:fillRect/>
          </a:stretch>
        </p:blipFill>
        <p:spPr bwMode="auto">
          <a:xfrm>
            <a:off x="9562305" y="630073"/>
            <a:ext cx="1948908" cy="910252"/>
          </a:xfrm>
          <a:prstGeom prst="rect">
            <a:avLst/>
          </a:prstGeom>
          <a:noFill/>
        </p:spPr>
      </p:pic>
      <p:sp>
        <p:nvSpPr>
          <p:cNvPr id="7" name="4-Point Star 6"/>
          <p:cNvSpPr/>
          <p:nvPr/>
        </p:nvSpPr>
        <p:spPr>
          <a:xfrm>
            <a:off x="7324029" y="670819"/>
            <a:ext cx="304800" cy="439737"/>
          </a:xfrm>
          <a:prstGeom prst="star4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9876401" y="723767"/>
            <a:ext cx="304800" cy="439737"/>
          </a:xfrm>
          <a:prstGeom prst="star4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AIM1: </a:t>
            </a: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4047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list of repeat (e.g. TPR) and non-repeat domains (e.g. PDZ)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a multiple sequence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hypervariable positions and highly conserved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these positions fall into binding pockets in available PDB structures?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SNVs falling onto these positions are assessed whether they are non-synonymous and deleterious (using SIFT and BLOSUM score)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variants</a:t>
            </a:r>
          </a:p>
          <a:p>
            <a:pPr marL="0" indent="0">
              <a:buNone/>
            </a:pPr>
            <a:r>
              <a:rPr lang="en-US" dirty="0" smtClean="0"/>
              <a:t>PREV: 1000 Genomes Project Phase 1 (1KG)</a:t>
            </a:r>
            <a:br>
              <a:rPr lang="en-US" dirty="0" smtClean="0"/>
            </a:br>
            <a:r>
              <a:rPr lang="en-US" dirty="0" smtClean="0"/>
              <a:t>- 1092 individuals, ~500K </a:t>
            </a:r>
            <a:r>
              <a:rPr lang="en-US" dirty="0" err="1" smtClean="0"/>
              <a:t>exome</a:t>
            </a:r>
            <a:r>
              <a:rPr lang="en-US" dirty="0" smtClean="0"/>
              <a:t> variants</a:t>
            </a:r>
          </a:p>
          <a:p>
            <a:pPr marL="0" indent="0">
              <a:buNone/>
            </a:pPr>
            <a:r>
              <a:rPr lang="en-US" dirty="0" smtClean="0"/>
              <a:t>CURR: + </a:t>
            </a:r>
            <a:r>
              <a:rPr lang="en-US" dirty="0" err="1" smtClean="0"/>
              <a:t>Exome</a:t>
            </a:r>
            <a:r>
              <a:rPr lang="en-US" dirty="0" smtClean="0"/>
              <a:t> Sequencing Project (ESP)</a:t>
            </a:r>
            <a:br>
              <a:rPr lang="en-US" dirty="0" smtClean="0"/>
            </a:br>
            <a:r>
              <a:rPr lang="en-US" dirty="0" smtClean="0"/>
              <a:t>- 6500 individuals, ~1.2M</a:t>
            </a:r>
          </a:p>
        </p:txBody>
      </p:sp>
    </p:spTree>
    <p:extLst>
      <p:ext uri="{BB962C8B-B14F-4D97-AF65-F5344CB8AC3E}">
        <p14:creationId xmlns:p14="http://schemas.microsoft.com/office/powerpoint/2010/main" val="24907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l="14607" t="12666" r="62751" b="78667"/>
          <a:stretch>
            <a:fillRect/>
          </a:stretch>
        </p:blipFill>
        <p:spPr bwMode="auto">
          <a:xfrm>
            <a:off x="4495800" y="5391090"/>
            <a:ext cx="599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Hypervariability</a:t>
            </a:r>
            <a:r>
              <a:rPr lang="en-US" sz="3200" dirty="0" smtClean="0"/>
              <a:t> and high conservation</a:t>
            </a:r>
            <a:br>
              <a:rPr lang="en-US" sz="3200" dirty="0" smtClean="0"/>
            </a:br>
            <a:r>
              <a:rPr lang="en-US" sz="3200" dirty="0" smtClean="0"/>
              <a:t>e.g. TPR</a:t>
            </a:r>
            <a:endParaRPr lang="en-US" sz="32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 b="73062"/>
          <a:stretch>
            <a:fillRect/>
          </a:stretch>
        </p:blipFill>
        <p:spPr bwMode="auto">
          <a:xfrm>
            <a:off x="4038600" y="42672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572000" y="4343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4419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962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772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457700" y="22860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292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150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009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59836" y="1633943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1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5981700" y="3276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81700" y="28194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81700" y="30480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47288" y="2971800"/>
            <a:ext cx="89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172200" y="38100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0574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6482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628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419600" y="18288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8674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32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390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33600" y="16002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3600" y="26670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 rot="16200000">
            <a:off x="2633676" y="4681526"/>
            <a:ext cx="1076358" cy="2381309"/>
            <a:chOff x="4257649" y="1490241"/>
            <a:chExt cx="1076358" cy="2381309"/>
          </a:xfrm>
        </p:grpSpPr>
        <p:pic>
          <p:nvPicPr>
            <p:cNvPr id="15" name="Picture 3" descr="C:\Users\JM\thesis\lynne_work\3TPR\manuscript\fig1\3TPR_ribbon-PDB_1ELW.png"/>
            <p:cNvPicPr>
              <a:picLocks noChangeAspect="1" noChangeArrowheads="1"/>
            </p:cNvPicPr>
            <p:nvPr/>
          </p:nvPicPr>
          <p:blipFill>
            <a:blip r:embed="rId5" cstate="print"/>
            <a:srcRect t="70377"/>
            <a:stretch>
              <a:fillRect/>
            </a:stretch>
          </p:blipFill>
          <p:spPr bwMode="auto">
            <a:xfrm rot="5400000">
              <a:off x="3658554" y="2132647"/>
              <a:ext cx="2284099" cy="106680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4114804" y="332859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91003" y="163308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410202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05801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5932" y="1868639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62884" y="2103335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67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Mapping onto known PDB structures</a:t>
            </a:r>
            <a:endParaRPr lang="en-US" sz="32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 l="14607" t="12666" r="62751" b="78667"/>
          <a:stretch>
            <a:fillRect/>
          </a:stretch>
        </p:blipFill>
        <p:spPr bwMode="auto">
          <a:xfrm>
            <a:off x="4495800" y="5391090"/>
            <a:ext cx="599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410202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05801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0" y="1444824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Magliery</a:t>
            </a:r>
            <a:r>
              <a:rPr lang="en-US" sz="1400" dirty="0"/>
              <a:t> &amp; Regan, </a:t>
            </a:r>
            <a:r>
              <a:rPr lang="en-US" sz="1400" i="1" dirty="0"/>
              <a:t>BMC Bioinformatics, </a:t>
            </a:r>
            <a:r>
              <a:rPr lang="en-US" sz="1400" dirty="0"/>
              <a:t>2005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7800" y="29337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Conserved sites: </a:t>
            </a:r>
            <a:r>
              <a:rPr lang="en-US" sz="1600" dirty="0"/>
              <a:t>8,11,15,20,24,27,32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 l="10024" t="12329" r="6652"/>
          <a:stretch>
            <a:fillRect/>
          </a:stretch>
        </p:blipFill>
        <p:spPr bwMode="auto">
          <a:xfrm>
            <a:off x="5166600" y="2171700"/>
            <a:ext cx="16152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2317188" y="2095500"/>
            <a:ext cx="294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Hypervariable</a:t>
            </a:r>
            <a:r>
              <a:rPr lang="en-US" sz="1600" b="1" dirty="0"/>
              <a:t>: </a:t>
            </a:r>
            <a:r>
              <a:rPr lang="en-US" sz="1600" dirty="0"/>
              <a:t>2,5,9,12,13,33,34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b="73062"/>
          <a:stretch>
            <a:fillRect/>
          </a:stretch>
        </p:blipFill>
        <p:spPr bwMode="auto">
          <a:xfrm>
            <a:off x="4038600" y="42672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4572000" y="4343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67400" y="4419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962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0772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 t="26122" b="49787"/>
          <a:stretch>
            <a:fillRect/>
          </a:stretch>
        </p:blipFill>
        <p:spPr bwMode="auto">
          <a:xfrm>
            <a:off x="6858000" y="1752601"/>
            <a:ext cx="3733800" cy="253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 rot="16200000">
            <a:off x="2633676" y="4681526"/>
            <a:ext cx="1076358" cy="2381309"/>
            <a:chOff x="4257649" y="1490241"/>
            <a:chExt cx="1076358" cy="2381309"/>
          </a:xfrm>
        </p:grpSpPr>
        <p:pic>
          <p:nvPicPr>
            <p:cNvPr id="15" name="Picture 3" descr="C:\Users\JM\thesis\lynne_work\3TPR\manuscript\fig1\3TPR_ribbon-PDB_1ELW.png"/>
            <p:cNvPicPr>
              <a:picLocks noChangeAspect="1" noChangeArrowheads="1"/>
            </p:cNvPicPr>
            <p:nvPr/>
          </p:nvPicPr>
          <p:blipFill>
            <a:blip r:embed="rId6" cstate="print"/>
            <a:srcRect t="70377"/>
            <a:stretch>
              <a:fillRect/>
            </a:stretch>
          </p:blipFill>
          <p:spPr bwMode="auto">
            <a:xfrm rot="5400000">
              <a:off x="3658554" y="2132647"/>
              <a:ext cx="2284099" cy="106680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4114804" y="332859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91003" y="163308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70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 for 1KG+ESP</a:t>
            </a:r>
            <a:endParaRPr lang="en-US" dirty="0"/>
          </a:p>
        </p:txBody>
      </p:sp>
      <p:pic>
        <p:nvPicPr>
          <p:cNvPr id="5" name="Picture 2" descr="C:\Users\JM\thesis\lynne_work\motifVar_pNets\tpr\combined.1kgp1.esp6500.rare.comm.ns.noS2.png"/>
          <p:cNvPicPr>
            <a:picLocks noChangeArrowheads="1"/>
          </p:cNvPicPr>
          <p:nvPr/>
        </p:nvPicPr>
        <p:blipFill>
          <a:blip r:embed="rId2" cstate="print"/>
          <a:srcRect l="2083" t="23057" r="5000" b="5095"/>
          <a:stretch>
            <a:fillRect/>
          </a:stretch>
        </p:blipFill>
        <p:spPr bwMode="auto">
          <a:xfrm>
            <a:off x="762000" y="3971646"/>
            <a:ext cx="10591800" cy="1298448"/>
          </a:xfrm>
          <a:prstGeom prst="rect">
            <a:avLst/>
          </a:prstGeom>
          <a:noFill/>
        </p:spPr>
      </p:pic>
      <p:pic>
        <p:nvPicPr>
          <p:cNvPr id="6" name="Picture 3" descr="C:\Users\JM\thesis\lynne_work\motifVar_pNets\tpr\combined.1kgp1.esp6500.rare.comm.s.noS2.png"/>
          <p:cNvPicPr>
            <a:picLocks noChangeArrowheads="1"/>
          </p:cNvPicPr>
          <p:nvPr/>
        </p:nvPicPr>
        <p:blipFill>
          <a:blip r:embed="rId3" cstate="print"/>
          <a:srcRect l="2083" t="32729" r="5000" b="5095"/>
          <a:stretch>
            <a:fillRect/>
          </a:stretch>
        </p:blipFill>
        <p:spPr bwMode="auto">
          <a:xfrm>
            <a:off x="790876" y="2313693"/>
            <a:ext cx="10591800" cy="129844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JM\thesis\lynne_work\motifVar_pNets\tpr\rare.common.ns.new.png"/>
          <p:cNvPicPr>
            <a:picLocks noChangeAspect="1" noChangeArrowheads="1"/>
          </p:cNvPicPr>
          <p:nvPr/>
        </p:nvPicPr>
        <p:blipFill>
          <a:blip r:embed="rId5" cstate="print"/>
          <a:srcRect l="14375" t="13340" r="68125" b="72811"/>
          <a:stretch>
            <a:fillRect/>
          </a:stretch>
        </p:blipFill>
        <p:spPr bwMode="auto">
          <a:xfrm>
            <a:off x="0" y="3794365"/>
            <a:ext cx="1887648" cy="567789"/>
          </a:xfrm>
          <a:prstGeom prst="rect">
            <a:avLst/>
          </a:prstGeom>
          <a:noFill/>
        </p:spPr>
      </p:pic>
      <p:pic>
        <p:nvPicPr>
          <p:cNvPr id="9" name="Picture 3" descr="C:\Users\JM\thesis\lynne_work\motifVar_pNets\tpr\rare.common.s.new.png"/>
          <p:cNvPicPr>
            <a:picLocks noChangeAspect="1" noChangeArrowheads="1"/>
          </p:cNvPicPr>
          <p:nvPr/>
        </p:nvPicPr>
        <p:blipFill>
          <a:blip r:embed="rId6" cstate="print"/>
          <a:srcRect l="25000" t="13849" r="59375" b="72301"/>
          <a:stretch>
            <a:fillRect/>
          </a:stretch>
        </p:blipFill>
        <p:spPr bwMode="auto">
          <a:xfrm>
            <a:off x="0" y="1945113"/>
            <a:ext cx="1887648" cy="6858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435568" y="5389248"/>
            <a:ext cx="136358" cy="136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87070" y="5389248"/>
            <a:ext cx="136358" cy="136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98249" y="5389248"/>
            <a:ext cx="136358" cy="136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904" y="5392857"/>
            <a:ext cx="136358" cy="136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3650" y="5392857"/>
            <a:ext cx="136358" cy="136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798284" y="5389248"/>
            <a:ext cx="136358" cy="136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83030" y="5383713"/>
            <a:ext cx="136358" cy="136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16174" y="5563706"/>
            <a:ext cx="136358" cy="13635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61925" y="5563706"/>
            <a:ext cx="136358" cy="13635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71887" y="5563706"/>
            <a:ext cx="136358" cy="13635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88992"/>
            <a:ext cx="75438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5000" r="5833" b="8333"/>
          <a:stretch/>
        </p:blipFill>
        <p:spPr>
          <a:xfrm>
            <a:off x="2133600" y="1143000"/>
            <a:ext cx="7848600" cy="3962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4888992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269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032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34642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795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25000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3600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smtClean="0"/>
              <a:t>Log ratio of </a:t>
            </a:r>
            <a:r>
              <a:rPr lang="en-US" dirty="0" err="1" smtClean="0"/>
              <a:t>rare:common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88992"/>
            <a:ext cx="75438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3" r="5833" b="8333"/>
          <a:stretch/>
        </p:blipFill>
        <p:spPr>
          <a:xfrm>
            <a:off x="2133600" y="1066800"/>
            <a:ext cx="7848600" cy="4038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4888992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269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032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34642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795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25000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3600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smtClean="0"/>
              <a:t>Log ratio of NS:S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55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310</Words>
  <Application>Microsoft Office PowerPoint</Application>
  <PresentationFormat>Widescreen</PresentationFormat>
  <Paragraphs>75</Paragraphs>
  <Slides>17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MotifVar</vt:lpstr>
      <vt:lpstr>AIM1: Strategy</vt:lpstr>
      <vt:lpstr>Data</vt:lpstr>
      <vt:lpstr>Hypervariability and high conservation e.g. TPR</vt:lpstr>
      <vt:lpstr>Mapping onto known PDB structures</vt:lpstr>
      <vt:lpstr>Histograms for 1KG+ESP</vt:lpstr>
      <vt:lpstr>Log ratio of rare:common</vt:lpstr>
      <vt:lpstr>Log ratio of NS:S</vt:lpstr>
      <vt:lpstr>Log ratio of NS/rare:S/rare</vt:lpstr>
      <vt:lpstr>Define “rare” by distribution shifts not by cutoffs</vt:lpstr>
      <vt:lpstr>Maybe TPR is special</vt:lpstr>
      <vt:lpstr>ANKS: MotifNum.30aa</vt:lpstr>
      <vt:lpstr>ANKS: MotifSize</vt:lpstr>
      <vt:lpstr>ANKS: Multiple Sequence Alignment</vt:lpstr>
      <vt:lpstr>ANKS</vt:lpstr>
      <vt:lpstr>Going forward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21</cp:revision>
  <dcterms:created xsi:type="dcterms:W3CDTF">2015-03-17T14:15:09Z</dcterms:created>
  <dcterms:modified xsi:type="dcterms:W3CDTF">2015-03-17T20:37:53Z</dcterms:modified>
</cp:coreProperties>
</file>