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1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gif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ENCODE &amp; Cancer</a:t>
            </a:r>
          </a:p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Cancer AWG Sub-working group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3.14.15 (Pi Day)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Mark Gerstein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97900" x="5720075"/>
            <a:ext cy="4145599" cx="311912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y="231928" x="857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3000" lang="en">
                <a:solidFill>
                  <a:srgbClr val="222222"/>
                </a:solidFill>
              </a:rPr>
              <a:t>Scientific presentations</a:t>
            </a:r>
            <a:r>
              <a:rPr sz="3000" lang="en">
                <a:solidFill>
                  <a:srgbClr val="222222"/>
                </a:solidFill>
              </a:rPr>
              <a:t>: </a:t>
            </a:r>
            <a:r>
              <a:rPr sz="3000" lang="en">
                <a:solidFill>
                  <a:srgbClr val="222222"/>
                </a:solidFill>
              </a:rPr>
              <a:t>Specific results on cancer variants: </a:t>
            </a:r>
            <a:r>
              <a:rPr sz="3000" lang="en">
                <a:solidFill>
                  <a:srgbClr val="222222"/>
                </a:solidFill>
              </a:rPr>
              <a:t>Breast Cancer (R Myers Lab)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y="1309600" x="1176750"/>
            <a:ext cy="3000000" cx="300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Intersect TF binding sites from ENCODE with genomic regions specifically unmethylated in TNBC (Triple negative breast cancer; basal)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GR and STAT3 binding sites are significantly enriched in unmethylated basal/TNBC loci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 Further ChIP-Seq experiments showed that GR and STAT3 bind in a sub- type specific manner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/>
        </p:nvSpPr>
        <p:spPr>
          <a:xfrm>
            <a:off y="308128" x="857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3000" lang="en">
                <a:solidFill>
                  <a:srgbClr val="222222"/>
                </a:solidFill>
              </a:rPr>
              <a:t>Inreach</a:t>
            </a:r>
            <a:r>
              <a:rPr sz="3000" lang="en">
                <a:solidFill>
                  <a:srgbClr val="222222"/>
                </a:solidFill>
              </a:rPr>
              <a:t>: Learning about cancer: Robert Klein (ENCODE GWAS)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t="0" b="0" r="3883" l="0"/>
          <a:stretch/>
        </p:blipFill>
        <p:spPr>
          <a:xfrm>
            <a:off y="1689200" x="2483375"/>
            <a:ext cy="3455450" cx="669472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y="1688400" x="76200"/>
            <a:ext cy="3000000" cx="4250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Helped us to understand the significance of the pluripotent transformation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H</a:t>
            </a:r>
            <a:r>
              <a:rPr sz="1800" lang="en">
                <a:solidFill>
                  <a:srgbClr val="000000"/>
                </a:solidFill>
              </a:rPr>
              <a:t>elped us better understand the GWAS group. 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Helped us understand the ENCODE cell lines as cancer models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/>
        </p:nvSpPr>
        <p:spPr>
          <a:xfrm>
            <a:off y="308128" x="857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3000" lang="en">
                <a:solidFill>
                  <a:srgbClr val="222222"/>
                </a:solidFill>
              </a:rPr>
              <a:t>Inreach</a:t>
            </a:r>
            <a:r>
              <a:rPr sz="3000" lang="en">
                <a:solidFill>
                  <a:srgbClr val="222222"/>
                </a:solidFill>
              </a:rPr>
              <a:t>: Learning about cancer</a:t>
            </a:r>
            <a:r>
              <a:rPr sz="3000" lang="en">
                <a:solidFill>
                  <a:srgbClr val="222222"/>
                </a:solidFill>
              </a:rPr>
              <a:t>: David Wheeler (from TCGA)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t="0" b="8991" r="0" l="0"/>
          <a:stretch/>
        </p:blipFill>
        <p:spPr>
          <a:xfrm>
            <a:off y="1537250" x="3767147"/>
            <a:ext cy="3606249" cx="532877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y="1612200" x="381000"/>
            <a:ext cy="3000000" cx="3785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000000"/>
                </a:solidFill>
              </a:rPr>
              <a:t>Helped us to better understand the errors associated with diploid SNP calling in TCGA.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/>
        </p:nvSpPr>
        <p:spPr>
          <a:xfrm>
            <a:off y="155728" x="857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3000" lang="en">
                <a:solidFill>
                  <a:srgbClr val="222222"/>
                </a:solidFill>
              </a:rPr>
              <a:t>Inreach</a:t>
            </a:r>
            <a:r>
              <a:rPr sz="3000" lang="en">
                <a:solidFill>
                  <a:srgbClr val="222222"/>
                </a:solidFill>
              </a:rPr>
              <a:t>: Learning about cancer</a:t>
            </a:r>
            <a:r>
              <a:rPr sz="3000" lang="en">
                <a:solidFill>
                  <a:srgbClr val="222222"/>
                </a:solidFill>
              </a:rPr>
              <a:t>: Zhining Wang (from TCGA program office)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y="1612200" x="381000"/>
            <a:ext cy="3000000" cx="300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000000"/>
                </a:solidFill>
              </a:rPr>
              <a:t>Helped us better understand what TCGA data that we could use.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t="0" b="6085" r="0" l="0"/>
          <a:stretch/>
        </p:blipFill>
        <p:spPr>
          <a:xfrm>
            <a:off y="1521124" x="4052175"/>
            <a:ext cy="3586450" cx="509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Specific Outcomes of the Last Year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"/>
              <a:t>Identified a group of ENCODE researchers interested in this topic and tools they've put together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/>
              <a:t>Went over access to the data &amp; identified common datasets to focus on (breast/brain, lung/liver)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rPr sz="1800" lang="en"/>
              <a:t>Discussed a connection with PCAWG either in terms of pipeline harmonization (PCAWG-3) or contributions to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chemeClr val="accent6"/>
                </a:solidFill>
              </a:rPr>
              <a:t>Are we ready to do something more coordinated related to the analysis of cancer data using ENCODE annotation 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/>
        </p:nvSpPr>
        <p:spPr>
          <a:xfrm>
            <a:off y="552011" x="230402"/>
            <a:ext cy="3871200" cx="8559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3000" lang="en">
                <a:solidFill>
                  <a:srgbClr val="222222"/>
                </a:solidFill>
              </a:rPr>
              <a:t>Cancer Group activities:</a:t>
            </a:r>
            <a:r>
              <a:rPr sz="3000" lang="en">
                <a:solidFill>
                  <a:srgbClr val="222222"/>
                </a:solidFill>
              </a:rPr>
              <a:t>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222222"/>
              </a:solidFill>
            </a:endParaRPr>
          </a:p>
          <a:p>
            <a:pPr rtl="0" lvl="0" indent="-419100" marL="457200">
              <a:spcBef>
                <a:spcPts val="0"/>
              </a:spcBef>
              <a:buClr>
                <a:srgbClr val="222222"/>
              </a:buClr>
              <a:buSzPct val="100000"/>
              <a:buFont typeface="Arial"/>
              <a:buAutoNum type="arabicParenR"/>
            </a:pPr>
            <a:r>
              <a:rPr b="1" sz="3000" lang="en">
                <a:solidFill>
                  <a:srgbClr val="222222"/>
                </a:solidFill>
              </a:rPr>
              <a:t>Outreach</a:t>
            </a:r>
            <a:r>
              <a:rPr sz="3000" lang="en">
                <a:solidFill>
                  <a:srgbClr val="222222"/>
                </a:solidFill>
              </a:rPr>
              <a:t>: Making ENCODE annotation useful to the cancer world.</a:t>
            </a:r>
          </a:p>
          <a:p>
            <a:pPr rtl="0" lvl="0" indent="-419100" marL="457200">
              <a:spcBef>
                <a:spcPts val="0"/>
              </a:spcBef>
              <a:buClr>
                <a:srgbClr val="222222"/>
              </a:buClr>
              <a:buSzPct val="100000"/>
              <a:buFont typeface="Arial"/>
              <a:buAutoNum type="arabicParenR"/>
            </a:pPr>
            <a:r>
              <a:rPr b="1" sz="3000" lang="en">
                <a:solidFill>
                  <a:srgbClr val="222222"/>
                </a:solidFill>
              </a:rPr>
              <a:t>Outreach</a:t>
            </a:r>
            <a:r>
              <a:rPr sz="3000" lang="en">
                <a:solidFill>
                  <a:srgbClr val="222222"/>
                </a:solidFill>
              </a:rPr>
              <a:t>: </a:t>
            </a:r>
            <a:r>
              <a:rPr sz="3000" lang="en">
                <a:solidFill>
                  <a:srgbClr val="222222"/>
                </a:solidFill>
              </a:rPr>
              <a:t>Harmonizing pipelines.</a:t>
            </a:r>
          </a:p>
          <a:p>
            <a:pPr rtl="0" lvl="0" indent="-419100" marL="457200">
              <a:spcBef>
                <a:spcPts val="0"/>
              </a:spcBef>
              <a:buClr>
                <a:srgbClr val="222222"/>
              </a:buClr>
              <a:buSzPct val="100000"/>
              <a:buFont typeface="Arial"/>
              <a:buAutoNum type="arabicParenR"/>
            </a:pPr>
            <a:r>
              <a:rPr b="1" sz="3000" lang="en">
                <a:solidFill>
                  <a:srgbClr val="222222"/>
                </a:solidFill>
              </a:rPr>
              <a:t>Scientific presentations</a:t>
            </a:r>
            <a:r>
              <a:rPr sz="3000" lang="en">
                <a:solidFill>
                  <a:srgbClr val="222222"/>
                </a:solidFill>
              </a:rPr>
              <a:t>: Highlighting Specific ENCODE results on cancer variants.</a:t>
            </a:r>
          </a:p>
          <a:p>
            <a:pPr rtl="0" lvl="0" indent="-419100" marL="457200">
              <a:spcBef>
                <a:spcPts val="0"/>
              </a:spcBef>
              <a:buClr>
                <a:srgbClr val="222222"/>
              </a:buClr>
              <a:buSzPct val="100000"/>
              <a:buFont typeface="Arial"/>
              <a:buAutoNum type="arabicParenR"/>
            </a:pPr>
            <a:r>
              <a:rPr b="1" sz="3000" lang="en">
                <a:solidFill>
                  <a:srgbClr val="222222"/>
                </a:solidFill>
              </a:rPr>
              <a:t>Inreach</a:t>
            </a:r>
            <a:r>
              <a:rPr sz="3000" lang="en">
                <a:solidFill>
                  <a:srgbClr val="222222"/>
                </a:solidFill>
              </a:rPr>
              <a:t>: learning about aspects of cancer genomics relevant to ENCODE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/>
        </p:nvSpPr>
        <p:spPr>
          <a:xfrm>
            <a:off y="231928" x="857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3000" lang="en">
                <a:solidFill>
                  <a:srgbClr val="222222"/>
                </a:solidFill>
              </a:rPr>
              <a:t>Outreach: </a:t>
            </a:r>
            <a:r>
              <a:rPr sz="3000" lang="en">
                <a:solidFill>
                  <a:srgbClr val="222222"/>
                </a:solidFill>
              </a:rPr>
              <a:t>Making ENCODE annotation useful to the cancer world: Plexus (Kellis Lab)</a:t>
            </a:r>
          </a:p>
        </p:txBody>
      </p:sp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89325" x="4195095"/>
            <a:ext cy="4054174" cx="478185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/>
        </p:nvSpPr>
        <p:spPr>
          <a:xfrm>
            <a:off y="1814250" x="143750"/>
            <a:ext cy="2012100" cx="300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000000"/>
                </a:solidFill>
              </a:rPr>
              <a:t>Plexis are used in a permutation test of the significance of mutational burden.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/>
        </p:nvSpPr>
        <p:spPr>
          <a:xfrm>
            <a:off y="231928" x="857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3000" lang="en">
                <a:solidFill>
                  <a:srgbClr val="222222"/>
                </a:solidFill>
              </a:rPr>
              <a:t>Outreach: </a:t>
            </a:r>
            <a:r>
              <a:rPr sz="3000" lang="en">
                <a:solidFill>
                  <a:srgbClr val="222222"/>
                </a:solidFill>
              </a:rPr>
              <a:t>Making ENCODE annotation useful to the cancer world: FunSeq (Gerstein Lab)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85881" x="4419600"/>
            <a:ext cy="3729024" cx="460728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/>
          <p:nvPr/>
        </p:nvSpPr>
        <p:spPr>
          <a:xfrm>
            <a:off y="1316900" x="-75900"/>
            <a:ext cy="3000000" cx="321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000000"/>
                </a:solidFill>
              </a:rPr>
              <a:t>started with 677 high-resolution non-coding categories.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000000"/>
                </a:solidFill>
              </a:rPr>
              <a:t>defined ultra sensitive regions with increased with 400x increase in disease assoc.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/>
        </p:nvSpPr>
        <p:spPr>
          <a:xfrm>
            <a:off y="231928" x="857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3000" lang="en">
                <a:solidFill>
                  <a:srgbClr val="222222"/>
                </a:solidFill>
              </a:rPr>
              <a:t>Outreach: </a:t>
            </a:r>
            <a:r>
              <a:rPr sz="3000" lang="en">
                <a:solidFill>
                  <a:srgbClr val="222222"/>
                </a:solidFill>
              </a:rPr>
              <a:t>Making ENCODE annotation useful to the cancer world: LARVA (Gerstein Lab)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875311" x="0"/>
            <a:ext cy="2288476" cx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y="393000" x="0"/>
            <a:ext cy="3000000" cx="9024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000000"/>
                </a:solidFill>
              </a:rPr>
              <a:t>SNVs from multiple samples were intersected with the ENCODE annotations.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000000"/>
                </a:solidFill>
              </a:rPr>
              <a:t>the significance of the number of SNVs in an element can is then assessed via a permutation test.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/>
        </p:nvSpPr>
        <p:spPr>
          <a:xfrm>
            <a:off y="-72875" x="85700"/>
            <a:ext cy="857400" cx="8900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3000" lang="en">
                <a:solidFill>
                  <a:srgbClr val="222222"/>
                </a:solidFill>
              </a:rPr>
              <a:t>Outreach: </a:t>
            </a:r>
            <a:r>
              <a:rPr sz="3000" lang="en">
                <a:solidFill>
                  <a:srgbClr val="222222"/>
                </a:solidFill>
              </a:rPr>
              <a:t>Harmonizing pipelines: Gunnar Ratsch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16075" x="3199472"/>
            <a:ext cy="4075023" cx="57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y="1673200" x="0"/>
            <a:ext cy="3000000" cx="333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Through the use of standard pipelines we can  better characterize transcription alteration that cause cancer.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/>
        </p:nvSpPr>
        <p:spPr>
          <a:xfrm>
            <a:off y="231928" x="857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3000" lang="en">
                <a:solidFill>
                  <a:srgbClr val="222222"/>
                </a:solidFill>
              </a:rPr>
              <a:t>Outreach:</a:t>
            </a:r>
            <a:r>
              <a:rPr sz="3000" lang="en">
                <a:solidFill>
                  <a:srgbClr val="222222"/>
                </a:solidFill>
              </a:rPr>
              <a:t> </a:t>
            </a:r>
            <a:r>
              <a:rPr sz="3000" lang="en">
                <a:solidFill>
                  <a:srgbClr val="222222"/>
                </a:solidFill>
              </a:rPr>
              <a:t>Specific results on cancer variants: </a:t>
            </a:r>
            <a:r>
              <a:rPr sz="3000" lang="en">
                <a:solidFill>
                  <a:srgbClr val="222222"/>
                </a:solidFill>
              </a:rPr>
              <a:t>RABIT (Shirley Liu Lab)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49173" x="0"/>
            <a:ext cy="2626353" cx="914399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y="859925" x="0"/>
            <a:ext cy="1390200" cx="9024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000000"/>
                </a:solidFill>
              </a:rPr>
              <a:t>Pan-cancer assessment of differentially regulated gene expression using penalized regression.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/>
        </p:nvSpPr>
        <p:spPr>
          <a:xfrm>
            <a:off y="231928" x="857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3000" lang="en">
                <a:solidFill>
                  <a:srgbClr val="222222"/>
                </a:solidFill>
              </a:rPr>
              <a:t>Scientific presentations</a:t>
            </a:r>
            <a:r>
              <a:rPr sz="3000" lang="en">
                <a:solidFill>
                  <a:srgbClr val="222222"/>
                </a:solidFill>
              </a:rPr>
              <a:t>: </a:t>
            </a:r>
            <a:r>
              <a:rPr sz="3000" lang="en">
                <a:solidFill>
                  <a:srgbClr val="222222"/>
                </a:solidFill>
              </a:rPr>
              <a:t>Specific results on cancer variants: Leonard Lipovich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y="1388900" x="85700"/>
            <a:ext cy="3000000" cx="300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LncRNAomics has emerged as a clinically relevant field.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lncRNAs, that are functional in cell growth and cell death, in ER+ breast cancer. 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84525" x="3890850"/>
            <a:ext cy="3958975" cx="528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57649" x="2657149"/>
            <a:ext cy="2871024" cx="648684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y="231928" x="857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3000" lang="en">
                <a:solidFill>
                  <a:srgbClr val="222222"/>
                </a:solidFill>
              </a:rPr>
              <a:t>Scientific presentations</a:t>
            </a:r>
            <a:r>
              <a:rPr sz="3000" lang="en">
                <a:solidFill>
                  <a:srgbClr val="222222"/>
                </a:solidFill>
              </a:rPr>
              <a:t>: </a:t>
            </a:r>
            <a:r>
              <a:rPr sz="3000" lang="en">
                <a:solidFill>
                  <a:srgbClr val="222222"/>
                </a:solidFill>
              </a:rPr>
              <a:t>Specific results on cancer variants: </a:t>
            </a:r>
            <a:r>
              <a:rPr sz="3000" lang="en">
                <a:solidFill>
                  <a:srgbClr val="222222"/>
                </a:solidFill>
              </a:rPr>
              <a:t>TERT (Snyder Lab)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y="1326325" x="0"/>
            <a:ext cy="1292700" cx="9034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Observed repeated mutations of positions in regulatory regions selected for in cancer.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