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9" r:id="rId2"/>
    <p:sldId id="268" r:id="rId3"/>
    <p:sldId id="270" r:id="rId4"/>
    <p:sldId id="271" r:id="rId5"/>
    <p:sldId id="257" r:id="rId6"/>
    <p:sldId id="273" r:id="rId7"/>
    <p:sldId id="274" r:id="rId8"/>
    <p:sldId id="262" r:id="rId9"/>
    <p:sldId id="259" r:id="rId10"/>
    <p:sldId id="275" r:id="rId11"/>
    <p:sldId id="260" r:id="rId12"/>
    <p:sldId id="26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92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20D31-47C8-644C-95F0-08CE9E3291E8}" type="datetimeFigureOut">
              <a:rPr lang="en-US" smtClean="0"/>
              <a:t>3/12/15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09C34-9BFC-8847-9D27-D028926C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F6804-108A-2049-8ECE-428AD44357A0}" type="datetimeFigureOut">
              <a:rPr lang="en-US" smtClean="0"/>
              <a:t>3/12/15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55DB-E020-C041-BD55-CB3E76BB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39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55DB-E020-C041-BD55-CB3E76BBC4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1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55DB-E020-C041-BD55-CB3E76BBC4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1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55DB-E020-C041-BD55-CB3E76BBC4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1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FEE8-6D12-B04A-B9F8-FD88681F387D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5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1A71-83FB-A840-9822-B2E67181485D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3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93BE-A532-DA42-A77C-6F9E8C6E4788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3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17CF-73AA-C040-8244-E4EA4D6AAC09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6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9092-750B-7D4E-89CA-1F3A158D9ED9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F5F2E-80D4-724A-A184-B5804CDC523B}" type="datetime1">
              <a:rPr lang="en-US" smtClean="0"/>
              <a:t>3/12/15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7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76977-5F44-D643-99C2-929038873ADA}" type="datetime1">
              <a:rPr lang="en-US" smtClean="0"/>
              <a:t>3/12/15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2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7D8A-8FCB-C14C-A21E-C54C9C4A33D7}" type="datetime1">
              <a:rPr lang="en-US" smtClean="0"/>
              <a:t>3/12/15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5E8AA-D635-0B42-AAEA-DFA5277EB5B0}" type="datetime1">
              <a:rPr lang="en-US" smtClean="0"/>
              <a:t>3/12/15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3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BA43-88A1-5441-AC20-9C9DE463D0CF}" type="datetime1">
              <a:rPr lang="en-US" smtClean="0"/>
              <a:t>3/12/15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B291-CC40-EF46-BB49-08D56D3F483C}" type="datetime1">
              <a:rPr lang="en-US" smtClean="0"/>
              <a:t>3/12/15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2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27B1-798C-254D-B258-9D669F4C6BDC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4680-C560-134A-9A6A-94A91A0D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1" y="1831262"/>
            <a:ext cx="8580584" cy="3488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4817" y="556515"/>
            <a:ext cx="6816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Identifying Essential Allosteric Residues &amp; Pathways of Communication </a:t>
            </a:r>
          </a:p>
          <a:p>
            <a:pPr algn="ctr"/>
            <a:r>
              <a:rPr lang="en-US" dirty="0" smtClean="0"/>
              <a:t>First Entails Identifying Coherent Network Communities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94018" y="5180804"/>
            <a:ext cx="3881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Manley G, </a:t>
            </a:r>
            <a:r>
              <a:rPr lang="en-US" sz="1200" dirty="0" err="1"/>
              <a:t>Rivalta</a:t>
            </a:r>
            <a:r>
              <a:rPr lang="en-US" sz="1200" dirty="0"/>
              <a:t> I, and </a:t>
            </a:r>
            <a:r>
              <a:rPr lang="en-US" sz="1200" dirty="0" err="1"/>
              <a:t>Loria</a:t>
            </a:r>
            <a:r>
              <a:rPr lang="en-US" sz="1200" dirty="0"/>
              <a:t> JP. J. Phys. Chem. B (2013)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j3h_crt_v_rand_selected_NON_cri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"/>
          <a:stretch/>
        </p:blipFill>
        <p:spPr>
          <a:xfrm>
            <a:off x="11545" y="50800"/>
            <a:ext cx="4663798" cy="3072384"/>
          </a:xfrm>
          <a:prstGeom prst="rect">
            <a:avLst/>
          </a:prstGeom>
        </p:spPr>
      </p:pic>
      <p:pic>
        <p:nvPicPr>
          <p:cNvPr id="4" name="Picture 3" descr="1nr7_crt_v_rand_selected_NON_cri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r="3824"/>
          <a:stretch/>
        </p:blipFill>
        <p:spPr>
          <a:xfrm>
            <a:off x="4685028" y="50800"/>
            <a:ext cx="4457884" cy="3072384"/>
          </a:xfrm>
          <a:prstGeom prst="rect">
            <a:avLst/>
          </a:prstGeom>
        </p:spPr>
      </p:pic>
      <p:pic>
        <p:nvPicPr>
          <p:cNvPr id="5" name="Picture 4" descr="1xtt_crt_v_rand_selected_NON_cri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"/>
          <a:stretch/>
        </p:blipFill>
        <p:spPr>
          <a:xfrm>
            <a:off x="26897" y="3785616"/>
            <a:ext cx="4663798" cy="3072384"/>
          </a:xfrm>
          <a:prstGeom prst="rect">
            <a:avLst/>
          </a:prstGeom>
        </p:spPr>
      </p:pic>
      <p:pic>
        <p:nvPicPr>
          <p:cNvPr id="6" name="Picture 5" descr="2hnp_crt_v_rand_selected_NON_cri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r="3824"/>
          <a:stretch/>
        </p:blipFill>
        <p:spPr>
          <a:xfrm>
            <a:off x="4673483" y="3785616"/>
            <a:ext cx="4457884" cy="307238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_crt_v_rand_selected_NON_cr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686800" cy="548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9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931453"/>
              </p:ext>
            </p:extLst>
          </p:nvPr>
        </p:nvGraphicFramePr>
        <p:xfrm>
          <a:off x="912911" y="793697"/>
          <a:ext cx="7243755" cy="5015962"/>
        </p:xfrm>
        <a:graphic>
          <a:graphicData uri="http://schemas.openxmlformats.org/drawingml/2006/table">
            <a:tbl>
              <a:tblPr/>
              <a:tblGrid>
                <a:gridCol w="1533694"/>
                <a:gridCol w="1982005"/>
                <a:gridCol w="3728056"/>
              </a:tblGrid>
              <a:tr h="6574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pdb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GN_critical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rand_selected non</a:t>
                      </a:r>
                      <a:b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 w/same degr.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1bks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-0.272214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-0.00157143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1cd5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-0.465487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0.0892821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1e5x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-0.417486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-0.143297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1efk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-0.118944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-0.176527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1j3h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-0.0305185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0.0135556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1nr7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-0.450595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-0.0417703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1xtt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-0.107278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-0.217056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2hnp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-0.379125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-0.15515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3d7s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-0.265954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3ju5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-0.166609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-0.229217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4ake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-0.104727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-0.131667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48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Avgs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-0.252630682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-0.108219821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01601" y="5868826"/>
            <a:ext cx="285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</a:t>
            </a:r>
            <a:r>
              <a:rPr lang="en-US" dirty="0" err="1" smtClean="0"/>
              <a:t>val</a:t>
            </a:r>
            <a:r>
              <a:rPr lang="en-US" dirty="0" smtClean="0"/>
              <a:t> (for </a:t>
            </a:r>
            <a:r>
              <a:rPr lang="en-US" dirty="0" err="1" smtClean="0"/>
              <a:t>avgs</a:t>
            </a:r>
            <a:r>
              <a:rPr lang="en-US" dirty="0" smtClean="0"/>
              <a:t>): </a:t>
            </a:r>
            <a:r>
              <a:rPr lang="en-US" dirty="0" smtClean="0"/>
              <a:t>0.002404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2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500" y="777597"/>
            <a:ext cx="91440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Sequence </a:t>
            </a:r>
            <a:r>
              <a:rPr lang="en-US" dirty="0"/>
              <a:t>analysis as a means of justifying stated identification of allosteric residues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Sequence </a:t>
            </a:r>
            <a:r>
              <a:rPr lang="en-US" dirty="0"/>
              <a:t>conservation analysis for GN residues </a:t>
            </a:r>
            <a:r>
              <a:rPr lang="en-US" dirty="0" smtClean="0"/>
              <a:t>across </a:t>
            </a:r>
            <a:r>
              <a:rPr lang="en-US" dirty="0"/>
              <a:t>all proteins (</a:t>
            </a:r>
            <a:r>
              <a:rPr lang="en-US" dirty="0" err="1"/>
              <a:t>n.b.</a:t>
            </a:r>
            <a:r>
              <a:rPr lang="en-US" dirty="0"/>
              <a:t> </a:t>
            </a:r>
            <a:r>
              <a:rPr lang="en-US" dirty="0" err="1"/>
              <a:t>ConSurf</a:t>
            </a:r>
            <a:r>
              <a:rPr lang="en-US" dirty="0"/>
              <a:t> availability)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Sequence </a:t>
            </a:r>
            <a:r>
              <a:rPr lang="en-US" dirty="0"/>
              <a:t>conservation for residues identified in prioritized BL sites (at protein surface)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Complementary </a:t>
            </a:r>
            <a:r>
              <a:rPr lang="en-US" dirty="0"/>
              <a:t>approach 1000G integration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Calculations of solvent accessibility calculations (all proteins)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All </a:t>
            </a:r>
            <a:r>
              <a:rPr lang="en-US" dirty="0"/>
              <a:t>residues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GN</a:t>
            </a:r>
            <a:r>
              <a:rPr lang="en-US" dirty="0"/>
              <a:t>-critical residues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Residues </a:t>
            </a:r>
            <a:r>
              <a:rPr lang="en-US" dirty="0"/>
              <a:t>at prioritized BL sites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Structure conservation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Similarity </a:t>
            </a:r>
            <a:r>
              <a:rPr lang="en-US" dirty="0"/>
              <a:t>in GN &amp; prioritized BL sites across folds, families, </a:t>
            </a:r>
            <a:r>
              <a:rPr lang="en-US" dirty="0" err="1"/>
              <a:t>superfamilies</a:t>
            </a:r>
            <a:r>
              <a:rPr lang="en-US" dirty="0"/>
              <a:t>, and families (</a:t>
            </a:r>
            <a:r>
              <a:rPr lang="en-US" dirty="0" err="1"/>
              <a:t>ie</a:t>
            </a:r>
            <a:r>
              <a:rPr lang="en-US" dirty="0"/>
              <a:t>, concordance in these sites across homologues)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Local </a:t>
            </a:r>
            <a:r>
              <a:rPr lang="en-US" dirty="0"/>
              <a:t>structure similarity of these sites across homologues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9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5991" t="5755" r="3413" b="23566"/>
          <a:stretch/>
        </p:blipFill>
        <p:spPr>
          <a:xfrm>
            <a:off x="2637311" y="880869"/>
            <a:ext cx="3798998" cy="5299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8452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Given a Network Partition, How do we Define “Critical Residues”?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3863334" y="2457462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99927" y="2925032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78892" y="5478313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51750" y="4484485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86212" y="4778980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64189" y="4577425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28627" y="4032796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78359" y="3697537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130398" y="3062333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89858" y="4892595"/>
            <a:ext cx="315170" cy="315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e5x_net_1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220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6285" y="6171684"/>
            <a:ext cx="3101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Threonine Synthase (</a:t>
            </a:r>
            <a:r>
              <a:rPr lang="en-US" dirty="0" err="1"/>
              <a:t>pdb</a:t>
            </a:r>
            <a:r>
              <a:rPr lang="en-US" dirty="0"/>
              <a:t> 1e5x)</a:t>
            </a:r>
          </a:p>
        </p:txBody>
      </p:sp>
    </p:spTree>
    <p:extLst>
      <p:ext uri="{BB962C8B-B14F-4D97-AF65-F5344CB8AC3E}">
        <p14:creationId xmlns:p14="http://schemas.microsoft.com/office/powerpoint/2010/main" val="23496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e5x_net_2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220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6285" y="6171684"/>
            <a:ext cx="3101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Threonine Synthase (</a:t>
            </a:r>
            <a:r>
              <a:rPr lang="en-US" dirty="0" err="1"/>
              <a:t>pdb</a:t>
            </a:r>
            <a:r>
              <a:rPr lang="en-US" dirty="0"/>
              <a:t> 1e5x)</a:t>
            </a:r>
          </a:p>
        </p:txBody>
      </p:sp>
    </p:spTree>
    <p:extLst>
      <p:ext uri="{BB962C8B-B14F-4D97-AF65-F5344CB8AC3E}">
        <p14:creationId xmlns:p14="http://schemas.microsoft.com/office/powerpoint/2010/main" val="80257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bks_crt_v_ncr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3"/>
          <a:stretch/>
        </p:blipFill>
        <p:spPr>
          <a:xfrm>
            <a:off x="-23090" y="-1103"/>
            <a:ext cx="4670364" cy="3072384"/>
          </a:xfrm>
          <a:prstGeom prst="rect">
            <a:avLst/>
          </a:prstGeom>
        </p:spPr>
      </p:pic>
      <p:pic>
        <p:nvPicPr>
          <p:cNvPr id="4" name="Picture 3" descr="1cd5_crt_v_ncr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r="2939"/>
          <a:stretch/>
        </p:blipFill>
        <p:spPr>
          <a:xfrm>
            <a:off x="4651601" y="-8426"/>
            <a:ext cx="4522139" cy="3072384"/>
          </a:xfrm>
          <a:prstGeom prst="rect">
            <a:avLst/>
          </a:prstGeom>
        </p:spPr>
      </p:pic>
      <p:pic>
        <p:nvPicPr>
          <p:cNvPr id="5" name="Picture 4" descr="1e5x_crt_v_ncr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/>
          <a:stretch/>
        </p:blipFill>
        <p:spPr>
          <a:xfrm>
            <a:off x="-11544" y="3749551"/>
            <a:ext cx="4670413" cy="3072384"/>
          </a:xfrm>
          <a:prstGeom prst="rect">
            <a:avLst/>
          </a:prstGeom>
        </p:spPr>
      </p:pic>
      <p:pic>
        <p:nvPicPr>
          <p:cNvPr id="6" name="Picture 5" descr="1efk_crt_v_ncr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r="4191"/>
          <a:stretch/>
        </p:blipFill>
        <p:spPr>
          <a:xfrm>
            <a:off x="4679019" y="3749551"/>
            <a:ext cx="4461235" cy="30723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9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j3h_crt_v_ncr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2"/>
          <a:stretch/>
        </p:blipFill>
        <p:spPr>
          <a:xfrm>
            <a:off x="1" y="23859"/>
            <a:ext cx="4667981" cy="3072384"/>
          </a:xfrm>
          <a:prstGeom prst="rect">
            <a:avLst/>
          </a:prstGeom>
        </p:spPr>
      </p:pic>
      <p:pic>
        <p:nvPicPr>
          <p:cNvPr id="7" name="Picture 6" descr="1nr7_crt_v_ncr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r="4119"/>
          <a:stretch/>
        </p:blipFill>
        <p:spPr>
          <a:xfrm>
            <a:off x="4678833" y="23857"/>
            <a:ext cx="4437885" cy="3072384"/>
          </a:xfrm>
          <a:prstGeom prst="rect">
            <a:avLst/>
          </a:prstGeom>
        </p:spPr>
      </p:pic>
      <p:pic>
        <p:nvPicPr>
          <p:cNvPr id="8" name="Picture 7" descr="1xtt_crt_v_ncr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2"/>
          <a:stretch/>
        </p:blipFill>
        <p:spPr>
          <a:xfrm>
            <a:off x="1" y="3556000"/>
            <a:ext cx="4667981" cy="3072384"/>
          </a:xfrm>
          <a:prstGeom prst="rect">
            <a:avLst/>
          </a:prstGeom>
        </p:spPr>
      </p:pic>
      <p:pic>
        <p:nvPicPr>
          <p:cNvPr id="9" name="Picture 8" descr="2hnp_crt_v_ncr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r="4119"/>
          <a:stretch/>
        </p:blipFill>
        <p:spPr>
          <a:xfrm>
            <a:off x="4678833" y="3547687"/>
            <a:ext cx="4437885" cy="30723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1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crt_v_nc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686800" cy="548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1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31360"/>
              </p:ext>
            </p:extLst>
          </p:nvPr>
        </p:nvGraphicFramePr>
        <p:xfrm>
          <a:off x="912912" y="377004"/>
          <a:ext cx="7065143" cy="5714759"/>
        </p:xfrm>
        <a:graphic>
          <a:graphicData uri="http://schemas.openxmlformats.org/drawingml/2006/table">
            <a:tbl>
              <a:tblPr/>
              <a:tblGrid>
                <a:gridCol w="1686518"/>
                <a:gridCol w="2415823"/>
                <a:gridCol w="2962802"/>
              </a:tblGrid>
              <a:tr h="11158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pdb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GN_critical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avg scores for non </a:t>
                      </a:r>
                      <a:b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 w/same deg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1bks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-0.272214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-0.0136937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1cd5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-0.465487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-0.0547185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1e5x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-0.417486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-0.170565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1efk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-0.118944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0.00271188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1j3h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-0.0305185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-0.183362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1nr7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-0.450595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-0.0459061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1xtt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-0.107278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-0.0923966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2hnp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-0.379125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-0.0517154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3d7s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-0.265954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-0.187414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3ju5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-0.166609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-0.18769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4ake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-0.104727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-0.13164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Avgs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-0.252630682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-0.101489947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99289" y="6218316"/>
            <a:ext cx="285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</a:t>
            </a:r>
            <a:r>
              <a:rPr lang="en-US" dirty="0" err="1" smtClean="0"/>
              <a:t>val</a:t>
            </a:r>
            <a:r>
              <a:rPr lang="en-US" dirty="0" smtClean="0"/>
              <a:t> (for </a:t>
            </a:r>
            <a:r>
              <a:rPr lang="en-US" dirty="0" err="1" smtClean="0"/>
              <a:t>avgs</a:t>
            </a:r>
            <a:r>
              <a:rPr lang="en-US" dirty="0" smtClean="0"/>
              <a:t>): 1.106e-05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4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bks_crt_v_rand_selected_NON_cri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6"/>
          <a:stretch/>
        </p:blipFill>
        <p:spPr>
          <a:xfrm>
            <a:off x="1" y="0"/>
            <a:ext cx="4655138" cy="3072384"/>
          </a:xfrm>
          <a:prstGeom prst="rect">
            <a:avLst/>
          </a:prstGeom>
        </p:spPr>
      </p:pic>
      <p:pic>
        <p:nvPicPr>
          <p:cNvPr id="4" name="Picture 3" descr="1cd5_crt_v_rand_selected_NON_cri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r="4299"/>
          <a:stretch/>
        </p:blipFill>
        <p:spPr>
          <a:xfrm>
            <a:off x="4678487" y="0"/>
            <a:ext cx="4432728" cy="3072384"/>
          </a:xfrm>
          <a:prstGeom prst="rect">
            <a:avLst/>
          </a:prstGeom>
        </p:spPr>
      </p:pic>
      <p:pic>
        <p:nvPicPr>
          <p:cNvPr id="5" name="Picture 4" descr="1e5x_crt_v_rand_selected_NON_cri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6"/>
          <a:stretch/>
        </p:blipFill>
        <p:spPr>
          <a:xfrm>
            <a:off x="1" y="3675888"/>
            <a:ext cx="4655138" cy="3072384"/>
          </a:xfrm>
          <a:prstGeom prst="rect">
            <a:avLst/>
          </a:prstGeom>
        </p:spPr>
      </p:pic>
      <p:pic>
        <p:nvPicPr>
          <p:cNvPr id="6" name="Picture 5" descr="1efk_crt_v_rand_selected_NON_cri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4236"/>
          <a:stretch/>
        </p:blipFill>
        <p:spPr>
          <a:xfrm>
            <a:off x="4694362" y="3675888"/>
            <a:ext cx="4432728" cy="307238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680-C560-134A-9A6A-94A91A0D38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9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324</Words>
  <Application>Microsoft Macintosh PowerPoint</Application>
  <PresentationFormat>On-screen Show (4:3)</PresentationFormat>
  <Paragraphs>117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DECLAN CLARKE</dc:creator>
  <cp:lastModifiedBy>DECLAN CLARKE</cp:lastModifiedBy>
  <cp:revision>27</cp:revision>
  <dcterms:created xsi:type="dcterms:W3CDTF">2015-03-12T20:31:22Z</dcterms:created>
  <dcterms:modified xsi:type="dcterms:W3CDTF">2015-03-12T22:44:54Z</dcterms:modified>
</cp:coreProperties>
</file>