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75" r:id="rId5"/>
    <p:sldId id="281" r:id="rId6"/>
    <p:sldId id="282" r:id="rId7"/>
    <p:sldId id="277" r:id="rId8"/>
    <p:sldId id="258" r:id="rId9"/>
    <p:sldId id="259" r:id="rId10"/>
    <p:sldId id="291" r:id="rId11"/>
    <p:sldId id="283" r:id="rId12"/>
    <p:sldId id="263" r:id="rId13"/>
    <p:sldId id="284" r:id="rId14"/>
    <p:sldId id="285" r:id="rId15"/>
    <p:sldId id="289" r:id="rId16"/>
    <p:sldId id="270" r:id="rId17"/>
    <p:sldId id="266" r:id="rId18"/>
    <p:sldId id="267" r:id="rId19"/>
    <p:sldId id="271" r:id="rId20"/>
    <p:sldId id="287" r:id="rId21"/>
    <p:sldId id="290" r:id="rId22"/>
    <p:sldId id="288" r:id="rId23"/>
    <p:sldId id="286" r:id="rId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9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31E8-4899-406A-ABDB-609F79156DE1}" type="datetimeFigureOut">
              <a:rPr lang="ko-KR" altLang="en-US" smtClean="0"/>
              <a:t>2015-02-23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86D-2702-49D4-AF5A-2CB00495F0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3607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31E8-4899-406A-ABDB-609F79156DE1}" type="datetimeFigureOut">
              <a:rPr lang="ko-KR" altLang="en-US" smtClean="0"/>
              <a:t>2015-02-23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86D-2702-49D4-AF5A-2CB00495F0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4340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31E8-4899-406A-ABDB-609F79156DE1}" type="datetimeFigureOut">
              <a:rPr lang="ko-KR" altLang="en-US" smtClean="0"/>
              <a:t>2015-02-23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86D-2702-49D4-AF5A-2CB00495F0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8815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31E8-4899-406A-ABDB-609F79156DE1}" type="datetimeFigureOut">
              <a:rPr lang="ko-KR" altLang="en-US" smtClean="0"/>
              <a:t>2015-02-23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86D-2702-49D4-AF5A-2CB00495F0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3060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31E8-4899-406A-ABDB-609F79156DE1}" type="datetimeFigureOut">
              <a:rPr lang="ko-KR" altLang="en-US" smtClean="0"/>
              <a:t>2015-02-23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86D-2702-49D4-AF5A-2CB00495F0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4756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31E8-4899-406A-ABDB-609F79156DE1}" type="datetimeFigureOut">
              <a:rPr lang="ko-KR" altLang="en-US" smtClean="0"/>
              <a:t>2015-02-23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86D-2702-49D4-AF5A-2CB00495F0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799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31E8-4899-406A-ABDB-609F79156DE1}" type="datetimeFigureOut">
              <a:rPr lang="ko-KR" altLang="en-US" smtClean="0"/>
              <a:t>2015-02-23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86D-2702-49D4-AF5A-2CB00495F0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800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31E8-4899-406A-ABDB-609F79156DE1}" type="datetimeFigureOut">
              <a:rPr lang="ko-KR" altLang="en-US" smtClean="0"/>
              <a:t>2015-02-23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86D-2702-49D4-AF5A-2CB00495F0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2965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31E8-4899-406A-ABDB-609F79156DE1}" type="datetimeFigureOut">
              <a:rPr lang="ko-KR" altLang="en-US" smtClean="0"/>
              <a:t>2015-02-23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86D-2702-49D4-AF5A-2CB00495F0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9681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31E8-4899-406A-ABDB-609F79156DE1}" type="datetimeFigureOut">
              <a:rPr lang="ko-KR" altLang="en-US" smtClean="0"/>
              <a:t>2015-02-23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86D-2702-49D4-AF5A-2CB00495F0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141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31E8-4899-406A-ABDB-609F79156DE1}" type="datetimeFigureOut">
              <a:rPr lang="ko-KR" altLang="en-US" smtClean="0"/>
              <a:t>2015-02-23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86D-2702-49D4-AF5A-2CB00495F0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0169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831E8-4899-406A-ABDB-609F79156DE1}" type="datetimeFigureOut">
              <a:rPr lang="ko-KR" altLang="en-US" smtClean="0"/>
              <a:t>2015-02-23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5986D-2702-49D4-AF5A-2CB00495F0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660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inf.org.uk/abYsis" TargetMode="External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cience.ws/b572/L14/L14.htm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ko-KR" sz="2800" b="1" dirty="0" smtClean="0"/>
              <a:t>Sequence identification </a:t>
            </a:r>
            <a:r>
              <a:rPr lang="en-US" altLang="ko-KR" sz="2800" b="1" dirty="0"/>
              <a:t>of cancer-associated antibody </a:t>
            </a:r>
            <a:r>
              <a:rPr lang="en-US" altLang="ko-KR" sz="2800" b="1" dirty="0" smtClean="0"/>
              <a:t>using </a:t>
            </a:r>
            <a:r>
              <a:rPr lang="en-US" altLang="ko-KR" sz="2800" b="1" dirty="0" err="1" smtClean="0"/>
              <a:t>RNAseq</a:t>
            </a:r>
            <a:r>
              <a:rPr lang="en-US" altLang="ko-KR" sz="2800" b="1" dirty="0" smtClean="0"/>
              <a:t> data in cancer tissue</a:t>
            </a:r>
            <a:r>
              <a:rPr lang="ko-KR" altLang="ko-KR" sz="2800" dirty="0" smtClean="0">
                <a:effectLst/>
              </a:rPr>
              <a:t/>
            </a:r>
            <a:br>
              <a:rPr lang="ko-KR" altLang="ko-KR" sz="2800" dirty="0" smtClean="0">
                <a:effectLst/>
              </a:rPr>
            </a:br>
            <a:endParaRPr lang="ko-KR" altLang="en-US" sz="28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chemeClr val="tx1"/>
                </a:solidFill>
              </a:rPr>
              <a:t>Chang </a:t>
            </a:r>
            <a:r>
              <a:rPr lang="en-US" altLang="ko-KR" sz="2400" dirty="0" err="1" smtClean="0">
                <a:solidFill>
                  <a:schemeClr val="tx1"/>
                </a:solidFill>
              </a:rPr>
              <a:t>Ohk</a:t>
            </a:r>
            <a:r>
              <a:rPr lang="en-US" altLang="ko-KR" sz="2400" dirty="0" smtClean="0">
                <a:solidFill>
                  <a:schemeClr val="tx1"/>
                </a:solidFill>
              </a:rPr>
              <a:t> Sung, </a:t>
            </a:r>
            <a:r>
              <a:rPr lang="en-US" altLang="ko-KR" sz="2400" dirty="0" err="1" smtClean="0">
                <a:solidFill>
                  <a:schemeClr val="tx1"/>
                </a:solidFill>
              </a:rPr>
              <a:t>MD,PhD</a:t>
            </a:r>
            <a:endParaRPr lang="en-US" altLang="ko-KR" sz="2400" dirty="0" smtClean="0">
              <a:solidFill>
                <a:schemeClr val="tx1"/>
              </a:solidFill>
            </a:endParaRPr>
          </a:p>
          <a:p>
            <a:r>
              <a:rPr lang="en-US" altLang="ko-KR" sz="2400" dirty="0" smtClean="0">
                <a:solidFill>
                  <a:schemeClr val="tx1"/>
                </a:solidFill>
              </a:rPr>
              <a:t>02/23/2015</a:t>
            </a:r>
          </a:p>
        </p:txBody>
      </p:sp>
    </p:spTree>
    <p:extLst>
      <p:ext uri="{BB962C8B-B14F-4D97-AF65-F5344CB8AC3E}">
        <p14:creationId xmlns:p14="http://schemas.microsoft.com/office/powerpoint/2010/main" val="528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sz="2000" dirty="0" smtClean="0"/>
              <a:t>Fact 1: </a:t>
            </a:r>
            <a:r>
              <a:rPr lang="en-US" altLang="ko-KR" sz="2000" dirty="0"/>
              <a:t>In some cancer tissues, there is abundant CAPs infiltration</a:t>
            </a:r>
            <a:r>
              <a:rPr lang="en-US" altLang="ko-KR" sz="2000" dirty="0" smtClean="0"/>
              <a:t>.</a:t>
            </a:r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 smtClean="0"/>
              <a:t>Fact 2: plasma cell infiltration in cancer tissue is associated with good survival in    </a:t>
            </a:r>
          </a:p>
          <a:p>
            <a:pPr marL="0" indent="0"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     some cancer types.</a:t>
            </a:r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 smtClean="0"/>
              <a:t>Fact 3: Function of plasm cell is making an antibody against certain antigen.</a:t>
            </a:r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 smtClean="0"/>
              <a:t>Fact 4: Cancer cells generate many neo-antigens by somatic mutations</a:t>
            </a:r>
          </a:p>
          <a:p>
            <a:pPr marL="0" indent="0">
              <a:buNone/>
            </a:pPr>
            <a:endParaRPr lang="en-US" altLang="ko-KR" sz="2000" dirty="0" smtClean="0"/>
          </a:p>
          <a:p>
            <a:pPr marL="0" indent="0">
              <a:buNone/>
            </a:pPr>
            <a:endParaRPr lang="en-US" altLang="ko-KR" sz="2000" dirty="0" smtClean="0"/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 smtClean="0">
                <a:solidFill>
                  <a:srgbClr val="FF0000"/>
                </a:solidFill>
              </a:rPr>
              <a:t>if then,</a:t>
            </a:r>
          </a:p>
          <a:p>
            <a:pPr marL="0" indent="0">
              <a:buNone/>
            </a:pPr>
            <a:r>
              <a:rPr lang="en-US" altLang="ko-KR" sz="2000" dirty="0" smtClean="0">
                <a:solidFill>
                  <a:srgbClr val="FF0000"/>
                </a:solidFill>
              </a:rPr>
              <a:t>Question : what types of antibodies are made from CAPs and their roles in cancer </a:t>
            </a:r>
          </a:p>
          <a:p>
            <a:pPr marL="0" indent="0">
              <a:buNone/>
            </a:pPr>
            <a:r>
              <a:rPr lang="en-US" altLang="ko-KR" sz="2000" dirty="0">
                <a:solidFill>
                  <a:srgbClr val="FF0000"/>
                </a:solidFill>
              </a:rPr>
              <a:t> </a:t>
            </a:r>
            <a:r>
              <a:rPr lang="en-US" altLang="ko-KR" sz="2000" dirty="0" smtClean="0">
                <a:solidFill>
                  <a:srgbClr val="FF0000"/>
                </a:solidFill>
              </a:rPr>
              <a:t>             patients?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762000"/>
            <a:ext cx="265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Question was drawn by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045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811065" y="2362200"/>
            <a:ext cx="2438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4249465" y="2366790"/>
            <a:ext cx="609600" cy="2240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859065" y="2362200"/>
            <a:ext cx="24384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684590" y="1992868"/>
            <a:ext cx="680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IGKC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73065" y="2743200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323 </a:t>
            </a:r>
            <a:r>
              <a:rPr lang="en-US" altLang="ko-KR" dirty="0" err="1" smtClean="0"/>
              <a:t>bp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19403" y="1981200"/>
            <a:ext cx="639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IGKJ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73465" y="1981200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IGKV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82634" y="2760453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38-39 </a:t>
            </a:r>
            <a:r>
              <a:rPr lang="en-US" altLang="ko-KR" dirty="0" err="1" smtClean="0"/>
              <a:t>bp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06634" y="2770351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~300 </a:t>
            </a:r>
            <a:r>
              <a:rPr lang="en-US" altLang="ko-KR" dirty="0" err="1" smtClean="0"/>
              <a:t>bp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84590" y="3425185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IGHC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219403" y="3413517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 </a:t>
            </a:r>
            <a:r>
              <a:rPr lang="en-US" altLang="ko-KR" dirty="0" smtClean="0"/>
              <a:t>J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773465" y="3413517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V</a:t>
            </a:r>
            <a:endParaRPr lang="ko-KR" altLang="en-US" dirty="0"/>
          </a:p>
        </p:txBody>
      </p:sp>
      <p:grpSp>
        <p:nvGrpSpPr>
          <p:cNvPr id="30" name="그룹 29"/>
          <p:cNvGrpSpPr/>
          <p:nvPr/>
        </p:nvGrpSpPr>
        <p:grpSpPr>
          <a:xfrm>
            <a:off x="1125265" y="3794517"/>
            <a:ext cx="6172200" cy="239493"/>
            <a:chOff x="76200" y="4404117"/>
            <a:chExt cx="6172200" cy="239493"/>
          </a:xfrm>
        </p:grpSpPr>
        <p:sp>
          <p:nvSpPr>
            <p:cNvPr id="13" name="직사각형 12"/>
            <p:cNvSpPr/>
            <p:nvPr/>
          </p:nvSpPr>
          <p:spPr>
            <a:xfrm>
              <a:off x="76200" y="4404117"/>
              <a:ext cx="31242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3200400" y="4408707"/>
              <a:ext cx="609600" cy="22401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3810000" y="4419600"/>
              <a:ext cx="2438400" cy="22401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3581400" y="4419600"/>
              <a:ext cx="228600" cy="22401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554265" y="342900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</a:t>
            </a:r>
            <a:endParaRPr lang="ko-KR" altLang="en-US" dirty="0"/>
          </a:p>
        </p:txBody>
      </p:sp>
      <p:sp>
        <p:nvSpPr>
          <p:cNvPr id="25" name="왼쪽 중괄호 24"/>
          <p:cNvSpPr/>
          <p:nvPr/>
        </p:nvSpPr>
        <p:spPr>
          <a:xfrm rot="5400000">
            <a:off x="2506276" y="66789"/>
            <a:ext cx="304800" cy="30668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57200" y="914400"/>
            <a:ext cx="8642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Constant region: no/little changed =&gt; start from C region as initial seed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                                  then de novo assembly approach applied</a:t>
            </a:r>
            <a:endParaRPr lang="ko-KR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038600" y="4910952"/>
            <a:ext cx="4276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Variable region: </a:t>
            </a:r>
          </a:p>
          <a:p>
            <a:r>
              <a:rPr lang="en-US" altLang="ko-KR" dirty="0" smtClean="0">
                <a:solidFill>
                  <a:srgbClr val="FF0000"/>
                </a:solidFill>
              </a:rPr>
              <a:t>identification of this final recombinants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is </a:t>
            </a:r>
            <a:r>
              <a:rPr lang="en-US" altLang="ko-KR" dirty="0" smtClean="0">
                <a:solidFill>
                  <a:srgbClr val="FF0000"/>
                </a:solidFill>
              </a:rPr>
              <a:t>our final goal 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8485" y="2286000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3’-</a:t>
            </a:r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221265" y="2286000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-5’</a:t>
            </a:r>
            <a:endParaRPr lang="ko-KR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221265" y="3745468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-5’</a:t>
            </a:r>
            <a:endParaRPr lang="ko-KR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14315" y="3733800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3’-</a:t>
            </a:r>
            <a:endParaRPr lang="ko-KR" altLang="en-US" dirty="0"/>
          </a:p>
        </p:txBody>
      </p:sp>
      <p:sp>
        <p:nvSpPr>
          <p:cNvPr id="33" name="왼쪽 중괄호 32"/>
          <p:cNvSpPr/>
          <p:nvPr/>
        </p:nvSpPr>
        <p:spPr>
          <a:xfrm rot="16200000">
            <a:off x="5659484" y="2733790"/>
            <a:ext cx="304800" cy="30668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666652" y="452732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077200" y="2209800"/>
            <a:ext cx="6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IGK</a:t>
            </a:r>
            <a:endParaRPr lang="ko-KR" alt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8077200" y="3657600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IGH</a:t>
            </a:r>
            <a:endParaRPr lang="ko-KR" alt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53646" y="196334"/>
            <a:ext cx="2791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Concept/method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3588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066800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Analysis flow</a:t>
            </a:r>
            <a:endParaRPr lang="ko-KR" altLang="en-US" dirty="0"/>
          </a:p>
        </p:txBody>
      </p:sp>
      <p:pic>
        <p:nvPicPr>
          <p:cNvPr id="1027" name="Picture 3" descr="C:\Users\cos\Desktop\Dropbox\PlasmaCell\manuscript\manuscript\final\final\COS_manuscript_v_4.0\Figure 2_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7" y="1676400"/>
            <a:ext cx="907181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97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7820" y="838200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3’-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86600" y="838200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-5’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0" y="511430"/>
            <a:ext cx="8002870" cy="596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914400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3’-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914400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-5’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706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477000" cy="645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76932" y="609600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5’-</a:t>
            </a:r>
            <a:endParaRPr lang="ko-KR" alt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609600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-3’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7753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s\Desktop\Dropbox\IG_data_python_project\TCGA-CV-6959-01A-afterCL\perfect_1mismatch_align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8" y="2667000"/>
            <a:ext cx="8686800" cy="165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1729563"/>
            <a:ext cx="5423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Results are same independent of </a:t>
            </a:r>
          </a:p>
          <a:p>
            <a:r>
              <a:rPr lang="en-US" altLang="ko-KR" i="1" dirty="0" smtClean="0"/>
              <a:t>K</a:t>
            </a:r>
            <a:r>
              <a:rPr lang="en-US" altLang="ko-KR" dirty="0" smtClean="0"/>
              <a:t>-length option and mismatch option in this case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402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1800" dirty="0" smtClean="0"/>
              <a:t/>
            </a:r>
            <a:br>
              <a:rPr lang="en-US" altLang="ko-KR" sz="1800" dirty="0" smtClean="0"/>
            </a:br>
            <a:r>
              <a:rPr lang="en-US" altLang="ko-KR" sz="1800" dirty="0"/>
              <a:t>R</a:t>
            </a:r>
            <a:r>
              <a:rPr lang="en-US" altLang="ko-KR" sz="1800" dirty="0" smtClean="0"/>
              <a:t>esult files of current version of program</a:t>
            </a:r>
            <a:endParaRPr lang="ko-KR" altLang="en-US" sz="1800" dirty="0"/>
          </a:p>
        </p:txBody>
      </p:sp>
      <p:pic>
        <p:nvPicPr>
          <p:cNvPr id="11266" name="Picture 2" descr="C:\Users\cos\Desktop\Dropbox\PlasmaCell\Figures\Figure_raw\Final\final\final\final\Supplementary Figure 8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135551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04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1981200" cy="1143000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Figure 4</a:t>
            </a:r>
            <a:endParaRPr lang="ko-KR" altLang="en-US" sz="2000" dirty="0"/>
          </a:p>
        </p:txBody>
      </p:sp>
      <p:pic>
        <p:nvPicPr>
          <p:cNvPr id="8194" name="Picture 2" descr="C:\Users\cos\Desktop\Dropbox\PlasmaCell\Figures\Figure_raw\Final\final\final\final\Figure 4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"/>
            <a:ext cx="4967628" cy="648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600200"/>
            <a:ext cx="26918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diversity at nucleotide </a:t>
            </a:r>
            <a:r>
              <a:rPr lang="en-US" altLang="ko-KR" sz="1400" dirty="0" smtClean="0"/>
              <a:t>(%):</a:t>
            </a:r>
          </a:p>
          <a:p>
            <a:r>
              <a:rPr lang="en-US" altLang="ko-KR" sz="1400" dirty="0" smtClean="0"/>
              <a:t> </a:t>
            </a:r>
            <a:r>
              <a:rPr lang="en-US" altLang="ko-KR" sz="1400" dirty="0"/>
              <a:t>[(1-Max/100) x 100 (%)] </a:t>
            </a:r>
            <a:endParaRPr lang="en-US" altLang="ko-KR" sz="1400" dirty="0" smtClean="0"/>
          </a:p>
          <a:p>
            <a:r>
              <a:rPr lang="en-US" altLang="ko-KR" sz="1400" dirty="0" smtClean="0"/>
              <a:t>(</a:t>
            </a:r>
            <a:r>
              <a:rPr lang="en-US" altLang="ko-KR" sz="1400" dirty="0"/>
              <a:t>Max is number of </a:t>
            </a:r>
            <a:endParaRPr lang="en-US" altLang="ko-KR" sz="1400" dirty="0" smtClean="0"/>
          </a:p>
          <a:p>
            <a:r>
              <a:rPr lang="en-US" altLang="ko-KR" sz="1400" dirty="0" smtClean="0"/>
              <a:t>maximally </a:t>
            </a:r>
            <a:r>
              <a:rPr lang="en-US" altLang="ko-KR" sz="1400" dirty="0"/>
              <a:t>counted nucleotide)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2630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os\Desktop\Dropbox\PlasmaCell\Figures\Figure_raw\Final\final\final\final\Figure 5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5757863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707231" y="5410199"/>
            <a:ext cx="78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/>
              <a:t>Figure 5.</a:t>
            </a:r>
            <a:r>
              <a:rPr lang="en-US" altLang="ko-KR" sz="1400" dirty="0"/>
              <a:t> Evaluation of identified IGK sequence using </a:t>
            </a:r>
            <a:r>
              <a:rPr lang="en-US" altLang="ko-KR" sz="1400" dirty="0" err="1"/>
              <a:t>abYsis</a:t>
            </a:r>
            <a:r>
              <a:rPr lang="en-US" altLang="ko-KR" sz="1400" dirty="0"/>
              <a:t> antibody database (</a:t>
            </a:r>
            <a:r>
              <a:rPr lang="en-US" altLang="ko-KR" sz="1400" u="sng" dirty="0">
                <a:hlinkClick r:id="rId3"/>
              </a:rPr>
              <a:t>www.bioinf.org.uk/abYsis</a:t>
            </a:r>
            <a:r>
              <a:rPr lang="en-US" altLang="ko-KR" sz="1400" dirty="0"/>
              <a:t>). Identified sequence was composed of B3 or IGKV8 with best similarity for IGKV gene and JK1 for IGKJ gene and 3 </a:t>
            </a:r>
            <a:r>
              <a:rPr lang="en-US" altLang="ko-KR" sz="1400" dirty="0" err="1"/>
              <a:t>hypervariable</a:t>
            </a:r>
            <a:r>
              <a:rPr lang="en-US" altLang="ko-KR" sz="1400" dirty="0"/>
              <a:t> regions (red marker) were also shown.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2151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871663"/>
            <a:ext cx="76962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8490" y="1219200"/>
            <a:ext cx="2305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Supplementary data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5388033"/>
            <a:ext cx="7832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Finally identified IGK sequence that is the highest mRNA expression level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219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Antibody is very import source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Target agents for personalized cancer therapy</a:t>
            </a:r>
          </a:p>
          <a:p>
            <a:pPr marL="0" indent="0">
              <a:buNone/>
            </a:pPr>
            <a:endParaRPr lang="ko-KR" altLang="ko-KR" sz="2800" dirty="0" smtClean="0">
              <a:effectLst/>
            </a:endParaRPr>
          </a:p>
          <a:p>
            <a:r>
              <a:rPr lang="en-US" altLang="ko-KR" sz="2800" dirty="0" smtClean="0"/>
              <a:t>Biomarkers as cancer detection, prognostic or predictive makers</a:t>
            </a:r>
          </a:p>
          <a:p>
            <a:pPr marL="0" indent="0">
              <a:buNone/>
            </a:pPr>
            <a:endParaRPr lang="ko-KR" altLang="ko-KR" sz="2800" dirty="0" smtClean="0">
              <a:effectLst/>
            </a:endParaRPr>
          </a:p>
          <a:p>
            <a:pPr marL="0" indent="0">
              <a:buNone/>
            </a:pPr>
            <a:endParaRPr lang="ko-KR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105364"/>
            <a:ext cx="868679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/>
              <a:buChar char="Þ"/>
            </a:pPr>
            <a:r>
              <a:rPr lang="en-US" altLang="ko-KR" sz="2400" dirty="0" smtClean="0"/>
              <a:t>Identification of new cancer-associated antibodies (CAAs) has great values, but it is difficult.</a:t>
            </a:r>
          </a:p>
          <a:p>
            <a:r>
              <a:rPr lang="en-US" altLang="ko-KR" sz="2400" dirty="0"/>
              <a:t> </a:t>
            </a:r>
            <a:r>
              <a:rPr lang="en-US" altLang="ko-KR" sz="2400" dirty="0" smtClean="0"/>
              <a:t>  </a:t>
            </a:r>
            <a:r>
              <a:rPr lang="en-US" altLang="ko-KR" dirty="0" smtClean="0"/>
              <a:t>(antibody sequence is made by new recombination of variable genes and 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somatic </a:t>
            </a:r>
            <a:r>
              <a:rPr lang="en-US" altLang="ko-KR" dirty="0" err="1" smtClean="0"/>
              <a:t>hypermutation</a:t>
            </a:r>
            <a:r>
              <a:rPr lang="en-US" altLang="ko-KR" dirty="0" smtClean="0"/>
              <a:t>, resulted in different sequences with their germ-line 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genome.)</a:t>
            </a:r>
          </a:p>
          <a:p>
            <a:endParaRPr lang="en-US" altLang="ko-KR" sz="2400" dirty="0"/>
          </a:p>
          <a:p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5695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 versions of program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altLang="ko-KR" sz="2800" dirty="0" smtClean="0"/>
              <a:t>Identification of </a:t>
            </a:r>
          </a:p>
          <a:p>
            <a:pPr marL="0" indent="0">
              <a:buNone/>
            </a:pP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 smtClean="0"/>
              <a:t>1) One IGK sequence with the highest mRNA expression</a:t>
            </a:r>
          </a:p>
          <a:p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 smtClean="0"/>
              <a:t>2) All variant sequences of IGK</a:t>
            </a:r>
          </a:p>
          <a:p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 smtClean="0"/>
              <a:t>3) One IGH </a:t>
            </a:r>
            <a:r>
              <a:rPr lang="en-US" altLang="ko-KR" sz="2400" dirty="0"/>
              <a:t>sequence with the highest mRNA </a:t>
            </a:r>
            <a:r>
              <a:rPr lang="en-US" altLang="ko-KR" sz="2400" dirty="0" smtClean="0"/>
              <a:t>expression</a:t>
            </a:r>
          </a:p>
          <a:p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 smtClean="0"/>
              <a:t>4) All variant sequences of IGH (under development)</a:t>
            </a:r>
            <a:endParaRPr lang="en-US" altLang="ko-KR" sz="2400" dirty="0"/>
          </a:p>
          <a:p>
            <a:pPr marL="0" indent="0">
              <a:buNone/>
            </a:pP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1837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s\Desktop\Dropbox\Ovary_IGK_multiple\Ovary_IGK_multi_clus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00600"/>
            <a:ext cx="3505200" cy="170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os\Desktop\Dropbox\Ovary_IGK_multiple\Ovary_TCGA-23-1116-01A_IGK_multi_result_PC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2" t="11968" r="28183" b="8043"/>
          <a:stretch/>
        </p:blipFill>
        <p:spPr bwMode="auto">
          <a:xfrm>
            <a:off x="1142999" y="4257409"/>
            <a:ext cx="2705987" cy="248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cos\Desktop\Dropbox\Ovary_IGK_multiple\Ovary_TCGA-23-1116-01A_IGK_multi_resul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256" y="453332"/>
            <a:ext cx="6248400" cy="350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382" y="137855"/>
            <a:ext cx="6705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All variants of IGK using all-variant-detection version in a case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4448989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PCA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678165" y="2069706"/>
            <a:ext cx="1003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Variants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1000" y="3886200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Nucleotides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493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Advantage of this program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Easy identification of antibody sequences directly from cancer tissue</a:t>
            </a:r>
          </a:p>
          <a:p>
            <a:endParaRPr lang="en-US" altLang="ko-KR" sz="2400" dirty="0"/>
          </a:p>
          <a:p>
            <a:r>
              <a:rPr lang="en-US" altLang="ko-KR" sz="2400" dirty="0" smtClean="0"/>
              <a:t>Antibody recombination pattern or mechanism can be revealed using this program.</a:t>
            </a:r>
          </a:p>
          <a:p>
            <a:endParaRPr lang="en-US" altLang="ko-KR" sz="2400" dirty="0"/>
          </a:p>
          <a:p>
            <a:r>
              <a:rPr lang="en-US" altLang="ko-KR" sz="2400" dirty="0" smtClean="0"/>
              <a:t>Other applications: such as identification of viral integration site in human genome, easy identification of fusion gene 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3100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3200" dirty="0" smtClean="0"/>
              <a:t>To be improved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Independent double check for algorithm before experimental validation</a:t>
            </a:r>
          </a:p>
          <a:p>
            <a:endParaRPr lang="en-US" altLang="ko-KR" sz="2400" dirty="0"/>
          </a:p>
          <a:p>
            <a:r>
              <a:rPr lang="en-US" altLang="ko-KR" sz="2400" dirty="0" smtClean="0"/>
              <a:t>Making as publication form that can be used easily for readers</a:t>
            </a:r>
          </a:p>
          <a:p>
            <a:endParaRPr lang="en-US" altLang="ko-KR" sz="2400" dirty="0"/>
          </a:p>
          <a:p>
            <a:r>
              <a:rPr lang="en-US" altLang="ko-KR" sz="2400" dirty="0" smtClean="0"/>
              <a:t>Speed up for all-variants-detection version of program (currently, more than 2 months are needed using 12 processes per case)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0148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escience.ws/b572/L14/images/CDR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987" y="2514600"/>
            <a:ext cx="171450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45824" y="6396335"/>
            <a:ext cx="390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/>
              <a:t>Image source: google</a:t>
            </a:r>
          </a:p>
          <a:p>
            <a:r>
              <a:rPr lang="en-US" altLang="ko-KR" sz="800" dirty="0" smtClean="0">
                <a:hlinkClick r:id="rId3"/>
              </a:rPr>
              <a:t>http://www.escience.ws/b572/L14/L14.htm</a:t>
            </a:r>
            <a:endParaRPr lang="en-US" altLang="ko-KR" sz="800" dirty="0" smtClean="0"/>
          </a:p>
          <a:p>
            <a:r>
              <a:rPr lang="en-US" altLang="ko-KR" sz="800" dirty="0" smtClean="0"/>
              <a:t>http://www.biology.arizona.edu/immunology/tutorials/antibody/structure.html</a:t>
            </a:r>
            <a:endParaRPr lang="ko-KR" altLang="en-US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576367" y="990600"/>
            <a:ext cx="69909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* Two variable regions</a:t>
            </a:r>
          </a:p>
          <a:p>
            <a:r>
              <a:rPr lang="en-US" altLang="ko-KR" dirty="0" smtClean="0"/>
              <a:t>    heavy chain: Vs-Ds-</a:t>
            </a:r>
            <a:r>
              <a:rPr lang="en-US" altLang="ko-KR" dirty="0" err="1" smtClean="0"/>
              <a:t>Js</a:t>
            </a:r>
            <a:r>
              <a:rPr lang="en-US" altLang="ko-KR" dirty="0" smtClean="0"/>
              <a:t> genes combination</a:t>
            </a:r>
          </a:p>
          <a:p>
            <a:r>
              <a:rPr lang="en-US" altLang="ko-KR" dirty="0" smtClean="0"/>
              <a:t>    light chain (kappa or lambda chain): Vs-</a:t>
            </a:r>
            <a:r>
              <a:rPr lang="en-US" altLang="ko-KR" dirty="0" err="1" smtClean="0"/>
              <a:t>Js</a:t>
            </a:r>
            <a:r>
              <a:rPr lang="en-US" altLang="ko-KR" dirty="0" smtClean="0"/>
              <a:t> genes combination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0493" y="4876800"/>
            <a:ext cx="77550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- Antibody is produced by plasma cell (terminal form of B lymphocytes)</a:t>
            </a:r>
          </a:p>
          <a:p>
            <a:endParaRPr lang="en-US" altLang="ko-KR" dirty="0"/>
          </a:p>
          <a:p>
            <a:r>
              <a:rPr lang="en-US" altLang="ko-KR" dirty="0" smtClean="0"/>
              <a:t>- Plasma </a:t>
            </a:r>
            <a:r>
              <a:rPr lang="en-US" altLang="ko-KR" dirty="0"/>
              <a:t>cells secrete large amounts of antibodies at rates of 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en-US" altLang="ko-KR" dirty="0" smtClean="0">
                <a:solidFill>
                  <a:srgbClr val="FF0000"/>
                </a:solidFill>
              </a:rPr>
              <a:t>up </a:t>
            </a:r>
            <a:r>
              <a:rPr lang="en-US" altLang="ko-KR" dirty="0">
                <a:solidFill>
                  <a:srgbClr val="FF0000"/>
                </a:solidFill>
              </a:rPr>
              <a:t>to 10000 molecules per second per </a:t>
            </a:r>
            <a:r>
              <a:rPr lang="en-US" altLang="ko-KR" dirty="0" smtClean="0">
                <a:solidFill>
                  <a:srgbClr val="FF0000"/>
                </a:solidFill>
              </a:rPr>
              <a:t>cell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27746"/>
            <a:ext cx="3581400" cy="255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96334"/>
            <a:ext cx="213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Antibody structure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511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-228600"/>
            <a:ext cx="6934200" cy="1143000"/>
          </a:xfrm>
        </p:spPr>
        <p:txBody>
          <a:bodyPr>
            <a:normAutofit/>
          </a:bodyPr>
          <a:lstStyle/>
          <a:p>
            <a:r>
              <a:rPr lang="en-US" altLang="ko-KR" sz="2800" b="1" dirty="0">
                <a:ea typeface="굴림" charset="-127"/>
              </a:rPr>
              <a:t>Kappa light chain rearrangement</a:t>
            </a:r>
          </a:p>
        </p:txBody>
      </p:sp>
      <p:pic>
        <p:nvPicPr>
          <p:cNvPr id="21510" name="Picture 6" descr="figure-05-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685800"/>
            <a:ext cx="6781800" cy="599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60" y="6334779"/>
            <a:ext cx="3825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Lecture materials </a:t>
            </a:r>
          </a:p>
          <a:p>
            <a:r>
              <a:rPr lang="en-US" altLang="ko-KR" sz="1400" dirty="0" smtClean="0"/>
              <a:t>from University of Ulsan collage of medicine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4147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2800" b="1" dirty="0">
                <a:ea typeface="굴림" charset="-127"/>
              </a:rPr>
              <a:t>Heavy chain rearrangement</a:t>
            </a:r>
          </a:p>
        </p:txBody>
      </p:sp>
      <p:pic>
        <p:nvPicPr>
          <p:cNvPr id="23558" name="Picture 6" descr="figure-05-0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622300"/>
            <a:ext cx="8382000" cy="6235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85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800" b="1" dirty="0">
                <a:ea typeface="굴림" charset="-127"/>
              </a:rPr>
              <a:t>N nucleotide addition at joining segments:  the addition of random bases</a:t>
            </a:r>
          </a:p>
        </p:txBody>
      </p:sp>
      <p:pic>
        <p:nvPicPr>
          <p:cNvPr id="57356" name="Picture 12" descr="figure-05-13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524000"/>
            <a:ext cx="4829175" cy="518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2" descr="http://www.escience.ws/b572/L14/images/CDRx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5800"/>
            <a:ext cx="171450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50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ko-KR" sz="4000">
                <a:ea typeface="굴림" charset="-127"/>
              </a:rPr>
              <a:t>Diversity calculations </a:t>
            </a:r>
          </a:p>
        </p:txBody>
      </p:sp>
      <p:pic>
        <p:nvPicPr>
          <p:cNvPr id="41992" name="Picture 8" descr="5-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9"/>
          <a:stretch>
            <a:fillRect/>
          </a:stretch>
        </p:blipFill>
        <p:spPr>
          <a:xfrm>
            <a:off x="0" y="1066800"/>
            <a:ext cx="9144000" cy="556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18963" y="6415374"/>
            <a:ext cx="3307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Lecture materials </a:t>
            </a:r>
          </a:p>
          <a:p>
            <a:r>
              <a:rPr lang="en-US" altLang="ko-KR" sz="1200" dirty="0" smtClean="0"/>
              <a:t>from University of Ulsan collage of medicine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7174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os\Desktop\Dropbox\PlasmaCell\manuscript\manuscript\final\final\COS_manuscript_v_4.0\Figure 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76200"/>
            <a:ext cx="4953001" cy="679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75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s\Desktop\Dropbox\PlasmaCell\Figures\Figure_raw\Final\final\final\final\Figure 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6472237" cy="621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8952" y="816033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H&amp;N </a:t>
            </a:r>
            <a:r>
              <a:rPr lang="en-US" altLang="ko-KR" dirty="0" err="1" smtClean="0"/>
              <a:t>sqcc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793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594</Words>
  <Application>Microsoft Office PowerPoint</Application>
  <PresentationFormat>화면 슬라이드 쇼(4:3)</PresentationFormat>
  <Paragraphs>113</Paragraphs>
  <Slides>23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Office 테마</vt:lpstr>
      <vt:lpstr>Sequence identification of cancer-associated antibody using RNAseq data in cancer tissue </vt:lpstr>
      <vt:lpstr>Antibody is very import source</vt:lpstr>
      <vt:lpstr>PowerPoint 프레젠테이션</vt:lpstr>
      <vt:lpstr>Kappa light chain rearrangement</vt:lpstr>
      <vt:lpstr>Heavy chain rearrangement</vt:lpstr>
      <vt:lpstr>N nucleotide addition at joining segments:  the addition of random bases</vt:lpstr>
      <vt:lpstr>Diversity calculations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 Result files of current version of program</vt:lpstr>
      <vt:lpstr>Figure 4</vt:lpstr>
      <vt:lpstr>PowerPoint 프레젠테이션</vt:lpstr>
      <vt:lpstr>PowerPoint 프레젠테이션</vt:lpstr>
      <vt:lpstr>4 versions of program</vt:lpstr>
      <vt:lpstr>PowerPoint 프레젠테이션</vt:lpstr>
      <vt:lpstr>Advantage of this program</vt:lpstr>
      <vt:lpstr>To be improved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Massive identification of cancer-associated antibody sequence in multiple cancer tissues with abundant plasma cell infiltration using conventional RNAseq data</dc:title>
  <dc:creator>cos</dc:creator>
  <cp:lastModifiedBy>cos</cp:lastModifiedBy>
  <cp:revision>62</cp:revision>
  <dcterms:created xsi:type="dcterms:W3CDTF">2014-11-06T19:21:36Z</dcterms:created>
  <dcterms:modified xsi:type="dcterms:W3CDTF">2015-02-23T21:51:28Z</dcterms:modified>
</cp:coreProperties>
</file>