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3" r:id="rId9"/>
    <p:sldId id="266" r:id="rId10"/>
    <p:sldId id="265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2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4C1F7-0EE2-C147-8FBC-C619B89D25CD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9518F-B12F-294A-92F9-09C3D297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tOTU_Table</a:t>
            </a:r>
            <a:r>
              <a:rPr lang="en-US" dirty="0" smtClean="0"/>
              <a:t> &lt;- t(</a:t>
            </a:r>
            <a:r>
              <a:rPr lang="en-US" dirty="0" err="1" smtClean="0"/>
              <a:t>OTU_Table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est.plot.t</a:t>
            </a:r>
            <a:r>
              <a:rPr lang="en-US" dirty="0" smtClean="0"/>
              <a:t> &lt;- </a:t>
            </a:r>
            <a:r>
              <a:rPr lang="en-US" dirty="0" err="1" smtClean="0"/>
              <a:t>estimateR</a:t>
            </a:r>
            <a:r>
              <a:rPr lang="en-US" dirty="0" smtClean="0"/>
              <a:t>(</a:t>
            </a:r>
            <a:r>
              <a:rPr lang="en-US" dirty="0" err="1" smtClean="0"/>
              <a:t>tOTU_Table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test.plot.t</a:t>
            </a:r>
            <a:r>
              <a:rPr lang="en-US" dirty="0" smtClean="0"/>
              <a:t> = t(</a:t>
            </a:r>
            <a:r>
              <a:rPr lang="en-US" dirty="0" err="1" smtClean="0"/>
              <a:t>est.plot.t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test.plot.t</a:t>
            </a:r>
            <a:r>
              <a:rPr lang="en-US" dirty="0" smtClean="0"/>
              <a:t> = </a:t>
            </a:r>
            <a:r>
              <a:rPr lang="en-US" dirty="0" err="1" smtClean="0"/>
              <a:t>data.frame</a:t>
            </a:r>
            <a:r>
              <a:rPr lang="en-US" dirty="0" smtClean="0"/>
              <a:t>(</a:t>
            </a:r>
            <a:r>
              <a:rPr lang="en-US" dirty="0" err="1" smtClean="0"/>
              <a:t>test.plot.t</a:t>
            </a:r>
            <a:r>
              <a:rPr lang="en-US" dirty="0" smtClean="0"/>
              <a:t>)</a:t>
            </a:r>
          </a:p>
          <a:p>
            <a:r>
              <a:rPr lang="en-US" dirty="0" smtClean="0"/>
              <a:t>x &lt;- </a:t>
            </a:r>
            <a:r>
              <a:rPr lang="en-US" dirty="0" err="1" smtClean="0"/>
              <a:t>test.plot.t$S.obs</a:t>
            </a:r>
            <a:endParaRPr lang="en-US" dirty="0" smtClean="0"/>
          </a:p>
          <a:p>
            <a:r>
              <a:rPr lang="en-US" dirty="0" smtClean="0"/>
              <a:t>y1 &lt;- test.plot.t$S.chao1</a:t>
            </a:r>
          </a:p>
          <a:p>
            <a:r>
              <a:rPr lang="en-US" dirty="0" smtClean="0"/>
              <a:t>y2 &lt;- </a:t>
            </a:r>
            <a:r>
              <a:rPr lang="en-US" dirty="0" err="1" smtClean="0"/>
              <a:t>test.plot.t$S.ACE</a:t>
            </a:r>
            <a:endParaRPr lang="en-US" dirty="0" smtClean="0"/>
          </a:p>
          <a:p>
            <a:r>
              <a:rPr lang="en-US" dirty="0" smtClean="0"/>
              <a:t>par(mar=c(5,4,4,5)+.1)</a:t>
            </a:r>
          </a:p>
          <a:p>
            <a:r>
              <a:rPr lang="en-US" dirty="0" smtClean="0"/>
              <a:t>plot(x,y1,type="</a:t>
            </a:r>
            <a:r>
              <a:rPr lang="en-US" dirty="0" err="1" smtClean="0"/>
              <a:t>p",col</a:t>
            </a:r>
            <a:r>
              <a:rPr lang="en-US" dirty="0" smtClean="0"/>
              <a:t>="red", </a:t>
            </a:r>
            <a:r>
              <a:rPr lang="en-US" dirty="0" err="1" smtClean="0"/>
              <a:t>pch</a:t>
            </a:r>
            <a:r>
              <a:rPr lang="en-US" dirty="0" smtClean="0"/>
              <a:t> = 20, </a:t>
            </a:r>
            <a:r>
              <a:rPr lang="en-US" dirty="0" err="1" smtClean="0"/>
              <a:t>xlab</a:t>
            </a:r>
            <a:r>
              <a:rPr lang="en-US" dirty="0" smtClean="0"/>
              <a:t> = "Observed Species", </a:t>
            </a:r>
            <a:r>
              <a:rPr lang="en-US" dirty="0" err="1" smtClean="0"/>
              <a:t>ylim</a:t>
            </a:r>
            <a:r>
              <a:rPr lang="en-US" dirty="0" smtClean="0"/>
              <a:t> = c(120, 320), </a:t>
            </a:r>
            <a:r>
              <a:rPr lang="en-US" dirty="0" err="1" smtClean="0"/>
              <a:t>ylab</a:t>
            </a:r>
            <a:r>
              <a:rPr lang="en-US" dirty="0" smtClean="0"/>
              <a:t> = "Estimated species")</a:t>
            </a:r>
          </a:p>
          <a:p>
            <a:r>
              <a:rPr lang="en-US" dirty="0" smtClean="0"/>
              <a:t>par(new=TRUE)</a:t>
            </a:r>
          </a:p>
          <a:p>
            <a:r>
              <a:rPr lang="en-US" dirty="0" smtClean="0"/>
              <a:t>plot(x, y2,,type="</a:t>
            </a:r>
            <a:r>
              <a:rPr lang="en-US" dirty="0" err="1" smtClean="0"/>
              <a:t>p",col</a:t>
            </a:r>
            <a:r>
              <a:rPr lang="en-US" dirty="0" smtClean="0"/>
              <a:t>="blue",</a:t>
            </a:r>
            <a:r>
              <a:rPr lang="en-US" dirty="0" err="1" smtClean="0"/>
              <a:t>xaxt</a:t>
            </a:r>
            <a:r>
              <a:rPr lang="en-US" dirty="0" smtClean="0"/>
              <a:t>="n",</a:t>
            </a:r>
            <a:r>
              <a:rPr lang="en-US" dirty="0" err="1" smtClean="0"/>
              <a:t>yaxt</a:t>
            </a:r>
            <a:r>
              <a:rPr lang="en-US" dirty="0" smtClean="0"/>
              <a:t>="n",</a:t>
            </a:r>
            <a:r>
              <a:rPr lang="en-US" dirty="0" err="1" smtClean="0"/>
              <a:t>xlab</a:t>
            </a:r>
            <a:r>
              <a:rPr lang="en-US" dirty="0" smtClean="0"/>
              <a:t>="",</a:t>
            </a:r>
            <a:r>
              <a:rPr lang="en-US" dirty="0" err="1" smtClean="0"/>
              <a:t>ylab</a:t>
            </a:r>
            <a:r>
              <a:rPr lang="en-US" dirty="0" smtClean="0"/>
              <a:t>="", </a:t>
            </a:r>
            <a:r>
              <a:rPr lang="en-US" dirty="0" err="1" smtClean="0"/>
              <a:t>pch</a:t>
            </a:r>
            <a:r>
              <a:rPr lang="en-US" dirty="0" smtClean="0"/>
              <a:t> = 20, </a:t>
            </a:r>
            <a:r>
              <a:rPr lang="en-US" dirty="0" err="1" smtClean="0"/>
              <a:t>ylim</a:t>
            </a:r>
            <a:r>
              <a:rPr lang="en-US" dirty="0" smtClean="0"/>
              <a:t> = c(120, 320))</a:t>
            </a:r>
          </a:p>
          <a:p>
            <a:r>
              <a:rPr lang="en-US" dirty="0" smtClean="0"/>
              <a:t>axis(4)</a:t>
            </a:r>
          </a:p>
          <a:p>
            <a:r>
              <a:rPr lang="en-US" dirty="0" smtClean="0"/>
              <a:t>legend("</a:t>
            </a:r>
            <a:r>
              <a:rPr lang="en-US" dirty="0" err="1" smtClean="0"/>
              <a:t>topleft</a:t>
            </a:r>
            <a:r>
              <a:rPr lang="en-US" dirty="0" smtClean="0"/>
              <a:t>",col=c("</a:t>
            </a:r>
            <a:r>
              <a:rPr lang="en-US" dirty="0" err="1" smtClean="0"/>
              <a:t>red","blue</a:t>
            </a:r>
            <a:r>
              <a:rPr lang="en-US" dirty="0" smtClean="0"/>
              <a:t>"), </a:t>
            </a:r>
            <a:r>
              <a:rPr lang="en-US" dirty="0" err="1" smtClean="0"/>
              <a:t>pch</a:t>
            </a:r>
            <a:r>
              <a:rPr lang="en-US" dirty="0" smtClean="0"/>
              <a:t> = 19, legend=c("</a:t>
            </a:r>
            <a:r>
              <a:rPr lang="en-US" dirty="0" err="1" smtClean="0"/>
              <a:t>Chao","ACE</a:t>
            </a:r>
            <a:r>
              <a:rPr lang="en-US" dirty="0" smtClean="0"/>
              <a:t>"))</a:t>
            </a:r>
          </a:p>
          <a:p>
            <a:r>
              <a:rPr lang="en-US" dirty="0" err="1" smtClean="0"/>
              <a:t>abline</a:t>
            </a:r>
            <a:r>
              <a:rPr lang="en-US" dirty="0" smtClean="0"/>
              <a:t>(0,1)  </a:t>
            </a:r>
          </a:p>
          <a:p>
            <a:r>
              <a:rPr lang="en-US" dirty="0" smtClean="0"/>
              <a:t>arrows(x, y1-test.plot.t$se.chao1, x, y1+test.plot.t$se.chao1, length=0.05, angle=90, code=3, col = "red")</a:t>
            </a:r>
          </a:p>
          <a:p>
            <a:r>
              <a:rPr lang="en-US" dirty="0" smtClean="0"/>
              <a:t>arrows(x, y2-test.plot.t$se.ACE, x, y2+test.plot.t$se.ACE, length=0.05, angle=90, code=3, col = "blue")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9B152-8387-794E-862E-E99058E55B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90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otu</a:t>
            </a:r>
            <a:r>
              <a:rPr lang="en-US" dirty="0" smtClean="0"/>
              <a:t> = </a:t>
            </a:r>
            <a:r>
              <a:rPr lang="en-US" dirty="0" err="1" smtClean="0"/>
              <a:t>read.table</a:t>
            </a:r>
            <a:r>
              <a:rPr lang="en-US" dirty="0" smtClean="0"/>
              <a:t>("</a:t>
            </a:r>
            <a:r>
              <a:rPr lang="en-US" dirty="0" err="1" smtClean="0"/>
              <a:t>otu_table.tsv</a:t>
            </a:r>
            <a:r>
              <a:rPr lang="en-US" dirty="0" smtClean="0"/>
              <a:t>", </a:t>
            </a:r>
            <a:r>
              <a:rPr lang="en-US" dirty="0" err="1" smtClean="0"/>
              <a:t>sep</a:t>
            </a:r>
            <a:r>
              <a:rPr lang="en-US" dirty="0" smtClean="0"/>
              <a:t> = "\t", header = T, </a:t>
            </a:r>
            <a:r>
              <a:rPr lang="en-US" dirty="0" err="1" smtClean="0"/>
              <a:t>row.names</a:t>
            </a:r>
            <a:r>
              <a:rPr lang="en-US" dirty="0" smtClean="0"/>
              <a:t> = 1)</a:t>
            </a:r>
          </a:p>
          <a:p>
            <a:endParaRPr lang="en-US" dirty="0" smtClean="0"/>
          </a:p>
          <a:p>
            <a:r>
              <a:rPr lang="en-US" dirty="0" err="1" smtClean="0"/>
              <a:t>colnames</a:t>
            </a:r>
            <a:r>
              <a:rPr lang="en-US" dirty="0" smtClean="0"/>
              <a:t>(</a:t>
            </a:r>
            <a:r>
              <a:rPr lang="en-US" dirty="0" err="1" smtClean="0"/>
              <a:t>otu</a:t>
            </a:r>
            <a:r>
              <a:rPr lang="en-US" dirty="0" smtClean="0"/>
              <a:t>) = c("1_14_778", "1_15_461", "1_15_463", "1_15_464", "1_15_465", "2_13_974", "2_14_773", "2_15_459", "2_9_389", "2_9_390", "3_1_891", "3_23_558", "3_28_876", "3_28_880", "3_4_893", "4_13_981", "4_13_982", "4_13_983", "4_9_382", "4_9_393", "5_27_978", "5_27_979", "5_27_980", "5_27_982", "5_30_975", "6_1210_270", "6_1210_271", "6_1230_268", "6_1230_269", "AMP1", "AMP2", "AMP3", "VFP_277_524", "VFP_277_526", "VFPWT2", "VFPWT3")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mpm1_otu_NMDS = </a:t>
            </a:r>
            <a:r>
              <a:rPr lang="en-US" dirty="0" err="1" smtClean="0"/>
              <a:t>metaMDS</a:t>
            </a:r>
            <a:r>
              <a:rPr lang="en-US" dirty="0" smtClean="0"/>
              <a:t>(t(</a:t>
            </a:r>
            <a:r>
              <a:rPr lang="en-US" dirty="0" err="1" smtClean="0"/>
              <a:t>otu</a:t>
            </a:r>
            <a:r>
              <a:rPr lang="en-US" dirty="0" smtClean="0"/>
              <a:t>))</a:t>
            </a:r>
          </a:p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=c(2,2))</a:t>
            </a:r>
          </a:p>
          <a:p>
            <a:r>
              <a:rPr lang="en-US" dirty="0" smtClean="0"/>
              <a:t>par(mar = c(2,1,2,1))</a:t>
            </a:r>
          </a:p>
          <a:p>
            <a:r>
              <a:rPr lang="en-US" dirty="0" err="1" smtClean="0"/>
              <a:t>ordiplot</a:t>
            </a:r>
            <a:r>
              <a:rPr lang="en-US" dirty="0" smtClean="0"/>
              <a:t>(mpm1_otu_NMDS, display = "sites")</a:t>
            </a:r>
          </a:p>
          <a:p>
            <a:r>
              <a:rPr lang="en-US" dirty="0" err="1" smtClean="0"/>
              <a:t>ordihull</a:t>
            </a:r>
            <a:r>
              <a:rPr lang="en-US" dirty="0" smtClean="0"/>
              <a:t>(mpm1_otu_NMDS, groups = </a:t>
            </a:r>
            <a:r>
              <a:rPr lang="en-US" dirty="0" err="1" smtClean="0"/>
              <a:t>samplefile$Mouse.Room</a:t>
            </a:r>
            <a:r>
              <a:rPr lang="en-US" dirty="0" smtClean="0"/>
              <a:t>, draw = "polygon", col = c("grey", 1), label = T)</a:t>
            </a:r>
          </a:p>
          <a:p>
            <a:r>
              <a:rPr lang="en-US" dirty="0" err="1" smtClean="0"/>
              <a:t>ordiplot</a:t>
            </a:r>
            <a:r>
              <a:rPr lang="en-US" dirty="0" smtClean="0"/>
              <a:t>(mpm1_otu_NMDS, display = "sites", </a:t>
            </a:r>
            <a:r>
              <a:rPr lang="en-US" dirty="0" err="1" smtClean="0"/>
              <a:t>xlim</a:t>
            </a:r>
            <a:r>
              <a:rPr lang="en-US" dirty="0" smtClean="0"/>
              <a:t> = c(-0.5,-0.1), </a:t>
            </a:r>
            <a:r>
              <a:rPr lang="en-US" dirty="0" err="1" smtClean="0"/>
              <a:t>ylim</a:t>
            </a:r>
            <a:r>
              <a:rPr lang="en-US" dirty="0" smtClean="0"/>
              <a:t> = c(-0.2, 0.1))</a:t>
            </a:r>
          </a:p>
          <a:p>
            <a:r>
              <a:rPr lang="en-US" dirty="0" err="1" smtClean="0"/>
              <a:t>ordihull</a:t>
            </a:r>
            <a:r>
              <a:rPr lang="en-US" dirty="0" smtClean="0"/>
              <a:t>(mpm1_otu_NMDS, groups = </a:t>
            </a:r>
            <a:r>
              <a:rPr lang="en-US" dirty="0" err="1" smtClean="0"/>
              <a:t>samplefile$Mouse.Room</a:t>
            </a:r>
            <a:r>
              <a:rPr lang="en-US" dirty="0" smtClean="0"/>
              <a:t>, draw = "polygon", col = c("grey", 1), label = T)</a:t>
            </a:r>
          </a:p>
          <a:p>
            <a:r>
              <a:rPr lang="en-US" dirty="0" err="1" smtClean="0"/>
              <a:t>ordiplot</a:t>
            </a:r>
            <a:r>
              <a:rPr lang="en-US" dirty="0" smtClean="0"/>
              <a:t>(mpm1_otu_NMDS, display = "sites")</a:t>
            </a:r>
          </a:p>
          <a:p>
            <a:r>
              <a:rPr lang="en-US" dirty="0" err="1" smtClean="0"/>
              <a:t>ordihull</a:t>
            </a:r>
            <a:r>
              <a:rPr lang="en-US" dirty="0" smtClean="0"/>
              <a:t>(mpm1_otu_NMDS, groups = </a:t>
            </a:r>
            <a:r>
              <a:rPr lang="en-US" dirty="0" err="1" smtClean="0"/>
              <a:t>samplefile$Strain</a:t>
            </a:r>
            <a:r>
              <a:rPr lang="en-US" dirty="0" smtClean="0"/>
              <a:t>, draw = "polygon", col = c("grey", 1), label = T)</a:t>
            </a:r>
          </a:p>
          <a:p>
            <a:r>
              <a:rPr lang="en-US" dirty="0" err="1" smtClean="0"/>
              <a:t>ordiplot</a:t>
            </a:r>
            <a:r>
              <a:rPr lang="en-US" dirty="0" smtClean="0"/>
              <a:t>(mpm1_otu_NMDS, display = "sites", </a:t>
            </a:r>
            <a:r>
              <a:rPr lang="en-US" dirty="0" err="1" smtClean="0"/>
              <a:t>xlim</a:t>
            </a:r>
            <a:r>
              <a:rPr lang="en-US" dirty="0" smtClean="0"/>
              <a:t> = c(-0.5,-0.1), </a:t>
            </a:r>
            <a:r>
              <a:rPr lang="en-US" dirty="0" err="1" smtClean="0"/>
              <a:t>ylim</a:t>
            </a:r>
            <a:r>
              <a:rPr lang="en-US" dirty="0" smtClean="0"/>
              <a:t> = c(-0.2, 0.1))</a:t>
            </a:r>
          </a:p>
          <a:p>
            <a:r>
              <a:rPr lang="en-US" dirty="0" err="1" smtClean="0"/>
              <a:t>ordihull</a:t>
            </a:r>
            <a:r>
              <a:rPr lang="en-US" dirty="0" smtClean="0"/>
              <a:t>(mpm1_otu_NMDS, groups = </a:t>
            </a:r>
            <a:r>
              <a:rPr lang="en-US" dirty="0" err="1" smtClean="0"/>
              <a:t>samplefile$Strain</a:t>
            </a:r>
            <a:r>
              <a:rPr lang="en-US" dirty="0" smtClean="0"/>
              <a:t>, draw = "polygon", col = c("grey", 1), label = T)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9B152-8387-794E-862E-E99058E55B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4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166B-9266-EC4A-A6D8-38756F2F78D4}" type="datetimeFigureOut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B517-FAFE-5441-9228-996A619B2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3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166B-9266-EC4A-A6D8-38756F2F78D4}" type="datetimeFigureOut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B517-FAFE-5441-9228-996A619B2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4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166B-9266-EC4A-A6D8-38756F2F78D4}" type="datetimeFigureOut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B517-FAFE-5441-9228-996A619B2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166B-9266-EC4A-A6D8-38756F2F78D4}" type="datetimeFigureOut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B517-FAFE-5441-9228-996A619B2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7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166B-9266-EC4A-A6D8-38756F2F78D4}" type="datetimeFigureOut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B517-FAFE-5441-9228-996A619B2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166B-9266-EC4A-A6D8-38756F2F78D4}" type="datetimeFigureOut">
              <a:rPr lang="en-US" smtClean="0"/>
              <a:t>3/2/15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B517-FAFE-5441-9228-996A619B2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166B-9266-EC4A-A6D8-38756F2F78D4}" type="datetimeFigureOut">
              <a:rPr lang="en-US" smtClean="0"/>
              <a:t>3/2/15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B517-FAFE-5441-9228-996A619B2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1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166B-9266-EC4A-A6D8-38756F2F78D4}" type="datetimeFigureOut">
              <a:rPr lang="en-US" smtClean="0"/>
              <a:t>3/2/15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B517-FAFE-5441-9228-996A619B2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9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166B-9266-EC4A-A6D8-38756F2F78D4}" type="datetimeFigureOut">
              <a:rPr lang="en-US" smtClean="0"/>
              <a:t>3/2/15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B517-FAFE-5441-9228-996A619B2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166B-9266-EC4A-A6D8-38756F2F78D4}" type="datetimeFigureOut">
              <a:rPr lang="en-US" smtClean="0"/>
              <a:t>3/2/15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B517-FAFE-5441-9228-996A619B2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0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0166B-9266-EC4A-A6D8-38756F2F78D4}" type="datetimeFigureOut">
              <a:rPr lang="en-US" smtClean="0"/>
              <a:t>3/2/15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B517-FAFE-5441-9228-996A619B2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9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0166B-9266-EC4A-A6D8-38756F2F78D4}" type="datetimeFigureOut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4B517-FAFE-5441-9228-996A619B2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3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JAX mice and building sampling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to Gerstein Lab</a:t>
            </a:r>
          </a:p>
          <a:p>
            <a:r>
              <a:rPr lang="en-US" dirty="0" smtClean="0"/>
              <a:t>04 Mar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68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0"/>
            <a:ext cx="895078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0"/>
            <a:ext cx="8950782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0"/>
            <a:ext cx="8950782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11448" y="3338978"/>
            <a:ext cx="322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Polygons drawn by mouse strain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68593" y="-66262"/>
            <a:ext cx="251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Polygons drawn by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0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Roopenian</a:t>
            </a:r>
            <a:r>
              <a:rPr lang="en-US" dirty="0" smtClean="0"/>
              <a:t> strains are not less diverse, just different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4364"/>
            <a:ext cx="4622752" cy="3567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951" y="2304364"/>
            <a:ext cx="4517049" cy="34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0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37" y="1427237"/>
            <a:ext cx="8881656" cy="5430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333" t="3796" r="60112" b="67649"/>
          <a:stretch/>
        </p:blipFill>
        <p:spPr>
          <a:xfrm>
            <a:off x="1" y="3755569"/>
            <a:ext cx="1814286" cy="1003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4788" t="4229" r="2381" b="51856"/>
          <a:stretch/>
        </p:blipFill>
        <p:spPr>
          <a:xfrm>
            <a:off x="7136189" y="679367"/>
            <a:ext cx="714713" cy="14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5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377"/>
            <a:ext cx="9144000" cy="560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3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 projects involving microbiome sampling with spatial information</a:t>
            </a:r>
          </a:p>
          <a:p>
            <a:pPr lvl="1"/>
            <a:r>
              <a:rPr lang="en-US" dirty="0" smtClean="0"/>
              <a:t>JAX building sampling</a:t>
            </a:r>
          </a:p>
          <a:p>
            <a:pPr lvl="2"/>
            <a:r>
              <a:rPr lang="en-US" dirty="0" smtClean="0"/>
              <a:t>Surface sampling (desks, chairs,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Temporal (1/</a:t>
            </a:r>
            <a:r>
              <a:rPr lang="en-US" dirty="0" err="1" smtClean="0"/>
              <a:t>wk</a:t>
            </a:r>
            <a:r>
              <a:rPr lang="en-US" dirty="0" smtClean="0"/>
              <a:t> for 20 weeks)</a:t>
            </a:r>
            <a:endParaRPr lang="en-US" dirty="0"/>
          </a:p>
          <a:p>
            <a:pPr lvl="2"/>
            <a:r>
              <a:rPr lang="en-US" dirty="0" smtClean="0"/>
              <a:t>Individuals</a:t>
            </a:r>
          </a:p>
          <a:p>
            <a:pPr lvl="1"/>
            <a:r>
              <a:rPr lang="en-US" dirty="0" smtClean="0"/>
              <a:t>JAX colony mouse microbiome pilot</a:t>
            </a:r>
          </a:p>
          <a:p>
            <a:pPr lvl="2"/>
            <a:r>
              <a:rPr lang="en-US" dirty="0" smtClean="0"/>
              <a:t>Stool samples</a:t>
            </a:r>
          </a:p>
          <a:p>
            <a:pPr lvl="3"/>
            <a:r>
              <a:rPr lang="en-US" dirty="0" smtClean="0"/>
              <a:t>Different strains</a:t>
            </a:r>
          </a:p>
          <a:p>
            <a:pPr lvl="3"/>
            <a:r>
              <a:rPr lang="en-US" dirty="0" smtClean="0"/>
              <a:t>Different rooms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3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JAX building sampling</a:t>
            </a:r>
            <a:endParaRPr lang="en-US" dirty="0"/>
          </a:p>
        </p:txBody>
      </p:sp>
      <p:pic>
        <p:nvPicPr>
          <p:cNvPr id="6" name="Picture 5" descr="Slide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8074" b="6567"/>
          <a:stretch/>
        </p:blipFill>
        <p:spPr>
          <a:xfrm>
            <a:off x="272005" y="1616085"/>
            <a:ext cx="8686800" cy="50517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81559" y="1243602"/>
            <a:ext cx="3307053" cy="7276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826264"/>
            <a:ext cx="3489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weeks</a:t>
            </a:r>
          </a:p>
          <a:p>
            <a:r>
              <a:rPr lang="en-US" dirty="0"/>
              <a:t>	</a:t>
            </a:r>
            <a:r>
              <a:rPr lang="en-US" dirty="0" smtClean="0"/>
              <a:t>(~ 160 samples/</a:t>
            </a:r>
            <a:r>
              <a:rPr lang="en-US" dirty="0" err="1" smtClean="0"/>
              <a:t>wk</a:t>
            </a:r>
            <a:r>
              <a:rPr lang="en-US" dirty="0" smtClean="0"/>
              <a:t>, ~3 </a:t>
            </a:r>
            <a:r>
              <a:rPr lang="en-US" dirty="0" err="1" smtClean="0"/>
              <a:t>hrs</a:t>
            </a:r>
            <a:r>
              <a:rPr lang="en-US" dirty="0" smtClean="0"/>
              <a:t> collecting time/ </a:t>
            </a:r>
            <a:r>
              <a:rPr lang="en-US" dirty="0" err="1" smtClean="0"/>
              <a:t>wk</a:t>
            </a:r>
            <a:r>
              <a:rPr lang="en-US" dirty="0" smtClean="0"/>
              <a:t> , 3 </a:t>
            </a:r>
            <a:r>
              <a:rPr lang="en-US" dirty="0" err="1" smtClean="0"/>
              <a:t>indiv</a:t>
            </a:r>
            <a:r>
              <a:rPr lang="en-US" dirty="0" smtClean="0"/>
              <a:t> = 7.5 person days of work)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29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JAX building sampling progress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2190" y="1706644"/>
            <a:ext cx="64171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Round 3 of protocol development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Plans to start test sequencing in April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Working through IRB’s for sampling individuals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Expected to begin seeing larger amounts of data in the summer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JAX mouse colony sampling background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1486" y="1799253"/>
            <a:ext cx="709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Most of JAX’s $ comes from mouse sales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Phenotypes closely followed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There are examples of genetically identical mice responding differently to experimentation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JAX is exploring storing microbiome data with their other metadata that ships with the mice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Also, some individuals keep their own colonies, found segmented filamentous bacteria  - unclear if it is widespread in the colony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3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59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JAX mouse colony metadata and questions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718034"/>
              </p:ext>
            </p:extLst>
          </p:nvPr>
        </p:nvGraphicFramePr>
        <p:xfrm>
          <a:off x="230903" y="1248908"/>
          <a:ext cx="5683777" cy="5393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3" imgW="7442200" imgH="7061200" progId="Excel.Sheet.12">
                  <p:embed/>
                </p:oleObj>
              </mc:Choice>
              <mc:Fallback>
                <p:oleObj name="Worksheet" r:id="rId3" imgW="7442200" imgH="7061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903" y="1248908"/>
                        <a:ext cx="5683777" cy="5393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14321" y="1248908"/>
            <a:ext cx="27353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How similar are the </a:t>
            </a:r>
            <a:r>
              <a:rPr lang="en-US" dirty="0" err="1" smtClean="0"/>
              <a:t>microbiomes</a:t>
            </a:r>
            <a:r>
              <a:rPr lang="en-US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Is the stool microbiome more affected by room or strain?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Are SFB widespread?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1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summary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1" y="1687264"/>
            <a:ext cx="78603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Clean and assemble reads </a:t>
            </a:r>
            <a:r>
              <a:rPr lang="en-US" dirty="0" smtClean="0"/>
              <a:t>(</a:t>
            </a:r>
            <a:r>
              <a:rPr lang="en-US" dirty="0" err="1" smtClean="0"/>
              <a:t>Trimmomatic</a:t>
            </a:r>
            <a:r>
              <a:rPr lang="en-US" dirty="0" smtClean="0"/>
              <a:t>, </a:t>
            </a:r>
            <a:r>
              <a:rPr lang="en-US" dirty="0" err="1" smtClean="0"/>
              <a:t>Uchime</a:t>
            </a:r>
            <a:r>
              <a:rPr lang="en-US" dirty="0" smtClean="0"/>
              <a:t>, FLASH, RDP, convert to </a:t>
            </a:r>
            <a:r>
              <a:rPr lang="en-US" dirty="0" err="1" smtClean="0"/>
              <a:t>fasta</a:t>
            </a:r>
            <a:r>
              <a:rPr lang="en-US" dirty="0" smtClean="0"/>
              <a:t>)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 smtClean="0"/>
              <a:t>OTUs (</a:t>
            </a:r>
            <a:r>
              <a:rPr lang="en-US" dirty="0" err="1" smtClean="0"/>
              <a:t>Usearch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Identify OTUs </a:t>
            </a:r>
            <a:r>
              <a:rPr lang="en-US" dirty="0" smtClean="0"/>
              <a:t>(RDP)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 smtClean="0"/>
              <a:t>taxa abundance </a:t>
            </a:r>
            <a:r>
              <a:rPr lang="en-US" dirty="0" smtClean="0"/>
              <a:t>tables </a:t>
            </a:r>
            <a:r>
              <a:rPr lang="en-US" dirty="0" smtClean="0"/>
              <a:t>(R)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Convert </a:t>
            </a:r>
            <a:r>
              <a:rPr lang="en-US" dirty="0"/>
              <a:t>to </a:t>
            </a:r>
            <a:r>
              <a:rPr lang="en-US" dirty="0" smtClean="0"/>
              <a:t>Relative abundance tables (R)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8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549"/>
            <a:ext cx="8229600" cy="1143000"/>
          </a:xfrm>
        </p:spPr>
        <p:txBody>
          <a:bodyPr/>
          <a:lstStyle/>
          <a:p>
            <a:r>
              <a:rPr lang="en-US" dirty="0" smtClean="0"/>
              <a:t>Summary of the data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185242"/>
              </p:ext>
            </p:extLst>
          </p:nvPr>
        </p:nvGraphicFramePr>
        <p:xfrm>
          <a:off x="457200" y="1917750"/>
          <a:ext cx="8229600" cy="1368787"/>
        </p:xfrm>
        <a:graphic>
          <a:graphicData uri="http://schemas.openxmlformats.org/drawingml/2006/table">
            <a:tbl>
              <a:tblPr/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19497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1_14_778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1_15_461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1_15_463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1_15_464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1_15_465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2_13_974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2_14_773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2_15_459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2_9_389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OTU_24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849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1051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1102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OTU_37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389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448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501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OTU_10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1993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OTU_2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1992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763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661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970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2930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1590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1153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1311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509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OTU_13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1545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1703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1505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9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OTU_9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608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12661" marR="12661" marT="12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6971" y="1417638"/>
            <a:ext cx="171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OTU count table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6971" y="3854163"/>
            <a:ext cx="299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Taxa relative abundance table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477480"/>
              </p:ext>
            </p:extLst>
          </p:nvPr>
        </p:nvGraphicFramePr>
        <p:xfrm>
          <a:off x="1491053" y="4267900"/>
          <a:ext cx="6019800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Worksheet" r:id="rId3" imgW="6019800" imgH="2489200" progId="Excel.Sheet.12">
                  <p:embed/>
                </p:oleObj>
              </mc:Choice>
              <mc:Fallback>
                <p:oleObj name="Worksheet" r:id="rId3" imgW="6019800" imgH="2489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1053" y="4267900"/>
                        <a:ext cx="6019800" cy="248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083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sample may needs more sequencing depth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63" y="2424388"/>
            <a:ext cx="4398593" cy="3705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948" y="2752968"/>
            <a:ext cx="5126051" cy="31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25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</TotalTime>
  <Words>1018</Words>
  <Application>Microsoft Macintosh PowerPoint</Application>
  <PresentationFormat>On-screen Show (4:3)</PresentationFormat>
  <Paragraphs>160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Microsoft Excel Sheet</vt:lpstr>
      <vt:lpstr>JAX mice and building sampling</vt:lpstr>
      <vt:lpstr>Introduction</vt:lpstr>
      <vt:lpstr>JAX building sampling</vt:lpstr>
      <vt:lpstr>JAX building sampling progress</vt:lpstr>
      <vt:lpstr>JAX mouse colony sampling background</vt:lpstr>
      <vt:lpstr>JAX mouse colony metadata and questions</vt:lpstr>
      <vt:lpstr>Method summary</vt:lpstr>
      <vt:lpstr>Summary of the data</vt:lpstr>
      <vt:lpstr>One sample may needs more sequencing depth</vt:lpstr>
      <vt:lpstr>PowerPoint Presentation</vt:lpstr>
      <vt:lpstr>Roopenian strains are not less diverse, just different </vt:lpstr>
      <vt:lpstr>PowerPoint Presentation</vt:lpstr>
      <vt:lpstr>PowerPoint Presentation</vt:lpstr>
    </vt:vector>
  </TitlesOfParts>
  <Company>TJL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JAX mice and building sampling</dc:title>
  <dc:creator>Daniel Spakowicz</dc:creator>
  <cp:lastModifiedBy>Daniel Spakowicz</cp:lastModifiedBy>
  <cp:revision>16</cp:revision>
  <dcterms:created xsi:type="dcterms:W3CDTF">2015-03-02T16:09:46Z</dcterms:created>
  <dcterms:modified xsi:type="dcterms:W3CDTF">2015-03-04T20:04:55Z</dcterms:modified>
</cp:coreProperties>
</file>