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64" autoAdjust="0"/>
  </p:normalViewPr>
  <p:slideViewPr>
    <p:cSldViewPr snapToGrid="0">
      <p:cViewPr>
        <p:scale>
          <a:sx n="82" d="100"/>
          <a:sy n="82" d="100"/>
        </p:scale>
        <p:origin x="-1026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84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39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77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3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29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5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1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04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51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29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ECB86-B903-4B34-8253-8D25DD122C23}" type="datetimeFigureOut">
              <a:rPr lang="en-US" smtClean="0"/>
              <a:t>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2DD89-DA5D-4A6A-AA92-FC7B3E815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56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Yale </a:t>
            </a:r>
            <a:r>
              <a:rPr lang="en-US" dirty="0" err="1" smtClean="0"/>
              <a:t>ChIP-Seq</a:t>
            </a:r>
            <a:r>
              <a:rPr lang="en-US" dirty="0" smtClean="0"/>
              <a:t> Analysis Workflows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Arif</a:t>
            </a:r>
            <a:r>
              <a:rPr lang="en-US" dirty="0" smtClean="0"/>
              <a:t> </a:t>
            </a:r>
            <a:r>
              <a:rPr lang="en-US" dirty="0" err="1" smtClean="0"/>
              <a:t>Harmanci</a:t>
            </a:r>
            <a:r>
              <a:rPr lang="en-US" dirty="0" smtClean="0"/>
              <a:t>, Joel </a:t>
            </a:r>
            <a:r>
              <a:rPr lang="en-US" dirty="0" err="1" smtClean="0"/>
              <a:t>Rozowsky</a:t>
            </a:r>
            <a:r>
              <a:rPr lang="en-US" dirty="0" smtClean="0"/>
              <a:t>, Mark Gerstein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8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ChIP-Seq</a:t>
            </a:r>
            <a:r>
              <a:rPr lang="en-US" dirty="0" smtClean="0"/>
              <a:t> Processing for Transcription Factor and Histone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PeakSeq</a:t>
            </a:r>
            <a:r>
              <a:rPr lang="en-US" dirty="0" smtClean="0"/>
              <a:t> (</a:t>
            </a:r>
            <a:r>
              <a:rPr lang="en-US" dirty="0" err="1" smtClean="0"/>
              <a:t>Rozowsky</a:t>
            </a:r>
            <a:r>
              <a:rPr lang="en-US" dirty="0" smtClean="0"/>
              <a:t> et al Nature Biotechnology, 2009)</a:t>
            </a:r>
          </a:p>
          <a:p>
            <a:pPr lvl="1"/>
            <a:r>
              <a:rPr lang="en-US" dirty="0" smtClean="0"/>
              <a:t>Identification of transcription factor peaks </a:t>
            </a:r>
          </a:p>
          <a:p>
            <a:r>
              <a:rPr lang="en-US" dirty="0" smtClean="0"/>
              <a:t>MUSIC (</a:t>
            </a:r>
            <a:r>
              <a:rPr lang="en-US" dirty="0" err="1" smtClean="0"/>
              <a:t>Harmanci</a:t>
            </a:r>
            <a:r>
              <a:rPr lang="en-US" dirty="0" smtClean="0"/>
              <a:t> et al Genome Biology, 2014)</a:t>
            </a:r>
          </a:p>
          <a:p>
            <a:pPr lvl="1"/>
            <a:r>
              <a:rPr lang="en-US" dirty="0" smtClean="0"/>
              <a:t>Identification of enriched regions</a:t>
            </a:r>
          </a:p>
          <a:p>
            <a:pPr lvl="1"/>
            <a:r>
              <a:rPr lang="en-US" dirty="0" err="1" smtClean="0"/>
              <a:t>Mappability</a:t>
            </a:r>
            <a:r>
              <a:rPr lang="en-US" dirty="0" smtClean="0"/>
              <a:t> correction enables identification of long regions more correctly</a:t>
            </a:r>
          </a:p>
          <a:p>
            <a:r>
              <a:rPr lang="en-US" dirty="0" smtClean="0"/>
              <a:t>Deliverables:</a:t>
            </a:r>
          </a:p>
          <a:p>
            <a:pPr lvl="1"/>
            <a:r>
              <a:rPr lang="en-US" dirty="0" smtClean="0"/>
              <a:t>Aggregate enriched regions and peaks</a:t>
            </a:r>
          </a:p>
          <a:p>
            <a:pPr lvl="1"/>
            <a:r>
              <a:rPr lang="en-US" dirty="0" smtClean="0"/>
              <a:t>Scale specific enriched regions</a:t>
            </a:r>
          </a:p>
          <a:p>
            <a:pPr lvl="1"/>
            <a:r>
              <a:rPr lang="en-US" dirty="0" smtClean="0"/>
              <a:t>Scale spectrum comparison of different factors/HMs for different </a:t>
            </a:r>
          </a:p>
        </p:txBody>
      </p:sp>
    </p:spTree>
    <p:extLst>
      <p:ext uri="{BB962C8B-B14F-4D97-AF65-F5344CB8AC3E}">
        <p14:creationId xmlns:p14="http://schemas.microsoft.com/office/powerpoint/2010/main" val="289494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le 12"/>
          <p:cNvSpPr/>
          <p:nvPr/>
        </p:nvSpPr>
        <p:spPr>
          <a:xfrm>
            <a:off x="5867400" y="1828800"/>
            <a:ext cx="3048000" cy="3727048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228600" y="1828800"/>
            <a:ext cx="2895600" cy="3200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152400"/>
            <a:ext cx="8229600" cy="7620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ChIP-Seq</a:t>
            </a:r>
            <a:r>
              <a:rPr lang="en-US" sz="3200" dirty="0" smtClean="0"/>
              <a:t> Processing Workflows</a:t>
            </a:r>
            <a:endParaRPr lang="en-US" sz="3200" dirty="0"/>
          </a:p>
        </p:txBody>
      </p:sp>
      <p:sp>
        <p:nvSpPr>
          <p:cNvPr id="4" name="Oval 3"/>
          <p:cNvSpPr/>
          <p:nvPr/>
        </p:nvSpPr>
        <p:spPr>
          <a:xfrm>
            <a:off x="2834148" y="685800"/>
            <a:ext cx="1661652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ChIP</a:t>
            </a:r>
            <a:endParaRPr lang="en-US" sz="1600" dirty="0" smtClean="0"/>
          </a:p>
          <a:p>
            <a:pPr algn="ctr"/>
            <a:r>
              <a:rPr lang="en-US" sz="1600" dirty="0" smtClean="0"/>
              <a:t>Reads</a:t>
            </a:r>
            <a:endParaRPr lang="en-US" sz="1600" dirty="0"/>
          </a:p>
        </p:txBody>
      </p:sp>
      <p:sp>
        <p:nvSpPr>
          <p:cNvPr id="5" name="Oval 4"/>
          <p:cNvSpPr/>
          <p:nvPr/>
        </p:nvSpPr>
        <p:spPr>
          <a:xfrm>
            <a:off x="4572000" y="685800"/>
            <a:ext cx="1853380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Control/Input</a:t>
            </a:r>
          </a:p>
          <a:p>
            <a:pPr algn="ctr"/>
            <a:r>
              <a:rPr lang="en-US" sz="1600" dirty="0" smtClean="0"/>
              <a:t>Reads</a:t>
            </a:r>
            <a:endParaRPr lang="en-US" sz="1600" dirty="0"/>
          </a:p>
        </p:txBody>
      </p:sp>
      <p:sp>
        <p:nvSpPr>
          <p:cNvPr id="6" name="Oval 5"/>
          <p:cNvSpPr/>
          <p:nvPr/>
        </p:nvSpPr>
        <p:spPr>
          <a:xfrm>
            <a:off x="6314552" y="3367872"/>
            <a:ext cx="21336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Multiscale</a:t>
            </a:r>
            <a:r>
              <a:rPr lang="en-US" sz="1600" dirty="0" smtClean="0"/>
              <a:t> Decomposition</a:t>
            </a:r>
          </a:p>
        </p:txBody>
      </p:sp>
      <p:sp>
        <p:nvSpPr>
          <p:cNvPr id="7" name="Oval 6"/>
          <p:cNvSpPr/>
          <p:nvPr/>
        </p:nvSpPr>
        <p:spPr>
          <a:xfrm>
            <a:off x="457200" y="2079171"/>
            <a:ext cx="2438400" cy="10450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Mappability</a:t>
            </a:r>
            <a:r>
              <a:rPr lang="en-US" sz="1600" dirty="0" smtClean="0"/>
              <a:t> –aware Background Simulation</a:t>
            </a:r>
          </a:p>
        </p:txBody>
      </p:sp>
      <p:sp>
        <p:nvSpPr>
          <p:cNvPr id="8" name="Oval 7"/>
          <p:cNvSpPr/>
          <p:nvPr/>
        </p:nvSpPr>
        <p:spPr>
          <a:xfrm>
            <a:off x="3581400" y="1676400"/>
            <a:ext cx="1981200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Duplicate Removal/</a:t>
            </a:r>
          </a:p>
          <a:p>
            <a:pPr algn="ctr"/>
            <a:r>
              <a:rPr lang="en-US" sz="1600" dirty="0"/>
              <a:t>N</a:t>
            </a:r>
            <a:r>
              <a:rPr lang="en-US" sz="1600" dirty="0" smtClean="0"/>
              <a:t>ormalization</a:t>
            </a:r>
          </a:p>
        </p:txBody>
      </p:sp>
      <p:sp>
        <p:nvSpPr>
          <p:cNvPr id="9" name="Oval 8"/>
          <p:cNvSpPr/>
          <p:nvPr/>
        </p:nvSpPr>
        <p:spPr>
          <a:xfrm>
            <a:off x="6349720" y="2057400"/>
            <a:ext cx="2057400" cy="7837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Mappability</a:t>
            </a:r>
            <a:r>
              <a:rPr lang="en-US" sz="1600" dirty="0" smtClean="0"/>
              <a:t> Correction</a:t>
            </a:r>
          </a:p>
        </p:txBody>
      </p:sp>
      <p:sp>
        <p:nvSpPr>
          <p:cNvPr id="10" name="Oval 9"/>
          <p:cNvSpPr/>
          <p:nvPr/>
        </p:nvSpPr>
        <p:spPr>
          <a:xfrm>
            <a:off x="685800" y="3755571"/>
            <a:ext cx="19812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Peak Identification</a:t>
            </a:r>
          </a:p>
        </p:txBody>
      </p:sp>
      <p:sp>
        <p:nvSpPr>
          <p:cNvPr id="11" name="Oval 10"/>
          <p:cNvSpPr/>
          <p:nvPr/>
        </p:nvSpPr>
        <p:spPr>
          <a:xfrm>
            <a:off x="6279384" y="4587072"/>
            <a:ext cx="2209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Scale specific ER Identification</a:t>
            </a:r>
          </a:p>
        </p:txBody>
      </p:sp>
      <p:sp>
        <p:nvSpPr>
          <p:cNvPr id="14" name="Oval 13"/>
          <p:cNvSpPr/>
          <p:nvPr/>
        </p:nvSpPr>
        <p:spPr>
          <a:xfrm>
            <a:off x="685800" y="5334000"/>
            <a:ext cx="1981200" cy="838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Transcription Factor Peaks</a:t>
            </a:r>
          </a:p>
        </p:txBody>
      </p:sp>
      <p:sp>
        <p:nvSpPr>
          <p:cNvPr id="16" name="Oval 15"/>
          <p:cNvSpPr/>
          <p:nvPr/>
        </p:nvSpPr>
        <p:spPr>
          <a:xfrm>
            <a:off x="6395776" y="5867400"/>
            <a:ext cx="19812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Enriched Regions</a:t>
            </a:r>
          </a:p>
        </p:txBody>
      </p:sp>
      <p:cxnSp>
        <p:nvCxnSpPr>
          <p:cNvPr id="18" name="Straight Arrow Connector 17"/>
          <p:cNvCxnSpPr>
            <a:stCxn id="4" idx="4"/>
            <a:endCxn id="8" idx="1"/>
          </p:cNvCxnSpPr>
          <p:nvPr/>
        </p:nvCxnSpPr>
        <p:spPr>
          <a:xfrm>
            <a:off x="3664974" y="1469571"/>
            <a:ext cx="206566" cy="32161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4"/>
            <a:endCxn id="8" idx="7"/>
          </p:cNvCxnSpPr>
          <p:nvPr/>
        </p:nvCxnSpPr>
        <p:spPr>
          <a:xfrm flipH="1">
            <a:off x="5272460" y="1469571"/>
            <a:ext cx="226230" cy="32161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8" idx="6"/>
            <a:endCxn id="9" idx="1"/>
          </p:cNvCxnSpPr>
          <p:nvPr/>
        </p:nvCxnSpPr>
        <p:spPr>
          <a:xfrm>
            <a:off x="5562600" y="2068286"/>
            <a:ext cx="1088419" cy="103895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2"/>
            <a:endCxn id="7" idx="7"/>
          </p:cNvCxnSpPr>
          <p:nvPr/>
        </p:nvCxnSpPr>
        <p:spPr>
          <a:xfrm flipH="1">
            <a:off x="2538505" y="2068286"/>
            <a:ext cx="1042895" cy="163926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4"/>
            <a:endCxn id="10" idx="0"/>
          </p:cNvCxnSpPr>
          <p:nvPr/>
        </p:nvCxnSpPr>
        <p:spPr>
          <a:xfrm>
            <a:off x="1676400" y="3124200"/>
            <a:ext cx="0" cy="631371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9" idx="4"/>
            <a:endCxn id="6" idx="0"/>
          </p:cNvCxnSpPr>
          <p:nvPr/>
        </p:nvCxnSpPr>
        <p:spPr>
          <a:xfrm>
            <a:off x="7378420" y="2841171"/>
            <a:ext cx="2932" cy="526701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6" idx="4"/>
            <a:endCxn id="11" idx="0"/>
          </p:cNvCxnSpPr>
          <p:nvPr/>
        </p:nvCxnSpPr>
        <p:spPr>
          <a:xfrm>
            <a:off x="7381352" y="4129872"/>
            <a:ext cx="2932" cy="457200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1" idx="4"/>
            <a:endCxn id="16" idx="0"/>
          </p:cNvCxnSpPr>
          <p:nvPr/>
        </p:nvCxnSpPr>
        <p:spPr>
          <a:xfrm>
            <a:off x="7384284" y="5349072"/>
            <a:ext cx="2092" cy="51832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0" idx="4"/>
            <a:endCxn id="14" idx="0"/>
          </p:cNvCxnSpPr>
          <p:nvPr/>
        </p:nvCxnSpPr>
        <p:spPr>
          <a:xfrm>
            <a:off x="1676400" y="4822371"/>
            <a:ext cx="0" cy="511629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 rot="16200000">
            <a:off x="4199567" y="3725234"/>
            <a:ext cx="30338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(</a:t>
            </a:r>
            <a:r>
              <a:rPr lang="en-US" sz="1400" dirty="0" err="1" smtClean="0"/>
              <a:t>Harmanci</a:t>
            </a:r>
            <a:r>
              <a:rPr lang="en-US" sz="1400" dirty="0" smtClean="0"/>
              <a:t> et al Genome Biology, 2014)</a:t>
            </a:r>
            <a:endParaRPr lang="en-US" sz="1400" dirty="0" smtClean="0"/>
          </a:p>
        </p:txBody>
      </p:sp>
      <p:sp>
        <p:nvSpPr>
          <p:cNvPr id="47" name="Rectangle 46"/>
          <p:cNvSpPr/>
          <p:nvPr/>
        </p:nvSpPr>
        <p:spPr>
          <a:xfrm>
            <a:off x="6879321" y="1443335"/>
            <a:ext cx="10454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MUSIC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35336" y="6564868"/>
            <a:ext cx="40739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/>
              <a:t>https://github.com/gersteinlab/PeakSeq</a:t>
            </a:r>
            <a:endParaRPr lang="en-US" b="1" dirty="0"/>
          </a:p>
        </p:txBody>
      </p:sp>
      <p:sp>
        <p:nvSpPr>
          <p:cNvPr id="49" name="Rectangle 48"/>
          <p:cNvSpPr/>
          <p:nvPr/>
        </p:nvSpPr>
        <p:spPr>
          <a:xfrm>
            <a:off x="1097238" y="1443335"/>
            <a:ext cx="12649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 smtClean="0"/>
              <a:t>PeakSeq</a:t>
            </a:r>
            <a:endParaRPr lang="en-US" sz="2400" b="1" dirty="0" smtClean="0"/>
          </a:p>
        </p:txBody>
      </p:sp>
      <p:sp>
        <p:nvSpPr>
          <p:cNvPr id="50" name="Rectangle 49"/>
          <p:cNvSpPr/>
          <p:nvPr/>
        </p:nvSpPr>
        <p:spPr>
          <a:xfrm rot="16200000">
            <a:off x="-1223408" y="3348592"/>
            <a:ext cx="27486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dirty="0" smtClean="0"/>
              <a:t>(</a:t>
            </a:r>
            <a:r>
              <a:rPr lang="en-US" sz="1400" dirty="0" err="1" smtClean="0"/>
              <a:t>Rozowsky</a:t>
            </a:r>
            <a:r>
              <a:rPr lang="en-US" sz="1400" dirty="0" smtClean="0"/>
              <a:t> et al Nat. Biotech, 2009)</a:t>
            </a:r>
            <a:endParaRPr lang="en-US" sz="1400" dirty="0" smtClean="0"/>
          </a:p>
        </p:txBody>
      </p:sp>
      <p:sp>
        <p:nvSpPr>
          <p:cNvPr id="51" name="Rectangle 50"/>
          <p:cNvSpPr/>
          <p:nvPr/>
        </p:nvSpPr>
        <p:spPr>
          <a:xfrm>
            <a:off x="5309258" y="6564868"/>
            <a:ext cx="39109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https://github.com/gersteinlab/MUSIC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618668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135</Words>
  <Application>Microsoft Office PowerPoint</Application>
  <PresentationFormat>On-screen Show (4:3)</PresentationFormat>
  <Paragraphs>32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Yale ChIP-Seq Analysis Workflows</vt:lpstr>
      <vt:lpstr>ChIP-Seq Processing for Transcription Factor and Histone Modifications</vt:lpstr>
      <vt:lpstr>ChIP-Seq Processing Workflows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Yale ChIP-Seq Analysis Workflows</dc:title>
  <dc:creator>Arif</dc:creator>
  <cp:lastModifiedBy>Arif</cp:lastModifiedBy>
  <cp:revision>8</cp:revision>
  <dcterms:created xsi:type="dcterms:W3CDTF">2015-01-20T14:16:40Z</dcterms:created>
  <dcterms:modified xsi:type="dcterms:W3CDTF">2015-01-20T15:38:18Z</dcterms:modified>
</cp:coreProperties>
</file>