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78" r:id="rId4"/>
    <p:sldId id="271" r:id="rId5"/>
    <p:sldId id="272" r:id="rId6"/>
    <p:sldId id="260" r:id="rId7"/>
    <p:sldId id="273" r:id="rId8"/>
    <p:sldId id="279" r:id="rId9"/>
    <p:sldId id="264" r:id="rId10"/>
    <p:sldId id="266" r:id="rId11"/>
    <p:sldId id="267" r:id="rId12"/>
    <p:sldId id="269" r:id="rId13"/>
    <p:sldId id="27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87356" autoAdjust="0"/>
  </p:normalViewPr>
  <p:slideViewPr>
    <p:cSldViewPr showGuides="1">
      <p:cViewPr varScale="1">
        <p:scale>
          <a:sx n="70" d="100"/>
          <a:sy n="70" d="100"/>
        </p:scale>
        <p:origin x="1012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F3F3D-B670-4D51-A0F4-24E452FFA111}" type="datetimeFigureOut">
              <a:rPr lang="en-US" smtClean="0"/>
              <a:pPr/>
              <a:t>1/19/2015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688D6-180E-4CDF-8CB8-B95A6A46A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152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Allelic != allele-specific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688D6-180E-4CDF-8CB8-B95A6A46A5C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520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688D6-180E-4CDF-8CB8-B95A6A46A5C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085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688D6-180E-4CDF-8CB8-B95A6A46A5C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933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err="1" smtClean="0"/>
              <a:t>Bonferonni</a:t>
            </a:r>
            <a:r>
              <a:rPr lang="en-US" baseline="0" dirty="0" smtClean="0"/>
              <a:t> corrected 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688D6-180E-4CDF-8CB8-B95A6A46A5C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4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688D6-180E-4CDF-8CB8-B95A6A46A5C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7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# </a:t>
            </a:r>
            <a:r>
              <a:rPr lang="en-US" dirty="0" err="1" smtClean="0"/>
              <a:t>sNVs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688D6-180E-4CDF-8CB8-B95A6A46A5C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78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688D6-180E-4CDF-8CB8-B95A6A46A5C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92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F241-8666-49BA-BE5C-FBC548114BD2}" type="datetime1">
              <a:rPr lang="en-US" smtClean="0"/>
              <a:t>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0B54-700D-4069-8559-441DD5D5007D}" type="datetime1">
              <a:rPr lang="en-US" smtClean="0"/>
              <a:t>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8990-A0A5-43A5-8206-44A577433586}" type="datetime1">
              <a:rPr lang="en-US" smtClean="0"/>
              <a:t>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AA5E-BD92-49E7-A4F1-3C03F3534E28}" type="datetime1">
              <a:rPr lang="en-US" smtClean="0"/>
              <a:t>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FF06-8013-4871-916E-290ACE74EDC8}" type="datetime1">
              <a:rPr lang="en-US" smtClean="0"/>
              <a:t>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0CD5-75E3-414A-A184-BC3B40AD0614}" type="datetime1">
              <a:rPr lang="en-US" smtClean="0"/>
              <a:t>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31B8B-29DC-4060-B006-5F63143A3C65}" type="datetime1">
              <a:rPr lang="en-US" smtClean="0"/>
              <a:t>1/19/2015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32F2B-DA38-4FA7-B9F6-9EECE455039E}" type="datetime1">
              <a:rPr lang="en-US" smtClean="0"/>
              <a:t>1/19/2015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6FDC-4DFB-4F10-AF2E-2132D0B4842F}" type="datetime1">
              <a:rPr lang="en-US" smtClean="0"/>
              <a:t>1/19/2015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F3A3-3CBF-433E-9AF8-3B492E5A3216}" type="datetime1">
              <a:rPr lang="en-US" smtClean="0"/>
              <a:t>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2316-DC11-40B0-8898-F4FA9249AA4A}" type="datetime1">
              <a:rPr lang="en-US" smtClean="0"/>
              <a:t>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25090-EA57-4CE6-8210-79E52079648A}" type="datetime1">
              <a:rPr lang="en-US" smtClean="0"/>
              <a:t>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/>
          <a:p>
            <a:r>
              <a:rPr lang="en-US" dirty="0" err="1" smtClean="0"/>
              <a:t>AlleleDB</a:t>
            </a:r>
            <a:r>
              <a:rPr lang="en-US" dirty="0" smtClean="0"/>
              <a:t> Figure </a:t>
            </a:r>
            <a:r>
              <a:rPr lang="en-US" dirty="0" smtClean="0"/>
              <a:t>Pack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Supplementary File 1</a:t>
            </a:r>
            <a:br>
              <a:rPr lang="en-US" sz="3200" dirty="0" smtClean="0"/>
            </a:br>
            <a:r>
              <a:rPr lang="en-US" sz="3200" dirty="0" smtClean="0"/>
              <a:t>679 unique non-coding categories, gene elements, enhancers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95400" y="6096000"/>
            <a:ext cx="655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ASB, ASE and AS, with </a:t>
            </a:r>
            <a:r>
              <a:rPr lang="en-US" sz="2000" dirty="0" err="1" smtClean="0"/>
              <a:t>Bonferroni</a:t>
            </a:r>
            <a:r>
              <a:rPr lang="en-US" sz="2000" dirty="0" smtClean="0"/>
              <a:t>-corrected p values</a:t>
            </a:r>
            <a:endParaRPr lang="en-US" sz="2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0185" t="26137" b="13506"/>
          <a:stretch/>
        </p:blipFill>
        <p:spPr>
          <a:xfrm>
            <a:off x="228600" y="1548687"/>
            <a:ext cx="8610600" cy="4405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Supplementary File 2</a:t>
            </a:r>
            <a:br>
              <a:rPr lang="en-US" sz="3200" dirty="0" smtClean="0"/>
            </a:br>
            <a:r>
              <a:rPr lang="en-US" sz="3200" dirty="0" smtClean="0"/>
              <a:t>19,257 </a:t>
            </a:r>
            <a:r>
              <a:rPr lang="en-US" sz="3200" dirty="0" err="1" smtClean="0"/>
              <a:t>autosomal</a:t>
            </a:r>
            <a:r>
              <a:rPr lang="en-US" sz="3200" dirty="0" smtClean="0"/>
              <a:t> genes, MAE categories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47800" y="6321365"/>
            <a:ext cx="655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ASB, ASE and AS, with </a:t>
            </a:r>
            <a:r>
              <a:rPr lang="en-US" sz="2000" dirty="0" err="1" smtClean="0"/>
              <a:t>Bonferroni</a:t>
            </a:r>
            <a:r>
              <a:rPr lang="en-US" sz="2000" dirty="0" smtClean="0"/>
              <a:t>-corrected p values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0000" t="31241" r="9259" b="9499"/>
          <a:stretch/>
        </p:blipFill>
        <p:spPr>
          <a:xfrm>
            <a:off x="76200" y="1261241"/>
            <a:ext cx="8915400" cy="3409106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501141"/>
              </p:ext>
            </p:extLst>
          </p:nvPr>
        </p:nvGraphicFramePr>
        <p:xfrm>
          <a:off x="105103" y="4807199"/>
          <a:ext cx="8938667" cy="12598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0166"/>
                <a:gridCol w="881609"/>
                <a:gridCol w="848553"/>
                <a:gridCol w="283603"/>
                <a:gridCol w="637997"/>
                <a:gridCol w="712484"/>
                <a:gridCol w="965750"/>
                <a:gridCol w="400800"/>
                <a:gridCol w="743376"/>
                <a:gridCol w="700464"/>
                <a:gridCol w="953730"/>
                <a:gridCol w="388779"/>
                <a:gridCol w="731356"/>
              </a:tblGrid>
              <a:tr h="4199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AS.OR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>
                          <a:effectLst/>
                        </a:rPr>
                        <a:t>AS.p.bon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AS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nonAS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ASB.OR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 smtClean="0">
                          <a:effectLst/>
                        </a:rPr>
                        <a:t>ASB.pbon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ASB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nonASB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ASE.OR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 smtClean="0">
                          <a:effectLst/>
                        </a:rPr>
                        <a:t>ASE.pbon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ASE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>
                          <a:effectLst/>
                        </a:rPr>
                        <a:t>nonASE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</a:tr>
              <a:tr h="41996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FHIT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0.13884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6.30E-07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262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0.00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1.00E+00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0.14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4.74E-07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242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</a:tr>
              <a:tr h="41996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SNURF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186.1098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4.62E-45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0.00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1.00E+00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167.96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9.04E-43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Supplementary File 3</a:t>
            </a:r>
            <a:br>
              <a:rPr lang="en-US" sz="3200" dirty="0" smtClean="0"/>
            </a:br>
            <a:r>
              <a:rPr lang="en-US" sz="3200" dirty="0" smtClean="0"/>
              <a:t>ASB SNVs of TFs in promoters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95400" y="6096000"/>
            <a:ext cx="655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ASB, ASE and AS, with </a:t>
            </a:r>
            <a:r>
              <a:rPr lang="en-US" sz="2000" dirty="0" err="1" smtClean="0"/>
              <a:t>Bonferroni</a:t>
            </a:r>
            <a:r>
              <a:rPr lang="en-US" sz="2000" dirty="0" smtClean="0"/>
              <a:t>-corrected p values</a:t>
            </a:r>
            <a:endParaRPr lang="en-US" sz="20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1989" r="45265" b="9085"/>
          <a:stretch/>
        </p:blipFill>
        <p:spPr>
          <a:xfrm>
            <a:off x="457200" y="1219200"/>
            <a:ext cx="7924800" cy="47990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 SNVs found in TF motifs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Sets of more confident AS SNVs found in multiple individuals, split by populations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Reboot </a:t>
            </a:r>
            <a:r>
              <a:rPr lang="en-US" dirty="0" err="1" smtClean="0"/>
              <a:t>AlleleDB</a:t>
            </a:r>
            <a:r>
              <a:rPr lang="en-US" dirty="0" smtClean="0"/>
              <a:t> online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Edit the manuscript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74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10200" y="21336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1. Uniform processing of data from 382 individuals and construction of </a:t>
            </a:r>
            <a:r>
              <a:rPr lang="en-US" b="1" dirty="0" err="1" smtClean="0"/>
              <a:t>AlleleDB</a:t>
            </a:r>
            <a:r>
              <a:rPr lang="en-US" b="1" dirty="0" smtClean="0"/>
              <a:t>.</a:t>
            </a:r>
            <a:r>
              <a:rPr lang="en-US" dirty="0" smtClean="0"/>
              <a:t> 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0"/>
            <a:ext cx="5296728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72201" y="762000"/>
            <a:ext cx="289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2. Effects of using a </a:t>
            </a:r>
            <a:r>
              <a:rPr lang="en-US" b="1" dirty="0" err="1" smtClean="0"/>
              <a:t>betabinomial</a:t>
            </a:r>
            <a:r>
              <a:rPr lang="en-US" b="1" dirty="0" smtClean="0"/>
              <a:t> test versus using a binomial test in allele-specific SNV detection on </a:t>
            </a:r>
            <a:r>
              <a:rPr lang="en-US" b="1" dirty="0" err="1" smtClean="0"/>
              <a:t>overdispersed</a:t>
            </a:r>
            <a:r>
              <a:rPr lang="en-US" b="1" dirty="0" smtClean="0"/>
              <a:t> datasets.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192"/>
            <a:ext cx="73094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8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4400" y="6059269"/>
            <a:ext cx="701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Figure </a:t>
            </a:r>
            <a:r>
              <a:rPr lang="en-US" b="1" dirty="0" smtClean="0"/>
              <a:t>3. </a:t>
            </a:r>
            <a:r>
              <a:rPr lang="en-US" b="1" dirty="0"/>
              <a:t>Inheritance of allele-specific binding events is evident in some </a:t>
            </a:r>
            <a:r>
              <a:rPr lang="en-US" b="1" dirty="0" smtClean="0"/>
              <a:t>TFs but </a:t>
            </a:r>
            <a:r>
              <a:rPr lang="en-US" b="1" dirty="0"/>
              <a:t>not so apparent in others.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304800"/>
            <a:ext cx="8651125" cy="56059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6260068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Figure </a:t>
            </a:r>
            <a:r>
              <a:rPr lang="en-US" b="1" dirty="0" smtClean="0"/>
              <a:t>3. </a:t>
            </a:r>
            <a:r>
              <a:rPr lang="en-US" b="1" dirty="0"/>
              <a:t>Some genomic regions are more susceptible to allele-specific regulation.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76200"/>
            <a:ext cx="6797875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623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541020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Figure </a:t>
            </a:r>
            <a:r>
              <a:rPr lang="en-US" b="1" dirty="0" smtClean="0"/>
              <a:t>4. </a:t>
            </a:r>
            <a:r>
              <a:rPr lang="en-US" b="1" dirty="0"/>
              <a:t>A considerable fraction of AS variants are rare but do not form the majority. Lesser proportion of </a:t>
            </a:r>
            <a:r>
              <a:rPr lang="en-US" b="1" dirty="0" smtClean="0"/>
              <a:t>ASE </a:t>
            </a:r>
            <a:r>
              <a:rPr lang="en-US" b="1" dirty="0"/>
              <a:t>SNVs than </a:t>
            </a:r>
            <a:r>
              <a:rPr lang="en-US" b="1" dirty="0" smtClean="0"/>
              <a:t>non-ASE </a:t>
            </a:r>
            <a:r>
              <a:rPr lang="en-US" b="1" dirty="0"/>
              <a:t>SNVs are rare, suggesting less selective constraints in </a:t>
            </a:r>
            <a:r>
              <a:rPr lang="en-US" b="1" dirty="0" smtClean="0"/>
              <a:t>ASE </a:t>
            </a:r>
            <a:r>
              <a:rPr lang="en-US" b="1" dirty="0"/>
              <a:t>SNVs.</a:t>
            </a:r>
            <a:r>
              <a:rPr lang="en-US" b="1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4800"/>
            <a:ext cx="7783948" cy="54615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010400" y="2133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Table 1.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5642947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946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Supplementary Table 1</a:t>
            </a:r>
            <a:br>
              <a:rPr lang="en-US" dirty="0" smtClean="0"/>
            </a:br>
            <a:r>
              <a:rPr lang="en-US" dirty="0" smtClean="0"/>
              <a:t>Filtering of individual datasets in first pass of </a:t>
            </a:r>
            <a:r>
              <a:rPr lang="en-US" dirty="0" err="1" smtClean="0"/>
              <a:t>AlleleSeq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306"/>
          <a:stretch/>
        </p:blipFill>
        <p:spPr>
          <a:xfrm>
            <a:off x="804983" y="2644082"/>
            <a:ext cx="7534033" cy="108971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8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Supplementary Table 2</a:t>
            </a:r>
            <a:br>
              <a:rPr lang="en-US" dirty="0" smtClean="0"/>
            </a:br>
            <a:r>
              <a:rPr lang="en-US" dirty="0" smtClean="0"/>
              <a:t>Allelic inheritance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83" y="2644082"/>
            <a:ext cx="7534033" cy="243819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35291</TotalTime>
  <Words>252</Words>
  <Application>Microsoft Office PowerPoint</Application>
  <PresentationFormat>On-screen Show (4:3)</PresentationFormat>
  <Paragraphs>82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AlleleDB Figure Pack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Supplementary Table 1 Filtering of individual datasets in first pass of AlleleSeq</vt:lpstr>
      <vt:lpstr>Supplementary Table 2 Allelic inheritance</vt:lpstr>
      <vt:lpstr>Supplementary File 1 679 unique non-coding categories, gene elements, enhancers</vt:lpstr>
      <vt:lpstr>Supplementary File 2 19,257 autosomal genes, MAE categories</vt:lpstr>
      <vt:lpstr>Supplementary File 3 ASB SNVs of TFs in promoters</vt:lpstr>
      <vt:lpstr>To do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AlleleDB Figure Pack</dc:title>
  <dc:creator>JM</dc:creator>
  <cp:lastModifiedBy>Jieming Chen</cp:lastModifiedBy>
  <cp:revision>227</cp:revision>
  <dcterms:created xsi:type="dcterms:W3CDTF">2014-05-02T03:00:58Z</dcterms:created>
  <dcterms:modified xsi:type="dcterms:W3CDTF">2015-01-19T05:58:41Z</dcterms:modified>
</cp:coreProperties>
</file>