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73" r:id="rId5"/>
    <p:sldId id="276" r:id="rId6"/>
    <p:sldId id="278" r:id="rId7"/>
    <p:sldId id="277" r:id="rId8"/>
    <p:sldId id="282" r:id="rId9"/>
    <p:sldId id="291" r:id="rId10"/>
    <p:sldId id="288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2334-6B21-0744-BD81-7A4094CDB123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ACA5-8D8F-2945-9681-1FBC7AF4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7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EC71-3CEC-9047-8ABC-85958C080455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4206-F7FD-0840-8C48-634B921A1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4206-F7FD-0840-8C48-634B921A1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3A-C24B-FB41-9659-025DCAD4F20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222D-1FA1-BA4F-883F-2F79EE39E875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2BD2-5B57-8A4C-B249-B5C505E2DF96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E5D6-7ABC-B945-8E21-6B9DA44B4A3E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FB6-EFC2-5045-B5C8-3A47A3228D9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54B3-0CF0-A940-AB54-BCDAF8B663F3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C3E-F26B-CF45-8F72-25D5C30F5740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4266-EDF9-8A47-AEDF-1C40C7C66D2E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E7BA-3C4E-F74E-904F-47E056CBFC91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B814-59FB-8D49-8E08-45B89D3B9F5C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9D7C-F1D5-A542-BB1B-ED88D9C74431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B28-6443-764C-A34A-F2E6FE9CD77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687D-FDCB-9246-81BB-DF92C7D4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j3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21016"/>
          <a:stretch/>
        </p:blipFill>
        <p:spPr>
          <a:xfrm>
            <a:off x="4797772" y="3125054"/>
            <a:ext cx="3142674" cy="3716234"/>
          </a:xfrm>
          <a:prstGeom prst="rect">
            <a:avLst/>
          </a:prstGeom>
        </p:spPr>
      </p:pic>
      <p:pic>
        <p:nvPicPr>
          <p:cNvPr id="3" name="Picture 2" descr="t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9744" r="37586" b="19227"/>
          <a:stretch/>
        </p:blipFill>
        <p:spPr>
          <a:xfrm>
            <a:off x="534688" y="217256"/>
            <a:ext cx="3765873" cy="65125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11973" y="50136"/>
            <a:ext cx="3095080" cy="3091630"/>
            <a:chOff x="1412702" y="1652703"/>
            <a:chExt cx="5653115" cy="49041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39394"/>
            <a:stretch/>
          </p:blipFill>
          <p:spPr>
            <a:xfrm>
              <a:off x="1574923" y="1652703"/>
              <a:ext cx="5490894" cy="49041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12702" y="1989975"/>
              <a:ext cx="457661" cy="457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W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U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30" y="1682481"/>
            <a:ext cx="8427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reality, each protein is likely to have only a small number of surface patches </a:t>
            </a:r>
            <a:r>
              <a:rPr lang="en-US" dirty="0" smtClean="0"/>
              <a:t>that </a:t>
            </a:r>
            <a:r>
              <a:rPr lang="en-US" dirty="0"/>
              <a:t>can truly function as allosteric leverage points by modulating large-scale conformational </a:t>
            </a:r>
            <a:r>
              <a:rPr lang="en-US" dirty="0" smtClean="0"/>
              <a:t>changes (whether these sites are used biologically or simply constitute ‘latent’ allosteric sites).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</a:t>
            </a:r>
            <a:r>
              <a:rPr lang="en-US" dirty="0"/>
              <a:t>(for end user and for downstream analyses): For each protein, provide </a:t>
            </a:r>
            <a:r>
              <a:rPr lang="en-US" dirty="0" smtClean="0"/>
              <a:t>these surface-exposed “allosteric hotspots” in the form of lists of residues.</a:t>
            </a:r>
          </a:p>
          <a:p>
            <a:r>
              <a:rPr lang="en-US" sz="1200" b="1" dirty="0">
                <a:latin typeface="Courier"/>
                <a:cs typeface="Courier"/>
              </a:rPr>
              <a:t>	</a:t>
            </a:r>
            <a:r>
              <a:rPr lang="en-US" sz="1200" b="1" dirty="0" smtClean="0">
                <a:latin typeface="Courier"/>
                <a:cs typeface="Courier"/>
              </a:rPr>
              <a:t>Site 1 residues</a:t>
            </a:r>
            <a:r>
              <a:rPr lang="en-US" sz="1200" b="1" dirty="0">
                <a:latin typeface="Courier"/>
                <a:cs typeface="Courier"/>
              </a:rPr>
              <a:t>: 61_B   57_A  227_A  225_B  229_A  235_A  228_A  230_A  223_B  261_B</a:t>
            </a:r>
            <a:endParaRPr lang="en-US" sz="1200" b="1" dirty="0" smtClean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	Site 2 residues: 219_A  220_A   61_A  225_A  400_A  229_C  228_C  268_A  223_A  401_A</a:t>
            </a:r>
          </a:p>
          <a:p>
            <a:r>
              <a:rPr lang="en-US" sz="1200" b="1" dirty="0">
                <a:latin typeface="Courier"/>
                <a:cs typeface="Courier"/>
              </a:rPr>
              <a:t>	Site </a:t>
            </a:r>
            <a:r>
              <a:rPr lang="en-US" sz="1200" b="1" dirty="0" smtClean="0">
                <a:latin typeface="Courier"/>
                <a:cs typeface="Courier"/>
              </a:rPr>
              <a:t>3 </a:t>
            </a:r>
            <a:r>
              <a:rPr lang="en-US" sz="1200" b="1" dirty="0">
                <a:latin typeface="Courier"/>
                <a:cs typeface="Courier"/>
              </a:rPr>
              <a:t>residues: 191_C  132_B  133_B  197_C  194_C  135_B  193_C  195_C  196_C  215_C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766" y="2052378"/>
            <a:ext cx="2313918" cy="2311339"/>
            <a:chOff x="1412702" y="1652703"/>
            <a:chExt cx="5653115" cy="49041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b="39394"/>
            <a:stretch/>
          </p:blipFill>
          <p:spPr>
            <a:xfrm>
              <a:off x="1574923" y="1652703"/>
              <a:ext cx="5490894" cy="490414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12702" y="1989975"/>
              <a:ext cx="457661" cy="457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3139" y="774225"/>
            <a:ext cx="6636550" cy="4609798"/>
            <a:chOff x="2272423" y="1038427"/>
            <a:chExt cx="6635199" cy="4608860"/>
          </a:xfrm>
        </p:grpSpPr>
        <p:grpSp>
          <p:nvGrpSpPr>
            <p:cNvPr id="12" name="Group 11"/>
            <p:cNvGrpSpPr/>
            <p:nvPr/>
          </p:nvGrpSpPr>
          <p:grpSpPr>
            <a:xfrm>
              <a:off x="2272423" y="1043171"/>
              <a:ext cx="6635199" cy="4604116"/>
              <a:chOff x="2055206" y="1043171"/>
              <a:chExt cx="6635199" cy="4604116"/>
            </a:xfrm>
          </p:grpSpPr>
          <p:pic>
            <p:nvPicPr>
              <p:cNvPr id="2" name="Picture 1" descr="Screen Shot 2015-01-06 at 11.11.24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3" t="9310" r="46246" b="57555"/>
              <a:stretch/>
            </p:blipFill>
            <p:spPr>
              <a:xfrm>
                <a:off x="2055207" y="1043171"/>
                <a:ext cx="6635198" cy="2650103"/>
              </a:xfrm>
              <a:prstGeom prst="rect">
                <a:avLst/>
              </a:prstGeom>
            </p:spPr>
          </p:pic>
          <p:pic>
            <p:nvPicPr>
              <p:cNvPr id="3" name="Picture 2" descr="Screen Shot 2015-01-06 at 11.13.02 A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9" t="81253" r="45065" b="8817"/>
              <a:stretch/>
            </p:blipFill>
            <p:spPr>
              <a:xfrm>
                <a:off x="2055206" y="4878558"/>
                <a:ext cx="6635199" cy="76872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208702" y="3321810"/>
                <a:ext cx="294271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.</a:t>
                </a:r>
              </a:p>
              <a:p>
                <a:r>
                  <a:rPr lang="en-US" sz="3200" b="1" dirty="0" smtClean="0"/>
                  <a:t>.</a:t>
                </a:r>
              </a:p>
              <a:p>
                <a:r>
                  <a:rPr lang="en-US" sz="3200" b="1" dirty="0" smtClean="0"/>
                  <a:t>.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72423" y="1038427"/>
              <a:ext cx="6635199" cy="4608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27322" y="2113987"/>
            <a:ext cx="1005546" cy="10055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68292" y="3251446"/>
            <a:ext cx="1005546" cy="10055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>
            <a:stCxn id="17" idx="7"/>
          </p:cNvCxnSpPr>
          <p:nvPr/>
        </p:nvCxnSpPr>
        <p:spPr>
          <a:xfrm flipV="1">
            <a:off x="2126579" y="1188243"/>
            <a:ext cx="929249" cy="2210462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6579" y="2888657"/>
            <a:ext cx="929249" cy="2253563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71684" y="5125917"/>
            <a:ext cx="512842" cy="36458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Z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>
          <a:xfrm>
            <a:off x="1519157" y="40972"/>
            <a:ext cx="6039815" cy="3650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1DZ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b="3579"/>
          <a:stretch/>
        </p:blipFill>
        <p:spPr>
          <a:xfrm>
            <a:off x="1519157" y="3646674"/>
            <a:ext cx="6039815" cy="31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PI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>
          <a:xfrm>
            <a:off x="1474922" y="40973"/>
            <a:ext cx="6022595" cy="36213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4PI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1474922" y="3569864"/>
            <a:ext cx="6022595" cy="33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2DW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/>
          <a:stretch/>
        </p:blipFill>
        <p:spPr>
          <a:xfrm>
            <a:off x="1474921" y="3646672"/>
            <a:ext cx="5877591" cy="3176629"/>
          </a:xfrm>
          <a:prstGeom prst="rect">
            <a:avLst/>
          </a:prstGeom>
        </p:spPr>
      </p:pic>
      <p:pic>
        <p:nvPicPr>
          <p:cNvPr id="5" name="Picture 4" descr="2DW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21" y="0"/>
            <a:ext cx="5877591" cy="37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1UF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60" y="3165210"/>
            <a:ext cx="5814481" cy="3672303"/>
          </a:xfrm>
          <a:prstGeom prst="rect">
            <a:avLst/>
          </a:prstGeom>
        </p:spPr>
      </p:pic>
      <p:pic>
        <p:nvPicPr>
          <p:cNvPr id="5" name="Picture 4" descr="1UF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/>
          <a:stretch/>
        </p:blipFill>
        <p:spPr>
          <a:xfrm>
            <a:off x="1785460" y="122921"/>
            <a:ext cx="5814481" cy="34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Z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PI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687D-FDCB-9246-81BB-DF92C7D431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99</Words>
  <Application>Microsoft Macintosh PowerPoint</Application>
  <PresentationFormat>On-screen Show (4:3)</PresentationFormat>
  <Paragraphs>25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36</cp:revision>
  <dcterms:created xsi:type="dcterms:W3CDTF">2015-01-06T15:50:50Z</dcterms:created>
  <dcterms:modified xsi:type="dcterms:W3CDTF">2015-01-08T00:18:47Z</dcterms:modified>
</cp:coreProperties>
</file>