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5" r:id="rId4"/>
    <p:sldId id="273" r:id="rId5"/>
    <p:sldId id="276" r:id="rId6"/>
    <p:sldId id="278" r:id="rId7"/>
    <p:sldId id="277" r:id="rId8"/>
    <p:sldId id="282" r:id="rId9"/>
    <p:sldId id="291" r:id="rId10"/>
    <p:sldId id="288" r:id="rId11"/>
    <p:sldId id="289" r:id="rId12"/>
    <p:sldId id="294" r:id="rId13"/>
    <p:sldId id="29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2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2334-6B21-0744-BD81-7A4094CDB123}" type="datetimeFigureOut">
              <a:rPr lang="en-US" smtClean="0"/>
              <a:t>1/7/15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ACA5-8D8F-2945-9681-1FBC7AF4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772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0EC71-3CEC-9047-8ABC-85958C080455}" type="datetimeFigureOut">
              <a:rPr lang="en-US" smtClean="0"/>
              <a:t>1/7/15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C4206-F7FD-0840-8C48-634B921A1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508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4206-F7FD-0840-8C48-634B921A18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8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4206-F7FD-0840-8C48-634B921A18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8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4206-F7FD-0840-8C48-634B921A18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86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4206-F7FD-0840-8C48-634B921A18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86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4206-F7FD-0840-8C48-634B921A18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86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4206-F7FD-0840-8C48-634B921A18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86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4206-F7FD-0840-8C48-634B921A18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8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3A-C24B-FB41-9659-025DCAD4F202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1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222D-1FA1-BA4F-883F-2F79EE39E875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2BD2-5B57-8A4C-B249-B5C505E2DF96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3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E5D6-7ABC-B945-8E21-6B9DA44B4A3E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FB6-EFC2-5045-B5C8-3A47A3228D90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9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54B3-0CF0-A940-AB54-BCDAF8B663F3}" type="datetime1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5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2C3E-F26B-CF45-8F72-25D5C30F5740}" type="datetime1">
              <a:rPr lang="en-US" smtClean="0"/>
              <a:t>1/7/15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2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4266-EDF9-8A47-AEDF-1C40C7C66D2E}" type="datetime1">
              <a:rPr lang="en-US" smtClean="0"/>
              <a:t>1/7/15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8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E7BA-3C4E-F74E-904F-47E056CBFC91}" type="datetime1">
              <a:rPr lang="en-US" smtClean="0"/>
              <a:t>1/7/15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B814-59FB-8D49-8E08-45B89D3B9F5C}" type="datetime1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9D7C-F1D5-A542-BB1B-ED88D9C74431}" type="datetime1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7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73B28-6443-764C-A34A-F2E6FE9CD770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j3h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9" r="21016"/>
          <a:stretch/>
        </p:blipFill>
        <p:spPr>
          <a:xfrm>
            <a:off x="4797772" y="3125054"/>
            <a:ext cx="3142674" cy="3716234"/>
          </a:xfrm>
          <a:prstGeom prst="rect">
            <a:avLst/>
          </a:prstGeom>
        </p:spPr>
      </p:pic>
      <p:pic>
        <p:nvPicPr>
          <p:cNvPr id="3" name="Picture 2" descr="t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6" t="9744" r="37586" b="19227"/>
          <a:stretch/>
        </p:blipFill>
        <p:spPr>
          <a:xfrm>
            <a:off x="534688" y="217256"/>
            <a:ext cx="3765873" cy="651259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711973" y="50136"/>
            <a:ext cx="3095080" cy="3091630"/>
            <a:chOff x="1412702" y="1652703"/>
            <a:chExt cx="5653115" cy="49041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b="39394"/>
            <a:stretch/>
          </p:blipFill>
          <p:spPr>
            <a:xfrm>
              <a:off x="1574923" y="1652703"/>
              <a:ext cx="5490894" cy="490414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12702" y="1989975"/>
              <a:ext cx="457661" cy="457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0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DW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68680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5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UF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68680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8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75890" y="1817648"/>
            <a:ext cx="48773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Num</a:t>
            </a:r>
            <a:r>
              <a:rPr lang="en-US" sz="2000" dirty="0"/>
              <a:t> Proteins w/1 binding site: </a:t>
            </a:r>
            <a:r>
              <a:rPr lang="en-US" sz="2000" dirty="0" smtClean="0"/>
              <a:t>		135</a:t>
            </a:r>
            <a:endParaRPr lang="en-US" sz="2000" dirty="0"/>
          </a:p>
          <a:p>
            <a:r>
              <a:rPr lang="en-US" sz="2000" dirty="0" err="1"/>
              <a:t>Num</a:t>
            </a:r>
            <a:r>
              <a:rPr lang="en-US" sz="2000" dirty="0"/>
              <a:t> Proteins w/2 binding sites: </a:t>
            </a:r>
            <a:r>
              <a:rPr lang="en-US" sz="2000" dirty="0" smtClean="0"/>
              <a:t>		69</a:t>
            </a:r>
            <a:endParaRPr lang="en-US" sz="2000" dirty="0"/>
          </a:p>
          <a:p>
            <a:r>
              <a:rPr lang="en-US" sz="2000" dirty="0" err="1"/>
              <a:t>Num</a:t>
            </a:r>
            <a:r>
              <a:rPr lang="en-US" sz="2000" dirty="0"/>
              <a:t> Proteins w</a:t>
            </a:r>
            <a:r>
              <a:rPr lang="en-US" sz="2000" dirty="0" smtClean="0"/>
              <a:t>/3 </a:t>
            </a:r>
            <a:r>
              <a:rPr lang="en-US" sz="2000" dirty="0"/>
              <a:t>binding sites: </a:t>
            </a:r>
            <a:r>
              <a:rPr lang="en-US" sz="2000" dirty="0" smtClean="0"/>
              <a:t>		32</a:t>
            </a:r>
            <a:endParaRPr lang="en-US" sz="2000" dirty="0"/>
          </a:p>
          <a:p>
            <a:r>
              <a:rPr lang="en-US" sz="2000" dirty="0" err="1"/>
              <a:t>Num</a:t>
            </a:r>
            <a:r>
              <a:rPr lang="en-US" sz="2000" dirty="0"/>
              <a:t> Proteins w</a:t>
            </a:r>
            <a:r>
              <a:rPr lang="en-US" sz="2000" dirty="0" smtClean="0"/>
              <a:t>/4 </a:t>
            </a:r>
            <a:r>
              <a:rPr lang="en-US" sz="2000" dirty="0"/>
              <a:t>binding sites: </a:t>
            </a:r>
            <a:r>
              <a:rPr lang="en-US" sz="2000" dirty="0" smtClean="0"/>
              <a:t>		22</a:t>
            </a:r>
            <a:endParaRPr lang="en-US" sz="2000" dirty="0"/>
          </a:p>
          <a:p>
            <a:r>
              <a:rPr lang="en-US" sz="2000" dirty="0" err="1"/>
              <a:t>Num</a:t>
            </a:r>
            <a:r>
              <a:rPr lang="en-US" sz="2000" dirty="0"/>
              <a:t> Proteins w</a:t>
            </a:r>
            <a:r>
              <a:rPr lang="en-US" sz="2000" dirty="0" smtClean="0"/>
              <a:t>/5 </a:t>
            </a:r>
            <a:r>
              <a:rPr lang="en-US" sz="2000" dirty="0"/>
              <a:t>binding sites: </a:t>
            </a:r>
            <a:r>
              <a:rPr lang="en-US" sz="2000" dirty="0" smtClean="0"/>
              <a:t>		7</a:t>
            </a:r>
            <a:endParaRPr lang="en-US" sz="2000" dirty="0"/>
          </a:p>
          <a:p>
            <a:r>
              <a:rPr lang="en-US" sz="2000" dirty="0" err="1"/>
              <a:t>Num</a:t>
            </a:r>
            <a:r>
              <a:rPr lang="en-US" sz="2000" dirty="0"/>
              <a:t> Proteins w</a:t>
            </a:r>
            <a:r>
              <a:rPr lang="en-US" sz="2000" dirty="0" smtClean="0"/>
              <a:t>/6 </a:t>
            </a:r>
            <a:r>
              <a:rPr lang="en-US" sz="2000" dirty="0"/>
              <a:t>binding sites: </a:t>
            </a:r>
            <a:r>
              <a:rPr lang="en-US" sz="2000" dirty="0" smtClean="0"/>
              <a:t>		6</a:t>
            </a:r>
            <a:endParaRPr lang="en-US" sz="2000" dirty="0"/>
          </a:p>
          <a:p>
            <a:r>
              <a:rPr lang="en-US" sz="2000" dirty="0" err="1"/>
              <a:t>Num</a:t>
            </a:r>
            <a:r>
              <a:rPr lang="en-US" sz="2000" dirty="0"/>
              <a:t> Proteins w</a:t>
            </a:r>
            <a:r>
              <a:rPr lang="en-US" sz="2000" dirty="0" smtClean="0"/>
              <a:t>/7 </a:t>
            </a:r>
            <a:r>
              <a:rPr lang="en-US" sz="2000" dirty="0"/>
              <a:t>binding sites: </a:t>
            </a:r>
            <a:r>
              <a:rPr lang="en-US" sz="2000" dirty="0" smtClean="0"/>
              <a:t>		1</a:t>
            </a:r>
            <a:endParaRPr lang="en-US" sz="2000" dirty="0"/>
          </a:p>
          <a:p>
            <a:r>
              <a:rPr lang="en-US" sz="2000" dirty="0" err="1"/>
              <a:t>Num</a:t>
            </a:r>
            <a:r>
              <a:rPr lang="en-US" sz="2000" dirty="0"/>
              <a:t> Proteins w</a:t>
            </a:r>
            <a:r>
              <a:rPr lang="en-US" sz="2000" dirty="0" smtClean="0"/>
              <a:t>/8 </a:t>
            </a:r>
            <a:r>
              <a:rPr lang="en-US" sz="2000" dirty="0"/>
              <a:t>binding sites: </a:t>
            </a:r>
            <a:r>
              <a:rPr lang="en-US" sz="2000" dirty="0" smtClean="0"/>
              <a:t>		0</a:t>
            </a:r>
            <a:endParaRPr lang="en-US" sz="2000" dirty="0"/>
          </a:p>
          <a:p>
            <a:r>
              <a:rPr lang="en-US" sz="2000" dirty="0" err="1"/>
              <a:t>Num</a:t>
            </a:r>
            <a:r>
              <a:rPr lang="en-US" sz="2000" dirty="0"/>
              <a:t> Proteins w</a:t>
            </a:r>
            <a:r>
              <a:rPr lang="en-US" sz="2000" dirty="0" smtClean="0"/>
              <a:t>/9 </a:t>
            </a:r>
            <a:r>
              <a:rPr lang="en-US" sz="2000" dirty="0"/>
              <a:t>binding sites: </a:t>
            </a:r>
            <a:r>
              <a:rPr lang="en-US" sz="2000" dirty="0" smtClean="0"/>
              <a:t>		1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675890" y="662414"/>
            <a:ext cx="5391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Binding Sites Summary from Gap Theory Calculations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096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5036" y="184666"/>
            <a:ext cx="768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 enrichment </a:t>
            </a:r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472308" y="1217426"/>
            <a:ext cx="8214492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Term	</a:t>
            </a:r>
            <a:r>
              <a:rPr lang="en-US" b="1" dirty="0" smtClean="0"/>
              <a:t>					</a:t>
            </a:r>
            <a:r>
              <a:rPr lang="en-US" b="1" dirty="0" err="1" smtClean="0"/>
              <a:t>Back_frequency</a:t>
            </a:r>
            <a:r>
              <a:rPr lang="en-US" b="1" dirty="0" smtClean="0"/>
              <a:t>  </a:t>
            </a:r>
            <a:r>
              <a:rPr lang="en-US" b="1" dirty="0" err="1" smtClean="0"/>
              <a:t>Sample_frequency</a:t>
            </a:r>
            <a:r>
              <a:rPr lang="en-US" b="1" dirty="0" smtClean="0"/>
              <a:t>	P</a:t>
            </a:r>
            <a:r>
              <a:rPr lang="en-US" b="1" dirty="0"/>
              <a:t>-value</a:t>
            </a:r>
          </a:p>
          <a:p>
            <a:r>
              <a:rPr lang="en-US" dirty="0"/>
              <a:t>single-organism metabolic process 	4495	165	5.896e+01	+	9.514e-40</a:t>
            </a:r>
          </a:p>
          <a:p>
            <a:r>
              <a:rPr lang="en-US" dirty="0"/>
              <a:t>biological regulation				10349	242	1.357e+02	+	3.001e-36</a:t>
            </a:r>
          </a:p>
          <a:p>
            <a:r>
              <a:rPr lang="en-US" dirty="0"/>
              <a:t>organic substance metabolic </a:t>
            </a:r>
            <a:r>
              <a:rPr lang="en-US" dirty="0" smtClean="0"/>
              <a:t>process</a:t>
            </a:r>
            <a:r>
              <a:rPr lang="en-US" dirty="0"/>
              <a:t>	8800	222	1.154e+02	+	8.228e-35</a:t>
            </a:r>
          </a:p>
          <a:p>
            <a:r>
              <a:rPr lang="en-US" dirty="0"/>
              <a:t>primary metabolic process			8544	214	1.121e+02	+	1.518e-31</a:t>
            </a:r>
          </a:p>
          <a:p>
            <a:r>
              <a:rPr lang="en-US" dirty="0" err="1"/>
              <a:t>pos</a:t>
            </a:r>
            <a:r>
              <a:rPr lang="en-US" dirty="0"/>
              <a:t> reg. of bio. process 			</a:t>
            </a:r>
            <a:r>
              <a:rPr lang="en-US" dirty="0" smtClean="0"/>
              <a:t>	4686</a:t>
            </a:r>
            <a:r>
              <a:rPr lang="en-US" dirty="0"/>
              <a:t>	156	6.147e+01	+	2.629e-31</a:t>
            </a:r>
          </a:p>
          <a:p>
            <a:r>
              <a:rPr lang="en-US" dirty="0"/>
              <a:t>regulation of immune system process 1142	</a:t>
            </a:r>
            <a:r>
              <a:rPr lang="en-US" dirty="0" smtClean="0"/>
              <a:t>	73</a:t>
            </a:r>
            <a:r>
              <a:rPr lang="en-US" dirty="0"/>
              <a:t>	1.498e+01	+	5.770e-27</a:t>
            </a:r>
          </a:p>
          <a:p>
            <a:r>
              <a:rPr lang="en-US" dirty="0"/>
              <a:t>regulation of metabolic process 	</a:t>
            </a:r>
            <a:r>
              <a:rPr lang="en-US" dirty="0" smtClean="0"/>
              <a:t>	6113</a:t>
            </a:r>
            <a:r>
              <a:rPr lang="en-US" dirty="0"/>
              <a:t>	167	8.018e+01	+	6.334e-24</a:t>
            </a:r>
          </a:p>
          <a:p>
            <a:r>
              <a:rPr lang="en-US" dirty="0"/>
              <a:t>regulation of cell communication </a:t>
            </a:r>
            <a:r>
              <a:rPr lang="en-US" dirty="0" smtClean="0"/>
              <a:t>	</a:t>
            </a:r>
            <a:r>
              <a:rPr lang="en-US" dirty="0"/>
              <a:t>	2692	104	3.531e+01	+	1.628e-22</a:t>
            </a:r>
          </a:p>
          <a:p>
            <a:r>
              <a:rPr lang="en-US" dirty="0"/>
              <a:t>neg. regulation of bio. process 	</a:t>
            </a:r>
            <a:r>
              <a:rPr lang="en-US" dirty="0" smtClean="0"/>
              <a:t>	3932</a:t>
            </a:r>
            <a:r>
              <a:rPr lang="en-US" dirty="0"/>
              <a:t>	128	5.158e+01	+	1.714e-22</a:t>
            </a:r>
          </a:p>
          <a:p>
            <a:r>
              <a:rPr lang="en-US" dirty="0"/>
              <a:t>response to chemical 				3514	120	4.609e+01	+	2.370e-22</a:t>
            </a:r>
          </a:p>
          <a:p>
            <a:r>
              <a:rPr lang="en-US" dirty="0"/>
              <a:t>signal transduction 			</a:t>
            </a:r>
            <a:r>
              <a:rPr lang="en-US" dirty="0" smtClean="0"/>
              <a:t>	</a:t>
            </a:r>
            <a:r>
              <a:rPr lang="en-US" dirty="0"/>
              <a:t>	4427	136	5.807e+01	+	4.861e-22</a:t>
            </a:r>
          </a:p>
          <a:p>
            <a:r>
              <a:rPr lang="en-US" dirty="0"/>
              <a:t>regulation of cell death 		</a:t>
            </a:r>
            <a:r>
              <a:rPr lang="en-US" dirty="0" smtClean="0"/>
              <a:t>	</a:t>
            </a:r>
            <a:r>
              <a:rPr lang="en-US" dirty="0"/>
              <a:t>	1382	73	1.813e+01	+	5.579e-22</a:t>
            </a:r>
          </a:p>
          <a:p>
            <a:r>
              <a:rPr lang="en-US" dirty="0"/>
              <a:t>reg. of cellular metabolic process </a:t>
            </a:r>
            <a:r>
              <a:rPr lang="en-US" dirty="0" smtClean="0"/>
              <a:t>	</a:t>
            </a:r>
            <a:r>
              <a:rPr lang="en-US" dirty="0"/>
              <a:t>	5677	156	7.446e+01	+	1.224e-21</a:t>
            </a:r>
          </a:p>
          <a:p>
            <a:r>
              <a:rPr lang="en-US" dirty="0"/>
              <a:t>regulation of signal transduction 	</a:t>
            </a:r>
            <a:r>
              <a:rPr lang="en-US" dirty="0" smtClean="0"/>
              <a:t>	2398</a:t>
            </a:r>
            <a:r>
              <a:rPr lang="en-US" dirty="0"/>
              <a:t>	96	3.145e+01	+	2.040e-21</a:t>
            </a:r>
          </a:p>
          <a:p>
            <a:r>
              <a:rPr lang="en-US" dirty="0"/>
              <a:t>reg. protein modification process 	</a:t>
            </a:r>
            <a:r>
              <a:rPr lang="en-US" dirty="0" smtClean="0"/>
              <a:t>	1255</a:t>
            </a:r>
            <a:r>
              <a:rPr lang="en-US" dirty="0"/>
              <a:t>	68	1.646e+01	+	8.266e-21</a:t>
            </a:r>
          </a:p>
        </p:txBody>
      </p:sp>
    </p:spTree>
    <p:extLst>
      <p:ext uri="{BB962C8B-B14F-4D97-AF65-F5344CB8AC3E}">
        <p14:creationId xmlns:p14="http://schemas.microsoft.com/office/powerpoint/2010/main" val="349855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730" y="1682481"/>
            <a:ext cx="84270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reality, each protein is likely to have only a small number of surface patches </a:t>
            </a:r>
            <a:r>
              <a:rPr lang="en-US" dirty="0" smtClean="0"/>
              <a:t>that </a:t>
            </a:r>
            <a:r>
              <a:rPr lang="en-US" dirty="0"/>
              <a:t>can truly function as allosteric leverage points by modulating large-scale conformational </a:t>
            </a:r>
            <a:r>
              <a:rPr lang="en-US" dirty="0" smtClean="0"/>
              <a:t>changes (whether these sites are used biologically or simply constitute ‘latent’ allosteric sites).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Objective </a:t>
            </a:r>
            <a:r>
              <a:rPr lang="en-US" dirty="0"/>
              <a:t>(for end user and for downstream analyses): For each protein, provide </a:t>
            </a:r>
            <a:r>
              <a:rPr lang="en-US" dirty="0" smtClean="0"/>
              <a:t>these surface-exposed “allosteric hotspots” in the form of lists of residues.</a:t>
            </a:r>
          </a:p>
          <a:p>
            <a:r>
              <a:rPr lang="en-US" sz="1200" b="1" dirty="0">
                <a:latin typeface="Courier"/>
                <a:cs typeface="Courier"/>
              </a:rPr>
              <a:t>	</a:t>
            </a:r>
            <a:r>
              <a:rPr lang="en-US" sz="1200" b="1" dirty="0" smtClean="0">
                <a:latin typeface="Courier"/>
                <a:cs typeface="Courier"/>
              </a:rPr>
              <a:t>Site 1 residues</a:t>
            </a:r>
            <a:r>
              <a:rPr lang="en-US" sz="1200" b="1" dirty="0">
                <a:latin typeface="Courier"/>
                <a:cs typeface="Courier"/>
              </a:rPr>
              <a:t>: 61_B   57_A  227_A  225_B  229_A  235_A  228_A  230_A  223_B  261_B</a:t>
            </a:r>
            <a:endParaRPr lang="en-US" sz="1200" b="1" dirty="0" smtClean="0">
              <a:latin typeface="Courier"/>
              <a:cs typeface="Courier"/>
            </a:endParaRPr>
          </a:p>
          <a:p>
            <a:r>
              <a:rPr lang="en-US" sz="1200" b="1" dirty="0">
                <a:latin typeface="Courier"/>
                <a:cs typeface="Courier"/>
              </a:rPr>
              <a:t>	Site 2 residues: 219_A  220_A   61_A  225_A  400_A  229_C  228_C  268_A  223_A  401_A</a:t>
            </a:r>
          </a:p>
          <a:p>
            <a:r>
              <a:rPr lang="en-US" sz="1200" b="1" dirty="0">
                <a:latin typeface="Courier"/>
                <a:cs typeface="Courier"/>
              </a:rPr>
              <a:t>	Site </a:t>
            </a:r>
            <a:r>
              <a:rPr lang="en-US" sz="1200" b="1" dirty="0" smtClean="0">
                <a:latin typeface="Courier"/>
                <a:cs typeface="Courier"/>
              </a:rPr>
              <a:t>3 </a:t>
            </a:r>
            <a:r>
              <a:rPr lang="en-US" sz="1200" b="1" dirty="0">
                <a:latin typeface="Courier"/>
                <a:cs typeface="Courier"/>
              </a:rPr>
              <a:t>residues: 191_C  132_B  133_B  197_C  194_C  135_B  193_C  195_C  196_C  215_C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7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7766" y="2052378"/>
            <a:ext cx="2313918" cy="2311339"/>
            <a:chOff x="1412702" y="1652703"/>
            <a:chExt cx="5653115" cy="49041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b="39394"/>
            <a:stretch/>
          </p:blipFill>
          <p:spPr>
            <a:xfrm>
              <a:off x="1574923" y="1652703"/>
              <a:ext cx="5490894" cy="490414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412702" y="1989975"/>
              <a:ext cx="457661" cy="457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33139" y="774225"/>
            <a:ext cx="6636550" cy="4609798"/>
            <a:chOff x="2272423" y="1038427"/>
            <a:chExt cx="6635199" cy="4608860"/>
          </a:xfrm>
        </p:grpSpPr>
        <p:grpSp>
          <p:nvGrpSpPr>
            <p:cNvPr id="12" name="Group 11"/>
            <p:cNvGrpSpPr/>
            <p:nvPr/>
          </p:nvGrpSpPr>
          <p:grpSpPr>
            <a:xfrm>
              <a:off x="2272423" y="1043171"/>
              <a:ext cx="6635199" cy="4604116"/>
              <a:chOff x="2055206" y="1043171"/>
              <a:chExt cx="6635199" cy="4604116"/>
            </a:xfrm>
          </p:grpSpPr>
          <p:pic>
            <p:nvPicPr>
              <p:cNvPr id="2" name="Picture 1" descr="Screen Shot 2015-01-06 at 11.11.24 AM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3" t="9310" r="46246" b="57555"/>
              <a:stretch/>
            </p:blipFill>
            <p:spPr>
              <a:xfrm>
                <a:off x="2055207" y="1043171"/>
                <a:ext cx="6635198" cy="2650103"/>
              </a:xfrm>
              <a:prstGeom prst="rect">
                <a:avLst/>
              </a:prstGeom>
            </p:spPr>
          </p:pic>
          <p:pic>
            <p:nvPicPr>
              <p:cNvPr id="3" name="Picture 2" descr="Screen Shot 2015-01-06 at 11.13.02 AM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9" t="81253" r="45065" b="8817"/>
              <a:stretch/>
            </p:blipFill>
            <p:spPr>
              <a:xfrm>
                <a:off x="2055206" y="4878558"/>
                <a:ext cx="6635199" cy="768729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208702" y="3321810"/>
                <a:ext cx="294271" cy="1569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.</a:t>
                </a:r>
              </a:p>
              <a:p>
                <a:r>
                  <a:rPr lang="en-US" sz="3200" b="1" dirty="0" smtClean="0"/>
                  <a:t>.</a:t>
                </a:r>
              </a:p>
              <a:p>
                <a:r>
                  <a:rPr lang="en-US" sz="3200" b="1" dirty="0" smtClean="0"/>
                  <a:t>.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272423" y="1038427"/>
              <a:ext cx="6635199" cy="46088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3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27322" y="2113987"/>
            <a:ext cx="1005546" cy="100554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68292" y="3251446"/>
            <a:ext cx="1005546" cy="100554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8" name="Straight Connector 17"/>
          <p:cNvCxnSpPr>
            <a:stCxn id="17" idx="7"/>
          </p:cNvCxnSpPr>
          <p:nvPr/>
        </p:nvCxnSpPr>
        <p:spPr>
          <a:xfrm flipV="1">
            <a:off x="2126579" y="1188243"/>
            <a:ext cx="929249" cy="2210462"/>
          </a:xfrm>
          <a:prstGeom prst="line">
            <a:avLst/>
          </a:prstGeom>
          <a:ln w="25400">
            <a:solidFill>
              <a:srgbClr val="FF0000"/>
            </a:solidFill>
            <a:prstDash val="solid"/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26579" y="2888657"/>
            <a:ext cx="929249" cy="2253563"/>
          </a:xfrm>
          <a:prstGeom prst="line">
            <a:avLst/>
          </a:prstGeom>
          <a:ln w="25400">
            <a:solidFill>
              <a:srgbClr val="FF0000"/>
            </a:solidFill>
            <a:prstDash val="solid"/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371684" y="5125917"/>
            <a:ext cx="512842" cy="364580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5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DZ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"/>
          <a:stretch/>
        </p:blipFill>
        <p:spPr>
          <a:xfrm>
            <a:off x="1519157" y="40972"/>
            <a:ext cx="6039815" cy="3650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1DZ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7" b="3579"/>
          <a:stretch/>
        </p:blipFill>
        <p:spPr>
          <a:xfrm>
            <a:off x="1519157" y="3646674"/>
            <a:ext cx="6039815" cy="315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8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PI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5"/>
          <a:stretch/>
        </p:blipFill>
        <p:spPr>
          <a:xfrm>
            <a:off x="1474922" y="40973"/>
            <a:ext cx="6022595" cy="362135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4PIW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/>
          <a:stretch/>
        </p:blipFill>
        <p:spPr>
          <a:xfrm>
            <a:off x="1474922" y="3569864"/>
            <a:ext cx="6022595" cy="33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5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2DW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6"/>
          <a:stretch/>
        </p:blipFill>
        <p:spPr>
          <a:xfrm>
            <a:off x="1474921" y="3646672"/>
            <a:ext cx="5877591" cy="3176629"/>
          </a:xfrm>
          <a:prstGeom prst="rect">
            <a:avLst/>
          </a:prstGeom>
        </p:spPr>
      </p:pic>
      <p:pic>
        <p:nvPicPr>
          <p:cNvPr id="5" name="Picture 4" descr="2DW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21" y="0"/>
            <a:ext cx="5877591" cy="371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7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1UF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60" y="3165210"/>
            <a:ext cx="5814481" cy="3672303"/>
          </a:xfrm>
          <a:prstGeom prst="rect">
            <a:avLst/>
          </a:prstGeom>
        </p:spPr>
      </p:pic>
      <p:pic>
        <p:nvPicPr>
          <p:cNvPr id="5" name="Picture 4" descr="1UF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"/>
          <a:stretch/>
        </p:blipFill>
        <p:spPr>
          <a:xfrm>
            <a:off x="1785460" y="122921"/>
            <a:ext cx="5814481" cy="349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4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DZ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68680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6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PI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68680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7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122</Words>
  <Application>Microsoft Macintosh PowerPoint</Application>
  <PresentationFormat>On-screen Show (4:3)</PresentationFormat>
  <Paragraphs>56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39</cp:revision>
  <dcterms:created xsi:type="dcterms:W3CDTF">2015-01-06T15:50:50Z</dcterms:created>
  <dcterms:modified xsi:type="dcterms:W3CDTF">2015-01-08T01:30:06Z</dcterms:modified>
</cp:coreProperties>
</file>