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76" r:id="rId3"/>
    <p:sldId id="260" r:id="rId4"/>
    <p:sldId id="288" r:id="rId5"/>
    <p:sldId id="289" r:id="rId6"/>
    <p:sldId id="290" r:id="rId7"/>
    <p:sldId id="261" r:id="rId8"/>
    <p:sldId id="285" r:id="rId9"/>
    <p:sldId id="262" r:id="rId10"/>
    <p:sldId id="267" r:id="rId11"/>
    <p:sldId id="266" r:id="rId12"/>
    <p:sldId id="264" r:id="rId13"/>
    <p:sldId id="273" r:id="rId14"/>
    <p:sldId id="274" r:id="rId15"/>
    <p:sldId id="279" r:id="rId16"/>
    <p:sldId id="265" r:id="rId17"/>
    <p:sldId id="280" r:id="rId18"/>
    <p:sldId id="291" r:id="rId19"/>
    <p:sldId id="281" r:id="rId20"/>
    <p:sldId id="282" r:id="rId21"/>
    <p:sldId id="284" r:id="rId22"/>
    <p:sldId id="269" r:id="rId23"/>
    <p:sldId id="270" r:id="rId24"/>
    <p:sldId id="271" r:id="rId25"/>
    <p:sldId id="268" r:id="rId26"/>
    <p:sldId id="275" r:id="rId27"/>
    <p:sldId id="272" r:id="rId28"/>
    <p:sldId id="283" r:id="rId2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1FA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134" d="100"/>
          <a:sy n="134" d="100"/>
        </p:scale>
        <p:origin x="-176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313FBA-5466-4E2E-9AA5-05847D2FFAF6}" type="datetimeFigureOut">
              <a:rPr lang="zh-CN" altLang="en-US" smtClean="0"/>
              <a:pPr/>
              <a:t>7/11/12</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30DC11-2D90-46A1-9961-AD40702892BD}" type="slidenum">
              <a:rPr lang="zh-CN" altLang="en-US" smtClean="0"/>
              <a:pPr/>
              <a:t>‹#›</a:t>
            </a:fld>
            <a:endParaRPr lang="zh-CN" altLang="en-US"/>
          </a:p>
        </p:txBody>
      </p:sp>
    </p:spTree>
    <p:extLst>
      <p:ext uri="{BB962C8B-B14F-4D97-AF65-F5344CB8AC3E}">
        <p14:creationId xmlns:p14="http://schemas.microsoft.com/office/powerpoint/2010/main" val="3466927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A130DC11-2D90-46A1-9961-AD40702892BD}" type="slidenum">
              <a:rPr lang="zh-CN" altLang="en-US" smtClean="0"/>
              <a:pPr/>
              <a:t>17</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A130DC11-2D90-46A1-9961-AD40702892BD}" type="slidenum">
              <a:rPr lang="zh-CN" altLang="en-US" smtClean="0"/>
              <a:pPr/>
              <a:t>20</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7325D1F4-0924-4C84-AEF6-1AE215243BA9}" type="datetimeFigureOut">
              <a:rPr lang="zh-CN" altLang="en-US" smtClean="0"/>
              <a:pPr/>
              <a:t>7/11/12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D60EF82-2B67-4C15-8921-64B8B0EECE04}"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325D1F4-0924-4C84-AEF6-1AE215243BA9}" type="datetimeFigureOut">
              <a:rPr lang="zh-CN" altLang="en-US" smtClean="0"/>
              <a:pPr/>
              <a:t>7/11/12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D60EF82-2B67-4C15-8921-64B8B0EECE04}"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325D1F4-0924-4C84-AEF6-1AE215243BA9}" type="datetimeFigureOut">
              <a:rPr lang="zh-CN" altLang="en-US" smtClean="0"/>
              <a:pPr/>
              <a:t>7/11/12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D60EF82-2B67-4C15-8921-64B8B0EECE04}"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325D1F4-0924-4C84-AEF6-1AE215243BA9}" type="datetimeFigureOut">
              <a:rPr lang="zh-CN" altLang="en-US" smtClean="0"/>
              <a:pPr/>
              <a:t>7/11/12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D60EF82-2B67-4C15-8921-64B8B0EECE04}"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7325D1F4-0924-4C84-AEF6-1AE215243BA9}" type="datetimeFigureOut">
              <a:rPr lang="zh-CN" altLang="en-US" smtClean="0"/>
              <a:pPr/>
              <a:t>7/11/12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D60EF82-2B67-4C15-8921-64B8B0EECE04}"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7325D1F4-0924-4C84-AEF6-1AE215243BA9}" type="datetimeFigureOut">
              <a:rPr lang="zh-CN" altLang="en-US" smtClean="0"/>
              <a:pPr/>
              <a:t>7/11/12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D60EF82-2B67-4C15-8921-64B8B0EECE04}"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7325D1F4-0924-4C84-AEF6-1AE215243BA9}" type="datetimeFigureOut">
              <a:rPr lang="zh-CN" altLang="en-US" smtClean="0"/>
              <a:pPr/>
              <a:t>7/11/12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6D60EF82-2B67-4C15-8921-64B8B0EECE04}"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325D1F4-0924-4C84-AEF6-1AE215243BA9}" type="datetimeFigureOut">
              <a:rPr lang="zh-CN" altLang="en-US" smtClean="0"/>
              <a:pPr/>
              <a:t>7/11/12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6D60EF82-2B67-4C15-8921-64B8B0EECE04}"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325D1F4-0924-4C84-AEF6-1AE215243BA9}" type="datetimeFigureOut">
              <a:rPr lang="zh-CN" altLang="en-US" smtClean="0"/>
              <a:pPr/>
              <a:t>7/11/12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6D60EF82-2B67-4C15-8921-64B8B0EECE04}"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325D1F4-0924-4C84-AEF6-1AE215243BA9}" type="datetimeFigureOut">
              <a:rPr lang="zh-CN" altLang="en-US" smtClean="0"/>
              <a:pPr/>
              <a:t>7/11/12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D60EF82-2B67-4C15-8921-64B8B0EECE04}"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325D1F4-0924-4C84-AEF6-1AE215243BA9}" type="datetimeFigureOut">
              <a:rPr lang="zh-CN" altLang="en-US" smtClean="0"/>
              <a:pPr/>
              <a:t>7/11/12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D60EF82-2B67-4C15-8921-64B8B0EECE04}"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25D1F4-0924-4C84-AEF6-1AE215243BA9}" type="datetimeFigureOut">
              <a:rPr lang="zh-CN" altLang="en-US" smtClean="0"/>
              <a:pPr/>
              <a:t>7/11/12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60EF82-2B67-4C15-8921-64B8B0EECE04}"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gi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gi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hyperlink" Target="http://en.wikipedia.org/wiki/Open_sourc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en.wikipedia.org/wiki/Open-source_license" TargetMode="External"/><Relationship Id="rId3" Type="http://schemas.openxmlformats.org/officeDocument/2006/relationships/hyperlink" Target="http://www.opensource.org/licenses/alphabetica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gi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dirty="0" smtClean="0"/>
              <a:t>How to avoid plagiarism</a:t>
            </a:r>
            <a:endParaRPr lang="zh-CN" altLang="en-US" dirty="0"/>
          </a:p>
        </p:txBody>
      </p:sp>
      <p:sp>
        <p:nvSpPr>
          <p:cNvPr id="3" name="副标题 2"/>
          <p:cNvSpPr>
            <a:spLocks noGrp="1"/>
          </p:cNvSpPr>
          <p:nvPr>
            <p:ph type="subTitle" idx="1"/>
          </p:nvPr>
        </p:nvSpPr>
        <p:spPr/>
        <p:txBody>
          <a:bodyPr/>
          <a:lstStyle/>
          <a:p>
            <a:endParaRPr lang="zh-CN" altLang="en-US"/>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pPr marL="514350" indent="-514350">
              <a:buFont typeface="+mj-lt"/>
              <a:buAutoNum type="arabicPeriod" startAt="2"/>
            </a:pPr>
            <a:r>
              <a:rPr lang="en-US" altLang="zh-CN" dirty="0" smtClean="0"/>
              <a:t>Using information from a source without attribution</a:t>
            </a:r>
          </a:p>
          <a:p>
            <a:pPr lvl="1"/>
            <a:r>
              <a:rPr lang="en-US" altLang="zh-CN" dirty="0" smtClean="0"/>
              <a:t>Using photographs, video or audio without permission or acknowledgement</a:t>
            </a:r>
          </a:p>
          <a:p>
            <a:pPr lvl="1"/>
            <a:r>
              <a:rPr lang="en-US" altLang="zh-CN" dirty="0"/>
              <a:t>Q</a:t>
            </a:r>
            <a:r>
              <a:rPr lang="en-US" altLang="zh-CN" dirty="0" smtClean="0"/>
              <a:t>uoting statistics without naming the source ­ unless you gathered the data yourself</a:t>
            </a:r>
          </a:p>
          <a:p>
            <a:pPr lvl="1"/>
            <a:r>
              <a:rPr lang="en-US" altLang="zh-CN" dirty="0" smtClean="0"/>
              <a:t>Handing in course papers or other work that are purchased from commercial sources as your own</a:t>
            </a:r>
          </a:p>
          <a:p>
            <a:pPr lvl="1"/>
            <a:r>
              <a:rPr lang="en-US" altLang="zh-CN" dirty="0" smtClean="0"/>
              <a:t>Using another student’s or your parents’ work and claiming it as your own even with permission</a:t>
            </a:r>
          </a:p>
        </p:txBody>
      </p:sp>
      <p:sp>
        <p:nvSpPr>
          <p:cNvPr id="4" name="矩形 3"/>
          <p:cNvSpPr/>
          <p:nvPr/>
        </p:nvSpPr>
        <p:spPr>
          <a:xfrm>
            <a:off x="2987824" y="6093296"/>
            <a:ext cx="5976664" cy="523220"/>
          </a:xfrm>
          <a:prstGeom prst="rect">
            <a:avLst/>
          </a:prstGeom>
          <a:ln>
            <a:solidFill>
              <a:schemeClr val="tx1"/>
            </a:solidFill>
          </a:ln>
        </p:spPr>
        <p:txBody>
          <a:bodyPr wrap="square">
            <a:spAutoFit/>
          </a:bodyPr>
          <a:lstStyle/>
          <a:p>
            <a:r>
              <a:rPr lang="en-US" altLang="zh-CN" sz="1400" dirty="0" smtClean="0">
                <a:ea typeface="宋体" pitchFamily="2" charset="-122"/>
              </a:rPr>
              <a:t>Yale Writing Center; Mirka, 2004, </a:t>
            </a:r>
            <a:r>
              <a:rPr lang="en-US" altLang="zh-CN" sz="1400" i="1" dirty="0" smtClean="0">
                <a:ea typeface="宋体" pitchFamily="2" charset="-122"/>
              </a:rPr>
              <a:t>The Plagiarism Trap. </a:t>
            </a:r>
            <a:r>
              <a:rPr lang="en-US" altLang="zh-CN" sz="1400" dirty="0" err="1" smtClean="0">
                <a:ea typeface="宋体" pitchFamily="2" charset="-122"/>
              </a:rPr>
              <a:t>Powerpoint</a:t>
            </a:r>
            <a:r>
              <a:rPr lang="en-US" altLang="zh-CN" sz="1400" dirty="0" smtClean="0">
                <a:ea typeface="宋体" pitchFamily="2" charset="-122"/>
              </a:rPr>
              <a:t> Presentation</a:t>
            </a:r>
          </a:p>
          <a:p>
            <a:r>
              <a:rPr lang="en-US" altLang="zh-CN" sz="1400" dirty="0" smtClean="0"/>
              <a:t>http://plagiarism.umf.maine.edu/quick-tips-for-avoiding-plagiarism/</a:t>
            </a:r>
            <a:endParaRPr lang="zh-CN" altLang="en-US" sz="1400"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940152" y="1412776"/>
            <a:ext cx="3034680" cy="1949078"/>
          </a:xfrm>
        </p:spPr>
        <p:txBody>
          <a:bodyPr/>
          <a:lstStyle/>
          <a:p>
            <a:r>
              <a:rPr lang="en-US" altLang="zh-CN" dirty="0" smtClean="0"/>
              <a:t>Plagiarism?</a:t>
            </a:r>
            <a:endParaRPr lang="zh-CN" altLang="en-US" dirty="0"/>
          </a:p>
        </p:txBody>
      </p:sp>
      <p:pic>
        <p:nvPicPr>
          <p:cNvPr id="4" name="图片 3" descr="plag.jpg"/>
          <p:cNvPicPr>
            <a:picLocks noChangeAspect="1"/>
          </p:cNvPicPr>
          <p:nvPr/>
        </p:nvPicPr>
        <p:blipFill>
          <a:blip r:embed="rId2" cstate="print"/>
          <a:stretch>
            <a:fillRect/>
          </a:stretch>
        </p:blipFill>
        <p:spPr>
          <a:xfrm>
            <a:off x="395536" y="692696"/>
            <a:ext cx="5141168" cy="5141168"/>
          </a:xfrm>
          <a:prstGeom prst="rect">
            <a:avLst/>
          </a:prstGeom>
        </p:spPr>
      </p:pic>
      <p:sp>
        <p:nvSpPr>
          <p:cNvPr id="5" name="TextBox 4"/>
          <p:cNvSpPr txBox="1"/>
          <p:nvPr/>
        </p:nvSpPr>
        <p:spPr>
          <a:xfrm>
            <a:off x="1331640" y="5805264"/>
            <a:ext cx="3312368" cy="261610"/>
          </a:xfrm>
          <a:prstGeom prst="rect">
            <a:avLst/>
          </a:prstGeom>
          <a:noFill/>
          <a:ln>
            <a:solidFill>
              <a:schemeClr val="tx1"/>
            </a:solidFill>
          </a:ln>
        </p:spPr>
        <p:txBody>
          <a:bodyPr wrap="square" rtlCol="0">
            <a:spAutoFit/>
          </a:bodyPr>
          <a:lstStyle/>
          <a:p>
            <a:r>
              <a:rPr lang="en-US" altLang="zh-CN" sz="1100" dirty="0" smtClean="0"/>
              <a:t>http://www.pyrczak.com/antiplagiarism/cartoons.htm</a:t>
            </a:r>
            <a:endParaRPr lang="zh-CN" altLang="en-US" sz="1100"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57200" y="1600200"/>
            <a:ext cx="8229600" cy="5069159"/>
          </a:xfrm>
        </p:spPr>
        <p:txBody>
          <a:bodyPr/>
          <a:lstStyle/>
          <a:p>
            <a:pPr marL="514350" lvl="0" indent="-514350">
              <a:buFont typeface="+mj-lt"/>
              <a:buAutoNum type="arabicPeriod" startAt="3"/>
            </a:pPr>
            <a:r>
              <a:rPr lang="en-US" altLang="zh-CN" dirty="0" smtClean="0"/>
              <a:t>Paraphrasing a source in a form that stays too close to the original (even if it’s cited).</a:t>
            </a:r>
          </a:p>
          <a:p>
            <a:pPr marL="371475" lvl="0" indent="-6350">
              <a:lnSpc>
                <a:spcPct val="80000"/>
              </a:lnSpc>
              <a:buNone/>
              <a:defRPr/>
            </a:pPr>
            <a:endParaRPr lang="en-US" altLang="zh-CN" sz="2200" dirty="0" smtClean="0">
              <a:latin typeface="Tahoma" pitchFamily="34" charset="0"/>
              <a:ea typeface="宋体" pitchFamily="2" charset="-122"/>
            </a:endParaRPr>
          </a:p>
          <a:p>
            <a:pPr lvl="0">
              <a:defRPr/>
            </a:pPr>
            <a:endParaRPr lang="zh-CN" altLang="en-US" dirty="0" smtClean="0"/>
          </a:p>
          <a:p>
            <a:pPr marL="514350" lvl="0" indent="-514350">
              <a:buFont typeface="+mj-lt"/>
              <a:buAutoNum type="arabicPeriod" startAt="3"/>
            </a:pPr>
            <a:endParaRPr lang="zh-CN" altLang="zh-CN" dirty="0" smtClean="0"/>
          </a:p>
          <a:p>
            <a:endParaRPr lang="zh-CN" altLang="en-US" dirty="0"/>
          </a:p>
        </p:txBody>
      </p:sp>
      <p:sp>
        <p:nvSpPr>
          <p:cNvPr id="9" name="矩形 8"/>
          <p:cNvSpPr/>
          <p:nvPr/>
        </p:nvSpPr>
        <p:spPr>
          <a:xfrm>
            <a:off x="827584" y="3212976"/>
            <a:ext cx="2448000" cy="1754326"/>
          </a:xfrm>
          <a:prstGeom prst="rect">
            <a:avLst/>
          </a:prstGeom>
          <a:noFill/>
          <a:scene3d>
            <a:camera prst="isometricRightUp"/>
            <a:lightRig rig="threePt" dir="t"/>
          </a:scene3d>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altLang="zh-CN"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Source</a:t>
            </a:r>
          </a:p>
          <a:p>
            <a:pPr algn="ctr"/>
            <a:r>
              <a:rPr lang="en-US" altLang="zh-CN" sz="5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Words</a:t>
            </a:r>
            <a:endParaRPr lang="zh-CN" altLang="en-US"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10" name="矩形 9"/>
          <p:cNvSpPr/>
          <p:nvPr/>
        </p:nvSpPr>
        <p:spPr>
          <a:xfrm>
            <a:off x="5220072" y="3212976"/>
            <a:ext cx="3456384" cy="1938992"/>
          </a:xfrm>
          <a:prstGeom prst="rect">
            <a:avLst/>
          </a:prstGeom>
          <a:noFill/>
          <a:scene3d>
            <a:camera prst="isometricLeftDown"/>
            <a:lightRig rig="threePt" dir="t"/>
          </a:scene3d>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altLang="zh-CN" sz="6000" b="1" cap="all" dirty="0" smtClean="0">
                <a:ln/>
                <a:solidFill>
                  <a:srgbClr val="7030A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Your</a:t>
            </a:r>
          </a:p>
          <a:p>
            <a:pPr algn="ctr"/>
            <a:r>
              <a:rPr lang="en-US" altLang="zh-CN" sz="6000" b="1" cap="all" dirty="0" smtClean="0">
                <a:ln/>
                <a:solidFill>
                  <a:srgbClr val="7030A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Words</a:t>
            </a:r>
            <a:endParaRPr lang="zh-CN" altLang="en-US" sz="6000" b="1" cap="all" dirty="0">
              <a:ln/>
              <a:solidFill>
                <a:srgbClr val="7030A0"/>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12" name="右箭头 11"/>
          <p:cNvSpPr/>
          <p:nvPr/>
        </p:nvSpPr>
        <p:spPr>
          <a:xfrm>
            <a:off x="3419872" y="3789040"/>
            <a:ext cx="2160240" cy="792088"/>
          </a:xfrm>
          <a:prstGeom prst="rightArrow">
            <a:avLst/>
          </a:prstGeom>
          <a:gradFill flip="none" rotWithShape="1">
            <a:gsLst>
              <a:gs pos="82000">
                <a:schemeClr val="tx2">
                  <a:lumMod val="60000"/>
                  <a:lumOff val="40000"/>
                </a:schemeClr>
              </a:gs>
              <a:gs pos="21000">
                <a:srgbClr val="7030A0"/>
              </a:gs>
              <a:gs pos="0">
                <a:schemeClr val="accent4">
                  <a:lumMod val="75000"/>
                </a:schemeClr>
              </a:gs>
            </a:gsLst>
            <a:path path="circle">
              <a:fillToRect l="100000" t="100000"/>
            </a:path>
            <a:tileRect r="-100000" b="-100000"/>
          </a:gradFill>
          <a:scene3d>
            <a:camera prst="perspective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Ways to avoid plagiarism</a:t>
            </a:r>
            <a:endParaRPr lang="zh-CN" altLang="en-US" dirty="0"/>
          </a:p>
        </p:txBody>
      </p:sp>
      <p:sp>
        <p:nvSpPr>
          <p:cNvPr id="3" name="内容占位符 2"/>
          <p:cNvSpPr>
            <a:spLocks noGrp="1"/>
          </p:cNvSpPr>
          <p:nvPr>
            <p:ph idx="1"/>
          </p:nvPr>
        </p:nvSpPr>
        <p:spPr/>
        <p:txBody>
          <a:bodyPr>
            <a:normAutofit/>
          </a:bodyPr>
          <a:lstStyle/>
          <a:p>
            <a:r>
              <a:rPr lang="en-US" altLang="zh-CN" sz="3600" dirty="0" smtClean="0">
                <a:ea typeface="宋体" pitchFamily="2" charset="-122"/>
              </a:rPr>
              <a:t>Paraphrasing</a:t>
            </a:r>
          </a:p>
          <a:p>
            <a:endParaRPr lang="en-US" altLang="zh-CN" sz="3600" dirty="0" smtClean="0">
              <a:ea typeface="宋体" pitchFamily="2" charset="-122"/>
            </a:endParaRPr>
          </a:p>
          <a:p>
            <a:endParaRPr lang="en-US" altLang="zh-CN" sz="3600" dirty="0" smtClean="0">
              <a:ea typeface="宋体" pitchFamily="2" charset="-122"/>
            </a:endParaRPr>
          </a:p>
          <a:p>
            <a:endParaRPr lang="en-US" altLang="zh-CN" sz="3600" dirty="0" smtClean="0">
              <a:ea typeface="宋体" pitchFamily="2" charset="-122"/>
            </a:endParaRPr>
          </a:p>
          <a:p>
            <a:r>
              <a:rPr lang="en-US" altLang="zh-CN" sz="3600" dirty="0" smtClean="0">
                <a:ea typeface="宋体" pitchFamily="2" charset="-122"/>
              </a:rPr>
              <a:t>Quoting</a:t>
            </a:r>
          </a:p>
          <a:p>
            <a:pPr lvl="1"/>
            <a:r>
              <a:rPr lang="en-US" altLang="zh-CN" dirty="0" smtClean="0">
                <a:ea typeface="宋体" pitchFamily="2" charset="-122"/>
              </a:rPr>
              <a:t>“ ”</a:t>
            </a:r>
          </a:p>
          <a:p>
            <a:pPr lvl="1"/>
            <a:r>
              <a:rPr lang="en-US" altLang="zh-CN" dirty="0" smtClean="0">
                <a:ea typeface="宋体" pitchFamily="2" charset="-122"/>
              </a:rPr>
              <a:t>Reference</a:t>
            </a:r>
          </a:p>
          <a:p>
            <a:pPr lvl="1"/>
            <a:endParaRPr lang="en-US" altLang="zh-CN" dirty="0" smtClean="0">
              <a:ea typeface="宋体" pitchFamily="2" charset="-122"/>
            </a:endParaRPr>
          </a:p>
        </p:txBody>
      </p:sp>
      <p:pic>
        <p:nvPicPr>
          <p:cNvPr id="4" name="图片 3" descr="dawson2.gif"/>
          <p:cNvPicPr>
            <a:picLocks noChangeAspect="1"/>
          </p:cNvPicPr>
          <p:nvPr/>
        </p:nvPicPr>
        <p:blipFill>
          <a:blip r:embed="rId2" cstate="print"/>
          <a:srcRect l="5214" t="14264" r="2677" b="19171"/>
          <a:stretch>
            <a:fillRect/>
          </a:stretch>
        </p:blipFill>
        <p:spPr>
          <a:xfrm>
            <a:off x="1547664" y="2204864"/>
            <a:ext cx="3816424" cy="2016224"/>
          </a:xfrm>
          <a:prstGeom prst="rect">
            <a:avLst/>
          </a:prstGeom>
        </p:spPr>
      </p:pic>
      <p:sp>
        <p:nvSpPr>
          <p:cNvPr id="5" name="TextBox 4"/>
          <p:cNvSpPr txBox="1"/>
          <p:nvPr/>
        </p:nvSpPr>
        <p:spPr>
          <a:xfrm>
            <a:off x="3275856" y="4005064"/>
            <a:ext cx="5184576" cy="584775"/>
          </a:xfrm>
          <a:prstGeom prst="rect">
            <a:avLst/>
          </a:prstGeom>
          <a:noFill/>
        </p:spPr>
        <p:txBody>
          <a:bodyPr wrap="square" rtlCol="0">
            <a:spAutoFit/>
          </a:bodyPr>
          <a:lstStyle/>
          <a:p>
            <a:r>
              <a:rPr lang="en-US" altLang="zh-CN" sz="1600" dirty="0" smtClean="0"/>
              <a:t>[Writing from sources: Avoiding the P word, Jdawson et al</a:t>
            </a:r>
          </a:p>
          <a:p>
            <a:r>
              <a:rPr lang="en-US" altLang="zh-CN" sz="1600" dirty="0" smtClean="0"/>
              <a:t>http://lsn.curtin.edu.au/tlf/tlf2008/refereed/dawson.html] </a:t>
            </a:r>
            <a:endParaRPr lang="zh-CN" altLang="en-US" sz="1600"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How to paraphrase</a:t>
            </a:r>
            <a:endParaRPr lang="zh-CN" altLang="en-US" dirty="0"/>
          </a:p>
        </p:txBody>
      </p:sp>
      <p:sp>
        <p:nvSpPr>
          <p:cNvPr id="3" name="内容占位符 2"/>
          <p:cNvSpPr>
            <a:spLocks noGrp="1"/>
          </p:cNvSpPr>
          <p:nvPr>
            <p:ph idx="1"/>
          </p:nvPr>
        </p:nvSpPr>
        <p:spPr>
          <a:xfrm>
            <a:off x="457200" y="1600201"/>
            <a:ext cx="8229600" cy="1324744"/>
          </a:xfrm>
        </p:spPr>
        <p:txBody>
          <a:bodyPr/>
          <a:lstStyle/>
          <a:p>
            <a:r>
              <a:rPr lang="en-US" altLang="zh-CN" dirty="0" smtClean="0"/>
              <a:t>Restate a source’s idea in your own words</a:t>
            </a:r>
          </a:p>
          <a:p>
            <a:r>
              <a:rPr lang="en-US" altLang="zh-CN" dirty="0" smtClean="0"/>
              <a:t>Distinguish your voice from the source’s</a:t>
            </a:r>
          </a:p>
          <a:p>
            <a:pPr>
              <a:buNone/>
            </a:pPr>
            <a:endParaRPr lang="en-US" altLang="zh-CN" dirty="0" smtClean="0"/>
          </a:p>
        </p:txBody>
      </p:sp>
      <p:sp>
        <p:nvSpPr>
          <p:cNvPr id="4" name="TextBox 3"/>
          <p:cNvSpPr txBox="1"/>
          <p:nvPr/>
        </p:nvSpPr>
        <p:spPr>
          <a:xfrm>
            <a:off x="683568" y="3140968"/>
            <a:ext cx="7416824" cy="2954655"/>
          </a:xfrm>
          <a:prstGeom prst="rect">
            <a:avLst/>
          </a:prstGeom>
          <a:noFill/>
        </p:spPr>
        <p:txBody>
          <a:bodyPr wrap="square" rtlCol="0">
            <a:spAutoFit/>
          </a:bodyPr>
          <a:lstStyle/>
          <a:p>
            <a:r>
              <a:rPr lang="en-US" altLang="zh-CN" sz="2400" b="1" dirty="0" smtClean="0"/>
              <a:t>Wrong</a:t>
            </a:r>
            <a:r>
              <a:rPr lang="en-US" altLang="zh-CN" sz="2400" dirty="0" smtClean="0"/>
              <a:t>: blur the line between the writer’s voice and the source idea, alters the original without changing its form or content, retains long phrases verbatim from the original</a:t>
            </a:r>
          </a:p>
          <a:p>
            <a:endParaRPr lang="en-US" altLang="zh-CN" sz="2400" dirty="0" smtClean="0"/>
          </a:p>
          <a:p>
            <a:r>
              <a:rPr lang="en-US" altLang="zh-CN" sz="2400" b="1" dirty="0" smtClean="0"/>
              <a:t>Right</a:t>
            </a:r>
            <a:r>
              <a:rPr lang="en-US" altLang="zh-CN" sz="2400" dirty="0" smtClean="0"/>
              <a:t>: mark the boundaries between your own voice and the source’s voice, puts the source’s idea to work in service of your own argument.</a:t>
            </a:r>
          </a:p>
          <a:p>
            <a:endParaRPr lang="zh-CN" altLang="en-US" dirty="0"/>
          </a:p>
        </p:txBody>
      </p:sp>
      <p:sp>
        <p:nvSpPr>
          <p:cNvPr id="5" name="TextBox 4"/>
          <p:cNvSpPr txBox="1"/>
          <p:nvPr/>
        </p:nvSpPr>
        <p:spPr>
          <a:xfrm>
            <a:off x="611560" y="6237312"/>
            <a:ext cx="7920880" cy="307777"/>
          </a:xfrm>
          <a:prstGeom prst="rect">
            <a:avLst/>
          </a:prstGeom>
          <a:noFill/>
          <a:ln>
            <a:solidFill>
              <a:schemeClr val="tx1"/>
            </a:solidFill>
          </a:ln>
        </p:spPr>
        <p:txBody>
          <a:bodyPr wrap="square" rtlCol="0">
            <a:spAutoFit/>
          </a:bodyPr>
          <a:lstStyle/>
          <a:p>
            <a:r>
              <a:rPr lang="en-US" altLang="zh-CN" sz="1400" dirty="0" smtClean="0"/>
              <a:t>Yale Writing Center, how to generate fair paraphrase: http://writing.yalecollege.yale.edu/fair-paraphrase.</a:t>
            </a:r>
            <a:endParaRPr lang="zh-CN" altLang="en-US" sz="1400"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txBox="1">
            <a:spLocks noGrp="1"/>
          </p:cNvSpPr>
          <p:nvPr>
            <p:ph type="title"/>
          </p:nvPr>
        </p:nvSpPr>
        <p:spPr>
          <a:xfrm>
            <a:off x="467544" y="332656"/>
            <a:ext cx="8229600" cy="707886"/>
          </a:xfrm>
          <a:prstGeom prst="rect">
            <a:avLst/>
          </a:prstGeom>
          <a:noFill/>
        </p:spPr>
        <p:txBody>
          <a:bodyPr wrap="square" rtlCol="0">
            <a:spAutoFit/>
          </a:bodyPr>
          <a:lstStyle/>
          <a:p>
            <a:r>
              <a:rPr lang="en-US" altLang="zh-CN" sz="4000" dirty="0" smtClean="0"/>
              <a:t>Example of Paraphrasing I</a:t>
            </a:r>
            <a:endParaRPr lang="zh-CN" altLang="en-US" sz="4000" dirty="0"/>
          </a:p>
        </p:txBody>
      </p:sp>
      <p:sp>
        <p:nvSpPr>
          <p:cNvPr id="7" name="TextBox 6"/>
          <p:cNvSpPr txBox="1"/>
          <p:nvPr/>
        </p:nvSpPr>
        <p:spPr>
          <a:xfrm>
            <a:off x="395536" y="1556792"/>
            <a:ext cx="3096344" cy="369332"/>
          </a:xfrm>
          <a:prstGeom prst="rect">
            <a:avLst/>
          </a:prstGeom>
          <a:noFill/>
        </p:spPr>
        <p:txBody>
          <a:bodyPr wrap="square" rtlCol="0">
            <a:spAutoFit/>
          </a:bodyPr>
          <a:lstStyle/>
          <a:p>
            <a:r>
              <a:rPr lang="en-US" altLang="zh-CN" dirty="0" smtClean="0"/>
              <a:t>Original Source Material:</a:t>
            </a:r>
            <a:endParaRPr lang="zh-CN" altLang="en-US" dirty="0"/>
          </a:p>
        </p:txBody>
      </p:sp>
      <p:sp>
        <p:nvSpPr>
          <p:cNvPr id="8" name="TextBox 7"/>
          <p:cNvSpPr txBox="1"/>
          <p:nvPr/>
        </p:nvSpPr>
        <p:spPr>
          <a:xfrm>
            <a:off x="5724128" y="1772816"/>
            <a:ext cx="2088232" cy="369332"/>
          </a:xfrm>
          <a:prstGeom prst="rect">
            <a:avLst/>
          </a:prstGeom>
          <a:noFill/>
        </p:spPr>
        <p:txBody>
          <a:bodyPr wrap="square" rtlCol="0">
            <a:spAutoFit/>
          </a:bodyPr>
          <a:lstStyle/>
          <a:p>
            <a:r>
              <a:rPr lang="en-US" altLang="zh-CN" dirty="0" smtClean="0"/>
              <a:t>Source:</a:t>
            </a:r>
            <a:endParaRPr lang="zh-CN" altLang="en-US" dirty="0"/>
          </a:p>
        </p:txBody>
      </p:sp>
      <p:sp>
        <p:nvSpPr>
          <p:cNvPr id="10" name="TextBox 9"/>
          <p:cNvSpPr txBox="1"/>
          <p:nvPr/>
        </p:nvSpPr>
        <p:spPr>
          <a:xfrm>
            <a:off x="5796136" y="2276872"/>
            <a:ext cx="2592288" cy="1815882"/>
          </a:xfrm>
          <a:prstGeom prst="rect">
            <a:avLst/>
          </a:prstGeom>
          <a:noFill/>
        </p:spPr>
        <p:txBody>
          <a:bodyPr wrap="square" rtlCol="0">
            <a:spAutoFit/>
          </a:bodyPr>
          <a:lstStyle/>
          <a:p>
            <a:r>
              <a:rPr lang="en-US" altLang="zh-CN" sz="1600" dirty="0" smtClean="0"/>
              <a:t>Ekman D, Light S, Björklund AK, Elofsson A. (2006) </a:t>
            </a:r>
            <a:r>
              <a:rPr lang="en-US" altLang="zh-CN" sz="1600" i="1" dirty="0" smtClean="0"/>
              <a:t>What properties characterize the hub proteins of the protein-protein interaction network of Saccharomyces cerevisiae?</a:t>
            </a:r>
            <a:r>
              <a:rPr lang="en-US" altLang="zh-CN" sz="1600" dirty="0" smtClean="0"/>
              <a:t> Genome Biol. 2006;7(6):R45</a:t>
            </a:r>
            <a:endParaRPr lang="zh-CN" altLang="en-US" sz="1600" dirty="0"/>
          </a:p>
        </p:txBody>
      </p:sp>
      <p:sp>
        <p:nvSpPr>
          <p:cNvPr id="14" name="TextBox 13"/>
          <p:cNvSpPr txBox="1"/>
          <p:nvPr/>
        </p:nvSpPr>
        <p:spPr>
          <a:xfrm>
            <a:off x="251520" y="2204864"/>
            <a:ext cx="5472608" cy="3970318"/>
          </a:xfrm>
          <a:prstGeom prst="rect">
            <a:avLst/>
          </a:prstGeom>
          <a:noFill/>
          <a:ln>
            <a:solidFill>
              <a:schemeClr val="tx1"/>
            </a:solidFill>
          </a:ln>
        </p:spPr>
        <p:txBody>
          <a:bodyPr wrap="square" rtlCol="0">
            <a:spAutoFit/>
          </a:bodyPr>
          <a:lstStyle/>
          <a:p>
            <a:r>
              <a:rPr lang="en-US" altLang="zh-CN" dirty="0" smtClean="0"/>
              <a:t>“The protein-protein interaction network is susceptible to targeted attacks on the hubs of the network. Since hub proteins are pivotal for the robustness of the protein-protein network, it is conceivable that the </a:t>
            </a:r>
            <a:r>
              <a:rPr lang="en-US" altLang="zh-CN" i="1" dirty="0" smtClean="0"/>
              <a:t>S. cerevisiae genome may </a:t>
            </a:r>
            <a:r>
              <a:rPr lang="en-US" altLang="zh-CN" dirty="0" smtClean="0"/>
              <a:t>contain more genetically redundant duplicates of the hubs compared to other proteins. On the other hand, gene duplications may cause an imbalance in the concentration of the components of protein-protein complexes that might be deleterious. The first mechanism predicts that the hubs should have a higher fraction of paralogs than other proteins. In contrast, the latter mechanism, which is sometimes referred to as dosage sensitivity, predicts the opposite.”</a:t>
            </a:r>
            <a:endParaRPr lang="zh-CN" altLang="en-US"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组合 14"/>
          <p:cNvGrpSpPr/>
          <p:nvPr/>
        </p:nvGrpSpPr>
        <p:grpSpPr>
          <a:xfrm>
            <a:off x="107504" y="1052736"/>
            <a:ext cx="4536504" cy="4248472"/>
            <a:chOff x="251520" y="1196752"/>
            <a:chExt cx="4536504" cy="4248472"/>
          </a:xfrm>
        </p:grpSpPr>
        <p:sp>
          <p:nvSpPr>
            <p:cNvPr id="5" name="TextBox 4"/>
            <p:cNvSpPr txBox="1"/>
            <p:nvPr/>
          </p:nvSpPr>
          <p:spPr>
            <a:xfrm>
              <a:off x="323528" y="1268760"/>
              <a:ext cx="4320480" cy="369332"/>
            </a:xfrm>
            <a:prstGeom prst="rect">
              <a:avLst/>
            </a:prstGeom>
            <a:noFill/>
            <a:ln>
              <a:solidFill>
                <a:schemeClr val="tx1"/>
              </a:solidFill>
            </a:ln>
          </p:spPr>
          <p:txBody>
            <a:bodyPr wrap="square" rtlCol="0">
              <a:spAutoFit/>
            </a:bodyPr>
            <a:lstStyle/>
            <a:p>
              <a:pPr algn="ctr"/>
              <a:r>
                <a:rPr lang="en-US" altLang="zh-CN" dirty="0" smtClean="0"/>
                <a:t>Plagiarized Version</a:t>
              </a:r>
              <a:endParaRPr lang="zh-CN" altLang="en-US" dirty="0"/>
            </a:p>
          </p:txBody>
        </p:sp>
        <p:sp>
          <p:nvSpPr>
            <p:cNvPr id="8" name="TextBox 7"/>
            <p:cNvSpPr txBox="1"/>
            <p:nvPr/>
          </p:nvSpPr>
          <p:spPr>
            <a:xfrm>
              <a:off x="323528" y="1700808"/>
              <a:ext cx="4320480" cy="3600986"/>
            </a:xfrm>
            <a:prstGeom prst="rect">
              <a:avLst/>
            </a:prstGeom>
            <a:noFill/>
            <a:ln>
              <a:solidFill>
                <a:schemeClr val="tx1"/>
              </a:solidFill>
            </a:ln>
          </p:spPr>
          <p:txBody>
            <a:bodyPr wrap="square" rtlCol="0">
              <a:spAutoFit/>
            </a:bodyPr>
            <a:lstStyle/>
            <a:p>
              <a:r>
                <a:rPr lang="en-US" altLang="zh-CN" sz="1600" dirty="0" smtClean="0"/>
                <a:t>Hub proteins should have </a:t>
              </a:r>
              <a:r>
                <a:rPr lang="en-US" altLang="zh-CN" sz="1600" dirty="0" smtClean="0">
                  <a:solidFill>
                    <a:schemeClr val="accent6">
                      <a:lumMod val="75000"/>
                    </a:schemeClr>
                  </a:solidFill>
                </a:rPr>
                <a:t>a higher fraction of paralogs</a:t>
              </a:r>
              <a:r>
                <a:rPr lang="en-US" altLang="zh-CN" sz="1600" dirty="0" smtClean="0"/>
                <a:t> than other proteins since</a:t>
              </a:r>
              <a:r>
                <a:rPr lang="en-US" altLang="zh-CN" sz="1600" dirty="0" smtClean="0">
                  <a:solidFill>
                    <a:srgbClr val="7030A0"/>
                  </a:solidFill>
                </a:rPr>
                <a:t> hubs are crucial to the robustness of the protein-protein interaction network </a:t>
              </a:r>
              <a:r>
                <a:rPr lang="en-US" altLang="zh-CN" sz="1600" dirty="0" smtClean="0"/>
                <a:t>and </a:t>
              </a:r>
              <a:r>
                <a:rPr lang="en-US" altLang="zh-CN" sz="1600" dirty="0" smtClean="0">
                  <a:solidFill>
                    <a:schemeClr val="accent3">
                      <a:lumMod val="75000"/>
                    </a:schemeClr>
                  </a:solidFill>
                </a:rPr>
                <a:t>S. cerevisiae genome may contain more genetically redundant duplicates</a:t>
              </a:r>
              <a:r>
                <a:rPr lang="en-US" altLang="zh-CN" sz="1600" dirty="0" smtClean="0"/>
                <a:t>. In contrast, dosage sensitivity refered to </a:t>
              </a:r>
              <a:r>
                <a:rPr lang="en-US" altLang="zh-CN" sz="1600" dirty="0" smtClean="0">
                  <a:solidFill>
                    <a:schemeClr val="tx2">
                      <a:lumMod val="60000"/>
                      <a:lumOff val="40000"/>
                    </a:schemeClr>
                  </a:solidFill>
                </a:rPr>
                <a:t>an imbalance in the concentration of the components of protein-protein complexes</a:t>
              </a:r>
              <a:r>
                <a:rPr lang="en-US" altLang="zh-CN" sz="1600" dirty="0" smtClean="0"/>
                <a:t> caused by gene duplications predicts the opposite.</a:t>
              </a:r>
            </a:p>
            <a:p>
              <a:endParaRPr lang="en-US" altLang="zh-CN" sz="1400" dirty="0" smtClean="0"/>
            </a:p>
            <a:p>
              <a:r>
                <a:rPr lang="en-US" altLang="zh-CN" sz="1400" dirty="0" smtClean="0"/>
                <a:t>Reference: </a:t>
              </a:r>
            </a:p>
            <a:p>
              <a:r>
                <a:rPr lang="en-US" altLang="zh-CN" sz="1400" dirty="0" smtClean="0"/>
                <a:t>Ekman D, Light S, Björklund AK, Elofsson A. (2006) </a:t>
              </a:r>
              <a:r>
                <a:rPr lang="en-US" altLang="zh-CN" sz="1400" i="1" dirty="0" smtClean="0"/>
                <a:t>What properties characterize the hub proteins of the protein-protein interaction network of Saccharomyces cerevisiae?</a:t>
              </a:r>
              <a:r>
                <a:rPr lang="en-US" altLang="zh-CN" sz="1400" dirty="0" smtClean="0"/>
                <a:t> Genome Biol. 2006;7(6):R45</a:t>
              </a:r>
              <a:endParaRPr lang="zh-CN" altLang="en-US" sz="1400" dirty="0" smtClean="0"/>
            </a:p>
          </p:txBody>
        </p:sp>
        <p:sp>
          <p:nvSpPr>
            <p:cNvPr id="13" name="矩形 12"/>
            <p:cNvSpPr/>
            <p:nvPr/>
          </p:nvSpPr>
          <p:spPr>
            <a:xfrm>
              <a:off x="251520" y="1196752"/>
              <a:ext cx="4536504" cy="424847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nvPr>
        </p:nvSpPr>
        <p:spPr>
          <a:xfrm>
            <a:off x="539552" y="0"/>
            <a:ext cx="8147248" cy="922114"/>
          </a:xfrm>
        </p:spPr>
        <p:txBody>
          <a:bodyPr/>
          <a:lstStyle/>
          <a:p>
            <a:r>
              <a:rPr lang="en-US" altLang="zh-CN" dirty="0" smtClean="0"/>
              <a:t>Example of Paraphrasing I(Cont.)</a:t>
            </a:r>
            <a:endParaRPr lang="zh-CN" altLang="en-US" dirty="0"/>
          </a:p>
        </p:txBody>
      </p:sp>
      <p:sp>
        <p:nvSpPr>
          <p:cNvPr id="11" name="TextBox 10"/>
          <p:cNvSpPr txBox="1"/>
          <p:nvPr/>
        </p:nvSpPr>
        <p:spPr>
          <a:xfrm>
            <a:off x="5004048" y="980728"/>
            <a:ext cx="3888432" cy="1661993"/>
          </a:xfrm>
          <a:prstGeom prst="rect">
            <a:avLst/>
          </a:prstGeom>
          <a:noFill/>
        </p:spPr>
        <p:txBody>
          <a:bodyPr wrap="square" rtlCol="0">
            <a:spAutoFit/>
          </a:bodyPr>
          <a:lstStyle/>
          <a:p>
            <a:r>
              <a:rPr lang="en-US" altLang="zh-CN" b="1" dirty="0" smtClean="0"/>
              <a:t>Explanation</a:t>
            </a:r>
            <a:r>
              <a:rPr lang="en-US" altLang="zh-CN" dirty="0" smtClean="0"/>
              <a:t>: </a:t>
            </a:r>
          </a:p>
          <a:p>
            <a:r>
              <a:rPr lang="en-US" altLang="zh-CN" sz="1400" dirty="0" smtClean="0"/>
              <a:t>This example has been plagiarized. The student has only moved the original author's words around, inserting and deleting small portions as needed. The student has not used quotation marks for the portions that are still identical to the original, and has not credited the original author.</a:t>
            </a:r>
            <a:endParaRPr lang="zh-CN" altLang="en-US" sz="1400" dirty="0"/>
          </a:p>
        </p:txBody>
      </p:sp>
      <p:grpSp>
        <p:nvGrpSpPr>
          <p:cNvPr id="16" name="组合 15"/>
          <p:cNvGrpSpPr/>
          <p:nvPr/>
        </p:nvGrpSpPr>
        <p:grpSpPr>
          <a:xfrm>
            <a:off x="4932040" y="2880320"/>
            <a:ext cx="4104456" cy="3861048"/>
            <a:chOff x="4932040" y="2880320"/>
            <a:chExt cx="4104456" cy="3861048"/>
          </a:xfrm>
        </p:grpSpPr>
        <p:sp>
          <p:nvSpPr>
            <p:cNvPr id="9" name="TextBox 8"/>
            <p:cNvSpPr txBox="1"/>
            <p:nvPr/>
          </p:nvSpPr>
          <p:spPr>
            <a:xfrm>
              <a:off x="5004048" y="3356992"/>
              <a:ext cx="3960440" cy="3323987"/>
            </a:xfrm>
            <a:prstGeom prst="rect">
              <a:avLst/>
            </a:prstGeom>
            <a:noFill/>
            <a:ln>
              <a:solidFill>
                <a:schemeClr val="tx1"/>
              </a:solidFill>
            </a:ln>
          </p:spPr>
          <p:txBody>
            <a:bodyPr wrap="square" rtlCol="0">
              <a:spAutoFit/>
            </a:bodyPr>
            <a:lstStyle/>
            <a:p>
              <a:r>
                <a:rPr lang="en-US" altLang="zh-CN" sz="1400" dirty="0" smtClean="0"/>
                <a:t>“The protein-protein interaction network is susceptible to targeted attacks on the hubs of the network. Since </a:t>
              </a:r>
              <a:r>
                <a:rPr lang="en-US" altLang="zh-CN" sz="1400" b="1" dirty="0" smtClean="0">
                  <a:solidFill>
                    <a:srgbClr val="7030A0"/>
                  </a:solidFill>
                </a:rPr>
                <a:t>hub proteins are pivotal for the robustness of the protein-protein network</a:t>
              </a:r>
              <a:r>
                <a:rPr lang="en-US" altLang="zh-CN" sz="1400" dirty="0" smtClean="0"/>
                <a:t>, it is conceivable that </a:t>
              </a:r>
              <a:r>
                <a:rPr lang="en-US" altLang="zh-CN" sz="1400" b="1" dirty="0" smtClean="0">
                  <a:solidFill>
                    <a:schemeClr val="accent3">
                      <a:lumMod val="75000"/>
                    </a:schemeClr>
                  </a:solidFill>
                </a:rPr>
                <a:t>the </a:t>
              </a:r>
              <a:r>
                <a:rPr lang="en-US" altLang="zh-CN" sz="1400" b="1" i="1" dirty="0" smtClean="0">
                  <a:solidFill>
                    <a:schemeClr val="accent3">
                      <a:lumMod val="75000"/>
                    </a:schemeClr>
                  </a:solidFill>
                </a:rPr>
                <a:t>S. cerevisiae genome may </a:t>
              </a:r>
              <a:r>
                <a:rPr lang="en-US" altLang="zh-CN" sz="1400" b="1" dirty="0" smtClean="0">
                  <a:solidFill>
                    <a:schemeClr val="accent3">
                      <a:lumMod val="75000"/>
                    </a:schemeClr>
                  </a:solidFill>
                </a:rPr>
                <a:t>contain more genetically redundant duplicates</a:t>
              </a:r>
              <a:r>
                <a:rPr lang="en-US" altLang="zh-CN" sz="1400" dirty="0" smtClean="0"/>
                <a:t> of the hubs compared to other proteins. On the other hand, gene duplications may cause </a:t>
              </a:r>
              <a:r>
                <a:rPr lang="en-US" altLang="zh-CN" sz="1400" b="1" dirty="0" smtClean="0">
                  <a:solidFill>
                    <a:schemeClr val="tx2">
                      <a:lumMod val="60000"/>
                      <a:lumOff val="40000"/>
                    </a:schemeClr>
                  </a:solidFill>
                </a:rPr>
                <a:t>an imbalance in the concentration of the components of protein-protein complexes </a:t>
              </a:r>
              <a:r>
                <a:rPr lang="en-US" altLang="zh-CN" sz="1400" dirty="0" smtClean="0"/>
                <a:t>that might be deleterious. The first mechanism predicts that the hubs should </a:t>
              </a:r>
              <a:r>
                <a:rPr lang="en-US" altLang="zh-CN" sz="1400" b="1" dirty="0" smtClean="0">
                  <a:solidFill>
                    <a:schemeClr val="accent6">
                      <a:lumMod val="75000"/>
                    </a:schemeClr>
                  </a:solidFill>
                </a:rPr>
                <a:t>have a higher fraction of paralogs</a:t>
              </a:r>
              <a:r>
                <a:rPr lang="en-US" altLang="zh-CN" sz="1400" dirty="0" smtClean="0"/>
                <a:t> than other proteins. In contrast, the latter mechanism, which is sometimes referred to as dosage sensitivity, predicts the opposite.”</a:t>
              </a:r>
              <a:endParaRPr lang="zh-CN" altLang="en-US" sz="1400" dirty="0"/>
            </a:p>
          </p:txBody>
        </p:sp>
        <p:sp>
          <p:nvSpPr>
            <p:cNvPr id="12" name="TextBox 11"/>
            <p:cNvSpPr txBox="1"/>
            <p:nvPr/>
          </p:nvSpPr>
          <p:spPr>
            <a:xfrm>
              <a:off x="5004048" y="2924944"/>
              <a:ext cx="3960440" cy="369332"/>
            </a:xfrm>
            <a:prstGeom prst="rect">
              <a:avLst/>
            </a:prstGeom>
            <a:noFill/>
            <a:ln>
              <a:solidFill>
                <a:schemeClr val="tx1"/>
              </a:solidFill>
            </a:ln>
          </p:spPr>
          <p:txBody>
            <a:bodyPr wrap="square" rtlCol="0">
              <a:spAutoFit/>
            </a:bodyPr>
            <a:lstStyle/>
            <a:p>
              <a:pPr algn="ctr"/>
              <a:r>
                <a:rPr lang="en-US" altLang="zh-CN" dirty="0" smtClean="0"/>
                <a:t>Original source </a:t>
              </a:r>
              <a:endParaRPr lang="zh-CN" altLang="en-US" dirty="0"/>
            </a:p>
          </p:txBody>
        </p:sp>
        <p:sp>
          <p:nvSpPr>
            <p:cNvPr id="14" name="矩形 13"/>
            <p:cNvSpPr/>
            <p:nvPr/>
          </p:nvSpPr>
          <p:spPr>
            <a:xfrm>
              <a:off x="4932040" y="2880320"/>
              <a:ext cx="4104456" cy="3861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7" name="矩形 16"/>
          <p:cNvSpPr/>
          <p:nvPr/>
        </p:nvSpPr>
        <p:spPr>
          <a:xfrm>
            <a:off x="4283968" y="2492896"/>
            <a:ext cx="1059075" cy="923330"/>
          </a:xfrm>
          <a:prstGeom prst="rect">
            <a:avLst/>
          </a:prstGeom>
          <a:noFill/>
        </p:spPr>
        <p:txBody>
          <a:bodyPr wrap="square" lIns="91440" tIns="45720" rIns="91440" bIns="45720">
            <a:spAutoFit/>
          </a:bodyPr>
          <a:lstStyle/>
          <a:p>
            <a:pPr algn="ctr"/>
            <a:r>
              <a:rPr lang="en-US" altLang="zh-CN"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VS</a:t>
            </a:r>
            <a:endParaRPr lang="zh-CN" alt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Example of Paraphrasing I(Cont.)</a:t>
            </a:r>
            <a:endParaRPr lang="zh-CN" altLang="en-US" dirty="0"/>
          </a:p>
        </p:txBody>
      </p:sp>
      <p:grpSp>
        <p:nvGrpSpPr>
          <p:cNvPr id="7" name="组合 6"/>
          <p:cNvGrpSpPr/>
          <p:nvPr/>
        </p:nvGrpSpPr>
        <p:grpSpPr>
          <a:xfrm>
            <a:off x="611560" y="1556792"/>
            <a:ext cx="4536504" cy="4464496"/>
            <a:chOff x="251520" y="1196752"/>
            <a:chExt cx="4536504" cy="4464496"/>
          </a:xfrm>
        </p:grpSpPr>
        <p:sp>
          <p:nvSpPr>
            <p:cNvPr id="8" name="TextBox 7"/>
            <p:cNvSpPr txBox="1"/>
            <p:nvPr/>
          </p:nvSpPr>
          <p:spPr>
            <a:xfrm>
              <a:off x="323528" y="1268760"/>
              <a:ext cx="4320480" cy="369332"/>
            </a:xfrm>
            <a:prstGeom prst="rect">
              <a:avLst/>
            </a:prstGeom>
            <a:noFill/>
            <a:ln>
              <a:solidFill>
                <a:schemeClr val="tx1"/>
              </a:solidFill>
            </a:ln>
          </p:spPr>
          <p:txBody>
            <a:bodyPr wrap="square" rtlCol="0">
              <a:spAutoFit/>
            </a:bodyPr>
            <a:lstStyle/>
            <a:p>
              <a:pPr algn="ctr"/>
              <a:r>
                <a:rPr lang="en-US" altLang="zh-CN" dirty="0" smtClean="0"/>
                <a:t>Correct Version</a:t>
              </a:r>
            </a:p>
          </p:txBody>
        </p:sp>
        <p:sp>
          <p:nvSpPr>
            <p:cNvPr id="9" name="TextBox 8"/>
            <p:cNvSpPr txBox="1"/>
            <p:nvPr/>
          </p:nvSpPr>
          <p:spPr>
            <a:xfrm>
              <a:off x="323528" y="1700808"/>
              <a:ext cx="4320480" cy="3847207"/>
            </a:xfrm>
            <a:prstGeom prst="rect">
              <a:avLst/>
            </a:prstGeom>
            <a:noFill/>
            <a:ln>
              <a:solidFill>
                <a:schemeClr val="tx1"/>
              </a:solidFill>
            </a:ln>
          </p:spPr>
          <p:txBody>
            <a:bodyPr wrap="square" rtlCol="0">
              <a:spAutoFit/>
            </a:bodyPr>
            <a:lstStyle/>
            <a:p>
              <a:r>
                <a:rPr lang="en-US" altLang="zh-CN" sz="1600" dirty="0" smtClean="0"/>
                <a:t>According to Ekman D </a:t>
              </a:r>
              <a:r>
                <a:rPr lang="en-US" altLang="zh-CN" sz="1600" i="1" dirty="0" smtClean="0"/>
                <a:t>et al</a:t>
              </a:r>
              <a:r>
                <a:rPr lang="en-US" altLang="zh-CN" sz="1600" dirty="0" smtClean="0"/>
                <a:t> (2006), two mechanisms give opposite predictions on the amount of hub proteins’ paralogs. Given the importance of hubs in network robustness, a higher duplicability of hub proteins in the </a:t>
              </a:r>
              <a:r>
                <a:rPr lang="en-US" altLang="zh-CN" sz="1600" i="1" dirty="0" smtClean="0"/>
                <a:t>S. cerevisiae genome</a:t>
              </a:r>
              <a:r>
                <a:rPr lang="en-US" altLang="zh-CN" sz="1600" dirty="0" smtClean="0"/>
                <a:t> is expected while dosage sensitivity indicates the contrary conclusion since higher duplications of gene may break the balance of interaction complexes which is considered harmful.</a:t>
              </a:r>
            </a:p>
            <a:p>
              <a:endParaRPr lang="en-US" altLang="zh-CN" sz="1400" dirty="0" smtClean="0"/>
            </a:p>
            <a:p>
              <a:r>
                <a:rPr lang="en-US" altLang="zh-CN" sz="1400" dirty="0" smtClean="0"/>
                <a:t>Reference: </a:t>
              </a:r>
            </a:p>
            <a:p>
              <a:r>
                <a:rPr lang="en-US" altLang="zh-CN" sz="1400" dirty="0" smtClean="0"/>
                <a:t>Ekman D, Light S, Björklund AK, Elofsson A. (2006) What properties characterize the hub proteins of the protein-protein interaction network of Saccharomyces cerevisiae? Genome Biol. 2006;7(6):R45</a:t>
              </a:r>
            </a:p>
          </p:txBody>
        </p:sp>
        <p:sp>
          <p:nvSpPr>
            <p:cNvPr id="10" name="矩形 9"/>
            <p:cNvSpPr/>
            <p:nvPr/>
          </p:nvSpPr>
          <p:spPr>
            <a:xfrm>
              <a:off x="251520" y="1196752"/>
              <a:ext cx="4536504" cy="446449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TextBox 10"/>
          <p:cNvSpPr txBox="1"/>
          <p:nvPr/>
        </p:nvSpPr>
        <p:spPr>
          <a:xfrm>
            <a:off x="5292080" y="2204864"/>
            <a:ext cx="3600400" cy="2585323"/>
          </a:xfrm>
          <a:prstGeom prst="rect">
            <a:avLst/>
          </a:prstGeom>
          <a:noFill/>
        </p:spPr>
        <p:txBody>
          <a:bodyPr wrap="square" rtlCol="0">
            <a:spAutoFit/>
          </a:bodyPr>
          <a:lstStyle/>
          <a:p>
            <a:r>
              <a:rPr lang="en-US" altLang="zh-CN" b="1" dirty="0" smtClean="0"/>
              <a:t>Explanation</a:t>
            </a:r>
            <a:r>
              <a:rPr lang="en-US" altLang="zh-CN" dirty="0" smtClean="0"/>
              <a:t>: </a:t>
            </a:r>
          </a:p>
          <a:p>
            <a:r>
              <a:rPr lang="en-US" altLang="zh-CN" dirty="0" smtClean="0"/>
              <a:t>This example has been paraphrased and is not considered plagiarized. The student credits the original author at the beginning of the paraphrased passage and again at the end to indicate that the ideas continue to be drawn from this author's work.</a:t>
            </a:r>
            <a:endParaRPr lang="zh-CN" altLang="en-US"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Open source code</a:t>
            </a:r>
            <a:endParaRPr lang="en-US" dirty="0"/>
          </a:p>
        </p:txBody>
      </p:sp>
      <p:sp>
        <p:nvSpPr>
          <p:cNvPr id="3" name="Content Placeholder 2"/>
          <p:cNvSpPr>
            <a:spLocks noGrp="1"/>
          </p:cNvSpPr>
          <p:nvPr>
            <p:ph idx="1"/>
          </p:nvPr>
        </p:nvSpPr>
        <p:spPr/>
        <p:txBody>
          <a:bodyPr>
            <a:normAutofit fontScale="70000" lnSpcReduction="20000"/>
          </a:bodyPr>
          <a:lstStyle/>
          <a:p>
            <a:r>
              <a:rPr lang="en-US" dirty="0"/>
              <a:t>Now given we're focused on open source </a:t>
            </a:r>
            <a:r>
              <a:rPr lang="en-US" dirty="0" smtClean="0"/>
              <a:t>then</a:t>
            </a:r>
          </a:p>
          <a:p>
            <a:r>
              <a:rPr lang="en-US" dirty="0" smtClean="0"/>
              <a:t>What </a:t>
            </a:r>
            <a:r>
              <a:rPr lang="en-US" dirty="0"/>
              <a:t>is practical </a:t>
            </a:r>
            <a:r>
              <a:rPr lang="en-US" altLang="zh-CN" dirty="0" smtClean="0"/>
              <a:t>definition</a:t>
            </a:r>
            <a:r>
              <a:rPr lang="en-US" dirty="0" smtClean="0"/>
              <a:t> </a:t>
            </a:r>
            <a:r>
              <a:rPr lang="en-US" dirty="0"/>
              <a:t>of </a:t>
            </a:r>
            <a:r>
              <a:rPr lang="en-US" dirty="0" smtClean="0"/>
              <a:t>plagiarism </a:t>
            </a:r>
            <a:r>
              <a:rPr lang="en-US" dirty="0"/>
              <a:t>for computer codes </a:t>
            </a:r>
            <a:r>
              <a:rPr lang="en-US" dirty="0" smtClean="0"/>
              <a:t>?</a:t>
            </a:r>
          </a:p>
          <a:p>
            <a:r>
              <a:rPr lang="en-US" dirty="0" smtClean="0"/>
              <a:t>Currently</a:t>
            </a:r>
            <a:r>
              <a:rPr lang="en-US" dirty="0"/>
              <a:t>, this </a:t>
            </a:r>
            <a:r>
              <a:rPr lang="en-US" dirty="0" smtClean="0"/>
              <a:t>is under </a:t>
            </a:r>
            <a:r>
              <a:rPr lang="en-US" dirty="0"/>
              <a:t>discussion and there's no hard answer. However</a:t>
            </a:r>
            <a:r>
              <a:rPr lang="en-US" dirty="0" smtClean="0"/>
              <a:t>, </a:t>
            </a:r>
            <a:r>
              <a:rPr lang="en-US" b="1" dirty="0" smtClean="0"/>
              <a:t>you </a:t>
            </a:r>
            <a:r>
              <a:rPr lang="en-US" b="1" dirty="0"/>
              <a:t>know when you see it </a:t>
            </a:r>
            <a:r>
              <a:rPr lang="en-US" dirty="0" smtClean="0"/>
              <a:t>.</a:t>
            </a:r>
          </a:p>
          <a:p>
            <a:r>
              <a:rPr lang="en-US" dirty="0" smtClean="0"/>
              <a:t>Here‘s </a:t>
            </a:r>
            <a:r>
              <a:rPr lang="en-US" dirty="0"/>
              <a:t>some practical guidelines </a:t>
            </a:r>
            <a:r>
              <a:rPr lang="en-US" dirty="0" smtClean="0"/>
              <a:t>:</a:t>
            </a:r>
            <a:br>
              <a:rPr lang="en-US" dirty="0" smtClean="0"/>
            </a:br>
            <a:r>
              <a:rPr lang="en-US" dirty="0" smtClean="0"/>
              <a:t/>
            </a:r>
            <a:br>
              <a:rPr lang="en-US" dirty="0" smtClean="0"/>
            </a:br>
            <a:r>
              <a:rPr lang="en-US" dirty="0" smtClean="0"/>
              <a:t>“The </a:t>
            </a:r>
            <a:r>
              <a:rPr lang="en-US" dirty="0"/>
              <a:t>following guidelines are provided to help in determining if an</a:t>
            </a:r>
            <a:br>
              <a:rPr lang="en-US" dirty="0"/>
            </a:br>
            <a:r>
              <a:rPr lang="en-US" dirty="0"/>
              <a:t>incident of copying </a:t>
            </a:r>
            <a:r>
              <a:rPr lang="en-US" dirty="0" smtClean="0"/>
              <a:t>or plagiarism </a:t>
            </a:r>
            <a:r>
              <a:rPr lang="en-US" dirty="0"/>
              <a:t>has occurred.</a:t>
            </a:r>
            <a:br>
              <a:rPr lang="en-US" dirty="0"/>
            </a:br>
            <a:r>
              <a:rPr lang="en-US" dirty="0"/>
              <a:t>· The lecturer may suspect a student of program plagiarism if the</a:t>
            </a:r>
            <a:br>
              <a:rPr lang="en-US" dirty="0"/>
            </a:br>
            <a:r>
              <a:rPr lang="en-US" dirty="0"/>
              <a:t>student submits </a:t>
            </a:r>
            <a:r>
              <a:rPr lang="en-US" dirty="0" smtClean="0"/>
              <a:t>a program </a:t>
            </a:r>
            <a:r>
              <a:rPr lang="en-US" dirty="0"/>
              <a:t>that is so similar to the program submitted by a present </a:t>
            </a:r>
            <a:r>
              <a:rPr lang="en-US" dirty="0" smtClean="0"/>
              <a:t>or past </a:t>
            </a:r>
            <a:r>
              <a:rPr lang="en-US" dirty="0"/>
              <a:t>student, </a:t>
            </a:r>
            <a:r>
              <a:rPr lang="en-US" dirty="0" smtClean="0"/>
              <a:t>in whole </a:t>
            </a:r>
            <a:r>
              <a:rPr lang="en-US" dirty="0"/>
              <a:t>or in part, in the course that the solutions may be converted </a:t>
            </a:r>
            <a:r>
              <a:rPr lang="en-US" dirty="0" smtClean="0"/>
              <a:t>to one </a:t>
            </a:r>
            <a:r>
              <a:rPr lang="en-US" dirty="0"/>
              <a:t>another </a:t>
            </a:r>
            <a:r>
              <a:rPr lang="en-US" dirty="0" smtClean="0"/>
              <a:t>by a </a:t>
            </a:r>
            <a:r>
              <a:rPr lang="en-US" dirty="0"/>
              <a:t>simple mechanical transformation</a:t>
            </a:r>
            <a:r>
              <a:rPr lang="en-US" dirty="0" smtClean="0"/>
              <a:t>.”</a:t>
            </a:r>
            <a:endParaRPr lang="en-US" dirty="0"/>
          </a:p>
        </p:txBody>
      </p:sp>
      <p:sp>
        <p:nvSpPr>
          <p:cNvPr id="4" name="TextBox 3"/>
          <p:cNvSpPr txBox="1"/>
          <p:nvPr/>
        </p:nvSpPr>
        <p:spPr>
          <a:xfrm>
            <a:off x="2483768" y="5589240"/>
            <a:ext cx="6480720" cy="461665"/>
          </a:xfrm>
          <a:prstGeom prst="rect">
            <a:avLst/>
          </a:prstGeom>
          <a:noFill/>
          <a:ln>
            <a:solidFill>
              <a:schemeClr val="tx1"/>
            </a:solidFill>
          </a:ln>
        </p:spPr>
        <p:txBody>
          <a:bodyPr wrap="square" rtlCol="0">
            <a:spAutoFit/>
          </a:bodyPr>
          <a:lstStyle/>
          <a:p>
            <a:r>
              <a:rPr lang="en-US" sz="1200" dirty="0"/>
              <a:t>from Policy on Copying and Plagiarism of Computer Program Submissions, University of Cape Town  </a:t>
            </a:r>
          </a:p>
          <a:p>
            <a:r>
              <a:rPr lang="en-US" sz="1200" dirty="0" smtClean="0"/>
              <a:t>http</a:t>
            </a:r>
            <a:r>
              <a:rPr lang="en-US" sz="1200" dirty="0"/>
              <a:t>://</a:t>
            </a:r>
            <a:r>
              <a:rPr lang="en-US" sz="1200" dirty="0" err="1"/>
              <a:t>www.cs.uct.ac.za</a:t>
            </a:r>
            <a:r>
              <a:rPr lang="en-US" sz="1200" dirty="0"/>
              <a:t>/teaching/forms/Department%20Plagiarism%20Policy.pdf</a:t>
            </a:r>
          </a:p>
        </p:txBody>
      </p:sp>
    </p:spTree>
    <p:extLst>
      <p:ext uri="{BB962C8B-B14F-4D97-AF65-F5344CB8AC3E}">
        <p14:creationId xmlns:p14="http://schemas.microsoft.com/office/powerpoint/2010/main" val="38168850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84"/>
            <a:ext cx="8229600" cy="1143000"/>
          </a:xfrm>
        </p:spPr>
        <p:txBody>
          <a:bodyPr/>
          <a:lstStyle/>
          <a:p>
            <a:r>
              <a:rPr lang="en-US" altLang="zh-CN" dirty="0" smtClean="0"/>
              <a:t>Example II—source code</a:t>
            </a:r>
            <a:endParaRPr lang="zh-CN" altLang="en-US" dirty="0"/>
          </a:p>
        </p:txBody>
      </p:sp>
      <p:sp>
        <p:nvSpPr>
          <p:cNvPr id="4" name="TextBox 3"/>
          <p:cNvSpPr txBox="1"/>
          <p:nvPr/>
        </p:nvSpPr>
        <p:spPr>
          <a:xfrm>
            <a:off x="611560" y="1484784"/>
            <a:ext cx="4608512" cy="369332"/>
          </a:xfrm>
          <a:prstGeom prst="rect">
            <a:avLst/>
          </a:prstGeom>
          <a:noFill/>
        </p:spPr>
        <p:txBody>
          <a:bodyPr wrap="square" rtlCol="0">
            <a:spAutoFit/>
          </a:bodyPr>
          <a:lstStyle/>
          <a:p>
            <a:endParaRPr lang="zh-CN" altLang="en-US" dirty="0"/>
          </a:p>
        </p:txBody>
      </p:sp>
      <p:sp>
        <p:nvSpPr>
          <p:cNvPr id="6" name="TextBox 5"/>
          <p:cNvSpPr txBox="1"/>
          <p:nvPr/>
        </p:nvSpPr>
        <p:spPr>
          <a:xfrm>
            <a:off x="3779912" y="6417186"/>
            <a:ext cx="4815448" cy="415498"/>
          </a:xfrm>
          <a:prstGeom prst="rect">
            <a:avLst/>
          </a:prstGeom>
          <a:noFill/>
          <a:ln>
            <a:solidFill>
              <a:schemeClr val="tx1"/>
            </a:solidFill>
          </a:ln>
        </p:spPr>
        <p:txBody>
          <a:bodyPr wrap="square" rtlCol="0">
            <a:spAutoFit/>
          </a:bodyPr>
          <a:lstStyle/>
          <a:p>
            <a:r>
              <a:rPr lang="en-US" altLang="zh-CN" sz="1050" dirty="0" smtClean="0"/>
              <a:t>Smith-Waterman Algorithm in Python , Source code from: </a:t>
            </a:r>
          </a:p>
          <a:p>
            <a:r>
              <a:rPr lang="en-US" altLang="zh-CN" sz="1050" dirty="0" smtClean="0"/>
              <a:t>http</a:t>
            </a:r>
            <a:r>
              <a:rPr lang="en-US" altLang="zh-CN" sz="1050" dirty="0"/>
              <a:t>://</a:t>
            </a:r>
            <a:r>
              <a:rPr lang="en-US" altLang="zh-CN" sz="1050" dirty="0" err="1"/>
              <a:t>forrestbao.blogspot.com</a:t>
            </a:r>
            <a:r>
              <a:rPr lang="en-US" altLang="zh-CN" sz="1050" dirty="0"/>
              <a:t>/2007/09/smith-waterman-algorithm-in-</a:t>
            </a:r>
            <a:r>
              <a:rPr lang="en-US" altLang="zh-CN" sz="1050" dirty="0" err="1"/>
              <a:t>process.html</a:t>
            </a:r>
            <a:endParaRPr lang="zh-CN" altLang="en-US" sz="1050" dirty="0"/>
          </a:p>
        </p:txBody>
      </p:sp>
      <p:pic>
        <p:nvPicPr>
          <p:cNvPr id="3" name="Picture 2"/>
          <p:cNvPicPr>
            <a:picLocks noChangeAspect="1"/>
          </p:cNvPicPr>
          <p:nvPr/>
        </p:nvPicPr>
        <p:blipFill>
          <a:blip r:embed="rId2" cstate="print"/>
          <a:stretch>
            <a:fillRect/>
          </a:stretch>
        </p:blipFill>
        <p:spPr>
          <a:xfrm>
            <a:off x="3635896" y="1052736"/>
            <a:ext cx="5046869" cy="5198709"/>
          </a:xfrm>
          <a:prstGeom prst="rect">
            <a:avLst/>
          </a:prstGeom>
          <a:ln>
            <a:solidFill>
              <a:schemeClr val="tx1"/>
            </a:solidFill>
          </a:ln>
        </p:spPr>
      </p:pic>
      <p:sp>
        <p:nvSpPr>
          <p:cNvPr id="5" name="TextBox 4"/>
          <p:cNvSpPr txBox="1"/>
          <p:nvPr/>
        </p:nvSpPr>
        <p:spPr>
          <a:xfrm>
            <a:off x="251520" y="2420888"/>
            <a:ext cx="2880320" cy="923330"/>
          </a:xfrm>
          <a:prstGeom prst="rect">
            <a:avLst/>
          </a:prstGeom>
          <a:noFill/>
        </p:spPr>
        <p:txBody>
          <a:bodyPr wrap="square" rtlCol="0">
            <a:spAutoFit/>
          </a:bodyPr>
          <a:lstStyle/>
          <a:p>
            <a:r>
              <a:rPr lang="en-US" dirty="0"/>
              <a:t>Next, we'll give you some practical </a:t>
            </a:r>
            <a:r>
              <a:rPr lang="en-US" dirty="0" smtClean="0"/>
              <a:t>example</a:t>
            </a:r>
            <a:r>
              <a:rPr lang="en-US" altLang="zh-CN" dirty="0" smtClean="0"/>
              <a:t>s</a:t>
            </a:r>
            <a:r>
              <a:rPr lang="en-US" dirty="0" smtClean="0"/>
              <a:t> </a:t>
            </a:r>
            <a:r>
              <a:rPr lang="en-US" dirty="0"/>
              <a:t>of know it </a:t>
            </a:r>
            <a:r>
              <a:rPr lang="en-US" dirty="0" smtClean="0"/>
              <a:t>when you </a:t>
            </a:r>
            <a:r>
              <a:rPr lang="en-US" dirty="0"/>
              <a:t>see it.</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Overview</a:t>
            </a:r>
            <a:endParaRPr lang="zh-CN" altLang="en-US" dirty="0"/>
          </a:p>
        </p:txBody>
      </p:sp>
      <p:sp>
        <p:nvSpPr>
          <p:cNvPr id="3" name="内容占位符 2"/>
          <p:cNvSpPr>
            <a:spLocks noGrp="1"/>
          </p:cNvSpPr>
          <p:nvPr>
            <p:ph idx="1"/>
          </p:nvPr>
        </p:nvSpPr>
        <p:spPr/>
        <p:txBody>
          <a:bodyPr>
            <a:normAutofit/>
          </a:bodyPr>
          <a:lstStyle/>
          <a:p>
            <a:r>
              <a:rPr lang="en-US" altLang="zh-CN" dirty="0" smtClean="0"/>
              <a:t>What is plagiarism</a:t>
            </a:r>
          </a:p>
          <a:p>
            <a:pPr lvl="1"/>
            <a:r>
              <a:rPr lang="en-US" altLang="zh-CN" dirty="0" smtClean="0"/>
              <a:t>Plagiarism for computer codes</a:t>
            </a:r>
          </a:p>
          <a:p>
            <a:r>
              <a:rPr lang="en-US" altLang="zh-CN" dirty="0" smtClean="0"/>
              <a:t>Why avoiding plagiarism</a:t>
            </a:r>
          </a:p>
          <a:p>
            <a:r>
              <a:rPr lang="en-US" altLang="zh-CN" dirty="0" smtClean="0"/>
              <a:t>Forms of plagiarism</a:t>
            </a:r>
          </a:p>
          <a:p>
            <a:r>
              <a:rPr lang="en-US" altLang="zh-CN" dirty="0" smtClean="0"/>
              <a:t>Ways to avoid plagiarism</a:t>
            </a:r>
          </a:p>
          <a:p>
            <a:pPr lvl="1"/>
            <a:r>
              <a:rPr lang="en-US" altLang="zh-CN" dirty="0" smtClean="0"/>
              <a:t>Quoting</a:t>
            </a:r>
          </a:p>
          <a:p>
            <a:pPr lvl="1"/>
            <a:r>
              <a:rPr lang="en-US" altLang="zh-CN" dirty="0" smtClean="0"/>
              <a:t>Paraphrasing</a:t>
            </a:r>
          </a:p>
          <a:p>
            <a:pPr lvl="0"/>
            <a:r>
              <a:rPr lang="en-US" altLang="zh-CN" dirty="0" smtClean="0"/>
              <a:t>How to avoid plagiarism</a:t>
            </a:r>
          </a:p>
          <a:p>
            <a:endParaRPr lang="zh-CN" alt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p:cNvPicPr>
            <a:picLocks noChangeAspect="1"/>
          </p:cNvPicPr>
          <p:nvPr/>
        </p:nvPicPr>
        <p:blipFill rotWithShape="1">
          <a:blip r:embed="rId3" cstate="print"/>
          <a:srcRect r="26143"/>
          <a:stretch/>
        </p:blipFill>
        <p:spPr>
          <a:xfrm>
            <a:off x="0" y="1268760"/>
            <a:ext cx="3829154" cy="5340559"/>
          </a:xfrm>
          <a:prstGeom prst="rect">
            <a:avLst/>
          </a:prstGeom>
          <a:ln>
            <a:solidFill>
              <a:schemeClr val="tx1"/>
            </a:solidFill>
          </a:ln>
        </p:spPr>
      </p:pic>
      <p:sp>
        <p:nvSpPr>
          <p:cNvPr id="2" name="标题 1"/>
          <p:cNvSpPr>
            <a:spLocks noGrp="1"/>
          </p:cNvSpPr>
          <p:nvPr>
            <p:ph type="title"/>
          </p:nvPr>
        </p:nvSpPr>
        <p:spPr>
          <a:xfrm>
            <a:off x="395536" y="0"/>
            <a:ext cx="8229600" cy="850106"/>
          </a:xfrm>
        </p:spPr>
        <p:txBody>
          <a:bodyPr/>
          <a:lstStyle/>
          <a:p>
            <a:r>
              <a:rPr lang="en-US" altLang="zh-CN" dirty="0" smtClean="0"/>
              <a:t>Example II—source code(Cont.)</a:t>
            </a:r>
            <a:endParaRPr lang="zh-CN" altLang="en-US" dirty="0"/>
          </a:p>
        </p:txBody>
      </p:sp>
      <p:sp>
        <p:nvSpPr>
          <p:cNvPr id="11" name="TextBox 10"/>
          <p:cNvSpPr txBox="1"/>
          <p:nvPr/>
        </p:nvSpPr>
        <p:spPr>
          <a:xfrm>
            <a:off x="4642992" y="5750004"/>
            <a:ext cx="4501008" cy="1107996"/>
          </a:xfrm>
          <a:prstGeom prst="rect">
            <a:avLst/>
          </a:prstGeom>
          <a:noFill/>
        </p:spPr>
        <p:txBody>
          <a:bodyPr wrap="square" rtlCol="0">
            <a:spAutoFit/>
          </a:bodyPr>
          <a:lstStyle/>
          <a:p>
            <a:r>
              <a:rPr lang="en-US" altLang="zh-CN" b="1" dirty="0" smtClean="0"/>
              <a:t>Explanation</a:t>
            </a:r>
            <a:r>
              <a:rPr lang="en-US" altLang="zh-CN" dirty="0" smtClean="0"/>
              <a:t>: </a:t>
            </a:r>
          </a:p>
          <a:p>
            <a:r>
              <a:rPr lang="en-US" altLang="zh-CN" sz="1600" dirty="0" smtClean="0"/>
              <a:t>This example has been plagiarized. The student has only changed variable names, function names and deleted comments and some lines. </a:t>
            </a:r>
          </a:p>
        </p:txBody>
      </p:sp>
      <p:sp>
        <p:nvSpPr>
          <p:cNvPr id="14" name="TextBox 13"/>
          <p:cNvSpPr txBox="1"/>
          <p:nvPr/>
        </p:nvSpPr>
        <p:spPr>
          <a:xfrm>
            <a:off x="0" y="836712"/>
            <a:ext cx="3203848" cy="369332"/>
          </a:xfrm>
          <a:prstGeom prst="rect">
            <a:avLst/>
          </a:prstGeom>
          <a:noFill/>
          <a:ln>
            <a:solidFill>
              <a:schemeClr val="tx1"/>
            </a:solidFill>
          </a:ln>
        </p:spPr>
        <p:txBody>
          <a:bodyPr wrap="square" rtlCol="0">
            <a:spAutoFit/>
          </a:bodyPr>
          <a:lstStyle/>
          <a:p>
            <a:pPr algn="ctr"/>
            <a:r>
              <a:rPr lang="en-US" altLang="zh-CN" dirty="0" smtClean="0"/>
              <a:t>Original Source</a:t>
            </a:r>
            <a:endParaRPr lang="zh-CN" altLang="en-US" dirty="0"/>
          </a:p>
        </p:txBody>
      </p:sp>
      <p:grpSp>
        <p:nvGrpSpPr>
          <p:cNvPr id="13" name="组合 12"/>
          <p:cNvGrpSpPr/>
          <p:nvPr/>
        </p:nvGrpSpPr>
        <p:grpSpPr>
          <a:xfrm>
            <a:off x="3275856" y="836712"/>
            <a:ext cx="5904656" cy="4896544"/>
            <a:chOff x="323528" y="1268760"/>
            <a:chExt cx="5904656" cy="4896544"/>
          </a:xfrm>
        </p:grpSpPr>
        <p:pic>
          <p:nvPicPr>
            <p:cNvPr id="2051" name="Picture 3"/>
            <p:cNvPicPr>
              <a:picLocks noChangeAspect="1" noChangeArrowheads="1"/>
            </p:cNvPicPr>
            <p:nvPr/>
          </p:nvPicPr>
          <p:blipFill>
            <a:blip r:embed="rId4" cstate="print"/>
            <a:srcRect/>
            <a:stretch>
              <a:fillRect/>
            </a:stretch>
          </p:blipFill>
          <p:spPr bwMode="auto">
            <a:xfrm>
              <a:off x="341734" y="1700808"/>
              <a:ext cx="5886450" cy="4419600"/>
            </a:xfrm>
            <a:prstGeom prst="rect">
              <a:avLst/>
            </a:prstGeom>
            <a:noFill/>
            <a:ln w="9525">
              <a:noFill/>
              <a:miter lim="800000"/>
              <a:headEnd/>
              <a:tailEnd/>
            </a:ln>
          </p:spPr>
        </p:pic>
        <p:grpSp>
          <p:nvGrpSpPr>
            <p:cNvPr id="10" name="组合 9"/>
            <p:cNvGrpSpPr/>
            <p:nvPr/>
          </p:nvGrpSpPr>
          <p:grpSpPr>
            <a:xfrm>
              <a:off x="323528" y="1268760"/>
              <a:ext cx="5904656" cy="4896544"/>
              <a:chOff x="755576" y="1268760"/>
              <a:chExt cx="5904656" cy="4896544"/>
            </a:xfrm>
          </p:grpSpPr>
          <p:sp>
            <p:nvSpPr>
              <p:cNvPr id="8" name="TextBox 7"/>
              <p:cNvSpPr txBox="1"/>
              <p:nvPr/>
            </p:nvSpPr>
            <p:spPr>
              <a:xfrm>
                <a:off x="755576" y="1268760"/>
                <a:ext cx="5904656" cy="369332"/>
              </a:xfrm>
              <a:prstGeom prst="rect">
                <a:avLst/>
              </a:prstGeom>
              <a:noFill/>
              <a:ln>
                <a:solidFill>
                  <a:schemeClr val="tx1"/>
                </a:solidFill>
              </a:ln>
            </p:spPr>
            <p:txBody>
              <a:bodyPr wrap="square" rtlCol="0">
                <a:spAutoFit/>
              </a:bodyPr>
              <a:lstStyle/>
              <a:p>
                <a:pPr algn="ctr"/>
                <a:r>
                  <a:rPr lang="en-US" altLang="zh-CN" dirty="0" smtClean="0"/>
                  <a:t>Plagiarism Version</a:t>
                </a:r>
                <a:endParaRPr lang="zh-CN" altLang="en-US" dirty="0"/>
              </a:p>
            </p:txBody>
          </p:sp>
          <p:sp>
            <p:nvSpPr>
              <p:cNvPr id="9" name="矩形 8"/>
              <p:cNvSpPr/>
              <p:nvPr/>
            </p:nvSpPr>
            <p:spPr>
              <a:xfrm>
                <a:off x="755576" y="1700808"/>
                <a:ext cx="5904656" cy="446449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cxnSp>
        <p:nvCxnSpPr>
          <p:cNvPr id="16" name="直接连接符 15"/>
          <p:cNvCxnSpPr/>
          <p:nvPr/>
        </p:nvCxnSpPr>
        <p:spPr>
          <a:xfrm>
            <a:off x="179512" y="1700808"/>
            <a:ext cx="576064" cy="0"/>
          </a:xfrm>
          <a:prstGeom prst="line">
            <a:avLst/>
          </a:prstGeom>
          <a:ln w="28575">
            <a:solidFill>
              <a:srgbClr val="61FA0C"/>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3923928" y="1700808"/>
            <a:ext cx="576064" cy="0"/>
          </a:xfrm>
          <a:prstGeom prst="line">
            <a:avLst/>
          </a:prstGeom>
          <a:ln w="28575">
            <a:solidFill>
              <a:srgbClr val="61FA0C"/>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755576" y="1556792"/>
            <a:ext cx="720080" cy="0"/>
          </a:xfrm>
          <a:prstGeom prst="line">
            <a:avLst/>
          </a:prstGeom>
          <a:ln w="28575">
            <a:solidFill>
              <a:srgbClr val="61FA0C"/>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4211960" y="1556792"/>
            <a:ext cx="720080" cy="0"/>
          </a:xfrm>
          <a:prstGeom prst="line">
            <a:avLst/>
          </a:prstGeom>
          <a:ln w="28575">
            <a:solidFill>
              <a:srgbClr val="61FA0C"/>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179512" y="1844824"/>
            <a:ext cx="360040" cy="0"/>
          </a:xfrm>
          <a:prstGeom prst="line">
            <a:avLst/>
          </a:prstGeom>
          <a:ln w="28575">
            <a:solidFill>
              <a:srgbClr val="61FA0C"/>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3923928" y="1916832"/>
            <a:ext cx="504056" cy="0"/>
          </a:xfrm>
          <a:prstGeom prst="line">
            <a:avLst/>
          </a:prstGeom>
          <a:ln w="28575">
            <a:solidFill>
              <a:srgbClr val="61FA0C"/>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179512" y="1988840"/>
            <a:ext cx="432048" cy="0"/>
          </a:xfrm>
          <a:prstGeom prst="line">
            <a:avLst/>
          </a:prstGeom>
          <a:ln w="28575">
            <a:solidFill>
              <a:srgbClr val="61FA0C"/>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3923928" y="2060848"/>
            <a:ext cx="648072" cy="0"/>
          </a:xfrm>
          <a:prstGeom prst="line">
            <a:avLst/>
          </a:prstGeom>
          <a:ln w="28575">
            <a:solidFill>
              <a:srgbClr val="61FA0C"/>
            </a:solidFill>
          </a:ln>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a:off x="179512" y="2276872"/>
            <a:ext cx="2736304" cy="2808312"/>
          </a:xfrm>
          <a:prstGeom prst="rect">
            <a:avLst/>
          </a:prstGeom>
          <a:noFill/>
          <a:ln>
            <a:solidFill>
              <a:srgbClr val="61FA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矩形 34"/>
          <p:cNvSpPr/>
          <p:nvPr/>
        </p:nvSpPr>
        <p:spPr>
          <a:xfrm>
            <a:off x="3923928" y="2204864"/>
            <a:ext cx="5220072" cy="2736304"/>
          </a:xfrm>
          <a:prstGeom prst="rect">
            <a:avLst/>
          </a:prstGeom>
          <a:noFill/>
          <a:ln>
            <a:solidFill>
              <a:srgbClr val="61FA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0"/>
            <a:ext cx="8229600" cy="908720"/>
          </a:xfrm>
        </p:spPr>
        <p:txBody>
          <a:bodyPr/>
          <a:lstStyle/>
          <a:p>
            <a:r>
              <a:rPr lang="en-US" altLang="zh-CN" dirty="0" smtClean="0"/>
              <a:t>Example II—source code(Cont.)</a:t>
            </a:r>
            <a:endParaRPr lang="zh-CN" altLang="en-US" dirty="0"/>
          </a:p>
        </p:txBody>
      </p:sp>
      <p:grpSp>
        <p:nvGrpSpPr>
          <p:cNvPr id="5" name="组合 4"/>
          <p:cNvGrpSpPr/>
          <p:nvPr/>
        </p:nvGrpSpPr>
        <p:grpSpPr>
          <a:xfrm>
            <a:off x="395536" y="836712"/>
            <a:ext cx="7632848" cy="5040560"/>
            <a:chOff x="293525" y="1067346"/>
            <a:chExt cx="4536504" cy="4464496"/>
          </a:xfrm>
        </p:grpSpPr>
        <p:sp>
          <p:nvSpPr>
            <p:cNvPr id="6" name="TextBox 5"/>
            <p:cNvSpPr txBox="1"/>
            <p:nvPr/>
          </p:nvSpPr>
          <p:spPr>
            <a:xfrm>
              <a:off x="377534" y="1131125"/>
              <a:ext cx="4320480" cy="369332"/>
            </a:xfrm>
            <a:prstGeom prst="rect">
              <a:avLst/>
            </a:prstGeom>
            <a:noFill/>
            <a:ln>
              <a:solidFill>
                <a:schemeClr val="tx1"/>
              </a:solidFill>
            </a:ln>
          </p:spPr>
          <p:txBody>
            <a:bodyPr wrap="square" rtlCol="0">
              <a:spAutoFit/>
            </a:bodyPr>
            <a:lstStyle/>
            <a:p>
              <a:pPr algn="ctr"/>
              <a:r>
                <a:rPr lang="en-US" altLang="zh-CN" dirty="0" smtClean="0"/>
                <a:t>Correct Version</a:t>
              </a:r>
            </a:p>
          </p:txBody>
        </p:sp>
        <p:sp>
          <p:nvSpPr>
            <p:cNvPr id="8" name="矩形 7"/>
            <p:cNvSpPr/>
            <p:nvPr/>
          </p:nvSpPr>
          <p:spPr>
            <a:xfrm>
              <a:off x="293525" y="1067346"/>
              <a:ext cx="4536504" cy="446449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TextBox 10"/>
          <p:cNvSpPr txBox="1"/>
          <p:nvPr/>
        </p:nvSpPr>
        <p:spPr>
          <a:xfrm>
            <a:off x="179512" y="5877272"/>
            <a:ext cx="8712968" cy="861774"/>
          </a:xfrm>
          <a:prstGeom prst="rect">
            <a:avLst/>
          </a:prstGeom>
          <a:noFill/>
        </p:spPr>
        <p:txBody>
          <a:bodyPr wrap="square" rtlCol="0">
            <a:spAutoFit/>
          </a:bodyPr>
          <a:lstStyle/>
          <a:p>
            <a:r>
              <a:rPr lang="en-US" altLang="zh-CN" b="1" dirty="0" smtClean="0"/>
              <a:t>Explanation</a:t>
            </a:r>
            <a:r>
              <a:rPr lang="en-US" altLang="zh-CN" dirty="0" smtClean="0"/>
              <a:t>: </a:t>
            </a:r>
          </a:p>
          <a:p>
            <a:r>
              <a:rPr lang="en-US" altLang="zh-CN" sz="1600" dirty="0" smtClean="0"/>
              <a:t>This example has been paraphrased and is not considered plagiarized. The student has cited the original source code and paraphrased the code in his own way according to his purpose.</a:t>
            </a:r>
          </a:p>
        </p:txBody>
      </p:sp>
      <p:pic>
        <p:nvPicPr>
          <p:cNvPr id="3" name="Picture 2" descr="code.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1412776"/>
            <a:ext cx="7272808" cy="4373214"/>
          </a:xfrm>
          <a:prstGeom prst="rect">
            <a:avLst/>
          </a:prstGeom>
          <a:ln>
            <a:solidFill>
              <a:schemeClr val="tx1"/>
            </a:solidFill>
          </a:ln>
        </p:spPr>
      </p:pic>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Autofit/>
          </a:bodyPr>
          <a:lstStyle/>
          <a:p>
            <a:pPr marL="551965" indent="-514350">
              <a:spcAft>
                <a:spcPct val="0"/>
              </a:spcAft>
              <a:buFont typeface="+mj-lt"/>
              <a:buAutoNum type="arabicPeriod"/>
              <a:tabLst>
                <a:tab pos="311045" algn="l"/>
                <a:tab pos="413287" algn="l"/>
                <a:tab pos="828013" algn="l"/>
                <a:tab pos="1242739" algn="l"/>
                <a:tab pos="1657465" algn="l"/>
                <a:tab pos="2072191" algn="l"/>
                <a:tab pos="2486917" algn="l"/>
                <a:tab pos="2901643" algn="l"/>
                <a:tab pos="3316369" algn="l"/>
                <a:tab pos="3731096" algn="l"/>
                <a:tab pos="4145822" algn="l"/>
                <a:tab pos="4560548" algn="l"/>
                <a:tab pos="4975274" algn="l"/>
                <a:tab pos="5390000" algn="l"/>
                <a:tab pos="5804726" algn="l"/>
                <a:tab pos="6219452" algn="l"/>
                <a:tab pos="6634178" algn="l"/>
                <a:tab pos="7048904" algn="l"/>
                <a:tab pos="7463631" algn="l"/>
                <a:tab pos="7878357" algn="l"/>
                <a:tab pos="8293083" algn="l"/>
              </a:tabLst>
            </a:pPr>
            <a:r>
              <a:rPr lang="en-US" altLang="zh-CN" sz="2400" dirty="0" smtClean="0"/>
              <a:t>When you quote two or more words verbatim, or even one word if it is used in a way that is unique to the source.</a:t>
            </a:r>
          </a:p>
          <a:p>
            <a:pPr marL="952015" lvl="1" indent="-514350">
              <a:spcAft>
                <a:spcPct val="0"/>
              </a:spcAft>
              <a:buFont typeface="Arial" pitchFamily="34" charset="0"/>
              <a:buChar char="•"/>
              <a:tabLst>
                <a:tab pos="311045" algn="l"/>
                <a:tab pos="413287" algn="l"/>
                <a:tab pos="828013" algn="l"/>
                <a:tab pos="1242739" algn="l"/>
                <a:tab pos="1657465" algn="l"/>
                <a:tab pos="2072191" algn="l"/>
                <a:tab pos="2486917" algn="l"/>
                <a:tab pos="2901643" algn="l"/>
                <a:tab pos="3316369" algn="l"/>
                <a:tab pos="3731096" algn="l"/>
                <a:tab pos="4145822" algn="l"/>
                <a:tab pos="4560548" algn="l"/>
                <a:tab pos="4975274" algn="l"/>
                <a:tab pos="5390000" algn="l"/>
                <a:tab pos="5804726" algn="l"/>
                <a:tab pos="6219452" algn="l"/>
                <a:tab pos="6634178" algn="l"/>
                <a:tab pos="7048904" algn="l"/>
                <a:tab pos="7463631" algn="l"/>
                <a:tab pos="7878357" algn="l"/>
                <a:tab pos="8293083" algn="l"/>
              </a:tabLst>
            </a:pPr>
            <a:r>
              <a:rPr lang="en-US" altLang="zh-CN" sz="2400" dirty="0" smtClean="0"/>
              <a:t>No need to cite common words, eg: </a:t>
            </a:r>
          </a:p>
          <a:p>
            <a:pPr marL="952015" lvl="1" indent="-514350">
              <a:spcAft>
                <a:spcPct val="0"/>
              </a:spcAft>
              <a:buNone/>
              <a:tabLst>
                <a:tab pos="311045" algn="l"/>
                <a:tab pos="413287" algn="l"/>
                <a:tab pos="828013" algn="l"/>
                <a:tab pos="1242739" algn="l"/>
                <a:tab pos="1657465" algn="l"/>
                <a:tab pos="2072191" algn="l"/>
                <a:tab pos="2486917" algn="l"/>
                <a:tab pos="2901643" algn="l"/>
                <a:tab pos="3316369" algn="l"/>
                <a:tab pos="3731096" algn="l"/>
                <a:tab pos="4145822" algn="l"/>
                <a:tab pos="4560548" algn="l"/>
                <a:tab pos="4975274" algn="l"/>
                <a:tab pos="5390000" algn="l"/>
                <a:tab pos="5804726" algn="l"/>
                <a:tab pos="6219452" algn="l"/>
                <a:tab pos="6634178" algn="l"/>
                <a:tab pos="7048904" algn="l"/>
                <a:tab pos="7463631" algn="l"/>
                <a:tab pos="7878357" algn="l"/>
                <a:tab pos="8293083" algn="l"/>
              </a:tabLst>
            </a:pPr>
            <a:r>
              <a:rPr lang="en-US" altLang="zh-CN" sz="2400" dirty="0" smtClean="0"/>
              <a:t>			“sequence alignment” or “network motif”     </a:t>
            </a:r>
          </a:p>
          <a:p>
            <a:pPr marL="952015" lvl="1" indent="-514350">
              <a:spcAft>
                <a:spcPct val="0"/>
              </a:spcAft>
              <a:buFont typeface="Arial" pitchFamily="34" charset="0"/>
              <a:buChar char="•"/>
              <a:tabLst>
                <a:tab pos="311045" algn="l"/>
                <a:tab pos="413287" algn="l"/>
                <a:tab pos="828013" algn="l"/>
                <a:tab pos="1242739" algn="l"/>
                <a:tab pos="1657465" algn="l"/>
                <a:tab pos="2072191" algn="l"/>
                <a:tab pos="2486917" algn="l"/>
                <a:tab pos="2901643" algn="l"/>
                <a:tab pos="3316369" algn="l"/>
                <a:tab pos="3731096" algn="l"/>
                <a:tab pos="4145822" algn="l"/>
                <a:tab pos="4560548" algn="l"/>
                <a:tab pos="4975274" algn="l"/>
                <a:tab pos="5390000" algn="l"/>
                <a:tab pos="5804726" algn="l"/>
                <a:tab pos="6219452" algn="l"/>
                <a:tab pos="6634178" algn="l"/>
                <a:tab pos="7048904" algn="l"/>
                <a:tab pos="7463631" algn="l"/>
                <a:tab pos="7878357" algn="l"/>
                <a:tab pos="8293083" algn="l"/>
              </a:tabLst>
            </a:pPr>
            <a:r>
              <a:rPr lang="en-US" altLang="zh-CN" sz="2400" dirty="0" smtClean="0"/>
              <a:t>New Concept/ Applying to new topic,eg:</a:t>
            </a:r>
          </a:p>
          <a:p>
            <a:pPr marL="952015" lvl="1" indent="-514350">
              <a:spcAft>
                <a:spcPct val="0"/>
              </a:spcAft>
              <a:buNone/>
              <a:tabLst>
                <a:tab pos="311045" algn="l"/>
                <a:tab pos="413287" algn="l"/>
                <a:tab pos="828013" algn="l"/>
                <a:tab pos="1242739" algn="l"/>
                <a:tab pos="1657465" algn="l"/>
                <a:tab pos="2072191" algn="l"/>
                <a:tab pos="2486917" algn="l"/>
                <a:tab pos="2901643" algn="l"/>
                <a:tab pos="3316369" algn="l"/>
                <a:tab pos="3731096" algn="l"/>
                <a:tab pos="4145822" algn="l"/>
                <a:tab pos="4560548" algn="l"/>
                <a:tab pos="4975274" algn="l"/>
                <a:tab pos="5390000" algn="l"/>
                <a:tab pos="5804726" algn="l"/>
                <a:tab pos="6219452" algn="l"/>
                <a:tab pos="6634178" algn="l"/>
                <a:tab pos="7048904" algn="l"/>
                <a:tab pos="7463631" algn="l"/>
                <a:tab pos="7878357" algn="l"/>
                <a:tab pos="8293083" algn="l"/>
              </a:tabLst>
            </a:pPr>
            <a:r>
              <a:rPr lang="en-US" altLang="zh-CN" sz="2400" dirty="0" smtClean="0"/>
              <a:t>			 “kinesthetic self-concept”  </a:t>
            </a:r>
            <a:endParaRPr lang="en-US" altLang="zh-CN" sz="2400" b="1" dirty="0" smtClean="0"/>
          </a:p>
          <a:p>
            <a:pPr marL="551965" indent="-514350">
              <a:spcAft>
                <a:spcPct val="0"/>
              </a:spcAft>
              <a:buFont typeface="+mj-lt"/>
              <a:buAutoNum type="arabicPeriod"/>
              <a:tabLst>
                <a:tab pos="311045" algn="l"/>
                <a:tab pos="413287" algn="l"/>
                <a:tab pos="828013" algn="l"/>
                <a:tab pos="1242739" algn="l"/>
                <a:tab pos="1657465" algn="l"/>
                <a:tab pos="2072191" algn="l"/>
                <a:tab pos="2486917" algn="l"/>
                <a:tab pos="2901643" algn="l"/>
                <a:tab pos="3316369" algn="l"/>
                <a:tab pos="3731096" algn="l"/>
                <a:tab pos="4145822" algn="l"/>
                <a:tab pos="4560548" algn="l"/>
                <a:tab pos="4975274" algn="l"/>
                <a:tab pos="5390000" algn="l"/>
                <a:tab pos="5804726" algn="l"/>
                <a:tab pos="6219452" algn="l"/>
                <a:tab pos="6634178" algn="l"/>
                <a:tab pos="7048904" algn="l"/>
                <a:tab pos="7463631" algn="l"/>
                <a:tab pos="7878357" algn="l"/>
                <a:tab pos="8293083" algn="l"/>
              </a:tabLst>
            </a:pPr>
            <a:r>
              <a:rPr lang="en-US" altLang="zh-CN" sz="2400" dirty="0" smtClean="0"/>
              <a:t>When you introduce facts that you have found in a source.</a:t>
            </a:r>
          </a:p>
          <a:p>
            <a:pPr marL="982663" indent="-514350">
              <a:spcAft>
                <a:spcPct val="0"/>
              </a:spcAft>
              <a:tabLst>
                <a:tab pos="311045" algn="l"/>
                <a:tab pos="413287" algn="l"/>
                <a:tab pos="828013" algn="l"/>
                <a:tab pos="1242739" algn="l"/>
                <a:tab pos="1657465" algn="l"/>
                <a:tab pos="2072191" algn="l"/>
                <a:tab pos="2486917" algn="l"/>
                <a:tab pos="2901643" algn="l"/>
                <a:tab pos="3316369" algn="l"/>
                <a:tab pos="3731096" algn="l"/>
                <a:tab pos="4145822" algn="l"/>
                <a:tab pos="4560548" algn="l"/>
                <a:tab pos="4975274" algn="l"/>
                <a:tab pos="5390000" algn="l"/>
                <a:tab pos="5804726" algn="l"/>
                <a:tab pos="6219452" algn="l"/>
                <a:tab pos="6634178" algn="l"/>
                <a:tab pos="7048904" algn="l"/>
                <a:tab pos="7463631" algn="l"/>
                <a:tab pos="7878357" algn="l"/>
                <a:tab pos="8293083" algn="l"/>
              </a:tabLst>
            </a:pPr>
            <a:r>
              <a:rPr lang="en-US" altLang="zh-CN" sz="2400" dirty="0" smtClean="0"/>
              <a:t>Facts found in a particular or unusual context should be cited</a:t>
            </a:r>
          </a:p>
          <a:p>
            <a:pPr marL="527050" indent="-514350">
              <a:spcAft>
                <a:spcPct val="0"/>
              </a:spcAft>
              <a:buFont typeface="+mj-lt"/>
              <a:buAutoNum type="arabicPeriod" startAt="3"/>
              <a:tabLst>
                <a:tab pos="311045" algn="l"/>
                <a:tab pos="413287" algn="l"/>
                <a:tab pos="828013" algn="l"/>
                <a:tab pos="1242739" algn="l"/>
                <a:tab pos="1657465" algn="l"/>
                <a:tab pos="2072191" algn="l"/>
                <a:tab pos="2486917" algn="l"/>
                <a:tab pos="2901643" algn="l"/>
                <a:tab pos="3316369" algn="l"/>
                <a:tab pos="3731096" algn="l"/>
                <a:tab pos="4145822" algn="l"/>
                <a:tab pos="4560548" algn="l"/>
                <a:tab pos="4975274" algn="l"/>
                <a:tab pos="5390000" algn="l"/>
                <a:tab pos="5804726" algn="l"/>
                <a:tab pos="6219452" algn="l"/>
                <a:tab pos="6634178" algn="l"/>
                <a:tab pos="7048904" algn="l"/>
                <a:tab pos="7463631" algn="l"/>
                <a:tab pos="7878357" algn="l"/>
                <a:tab pos="8293083" algn="l"/>
              </a:tabLst>
            </a:pPr>
            <a:r>
              <a:rPr lang="en-US" altLang="zh-CN" sz="2400" dirty="0" smtClean="0"/>
              <a:t> When you paraphrase or summarize ideas, interpretations, or conclusions that you find in a source.</a:t>
            </a:r>
          </a:p>
          <a:p>
            <a:pPr marL="982663" indent="-514350">
              <a:spcAft>
                <a:spcPct val="0"/>
              </a:spcAft>
              <a:buNone/>
              <a:tabLst>
                <a:tab pos="311045" algn="l"/>
                <a:tab pos="413287" algn="l"/>
                <a:tab pos="828013" algn="l"/>
                <a:tab pos="1242739" algn="l"/>
                <a:tab pos="1657465" algn="l"/>
                <a:tab pos="2072191" algn="l"/>
                <a:tab pos="2486917" algn="l"/>
                <a:tab pos="2901643" algn="l"/>
                <a:tab pos="3316369" algn="l"/>
                <a:tab pos="3731096" algn="l"/>
                <a:tab pos="4145822" algn="l"/>
                <a:tab pos="4560548" algn="l"/>
                <a:tab pos="4975274" algn="l"/>
                <a:tab pos="5390000" algn="l"/>
                <a:tab pos="5804726" algn="l"/>
                <a:tab pos="6219452" algn="l"/>
                <a:tab pos="6634178" algn="l"/>
                <a:tab pos="7048904" algn="l"/>
                <a:tab pos="7463631" algn="l"/>
                <a:tab pos="7878357" algn="l"/>
                <a:tab pos="8293083" algn="l"/>
              </a:tabLst>
            </a:pPr>
            <a:endParaRPr lang="en-US" altLang="zh-CN" sz="2400" dirty="0" smtClean="0"/>
          </a:p>
        </p:txBody>
      </p:sp>
      <p:sp>
        <p:nvSpPr>
          <p:cNvPr id="2" name="标题 1"/>
          <p:cNvSpPr>
            <a:spLocks noGrp="1"/>
          </p:cNvSpPr>
          <p:nvPr>
            <p:ph type="title"/>
          </p:nvPr>
        </p:nvSpPr>
        <p:spPr/>
        <p:txBody>
          <a:bodyPr/>
          <a:lstStyle/>
          <a:p>
            <a:r>
              <a:rPr lang="en-US" altLang="zh-CN" dirty="0" smtClean="0"/>
              <a:t>When you MUST cite</a:t>
            </a:r>
            <a:endParaRPr lang="zh-CN" altLang="en-US" dirty="0"/>
          </a:p>
        </p:txBody>
      </p:sp>
      <p:sp>
        <p:nvSpPr>
          <p:cNvPr id="4" name="Text Box 3"/>
          <p:cNvSpPr txBox="1">
            <a:spLocks noChangeArrowheads="1"/>
          </p:cNvSpPr>
          <p:nvPr/>
        </p:nvSpPr>
        <p:spPr bwMode="auto">
          <a:xfrm>
            <a:off x="2915816" y="6237312"/>
            <a:ext cx="5760640" cy="326897"/>
          </a:xfrm>
          <a:prstGeom prst="rect">
            <a:avLst/>
          </a:prstGeom>
          <a:noFill/>
          <a:ln w="9525">
            <a:solidFill>
              <a:schemeClr val="tx1"/>
            </a:solidFill>
            <a:round/>
            <a:headEnd/>
            <a:tailEnd/>
          </a:ln>
          <a:effectLst/>
        </p:spPr>
        <p:txBody>
          <a:bodyPr lIns="81639" tIns="55188" rIns="81639" bIns="40820"/>
          <a:lstStyle/>
          <a:p>
            <a:pPr>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sz="1100" dirty="0" smtClean="0">
                <a:latin typeface="Times New Roman" pitchFamily="18" charset="0"/>
                <a:ea typeface="Arial Unicode MS" charset="0"/>
                <a:cs typeface="Arial Unicode MS" charset="0"/>
              </a:rPr>
              <a:t>Quote from Yale Writing Center:  http</a:t>
            </a:r>
            <a:r>
              <a:rPr lang="en-US" sz="1100" dirty="0">
                <a:latin typeface="Times New Roman" pitchFamily="18" charset="0"/>
                <a:ea typeface="Arial Unicode MS" charset="0"/>
                <a:cs typeface="Arial Unicode MS" charset="0"/>
              </a:rPr>
              <a:t>://writing.yalecollege.yale.edu/warning-when-you-must-cite</a:t>
            </a:r>
          </a:p>
        </p:txBody>
      </p:sp>
      <p:grpSp>
        <p:nvGrpSpPr>
          <p:cNvPr id="9" name="组合 8"/>
          <p:cNvGrpSpPr/>
          <p:nvPr/>
        </p:nvGrpSpPr>
        <p:grpSpPr>
          <a:xfrm>
            <a:off x="7236296" y="2636912"/>
            <a:ext cx="864096" cy="792088"/>
            <a:chOff x="5940152" y="2780928"/>
            <a:chExt cx="864096" cy="792088"/>
          </a:xfrm>
        </p:grpSpPr>
        <p:sp>
          <p:nvSpPr>
            <p:cNvPr id="7" name="禁止符 6"/>
            <p:cNvSpPr/>
            <p:nvPr/>
          </p:nvSpPr>
          <p:spPr>
            <a:xfrm>
              <a:off x="5940152" y="2780928"/>
              <a:ext cx="720080" cy="720080"/>
            </a:xfrm>
            <a:prstGeom prst="noSmoking">
              <a:avLst/>
            </a:prstGeom>
            <a:gradFill>
              <a:gsLst>
                <a:gs pos="0">
                  <a:schemeClr val="accent2">
                    <a:shade val="51000"/>
                    <a:satMod val="130000"/>
                    <a:alpha val="65000"/>
                  </a:schemeClr>
                </a:gs>
                <a:gs pos="80000">
                  <a:schemeClr val="accent2">
                    <a:shade val="93000"/>
                    <a:satMod val="130000"/>
                  </a:schemeClr>
                </a:gs>
                <a:gs pos="100000">
                  <a:schemeClr val="accent2">
                    <a:shade val="94000"/>
                    <a:satMod val="135000"/>
                  </a:schemeClr>
                </a:gs>
              </a:gsLst>
            </a:gradFill>
            <a:ln w="25400" cmpd="sng"/>
          </p:spPr>
          <p:style>
            <a:lnRef idx="0">
              <a:schemeClr val="accent2"/>
            </a:lnRef>
            <a:fillRef idx="3">
              <a:schemeClr val="accent2"/>
            </a:fillRef>
            <a:effectRef idx="3">
              <a:schemeClr val="accent2"/>
            </a:effectRef>
            <a:fontRef idx="minor">
              <a:schemeClr val="lt1"/>
            </a:fontRef>
          </p:style>
          <p:txBody>
            <a:bodyPr rtlCol="0" anchor="ctr"/>
            <a:lstStyle/>
            <a:p>
              <a:pPr algn="ctr"/>
              <a:endParaRPr lang="zh-CN" altLang="en-US">
                <a:solidFill>
                  <a:schemeClr val="tx1"/>
                </a:solidFill>
              </a:endParaRPr>
            </a:p>
          </p:txBody>
        </p:sp>
        <p:sp>
          <p:nvSpPr>
            <p:cNvPr id="8" name="TextBox 7"/>
            <p:cNvSpPr txBox="1"/>
            <p:nvPr/>
          </p:nvSpPr>
          <p:spPr>
            <a:xfrm>
              <a:off x="5940152" y="2926685"/>
              <a:ext cx="864096" cy="646331"/>
            </a:xfrm>
            <a:prstGeom prst="rect">
              <a:avLst/>
            </a:prstGeom>
            <a:noFill/>
          </p:spPr>
          <p:txBody>
            <a:bodyPr wrap="square" rtlCol="0">
              <a:spAutoFit/>
            </a:bodyPr>
            <a:lstStyle/>
            <a:p>
              <a:r>
                <a:rPr lang="en-US" altLang="zh-CN" sz="3600" b="1" dirty="0" smtClean="0"/>
                <a:t>“ ”</a:t>
              </a:r>
              <a:endParaRPr lang="zh-CN" altLang="en-US" sz="3600" b="1" dirty="0"/>
            </a:p>
          </p:txBody>
        </p:sp>
      </p:grpSp>
      <p:grpSp>
        <p:nvGrpSpPr>
          <p:cNvPr id="12" name="组合 11"/>
          <p:cNvGrpSpPr/>
          <p:nvPr/>
        </p:nvGrpSpPr>
        <p:grpSpPr>
          <a:xfrm>
            <a:off x="6012160" y="3429000"/>
            <a:ext cx="1008112" cy="880713"/>
            <a:chOff x="6588224" y="3068960"/>
            <a:chExt cx="1008112" cy="880713"/>
          </a:xfrm>
        </p:grpSpPr>
        <p:pic>
          <p:nvPicPr>
            <p:cNvPr id="11" name="图片 10" descr="Checkmark.png"/>
            <p:cNvPicPr>
              <a:picLocks noChangeAspect="1"/>
            </p:cNvPicPr>
            <p:nvPr/>
          </p:nvPicPr>
          <p:blipFill>
            <a:blip r:embed="rId2" cstate="print"/>
            <a:stretch>
              <a:fillRect/>
            </a:stretch>
          </p:blipFill>
          <p:spPr>
            <a:xfrm>
              <a:off x="6588224" y="3068960"/>
              <a:ext cx="1008112" cy="880713"/>
            </a:xfrm>
            <a:prstGeom prst="rect">
              <a:avLst/>
            </a:prstGeom>
          </p:spPr>
        </p:pic>
        <p:sp>
          <p:nvSpPr>
            <p:cNvPr id="10" name="TextBox 9"/>
            <p:cNvSpPr txBox="1"/>
            <p:nvPr/>
          </p:nvSpPr>
          <p:spPr>
            <a:xfrm>
              <a:off x="6588224" y="3356992"/>
              <a:ext cx="936104" cy="523220"/>
            </a:xfrm>
            <a:prstGeom prst="rect">
              <a:avLst/>
            </a:prstGeom>
            <a:noFill/>
            <a:ln>
              <a:noFill/>
            </a:ln>
          </p:spPr>
          <p:txBody>
            <a:bodyPr wrap="square" rtlCol="0">
              <a:spAutoFit/>
            </a:bodyPr>
            <a:lstStyle/>
            <a:p>
              <a:r>
                <a:rPr lang="en-US" altLang="zh-CN" sz="2800" b="1" dirty="0" smtClean="0">
                  <a:ln>
                    <a:solidFill>
                      <a:srgbClr val="00B050"/>
                    </a:solidFill>
                  </a:ln>
                  <a:solidFill>
                    <a:srgbClr val="FFFF00"/>
                  </a:solidFill>
                </a:rPr>
                <a:t>Cite</a:t>
              </a:r>
              <a:endParaRPr lang="zh-CN" altLang="en-US" sz="2800" b="1" dirty="0">
                <a:ln>
                  <a:solidFill>
                    <a:srgbClr val="00B050"/>
                  </a:solidFill>
                </a:ln>
                <a:solidFill>
                  <a:srgbClr val="FFFF00"/>
                </a:solidFill>
              </a:endParaRPr>
            </a:p>
          </p:txBody>
        </p:sp>
      </p:gr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When you MUST cite</a:t>
            </a:r>
            <a:endParaRPr lang="zh-CN" altLang="en-US" dirty="0"/>
          </a:p>
        </p:txBody>
      </p:sp>
      <p:sp>
        <p:nvSpPr>
          <p:cNvPr id="3" name="内容占位符 2"/>
          <p:cNvSpPr>
            <a:spLocks noGrp="1"/>
          </p:cNvSpPr>
          <p:nvPr>
            <p:ph idx="1"/>
          </p:nvPr>
        </p:nvSpPr>
        <p:spPr/>
        <p:txBody>
          <a:bodyPr/>
          <a:lstStyle/>
          <a:p>
            <a:pPr marL="551965" indent="-514350">
              <a:spcAft>
                <a:spcPct val="0"/>
              </a:spcAft>
              <a:buFont typeface="+mj-lt"/>
              <a:buAutoNum type="arabicPeriod" startAt="4"/>
              <a:tabLst>
                <a:tab pos="311045" algn="l"/>
                <a:tab pos="413287" algn="l"/>
                <a:tab pos="828013" algn="l"/>
                <a:tab pos="1242739" algn="l"/>
                <a:tab pos="1657465" algn="l"/>
                <a:tab pos="2072191" algn="l"/>
                <a:tab pos="2486917" algn="l"/>
                <a:tab pos="2901643" algn="l"/>
                <a:tab pos="3316369" algn="l"/>
                <a:tab pos="3731096" algn="l"/>
                <a:tab pos="4145822" algn="l"/>
                <a:tab pos="4560548" algn="l"/>
                <a:tab pos="4975274" algn="l"/>
                <a:tab pos="5390000" algn="l"/>
                <a:tab pos="5804726" algn="l"/>
                <a:tab pos="6219452" algn="l"/>
                <a:tab pos="6634178" algn="l"/>
                <a:tab pos="7048904" algn="l"/>
                <a:tab pos="7463631" algn="l"/>
                <a:tab pos="7878357" algn="l"/>
                <a:tab pos="8293083" algn="l"/>
              </a:tabLst>
            </a:pPr>
            <a:r>
              <a:rPr lang="en-US" altLang="zh-CN" dirty="0" smtClean="0"/>
              <a:t>When you introduce information that is not common knowledge or that may be considered common knowledge in your field, but the reader may not know it.</a:t>
            </a:r>
          </a:p>
          <a:p>
            <a:endParaRPr lang="zh-CN" altLang="en-US" dirty="0"/>
          </a:p>
        </p:txBody>
      </p:sp>
      <p:pic>
        <p:nvPicPr>
          <p:cNvPr id="5" name="图片 4" descr="questionmark.jpg"/>
          <p:cNvPicPr>
            <a:picLocks noChangeAspect="1"/>
          </p:cNvPicPr>
          <p:nvPr/>
        </p:nvPicPr>
        <p:blipFill>
          <a:blip r:embed="rId2" cstate="print">
            <a:clrChange>
              <a:clrFrom>
                <a:srgbClr val="FFFFFF"/>
              </a:clrFrom>
              <a:clrTo>
                <a:srgbClr val="FFFFFF">
                  <a:alpha val="0"/>
                </a:srgbClr>
              </a:clrTo>
            </a:clrChange>
          </a:blip>
          <a:stretch>
            <a:fillRect/>
          </a:stretch>
        </p:blipFill>
        <p:spPr>
          <a:xfrm>
            <a:off x="4499992" y="3789040"/>
            <a:ext cx="2304256" cy="2304256"/>
          </a:xfrm>
          <a:prstGeom prst="rect">
            <a:avLst/>
          </a:prstGeom>
        </p:spPr>
      </p:pic>
      <p:sp>
        <p:nvSpPr>
          <p:cNvPr id="4" name="TextBox 3"/>
          <p:cNvSpPr txBox="1"/>
          <p:nvPr/>
        </p:nvSpPr>
        <p:spPr>
          <a:xfrm>
            <a:off x="1043608" y="4293096"/>
            <a:ext cx="4536504" cy="707886"/>
          </a:xfrm>
          <a:prstGeom prst="rect">
            <a:avLst/>
          </a:prstGeom>
          <a:noFill/>
        </p:spPr>
        <p:txBody>
          <a:bodyPr wrap="square" rtlCol="0">
            <a:spAutoFit/>
          </a:bodyPr>
          <a:lstStyle/>
          <a:p>
            <a:r>
              <a:rPr lang="en-US" altLang="zh-CN" sz="4000" dirty="0" smtClean="0"/>
              <a:t>Common Knowledge</a:t>
            </a:r>
            <a:endParaRPr lang="zh-CN" altLang="en-US" sz="4000" dirty="0"/>
          </a:p>
        </p:txBody>
      </p:sp>
      <p:sp>
        <p:nvSpPr>
          <p:cNvPr id="6" name="Text Box 3"/>
          <p:cNvSpPr txBox="1">
            <a:spLocks noChangeArrowheads="1"/>
          </p:cNvSpPr>
          <p:nvPr/>
        </p:nvSpPr>
        <p:spPr bwMode="auto">
          <a:xfrm>
            <a:off x="2915816" y="6237312"/>
            <a:ext cx="5760640" cy="326897"/>
          </a:xfrm>
          <a:prstGeom prst="rect">
            <a:avLst/>
          </a:prstGeom>
          <a:noFill/>
          <a:ln w="9525">
            <a:solidFill>
              <a:schemeClr val="tx1"/>
            </a:solidFill>
            <a:round/>
            <a:headEnd/>
            <a:tailEnd/>
          </a:ln>
          <a:effectLst/>
        </p:spPr>
        <p:txBody>
          <a:bodyPr lIns="81639" tIns="55188" rIns="81639" bIns="40820"/>
          <a:lstStyle/>
          <a:p>
            <a:pPr>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sz="1100" dirty="0" smtClean="0">
                <a:latin typeface="Times New Roman" pitchFamily="18" charset="0"/>
                <a:ea typeface="Arial Unicode MS" charset="0"/>
                <a:cs typeface="Arial Unicode MS" charset="0"/>
              </a:rPr>
              <a:t>Quote from Yale Writing Center:  http</a:t>
            </a:r>
            <a:r>
              <a:rPr lang="en-US" sz="1100" dirty="0">
                <a:latin typeface="Times New Roman" pitchFamily="18" charset="0"/>
                <a:ea typeface="Arial Unicode MS" charset="0"/>
                <a:cs typeface="Arial Unicode MS" charset="0"/>
              </a:rPr>
              <a:t>://writing.yalecollege.yale.edu/warning-when-you-must-cite</a:t>
            </a: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Trick about “common knowledge”</a:t>
            </a:r>
            <a:endParaRPr lang="zh-CN" altLang="en-US" dirty="0"/>
          </a:p>
        </p:txBody>
      </p:sp>
      <p:sp>
        <p:nvSpPr>
          <p:cNvPr id="3" name="内容占位符 2"/>
          <p:cNvSpPr>
            <a:spLocks noGrp="1"/>
          </p:cNvSpPr>
          <p:nvPr>
            <p:ph idx="1"/>
          </p:nvPr>
        </p:nvSpPr>
        <p:spPr>
          <a:xfrm>
            <a:off x="457200" y="1600200"/>
            <a:ext cx="8229600" cy="4925144"/>
          </a:xfrm>
        </p:spPr>
        <p:txBody>
          <a:bodyPr>
            <a:normAutofit/>
          </a:bodyPr>
          <a:lstStyle/>
          <a:p>
            <a:r>
              <a:rPr lang="en-US" altLang="zh-CN" dirty="0" smtClean="0"/>
              <a:t>knowledge that most educated people know or can find out easily in an encyclopedia or dictionary. Therefore, it doesn’t need to be cited.</a:t>
            </a:r>
          </a:p>
          <a:p>
            <a:r>
              <a:rPr lang="en-US" altLang="zh-CN" dirty="0" smtClean="0"/>
              <a:t>Common knowledge that is deep into one field might be not known by outsiders. </a:t>
            </a:r>
          </a:p>
          <a:p>
            <a:pPr lvl="1"/>
            <a:r>
              <a:rPr lang="en-US" altLang="zh-CN" dirty="0" smtClean="0"/>
              <a:t>What has been said in the class or repeated in textbooks and other sources.</a:t>
            </a:r>
          </a:p>
          <a:p>
            <a:pPr lvl="1"/>
            <a:r>
              <a:rPr lang="en-US" altLang="zh-CN" dirty="0" smtClean="0"/>
              <a:t>Check with a professor or TF</a:t>
            </a:r>
          </a:p>
          <a:p>
            <a:endParaRPr lang="en-US" altLang="zh-CN" dirty="0" smtClean="0"/>
          </a:p>
        </p:txBody>
      </p:sp>
      <p:sp>
        <p:nvSpPr>
          <p:cNvPr id="4" name="TextBox 3"/>
          <p:cNvSpPr txBox="1"/>
          <p:nvPr/>
        </p:nvSpPr>
        <p:spPr>
          <a:xfrm>
            <a:off x="3635896" y="6335742"/>
            <a:ext cx="5256584" cy="261610"/>
          </a:xfrm>
          <a:prstGeom prst="rect">
            <a:avLst/>
          </a:prstGeom>
          <a:noFill/>
          <a:ln>
            <a:solidFill>
              <a:schemeClr val="tx1"/>
            </a:solidFill>
          </a:ln>
        </p:spPr>
        <p:txBody>
          <a:bodyPr wrap="square" rtlCol="0">
            <a:spAutoFit/>
          </a:bodyPr>
          <a:lstStyle/>
          <a:p>
            <a:r>
              <a:rPr lang="en-US" altLang="zh-CN" sz="1100" dirty="0" smtClean="0"/>
              <a:t>Quote from Yale Writing Center: http://writing.yalecollege.yale.edu/common-knowledge</a:t>
            </a: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457200" y="1711349"/>
            <a:ext cx="8229600" cy="4525963"/>
          </a:xfrm>
        </p:spPr>
        <p:txBody>
          <a:bodyPr>
            <a:normAutofit fontScale="92500" lnSpcReduction="10000"/>
          </a:bodyPr>
          <a:lstStyle/>
          <a:p>
            <a:pPr marL="551965" indent="-514350">
              <a:spcAft>
                <a:spcPct val="0"/>
              </a:spcAft>
              <a:buFont typeface="+mj-lt"/>
              <a:buAutoNum type="arabicPeriod" startAt="5"/>
              <a:tabLst>
                <a:tab pos="311045" algn="l"/>
                <a:tab pos="413287" algn="l"/>
                <a:tab pos="828013" algn="l"/>
                <a:tab pos="1242739" algn="l"/>
                <a:tab pos="1657465" algn="l"/>
                <a:tab pos="2072191" algn="l"/>
                <a:tab pos="2486917" algn="l"/>
                <a:tab pos="2901643" algn="l"/>
                <a:tab pos="3316369" algn="l"/>
                <a:tab pos="3731096" algn="l"/>
                <a:tab pos="4145822" algn="l"/>
                <a:tab pos="4560548" algn="l"/>
                <a:tab pos="4975274" algn="l"/>
                <a:tab pos="5390000" algn="l"/>
                <a:tab pos="5804726" algn="l"/>
                <a:tab pos="6219452" algn="l"/>
                <a:tab pos="6634178" algn="l"/>
                <a:tab pos="7048904" algn="l"/>
                <a:tab pos="7463631" algn="l"/>
                <a:tab pos="7878357" algn="l"/>
                <a:tab pos="8293083" algn="l"/>
              </a:tabLst>
            </a:pPr>
            <a:r>
              <a:rPr lang="en-US" altLang="zh-CN" dirty="0" smtClean="0"/>
              <a:t>When you borrow the plan or structure of a larger section of a source’s argument.</a:t>
            </a:r>
          </a:p>
          <a:p>
            <a:pPr marL="551965" indent="-514350">
              <a:spcAft>
                <a:spcPct val="0"/>
              </a:spcAft>
              <a:buFont typeface="+mj-lt"/>
              <a:buAutoNum type="arabicPeriod" startAt="5"/>
              <a:tabLst>
                <a:tab pos="311045" algn="l"/>
                <a:tab pos="413287" algn="l"/>
                <a:tab pos="828013" algn="l"/>
                <a:tab pos="1242739" algn="l"/>
                <a:tab pos="1657465" algn="l"/>
                <a:tab pos="2072191" algn="l"/>
                <a:tab pos="2486917" algn="l"/>
                <a:tab pos="2901643" algn="l"/>
                <a:tab pos="3316369" algn="l"/>
                <a:tab pos="3731096" algn="l"/>
                <a:tab pos="4145822" algn="l"/>
                <a:tab pos="4560548" algn="l"/>
                <a:tab pos="4975274" algn="l"/>
                <a:tab pos="5390000" algn="l"/>
                <a:tab pos="5804726" algn="l"/>
                <a:tab pos="6219452" algn="l"/>
                <a:tab pos="6634178" algn="l"/>
                <a:tab pos="7048904" algn="l"/>
                <a:tab pos="7463631" algn="l"/>
                <a:tab pos="7878357" algn="l"/>
                <a:tab pos="8293083" algn="l"/>
              </a:tabLst>
            </a:pPr>
            <a:r>
              <a:rPr lang="en-US" altLang="zh-CN" dirty="0" smtClean="0"/>
              <a:t>When you build on another’s method found either in a source or from collaborative work in a lab. </a:t>
            </a:r>
          </a:p>
          <a:p>
            <a:pPr marL="551965" indent="-514350">
              <a:spcAft>
                <a:spcPct val="0"/>
              </a:spcAft>
              <a:buFont typeface="+mj-lt"/>
              <a:buAutoNum type="arabicPeriod" startAt="5"/>
              <a:tabLst>
                <a:tab pos="311045" algn="l"/>
                <a:tab pos="413287" algn="l"/>
                <a:tab pos="828013" algn="l"/>
                <a:tab pos="1242739" algn="l"/>
                <a:tab pos="1657465" algn="l"/>
                <a:tab pos="2072191" algn="l"/>
                <a:tab pos="2486917" algn="l"/>
                <a:tab pos="2901643" algn="l"/>
                <a:tab pos="3316369" algn="l"/>
                <a:tab pos="3731096" algn="l"/>
                <a:tab pos="4145822" algn="l"/>
                <a:tab pos="4560548" algn="l"/>
                <a:tab pos="4975274" algn="l"/>
                <a:tab pos="5390000" algn="l"/>
                <a:tab pos="5804726" algn="l"/>
                <a:tab pos="6219452" algn="l"/>
                <a:tab pos="6634178" algn="l"/>
                <a:tab pos="7048904" algn="l"/>
                <a:tab pos="7463631" algn="l"/>
                <a:tab pos="7878357" algn="l"/>
                <a:tab pos="8293083" algn="l"/>
              </a:tabLst>
            </a:pPr>
            <a:r>
              <a:rPr lang="en-US" altLang="zh-CN" dirty="0" smtClean="0"/>
              <a:t>When you build on another’s program in writing computer code or on a not-commonly-known algorithm.</a:t>
            </a:r>
          </a:p>
          <a:p>
            <a:pPr marL="551965" indent="-514350">
              <a:spcAft>
                <a:spcPct val="0"/>
              </a:spcAft>
              <a:buFont typeface="+mj-lt"/>
              <a:buAutoNum type="arabicPeriod" startAt="5"/>
              <a:tabLst>
                <a:tab pos="311045" algn="l"/>
                <a:tab pos="413287" algn="l"/>
                <a:tab pos="828013" algn="l"/>
                <a:tab pos="1242739" algn="l"/>
                <a:tab pos="1657465" algn="l"/>
                <a:tab pos="2072191" algn="l"/>
                <a:tab pos="2486917" algn="l"/>
                <a:tab pos="2901643" algn="l"/>
                <a:tab pos="3316369" algn="l"/>
                <a:tab pos="3731096" algn="l"/>
                <a:tab pos="4145822" algn="l"/>
                <a:tab pos="4560548" algn="l"/>
                <a:tab pos="4975274" algn="l"/>
                <a:tab pos="5390000" algn="l"/>
                <a:tab pos="5804726" algn="l"/>
                <a:tab pos="6219452" algn="l"/>
                <a:tab pos="6634178" algn="l"/>
                <a:tab pos="7048904" algn="l"/>
                <a:tab pos="7463631" algn="l"/>
                <a:tab pos="7878357" algn="l"/>
                <a:tab pos="8293083" algn="l"/>
              </a:tabLst>
            </a:pPr>
            <a:r>
              <a:rPr lang="en-US" altLang="zh-CN" dirty="0" smtClean="0"/>
              <a:t>When you collaborate with others in producing knowledge.</a:t>
            </a:r>
          </a:p>
        </p:txBody>
      </p:sp>
      <p:pic>
        <p:nvPicPr>
          <p:cNvPr id="6" name="图片 5" descr="ip.jpg"/>
          <p:cNvPicPr>
            <a:picLocks noChangeAspect="1"/>
          </p:cNvPicPr>
          <p:nvPr/>
        </p:nvPicPr>
        <p:blipFill>
          <a:blip r:embed="rId2" cstate="print">
            <a:clrChange>
              <a:clrFrom>
                <a:srgbClr val="FEFEFE"/>
              </a:clrFrom>
              <a:clrTo>
                <a:srgbClr val="FEFEFE">
                  <a:alpha val="0"/>
                </a:srgbClr>
              </a:clrTo>
            </a:clrChange>
          </a:blip>
          <a:stretch>
            <a:fillRect/>
          </a:stretch>
        </p:blipFill>
        <p:spPr>
          <a:xfrm>
            <a:off x="72008" y="-99392"/>
            <a:ext cx="1907704" cy="1907704"/>
          </a:xfrm>
          <a:prstGeom prst="rect">
            <a:avLst/>
          </a:prstGeom>
          <a:noFill/>
          <a:ln>
            <a:noFill/>
          </a:ln>
        </p:spPr>
      </p:pic>
      <p:sp>
        <p:nvSpPr>
          <p:cNvPr id="3" name="标题 2"/>
          <p:cNvSpPr>
            <a:spLocks noGrp="1"/>
          </p:cNvSpPr>
          <p:nvPr>
            <p:ph type="title"/>
          </p:nvPr>
        </p:nvSpPr>
        <p:spPr/>
        <p:txBody>
          <a:bodyPr/>
          <a:lstStyle/>
          <a:p>
            <a:r>
              <a:rPr lang="en-US" altLang="zh-CN" dirty="0" smtClean="0"/>
              <a:t>When you MUST cite</a:t>
            </a:r>
            <a:endParaRPr lang="zh-CN" altLang="en-US" dirty="0"/>
          </a:p>
        </p:txBody>
      </p:sp>
      <p:sp>
        <p:nvSpPr>
          <p:cNvPr id="9" name="Text Box 3"/>
          <p:cNvSpPr txBox="1">
            <a:spLocks noChangeArrowheads="1"/>
          </p:cNvSpPr>
          <p:nvPr/>
        </p:nvSpPr>
        <p:spPr bwMode="auto">
          <a:xfrm>
            <a:off x="2915816" y="6237312"/>
            <a:ext cx="5760640" cy="326897"/>
          </a:xfrm>
          <a:prstGeom prst="rect">
            <a:avLst/>
          </a:prstGeom>
          <a:noFill/>
          <a:ln w="9525">
            <a:solidFill>
              <a:schemeClr val="tx1"/>
            </a:solidFill>
            <a:round/>
            <a:headEnd/>
            <a:tailEnd/>
          </a:ln>
          <a:effectLst/>
        </p:spPr>
        <p:txBody>
          <a:bodyPr lIns="81639" tIns="55188" rIns="81639" bIns="40820"/>
          <a:lstStyle/>
          <a:p>
            <a:pPr>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sz="1100" dirty="0" smtClean="0">
                <a:latin typeface="Times New Roman" pitchFamily="18" charset="0"/>
                <a:ea typeface="Arial Unicode MS" charset="0"/>
                <a:cs typeface="Arial Unicode MS" charset="0"/>
              </a:rPr>
              <a:t>Quote from Yale Writing Center:  http</a:t>
            </a:r>
            <a:r>
              <a:rPr lang="en-US" sz="1100" dirty="0">
                <a:latin typeface="Times New Roman" pitchFamily="18" charset="0"/>
                <a:ea typeface="Arial Unicode MS" charset="0"/>
                <a:cs typeface="Arial Unicode MS" charset="0"/>
              </a:rPr>
              <a:t>://writing.yalecollege.yale.edu/warning-when-you-must-cite</a:t>
            </a: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How to avoid plagiarism</a:t>
            </a:r>
            <a:endParaRPr lang="zh-CN" altLang="en-US" dirty="0"/>
          </a:p>
        </p:txBody>
      </p:sp>
      <p:sp>
        <p:nvSpPr>
          <p:cNvPr id="4" name="Rectangle 1"/>
          <p:cNvSpPr>
            <a:spLocks noGrp="1" noChangeArrowheads="1"/>
          </p:cNvSpPr>
          <p:nvPr>
            <p:ph idx="1"/>
          </p:nvPr>
        </p:nvSpPr>
        <p:spPr>
          <a:ln/>
        </p:spPr>
        <p:txBody>
          <a:bodyPr tIns="32002">
            <a:normAutofit fontScale="70000" lnSpcReduction="20000"/>
          </a:bodyPr>
          <a:lstStyle/>
          <a:p>
            <a:pPr>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sz="4000" b="1" dirty="0"/>
              <a:t>Advice</a:t>
            </a:r>
            <a:r>
              <a:rPr lang="en-US" sz="4000" dirty="0"/>
              <a:t> from Prof. Carol </a:t>
            </a:r>
            <a:r>
              <a:rPr lang="en-US" sz="4000" dirty="0" smtClean="0"/>
              <a:t>Jacobs</a:t>
            </a:r>
            <a:r>
              <a:rPr lang="en-US" sz="3600" dirty="0" smtClean="0"/>
              <a:t>:</a:t>
            </a:r>
          </a:p>
          <a:p>
            <a:pPr lvl="1">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altLang="zh-CN" sz="3600" dirty="0" smtClean="0"/>
              <a:t>You need to </a:t>
            </a:r>
            <a:r>
              <a:rPr lang="en-US" altLang="zh-CN" sz="3600" b="1" dirty="0" smtClean="0"/>
              <a:t>cite all sources </a:t>
            </a:r>
            <a:r>
              <a:rPr lang="en-US" altLang="zh-CN" sz="3600" dirty="0" smtClean="0"/>
              <a:t>used for papers, including drafts of papers, and repeat the reference each time you use the source in your written work.</a:t>
            </a:r>
          </a:p>
          <a:p>
            <a:pPr lvl="1">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altLang="zh-CN" sz="3600" dirty="0" smtClean="0"/>
              <a:t>You need to place </a:t>
            </a:r>
            <a:r>
              <a:rPr lang="en-US" altLang="zh-CN" sz="3600" b="1" dirty="0" smtClean="0"/>
              <a:t>quotation marks </a:t>
            </a:r>
            <a:r>
              <a:rPr lang="en-US" altLang="zh-CN" sz="3600" dirty="0" smtClean="0"/>
              <a:t>around any cited or cut-and-pasted materials, IN ADDITION to footnoting or otherwise marking the source.</a:t>
            </a:r>
          </a:p>
          <a:p>
            <a:pPr lvl="1">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altLang="zh-CN" sz="3600" dirty="0" smtClean="0"/>
              <a:t>If you do not quote directly – that is, if you paraphrase – you still need to </a:t>
            </a:r>
            <a:r>
              <a:rPr lang="en-US" altLang="zh-CN" sz="3600" b="1" dirty="0" smtClean="0"/>
              <a:t>mark your source</a:t>
            </a:r>
            <a:r>
              <a:rPr lang="en-US" altLang="zh-CN" sz="3600" dirty="0" smtClean="0"/>
              <a:t> each time you use borrowed material. Otherwise you have plagiarized.</a:t>
            </a:r>
          </a:p>
          <a:p>
            <a:pPr lvl="1">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altLang="zh-CN" sz="3600" dirty="0" smtClean="0"/>
              <a:t>It is also advisable that you </a:t>
            </a:r>
            <a:r>
              <a:rPr lang="en-US" altLang="zh-CN" sz="3600" b="1" dirty="0" smtClean="0"/>
              <a:t>list all sources </a:t>
            </a:r>
            <a:r>
              <a:rPr lang="en-US" altLang="zh-CN" sz="3600" dirty="0" smtClean="0"/>
              <a:t>consulted for the draft or paper in the closing materials, such as a bibliography or roster of sources consulted.</a:t>
            </a:r>
            <a:r>
              <a:rPr lang="en-US" sz="3600" dirty="0" smtClean="0"/>
              <a:t> </a:t>
            </a:r>
            <a:endParaRPr lang="en-US" sz="3600"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How to avoid plagiarism</a:t>
            </a:r>
            <a:endParaRPr lang="zh-CN" altLang="en-US" dirty="0"/>
          </a:p>
        </p:txBody>
      </p:sp>
      <p:sp>
        <p:nvSpPr>
          <p:cNvPr id="3" name="内容占位符 2"/>
          <p:cNvSpPr>
            <a:spLocks noGrp="1"/>
          </p:cNvSpPr>
          <p:nvPr>
            <p:ph idx="1"/>
          </p:nvPr>
        </p:nvSpPr>
        <p:spPr/>
        <p:txBody>
          <a:bodyPr>
            <a:normAutofit fontScale="92500" lnSpcReduction="10000"/>
          </a:bodyPr>
          <a:lstStyle/>
          <a:p>
            <a:r>
              <a:rPr lang="en-US" altLang="zh-CN" dirty="0" smtClean="0"/>
              <a:t>Tips:</a:t>
            </a:r>
          </a:p>
          <a:p>
            <a:pPr lvl="1"/>
            <a:r>
              <a:rPr lang="en-US" altLang="zh-CN" sz="3000" dirty="0" smtClean="0"/>
              <a:t>Use your </a:t>
            </a:r>
            <a:r>
              <a:rPr lang="en-US" altLang="zh-CN" sz="3000" b="1" dirty="0" smtClean="0"/>
              <a:t>own</a:t>
            </a:r>
            <a:r>
              <a:rPr lang="en-US" altLang="zh-CN" sz="3000" dirty="0" smtClean="0"/>
              <a:t> words and ideas!</a:t>
            </a:r>
          </a:p>
          <a:p>
            <a:pPr lvl="1"/>
            <a:r>
              <a:rPr lang="en-US" altLang="zh-CN" sz="3000" b="1" dirty="0" smtClean="0">
                <a:solidFill>
                  <a:srgbClr val="FF0000"/>
                </a:solidFill>
                <a:latin typeface="Arial-BoldMT" charset="0"/>
                <a:ea typeface="宋体" pitchFamily="2" charset="-122"/>
              </a:rPr>
              <a:t>Take very good notes</a:t>
            </a:r>
            <a:r>
              <a:rPr lang="en-US" altLang="zh-CN" sz="3000" dirty="0" smtClean="0">
                <a:latin typeface="Arial-BoldMT" charset="0"/>
                <a:ea typeface="宋体" pitchFamily="2" charset="-122"/>
              </a:rPr>
              <a:t>:</a:t>
            </a:r>
          </a:p>
          <a:p>
            <a:pPr lvl="1">
              <a:buNone/>
            </a:pPr>
            <a:r>
              <a:rPr lang="en-US" altLang="zh-CN" sz="3600" dirty="0" smtClean="0">
                <a:latin typeface="Arial-BoldMT" charset="0"/>
                <a:ea typeface="宋体" pitchFamily="2" charset="-122"/>
              </a:rPr>
              <a:t>	</a:t>
            </a:r>
            <a:r>
              <a:rPr lang="en-US" altLang="zh-CN" sz="2600" dirty="0" smtClean="0">
                <a:latin typeface="Arial-BoldMT" charset="0"/>
                <a:ea typeface="宋体" pitchFamily="2" charset="-122"/>
              </a:rPr>
              <a:t>write down the source as you are taking notes. Do not wait until later to try and retrieve the original source</a:t>
            </a:r>
            <a:endParaRPr lang="en-US" altLang="zh-CN" dirty="0" smtClean="0">
              <a:latin typeface="Arial-BoldMT" charset="0"/>
              <a:ea typeface="宋体" pitchFamily="2" charset="-122"/>
            </a:endParaRPr>
          </a:p>
          <a:p>
            <a:pPr lvl="1"/>
            <a:r>
              <a:rPr lang="en-US" altLang="zh-CN" sz="3000" dirty="0" smtClean="0"/>
              <a:t>Consider using </a:t>
            </a:r>
            <a:r>
              <a:rPr lang="en-US" altLang="zh-CN" sz="3000" b="1" dirty="0" smtClean="0"/>
              <a:t>tools </a:t>
            </a:r>
            <a:r>
              <a:rPr lang="en-US" altLang="zh-CN" sz="3000" dirty="0" smtClean="0"/>
              <a:t>to help organize your research and keep your information in one place, like</a:t>
            </a:r>
          </a:p>
          <a:p>
            <a:pPr lvl="1"/>
            <a:r>
              <a:rPr lang="en-US" altLang="zh-CN" sz="3000" dirty="0" smtClean="0"/>
              <a:t>Cite your sources while you write your </a:t>
            </a:r>
            <a:r>
              <a:rPr lang="en-US" altLang="zh-CN" sz="3000" b="1" dirty="0" smtClean="0"/>
              <a:t>rough draft.</a:t>
            </a:r>
          </a:p>
          <a:p>
            <a:pPr lvl="1">
              <a:buNone/>
            </a:pPr>
            <a:endParaRPr lang="zh-CN" altLang="en-US" dirty="0"/>
          </a:p>
        </p:txBody>
      </p:sp>
      <p:sp>
        <p:nvSpPr>
          <p:cNvPr id="4" name="Text Box 6"/>
          <p:cNvSpPr txBox="1">
            <a:spLocks noChangeArrowheads="1"/>
          </p:cNvSpPr>
          <p:nvPr/>
        </p:nvSpPr>
        <p:spPr bwMode="auto">
          <a:xfrm>
            <a:off x="755576" y="6150114"/>
            <a:ext cx="7920880" cy="307777"/>
          </a:xfrm>
          <a:prstGeom prst="rect">
            <a:avLst/>
          </a:prstGeom>
          <a:ln w="9525">
            <a:headEnd/>
            <a:tailEnd/>
          </a:ln>
        </p:spPr>
        <p:style>
          <a:lnRef idx="2">
            <a:schemeClr val="dk1"/>
          </a:lnRef>
          <a:fillRef idx="1">
            <a:schemeClr val="lt1"/>
          </a:fillRef>
          <a:effectRef idx="0">
            <a:schemeClr val="dk1"/>
          </a:effectRef>
          <a:fontRef idx="minor">
            <a:schemeClr val="dk1"/>
          </a:fontRef>
        </p:style>
        <p:txBody>
          <a:bodyPr wrap="square">
            <a:spAutoFit/>
          </a:bodyPr>
          <a:lstStyle/>
          <a:p>
            <a:pPr>
              <a:spcBef>
                <a:spcPct val="50000"/>
              </a:spcBef>
            </a:pPr>
            <a:r>
              <a:rPr lang="en-US" altLang="zh-CN" sz="1400" dirty="0" smtClean="0">
                <a:ea typeface="宋体" pitchFamily="2" charset="-122"/>
              </a:rPr>
              <a:t>Mirka</a:t>
            </a:r>
            <a:r>
              <a:rPr lang="en-US" altLang="zh-CN" sz="1400" dirty="0">
                <a:ea typeface="宋体" pitchFamily="2" charset="-122"/>
              </a:rPr>
              <a:t>, 2004, </a:t>
            </a:r>
            <a:r>
              <a:rPr lang="en-US" altLang="zh-CN" sz="1400" i="1" dirty="0">
                <a:ea typeface="宋体" pitchFamily="2" charset="-122"/>
              </a:rPr>
              <a:t>The Plagiarism Trap. </a:t>
            </a:r>
            <a:r>
              <a:rPr lang="en-US" altLang="zh-CN" sz="1400" dirty="0">
                <a:ea typeface="宋体" pitchFamily="2" charset="-122"/>
              </a:rPr>
              <a:t>Powerpoint </a:t>
            </a:r>
            <a:r>
              <a:rPr lang="en-US" altLang="zh-CN" sz="1400" dirty="0" smtClean="0">
                <a:ea typeface="宋体" pitchFamily="2" charset="-122"/>
              </a:rPr>
              <a:t>Presentation; UCSD, How to avoid plagiarism brochure, 2009</a:t>
            </a:r>
            <a:endParaRPr lang="en-US" altLang="zh-CN" sz="1400" dirty="0">
              <a:ea typeface="宋体" pitchFamily="2" charset="-122"/>
            </a:endParaRPr>
          </a:p>
        </p:txBody>
      </p:sp>
      <p:pic>
        <p:nvPicPr>
          <p:cNvPr id="5" name="图片 4" descr="refworks_logo.jpg"/>
          <p:cNvPicPr>
            <a:picLocks noChangeAspect="1"/>
          </p:cNvPicPr>
          <p:nvPr/>
        </p:nvPicPr>
        <p:blipFill>
          <a:blip r:embed="rId2" cstate="print"/>
          <a:stretch>
            <a:fillRect/>
          </a:stretch>
        </p:blipFill>
        <p:spPr>
          <a:xfrm>
            <a:off x="1907704" y="5074597"/>
            <a:ext cx="2232248" cy="370627"/>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The most important thing:</a:t>
            </a:r>
            <a:endParaRPr lang="zh-CN" altLang="en-US" dirty="0"/>
          </a:p>
        </p:txBody>
      </p:sp>
      <p:sp>
        <p:nvSpPr>
          <p:cNvPr id="3" name="内容占位符 2"/>
          <p:cNvSpPr>
            <a:spLocks noGrp="1"/>
          </p:cNvSpPr>
          <p:nvPr>
            <p:ph idx="1"/>
          </p:nvPr>
        </p:nvSpPr>
        <p:spPr>
          <a:xfrm>
            <a:off x="179512" y="1600200"/>
            <a:ext cx="8712968" cy="4525963"/>
          </a:xfrm>
        </p:spPr>
        <p:txBody>
          <a:bodyPr/>
          <a:lstStyle/>
          <a:p>
            <a:pPr>
              <a:buNone/>
            </a:pPr>
            <a:r>
              <a:rPr lang="en-US" altLang="zh-CN" sz="3600" dirty="0" smtClean="0"/>
              <a:t> </a:t>
            </a:r>
            <a:r>
              <a:rPr lang="en-US" altLang="zh-CN" sz="4000" dirty="0" smtClean="0"/>
              <a:t>Pay attention to it and take it seriously!</a:t>
            </a:r>
            <a:endParaRPr lang="zh-CN" altLang="en-US" sz="3600" dirty="0"/>
          </a:p>
        </p:txBody>
      </p:sp>
      <p:pic>
        <p:nvPicPr>
          <p:cNvPr id="4" name="图片 3" descr="plagiarism.gif"/>
          <p:cNvPicPr>
            <a:picLocks noChangeAspect="1"/>
          </p:cNvPicPr>
          <p:nvPr/>
        </p:nvPicPr>
        <p:blipFill>
          <a:blip r:embed="rId2" cstate="print">
            <a:clrChange>
              <a:clrFrom>
                <a:srgbClr val="FFFFFF"/>
              </a:clrFrom>
              <a:clrTo>
                <a:srgbClr val="FFFFFF">
                  <a:alpha val="0"/>
                </a:srgbClr>
              </a:clrTo>
            </a:clrChange>
          </a:blip>
          <a:stretch>
            <a:fillRect/>
          </a:stretch>
        </p:blipFill>
        <p:spPr>
          <a:xfrm>
            <a:off x="2843808" y="2924944"/>
            <a:ext cx="3132360" cy="2999773"/>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What is plagiarism?</a:t>
            </a:r>
            <a:endParaRPr lang="zh-CN" altLang="en-US" dirty="0"/>
          </a:p>
        </p:txBody>
      </p:sp>
      <p:sp>
        <p:nvSpPr>
          <p:cNvPr id="3" name="内容占位符 2"/>
          <p:cNvSpPr>
            <a:spLocks noGrp="1"/>
          </p:cNvSpPr>
          <p:nvPr>
            <p:ph idx="1"/>
          </p:nvPr>
        </p:nvSpPr>
        <p:spPr>
          <a:xfrm>
            <a:off x="395536" y="1484785"/>
            <a:ext cx="8424936" cy="1656184"/>
          </a:xfrm>
        </p:spPr>
        <p:txBody>
          <a:bodyPr>
            <a:normAutofit/>
          </a:bodyPr>
          <a:lstStyle/>
          <a:p>
            <a:r>
              <a:rPr lang="en-US" altLang="zh-CN" sz="2800" dirty="0" smtClean="0"/>
              <a:t>Broadly defined, using another’s work without giving them clear credit.</a:t>
            </a:r>
          </a:p>
          <a:p>
            <a:r>
              <a:rPr lang="en-US" altLang="zh-CN" sz="2800" dirty="0" smtClean="0"/>
              <a:t>One of the three cardinal sins of scientific misconduct</a:t>
            </a:r>
          </a:p>
        </p:txBody>
      </p:sp>
      <p:sp>
        <p:nvSpPr>
          <p:cNvPr id="4" name="TextBox 3"/>
          <p:cNvSpPr txBox="1"/>
          <p:nvPr/>
        </p:nvSpPr>
        <p:spPr>
          <a:xfrm>
            <a:off x="323528" y="3212976"/>
            <a:ext cx="6120680" cy="2092881"/>
          </a:xfrm>
          <a:prstGeom prst="rect">
            <a:avLst/>
          </a:prstGeom>
          <a:noFill/>
        </p:spPr>
        <p:txBody>
          <a:bodyPr wrap="square" rtlCol="0">
            <a:spAutoFit/>
          </a:bodyPr>
          <a:lstStyle/>
          <a:p>
            <a:r>
              <a:rPr lang="en-US" altLang="zh-CN" sz="2800" dirty="0" smtClean="0"/>
              <a:t> </a:t>
            </a:r>
            <a:r>
              <a:rPr lang="en-US" altLang="zh-CN" sz="2800" dirty="0" smtClean="0">
                <a:latin typeface="Myriad Pro Light" pitchFamily="34" charset="0"/>
              </a:rPr>
              <a:t>“</a:t>
            </a:r>
            <a:r>
              <a:rPr lang="en-US" altLang="zh-CN" sz="2800" dirty="0" smtClean="0"/>
              <a:t>The failure, whether intentional or not, to cite one's sources properly is referred to as plagiarism.</a:t>
            </a:r>
            <a:r>
              <a:rPr lang="en-US" altLang="zh-CN" sz="2800" dirty="0" smtClean="0">
                <a:latin typeface="Myriad Pro Light" pitchFamily="34" charset="0"/>
              </a:rPr>
              <a:t>“</a:t>
            </a:r>
          </a:p>
          <a:p>
            <a:pPr>
              <a:buNone/>
            </a:pPr>
            <a:r>
              <a:rPr lang="en-US" altLang="zh-CN" sz="2800" dirty="0" smtClean="0"/>
              <a:t>       From Yale Graduate School Website</a:t>
            </a:r>
            <a:endParaRPr lang="zh-CN" altLang="en-US" sz="2800" dirty="0" smtClean="0"/>
          </a:p>
          <a:p>
            <a:endParaRPr lang="zh-CN" altLang="en-US" dirty="0"/>
          </a:p>
        </p:txBody>
      </p:sp>
      <p:pic>
        <p:nvPicPr>
          <p:cNvPr id="6" name="图片 5" descr="plagiarism01.bmp"/>
          <p:cNvPicPr>
            <a:picLocks noChangeAspect="1"/>
          </p:cNvPicPr>
          <p:nvPr/>
        </p:nvPicPr>
        <p:blipFill>
          <a:blip r:embed="rId2" cstate="print"/>
          <a:stretch>
            <a:fillRect/>
          </a:stretch>
        </p:blipFill>
        <p:spPr>
          <a:xfrm>
            <a:off x="6372200" y="2996952"/>
            <a:ext cx="2495550" cy="2228850"/>
          </a:xfrm>
          <a:prstGeom prst="rect">
            <a:avLst/>
          </a:prstGeom>
        </p:spPr>
      </p:pic>
      <p:sp>
        <p:nvSpPr>
          <p:cNvPr id="7" name="TextBox 6"/>
          <p:cNvSpPr txBox="1"/>
          <p:nvPr/>
        </p:nvSpPr>
        <p:spPr>
          <a:xfrm>
            <a:off x="5652120" y="5445224"/>
            <a:ext cx="3312368" cy="261610"/>
          </a:xfrm>
          <a:prstGeom prst="rect">
            <a:avLst/>
          </a:prstGeom>
          <a:noFill/>
          <a:ln>
            <a:solidFill>
              <a:schemeClr val="tx1"/>
            </a:solidFill>
          </a:ln>
        </p:spPr>
        <p:txBody>
          <a:bodyPr wrap="square" rtlCol="0">
            <a:spAutoFit/>
          </a:bodyPr>
          <a:lstStyle/>
          <a:p>
            <a:r>
              <a:rPr lang="en-US" altLang="zh-CN" sz="1100" dirty="0" smtClean="0"/>
              <a:t>http://tilt.library.skagit.edu/module4/plagiarism.htm</a:t>
            </a:r>
            <a:endParaRPr lang="zh-CN" altLang="en-US" sz="1100"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
            </a:r>
            <a:r>
              <a:rPr lang="en-US" dirty="0" smtClean="0"/>
              <a:t>lagiarism </a:t>
            </a:r>
            <a:r>
              <a:rPr lang="en-US" dirty="0"/>
              <a:t>for </a:t>
            </a:r>
            <a:r>
              <a:rPr lang="en-US" dirty="0" smtClean="0"/>
              <a:t>computer </a:t>
            </a:r>
            <a:r>
              <a:rPr lang="en-US" dirty="0"/>
              <a:t>codes</a:t>
            </a:r>
          </a:p>
        </p:txBody>
      </p:sp>
      <p:sp>
        <p:nvSpPr>
          <p:cNvPr id="3" name="Content Placeholder 2"/>
          <p:cNvSpPr>
            <a:spLocks noGrp="1"/>
          </p:cNvSpPr>
          <p:nvPr>
            <p:ph idx="1"/>
          </p:nvPr>
        </p:nvSpPr>
        <p:spPr/>
        <p:txBody>
          <a:bodyPr>
            <a:normAutofit fontScale="85000" lnSpcReduction="20000"/>
          </a:bodyPr>
          <a:lstStyle/>
          <a:p>
            <a:r>
              <a:rPr lang="en-US" dirty="0" smtClean="0"/>
              <a:t>Before </a:t>
            </a:r>
            <a:r>
              <a:rPr lang="en-US" dirty="0"/>
              <a:t>we discuss </a:t>
            </a:r>
            <a:r>
              <a:rPr lang="en-US" dirty="0" smtClean="0"/>
              <a:t>plagiarism </a:t>
            </a:r>
            <a:r>
              <a:rPr lang="en-US" dirty="0"/>
              <a:t>we have to consider copyright and </a:t>
            </a:r>
            <a:r>
              <a:rPr lang="en-US" dirty="0" smtClean="0"/>
              <a:t>patent:</a:t>
            </a:r>
          </a:p>
          <a:p>
            <a:pPr lvl="1"/>
            <a:r>
              <a:rPr lang="en-US" dirty="0"/>
              <a:t>Copyright (the law that stands behind the open source license):</a:t>
            </a:r>
          </a:p>
          <a:p>
            <a:pPr lvl="2"/>
            <a:r>
              <a:rPr lang="en-US" dirty="0"/>
              <a:t>Doesn't prohibit all plagiarism </a:t>
            </a:r>
          </a:p>
          <a:p>
            <a:pPr lvl="2"/>
            <a:r>
              <a:rPr lang="en-US" dirty="0"/>
              <a:t>Allow for fair use of copyrighted stuff: excluding some things and some parts of software code from copyright protection</a:t>
            </a:r>
            <a:r>
              <a:rPr lang="en-US" dirty="0" smtClean="0"/>
              <a:t>.</a:t>
            </a:r>
          </a:p>
          <a:p>
            <a:r>
              <a:rPr lang="en-US" dirty="0" smtClean="0"/>
              <a:t>For </a:t>
            </a:r>
            <a:r>
              <a:rPr lang="en-US" dirty="0"/>
              <a:t>some computer codes it's not even legal to copy them with proper </a:t>
            </a:r>
            <a:r>
              <a:rPr lang="en-US" dirty="0" smtClean="0"/>
              <a:t>acknowledge:</a:t>
            </a:r>
            <a:endParaRPr lang="en-US" dirty="0"/>
          </a:p>
          <a:p>
            <a:pPr lvl="1"/>
            <a:r>
              <a:rPr lang="en-US" dirty="0" smtClean="0"/>
              <a:t>I.e. you </a:t>
            </a:r>
            <a:r>
              <a:rPr lang="en-US" dirty="0"/>
              <a:t>can't copy a routine of windows and just it -- it's illegal</a:t>
            </a:r>
            <a:r>
              <a:rPr lang="en-US" dirty="0" smtClean="0"/>
              <a:t>.</a:t>
            </a:r>
          </a:p>
          <a:p>
            <a:r>
              <a:rPr lang="en-US" dirty="0" smtClean="0"/>
              <a:t>However</a:t>
            </a:r>
            <a:r>
              <a:rPr lang="en-US" dirty="0"/>
              <a:t>, for licenses </a:t>
            </a:r>
            <a:r>
              <a:rPr lang="en-US" dirty="0" smtClean="0"/>
              <a:t>common academic </a:t>
            </a:r>
            <a:r>
              <a:rPr lang="en-US" dirty="0"/>
              <a:t>settings it's ok to </a:t>
            </a:r>
            <a:r>
              <a:rPr lang="en-US" dirty="0" smtClean="0"/>
              <a:t>copy, i.e. open </a:t>
            </a:r>
            <a:r>
              <a:rPr lang="en-US" dirty="0"/>
              <a:t>source</a:t>
            </a:r>
          </a:p>
        </p:txBody>
      </p:sp>
      <p:pic>
        <p:nvPicPr>
          <p:cNvPr id="4" name="Picture 3" descr="img201207071000010.jpg"/>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668344" y="4365104"/>
            <a:ext cx="1379984" cy="943909"/>
          </a:xfrm>
          <a:prstGeom prst="rect">
            <a:avLst/>
          </a:prstGeom>
          <a:noFill/>
          <a:ln>
            <a:noFill/>
          </a:ln>
        </p:spPr>
      </p:pic>
      <p:sp>
        <p:nvSpPr>
          <p:cNvPr id="5" name="TextBox 4"/>
          <p:cNvSpPr txBox="1"/>
          <p:nvPr/>
        </p:nvSpPr>
        <p:spPr>
          <a:xfrm>
            <a:off x="6372200" y="6381328"/>
            <a:ext cx="2304255" cy="246221"/>
          </a:xfrm>
          <a:prstGeom prst="rect">
            <a:avLst/>
          </a:prstGeom>
          <a:noFill/>
          <a:ln>
            <a:solidFill>
              <a:srgbClr val="000000"/>
            </a:solidFill>
          </a:ln>
        </p:spPr>
        <p:txBody>
          <a:bodyPr wrap="square" rtlCol="0">
            <a:spAutoFit/>
          </a:bodyPr>
          <a:lstStyle/>
          <a:p>
            <a:r>
              <a:rPr lang="en-US" sz="1000" dirty="0" smtClean="0"/>
              <a:t>Information from Dr. Dov </a:t>
            </a:r>
            <a:r>
              <a:rPr lang="en-US" sz="1000" dirty="0" err="1" smtClean="0"/>
              <a:t>Greenbaum</a:t>
            </a:r>
            <a:r>
              <a:rPr lang="en-US" sz="1000" dirty="0" smtClean="0"/>
              <a:t>;</a:t>
            </a:r>
          </a:p>
        </p:txBody>
      </p:sp>
    </p:spTree>
    <p:extLst>
      <p:ext uri="{BB962C8B-B14F-4D97-AF65-F5344CB8AC3E}">
        <p14:creationId xmlns:p14="http://schemas.microsoft.com/office/powerpoint/2010/main" val="2595928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Plagiarism for computer </a:t>
            </a:r>
            <a:r>
              <a:rPr lang="en-US" dirty="0" smtClean="0"/>
              <a:t>codes:</a:t>
            </a:r>
            <a:br>
              <a:rPr lang="en-US" dirty="0" smtClean="0"/>
            </a:br>
            <a:r>
              <a:rPr lang="en-US" altLang="zh-CN" dirty="0" smtClean="0"/>
              <a:t>Open </a:t>
            </a:r>
            <a:r>
              <a:rPr lang="en-US" altLang="zh-CN" dirty="0" smtClean="0"/>
              <a:t>source</a:t>
            </a:r>
            <a:endParaRPr lang="en-US" dirty="0"/>
          </a:p>
        </p:txBody>
      </p:sp>
      <p:sp>
        <p:nvSpPr>
          <p:cNvPr id="3" name="Content Placeholder 2"/>
          <p:cNvSpPr>
            <a:spLocks noGrp="1"/>
          </p:cNvSpPr>
          <p:nvPr>
            <p:ph idx="1"/>
          </p:nvPr>
        </p:nvSpPr>
        <p:spPr>
          <a:xfrm>
            <a:off x="467544" y="1484784"/>
            <a:ext cx="8208912" cy="4853136"/>
          </a:xfrm>
        </p:spPr>
        <p:txBody>
          <a:bodyPr>
            <a:normAutofit/>
          </a:bodyPr>
          <a:lstStyle/>
          <a:p>
            <a:r>
              <a:rPr lang="en-US" dirty="0" smtClean="0"/>
              <a:t>Open source:</a:t>
            </a:r>
          </a:p>
          <a:p>
            <a:pPr marL="457200" lvl="1" indent="0">
              <a:buNone/>
            </a:pPr>
            <a:endParaRPr lang="en-US" dirty="0" smtClean="0"/>
          </a:p>
          <a:p>
            <a:pPr>
              <a:buNone/>
            </a:pPr>
            <a:endParaRPr lang="en-US" sz="2400" dirty="0" smtClean="0"/>
          </a:p>
          <a:p>
            <a:pPr marL="342900" lvl="1" indent="-342900">
              <a:buFont typeface="Arial" pitchFamily="34" charset="0"/>
              <a:buChar char="•"/>
            </a:pPr>
            <a:r>
              <a:rPr lang="en-US" altLang="zh-CN" sz="3200" dirty="0" smtClean="0"/>
              <a:t>Open Source copying:</a:t>
            </a:r>
          </a:p>
          <a:p>
            <a:pPr marL="742950" lvl="2" indent="-342900"/>
            <a:r>
              <a:rPr lang="en-US" altLang="zh-CN" sz="2800" dirty="0" smtClean="0"/>
              <a:t>It’s allowed, but sometimes:</a:t>
            </a:r>
          </a:p>
          <a:p>
            <a:pPr marL="1200150" lvl="3" indent="-342900"/>
            <a:r>
              <a:rPr lang="en-US" altLang="zh-CN" sz="2400" dirty="0" smtClean="0"/>
              <a:t>If you want to commercialize</a:t>
            </a:r>
          </a:p>
          <a:p>
            <a:pPr marL="1200150" lvl="3" indent="-342900"/>
            <a:r>
              <a:rPr lang="en-US" altLang="zh-CN" sz="2400" dirty="0" smtClean="0"/>
              <a:t>If it’s protected by patent law </a:t>
            </a:r>
          </a:p>
        </p:txBody>
      </p:sp>
      <p:pic>
        <p:nvPicPr>
          <p:cNvPr id="7" name="Picture 6" descr="linux_tshirt.jpg"/>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164288" y="1988840"/>
            <a:ext cx="1850831" cy="1103380"/>
          </a:xfrm>
          <a:prstGeom prst="rect">
            <a:avLst/>
          </a:prstGeom>
        </p:spPr>
      </p:pic>
      <p:sp>
        <p:nvSpPr>
          <p:cNvPr id="9" name="TextBox 8"/>
          <p:cNvSpPr txBox="1"/>
          <p:nvPr/>
        </p:nvSpPr>
        <p:spPr>
          <a:xfrm>
            <a:off x="5220072" y="6237312"/>
            <a:ext cx="3707579" cy="400110"/>
          </a:xfrm>
          <a:prstGeom prst="rect">
            <a:avLst/>
          </a:prstGeom>
          <a:noFill/>
          <a:ln>
            <a:solidFill>
              <a:srgbClr val="000000"/>
            </a:solidFill>
          </a:ln>
        </p:spPr>
        <p:txBody>
          <a:bodyPr wrap="square" rtlCol="0">
            <a:spAutoFit/>
          </a:bodyPr>
          <a:lstStyle/>
          <a:p>
            <a:r>
              <a:rPr lang="en-US" sz="1000" dirty="0" smtClean="0"/>
              <a:t>Information from Dr. Dov Greenbaum; </a:t>
            </a:r>
          </a:p>
          <a:p>
            <a:r>
              <a:rPr lang="en-US" sz="1000" dirty="0" smtClean="0"/>
              <a:t>More information</a:t>
            </a:r>
            <a:r>
              <a:rPr lang="en-US" sz="1000" dirty="0"/>
              <a:t>: </a:t>
            </a:r>
            <a:r>
              <a:rPr lang="en-US" sz="1000" dirty="0">
                <a:hlinkClick r:id="rId3"/>
              </a:rPr>
              <a:t>http://en.wikipedia.org/wiki/</a:t>
            </a:r>
            <a:r>
              <a:rPr lang="en-US" sz="1000" dirty="0" smtClean="0">
                <a:hlinkClick r:id="rId3"/>
              </a:rPr>
              <a:t>Open_source</a:t>
            </a:r>
            <a:r>
              <a:rPr lang="en-US" sz="1000" dirty="0" smtClean="0"/>
              <a:t>;</a:t>
            </a:r>
          </a:p>
        </p:txBody>
      </p:sp>
      <p:sp>
        <p:nvSpPr>
          <p:cNvPr id="10" name="TextBox 9"/>
          <p:cNvSpPr txBox="1"/>
          <p:nvPr/>
        </p:nvSpPr>
        <p:spPr>
          <a:xfrm>
            <a:off x="395536" y="2060848"/>
            <a:ext cx="7056784" cy="1200329"/>
          </a:xfrm>
          <a:prstGeom prst="rect">
            <a:avLst/>
          </a:prstGeom>
          <a:noFill/>
        </p:spPr>
        <p:txBody>
          <a:bodyPr wrap="square" rtlCol="0">
            <a:spAutoFit/>
          </a:bodyPr>
          <a:lstStyle/>
          <a:p>
            <a:pPr marL="742950" lvl="1" indent="-285750">
              <a:spcBef>
                <a:spcPct val="20000"/>
              </a:spcBef>
              <a:buFont typeface="Arial" pitchFamily="34" charset="0"/>
              <a:buChar char="–"/>
            </a:pPr>
            <a:r>
              <a:rPr lang="en-US" sz="2000" dirty="0" smtClean="0"/>
              <a:t>philosophy or pragmatic methodology that promotes free redistribution and access to an end product's design and implementation details</a:t>
            </a:r>
          </a:p>
          <a:p>
            <a:endParaRPr lang="en-US" sz="1100" dirty="0"/>
          </a:p>
        </p:txBody>
      </p:sp>
    </p:spTree>
    <p:extLst>
      <p:ext uri="{BB962C8B-B14F-4D97-AF65-F5344CB8AC3E}">
        <p14:creationId xmlns:p14="http://schemas.microsoft.com/office/powerpoint/2010/main" val="240947341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Open source</a:t>
            </a:r>
            <a:endParaRPr lang="zh-CN" altLang="en-US" dirty="0"/>
          </a:p>
        </p:txBody>
      </p:sp>
      <p:sp>
        <p:nvSpPr>
          <p:cNvPr id="3" name="内容占位符 2"/>
          <p:cNvSpPr>
            <a:spLocks noGrp="1"/>
          </p:cNvSpPr>
          <p:nvPr>
            <p:ph idx="1"/>
          </p:nvPr>
        </p:nvSpPr>
        <p:spPr/>
        <p:txBody>
          <a:bodyPr>
            <a:normAutofit fontScale="92500" lnSpcReduction="20000"/>
          </a:bodyPr>
          <a:lstStyle/>
          <a:p>
            <a:r>
              <a:rPr lang="en-US" altLang="zh-CN" sz="2800" dirty="0" smtClean="0"/>
              <a:t>Open-source license:</a:t>
            </a:r>
          </a:p>
          <a:p>
            <a:pPr lvl="1"/>
            <a:r>
              <a:rPr lang="en-US" altLang="zh-CN" sz="2400" dirty="0" smtClean="0"/>
              <a:t>Commonly free</a:t>
            </a:r>
          </a:p>
          <a:p>
            <a:pPr lvl="1"/>
            <a:r>
              <a:rPr lang="en-US" altLang="zh-CN" sz="2400" dirty="0" smtClean="0"/>
              <a:t>Allowing for modification, redistribution, and commercial use without having to pay the original author. </a:t>
            </a:r>
          </a:p>
          <a:p>
            <a:pPr lvl="1"/>
            <a:r>
              <a:rPr lang="en-US" altLang="zh-CN" sz="2400" dirty="0" smtClean="0"/>
              <a:t>Different restrictions: permit modification of the source code for personal use or only permit non-commercial redistribution</a:t>
            </a:r>
          </a:p>
          <a:p>
            <a:pPr lvl="1"/>
            <a:r>
              <a:rPr lang="en-US" altLang="zh-CN" sz="2400" dirty="0" smtClean="0"/>
              <a:t>Examples:</a:t>
            </a:r>
          </a:p>
          <a:p>
            <a:pPr lvl="2"/>
            <a:r>
              <a:rPr lang="en-US" altLang="zh-CN" sz="2000" dirty="0" smtClean="0"/>
              <a:t>GNU General Public License GPL</a:t>
            </a:r>
          </a:p>
          <a:p>
            <a:pPr lvl="2"/>
            <a:r>
              <a:rPr lang="en-US" altLang="zh-CN" sz="2000" dirty="0" smtClean="0"/>
              <a:t>BSD</a:t>
            </a:r>
          </a:p>
          <a:p>
            <a:pPr lvl="2"/>
            <a:r>
              <a:rPr lang="en-US" altLang="zh-CN" sz="2000" dirty="0" smtClean="0"/>
              <a:t>Mozilla Public License</a:t>
            </a:r>
          </a:p>
          <a:p>
            <a:pPr lvl="2"/>
            <a:r>
              <a:rPr lang="en-US" altLang="zh-CN" sz="2000" dirty="0" smtClean="0"/>
              <a:t>…</a:t>
            </a:r>
          </a:p>
          <a:p>
            <a:r>
              <a:rPr lang="en-US" altLang="zh-CN" sz="2800" dirty="0" smtClean="0">
                <a:solidFill>
                  <a:prstClr val="black"/>
                </a:solidFill>
              </a:rPr>
              <a:t>Properly cite: </a:t>
            </a:r>
          </a:p>
          <a:p>
            <a:pPr lvl="1"/>
            <a:r>
              <a:rPr lang="en-US" altLang="zh-CN" sz="2400" dirty="0" smtClean="0">
                <a:solidFill>
                  <a:prstClr val="black"/>
                </a:solidFill>
              </a:rPr>
              <a:t>name of the authors </a:t>
            </a:r>
          </a:p>
          <a:p>
            <a:pPr lvl="1"/>
            <a:r>
              <a:rPr lang="en-US" altLang="zh-CN" sz="2400" dirty="0" smtClean="0">
                <a:solidFill>
                  <a:prstClr val="black"/>
                </a:solidFill>
              </a:rPr>
              <a:t>a copyright statement</a:t>
            </a:r>
          </a:p>
          <a:p>
            <a:endParaRPr lang="zh-CN" altLang="en-US" dirty="0"/>
          </a:p>
        </p:txBody>
      </p:sp>
      <p:sp>
        <p:nvSpPr>
          <p:cNvPr id="4" name="TextBox 3"/>
          <p:cNvSpPr txBox="1"/>
          <p:nvPr/>
        </p:nvSpPr>
        <p:spPr>
          <a:xfrm>
            <a:off x="4813268" y="5949280"/>
            <a:ext cx="3791180" cy="707886"/>
          </a:xfrm>
          <a:prstGeom prst="rect">
            <a:avLst/>
          </a:prstGeom>
          <a:noFill/>
          <a:ln>
            <a:solidFill>
              <a:srgbClr val="000000"/>
            </a:solidFill>
          </a:ln>
        </p:spPr>
        <p:txBody>
          <a:bodyPr wrap="square" rtlCol="0">
            <a:spAutoFit/>
          </a:bodyPr>
          <a:lstStyle/>
          <a:p>
            <a:r>
              <a:rPr lang="en-US" sz="1000" dirty="0"/>
              <a:t>Information from Dr. </a:t>
            </a:r>
            <a:r>
              <a:rPr lang="en-US" sz="1000" dirty="0" err="1"/>
              <a:t>Dov</a:t>
            </a:r>
            <a:r>
              <a:rPr lang="en-US" sz="1000" dirty="0"/>
              <a:t> </a:t>
            </a:r>
            <a:r>
              <a:rPr lang="en-US" sz="1000" dirty="0" err="1"/>
              <a:t>Greenbaum</a:t>
            </a:r>
            <a:r>
              <a:rPr lang="en-US" sz="1000" dirty="0"/>
              <a:t>; </a:t>
            </a:r>
            <a:r>
              <a:rPr lang="en-US" sz="1000" dirty="0" smtClean="0"/>
              <a:t> </a:t>
            </a:r>
          </a:p>
          <a:p>
            <a:r>
              <a:rPr lang="en-US" sz="1000" dirty="0" smtClean="0"/>
              <a:t>More information:</a:t>
            </a:r>
            <a:r>
              <a:rPr lang="en-US" sz="1000" dirty="0" smtClean="0">
                <a:hlinkClick r:id="rId2"/>
              </a:rPr>
              <a:t>http</a:t>
            </a:r>
            <a:r>
              <a:rPr lang="en-US" sz="1000" dirty="0">
                <a:hlinkClick r:id="rId2"/>
              </a:rPr>
              <a:t>://en.wikipedia.org/wiki/Open-</a:t>
            </a:r>
            <a:r>
              <a:rPr lang="en-US" sz="1000" dirty="0" smtClean="0">
                <a:hlinkClick r:id="rId2"/>
              </a:rPr>
              <a:t>source_license</a:t>
            </a:r>
            <a:r>
              <a:rPr lang="en-US" sz="1000" dirty="0" smtClean="0"/>
              <a:t>; </a:t>
            </a:r>
            <a:r>
              <a:rPr lang="en-US" sz="1000" dirty="0" smtClean="0">
                <a:hlinkClick r:id="rId3"/>
              </a:rPr>
              <a:t>http</a:t>
            </a:r>
            <a:r>
              <a:rPr lang="en-US" sz="1000" dirty="0">
                <a:hlinkClick r:id="rId3"/>
              </a:rPr>
              <a:t>://</a:t>
            </a:r>
            <a:r>
              <a:rPr lang="en-US" sz="1000" dirty="0" smtClean="0">
                <a:hlinkClick r:id="rId3"/>
              </a:rPr>
              <a:t>www.opensource.org/licenses/alphabetical</a:t>
            </a:r>
            <a:r>
              <a:rPr lang="en-US" sz="1000" dirty="0" smtClean="0"/>
              <a:t>; </a:t>
            </a:r>
          </a:p>
          <a:p>
            <a:r>
              <a:rPr lang="en-US" sz="1000" dirty="0" smtClean="0"/>
              <a:t>http://en.wikipedia.org/wiki/Comparison_of_free_software_licenses</a:t>
            </a:r>
            <a:endParaRPr lang="en-US" sz="1000" dirty="0"/>
          </a:p>
        </p:txBody>
      </p:sp>
    </p:spTree>
    <p:extLst>
      <p:ext uri="{BB962C8B-B14F-4D97-AF65-F5344CB8AC3E}">
        <p14:creationId xmlns:p14="http://schemas.microsoft.com/office/powerpoint/2010/main" val="135078507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Why we have to avoid plagiarism?</a:t>
            </a:r>
            <a:endParaRPr lang="zh-CN" altLang="en-US" dirty="0"/>
          </a:p>
        </p:txBody>
      </p:sp>
      <p:sp>
        <p:nvSpPr>
          <p:cNvPr id="3" name="内容占位符 2"/>
          <p:cNvSpPr>
            <a:spLocks noGrp="1"/>
          </p:cNvSpPr>
          <p:nvPr>
            <p:ph idx="1"/>
          </p:nvPr>
        </p:nvSpPr>
        <p:spPr>
          <a:xfrm>
            <a:off x="457200" y="1600200"/>
            <a:ext cx="8229600" cy="4565103"/>
          </a:xfrm>
        </p:spPr>
        <p:txBody>
          <a:bodyPr>
            <a:normAutofit/>
          </a:bodyPr>
          <a:lstStyle/>
          <a:p>
            <a:r>
              <a:rPr lang="en-US" altLang="zh-CN" dirty="0" smtClean="0"/>
              <a:t>Moral and intellectual reasons:</a:t>
            </a:r>
          </a:p>
          <a:p>
            <a:pPr lvl="1"/>
            <a:r>
              <a:rPr lang="en-US" altLang="zh-CN" dirty="0" smtClean="0"/>
              <a:t>No respect for others</a:t>
            </a:r>
          </a:p>
          <a:p>
            <a:pPr lvl="1"/>
            <a:r>
              <a:rPr lang="en-US" dirty="0"/>
              <a:t>need to know how to express things in your own </a:t>
            </a:r>
            <a:r>
              <a:rPr lang="en-US" dirty="0" smtClean="0"/>
              <a:t>voice</a:t>
            </a:r>
            <a:endParaRPr lang="en-US" altLang="zh-CN" dirty="0" smtClean="0"/>
          </a:p>
          <a:p>
            <a:r>
              <a:rPr lang="en-US" altLang="zh-CN" dirty="0" smtClean="0"/>
              <a:t>Penalties: </a:t>
            </a:r>
          </a:p>
          <a:p>
            <a:pPr lvl="1"/>
            <a:r>
              <a:rPr lang="en-US" altLang="zh-CN" dirty="0" smtClean="0"/>
              <a:t>In Yale: two semesters of suspension, even up to expulsion from the University</a:t>
            </a:r>
          </a:p>
          <a:p>
            <a:pPr lvl="1">
              <a:buNone/>
            </a:pPr>
            <a:endParaRPr lang="en-US" altLang="zh-CN" dirty="0" smtClean="0"/>
          </a:p>
        </p:txBody>
      </p:sp>
      <p:sp>
        <p:nvSpPr>
          <p:cNvPr id="4" name="TextBox 3"/>
          <p:cNvSpPr txBox="1"/>
          <p:nvPr/>
        </p:nvSpPr>
        <p:spPr>
          <a:xfrm>
            <a:off x="971600" y="5301208"/>
            <a:ext cx="7416824" cy="523220"/>
          </a:xfrm>
          <a:prstGeom prst="rect">
            <a:avLst/>
          </a:prstGeom>
          <a:noFill/>
          <a:ln>
            <a:solidFill>
              <a:schemeClr val="tx1"/>
            </a:solidFill>
          </a:ln>
        </p:spPr>
        <p:txBody>
          <a:bodyPr wrap="square" rtlCol="0">
            <a:spAutoFit/>
          </a:bodyPr>
          <a:lstStyle/>
          <a:p>
            <a:r>
              <a:rPr lang="en-US" altLang="zh-CN" sz="1400" b="1" dirty="0" smtClean="0"/>
              <a:t>Yale College Undergraduate Regulations</a:t>
            </a:r>
            <a:r>
              <a:rPr lang="en-US" altLang="zh-CN" sz="1400" dirty="0" smtClean="0"/>
              <a:t>: Cheating, Plagiarism, and Documentation. http://yalecollege.yale.edu/content/cheating-plagiarism-and-documentation</a:t>
            </a:r>
            <a:endParaRPr lang="zh-CN" altLang="en-US"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dirty="0" smtClean="0"/>
              <a:t>The </a:t>
            </a:r>
            <a:r>
              <a:rPr lang="en-US" dirty="0"/>
              <a:t>internet has really changed the context things</a:t>
            </a:r>
            <a:endParaRPr lang="zh-CN" altLang="en-US" dirty="0"/>
          </a:p>
        </p:txBody>
      </p:sp>
      <p:pic>
        <p:nvPicPr>
          <p:cNvPr id="4" name="图片 3" descr="plagiarism_cartoon.gif"/>
          <p:cNvPicPr>
            <a:picLocks noChangeAspect="1"/>
          </p:cNvPicPr>
          <p:nvPr/>
        </p:nvPicPr>
        <p:blipFill>
          <a:blip r:embed="rId2" cstate="print"/>
          <a:stretch>
            <a:fillRect/>
          </a:stretch>
        </p:blipFill>
        <p:spPr>
          <a:xfrm>
            <a:off x="1547664" y="1772816"/>
            <a:ext cx="5856683" cy="3660427"/>
          </a:xfrm>
          <a:prstGeom prst="rect">
            <a:avLst/>
          </a:prstGeom>
        </p:spPr>
      </p:pic>
      <p:sp>
        <p:nvSpPr>
          <p:cNvPr id="5" name="TextBox 4"/>
          <p:cNvSpPr txBox="1"/>
          <p:nvPr/>
        </p:nvSpPr>
        <p:spPr>
          <a:xfrm>
            <a:off x="1835696" y="5589240"/>
            <a:ext cx="5184576" cy="261610"/>
          </a:xfrm>
          <a:prstGeom prst="rect">
            <a:avLst/>
          </a:prstGeom>
          <a:noFill/>
          <a:ln>
            <a:solidFill>
              <a:schemeClr val="tx1"/>
            </a:solidFill>
          </a:ln>
        </p:spPr>
        <p:txBody>
          <a:bodyPr wrap="square" rtlCol="0">
            <a:spAutoFit/>
          </a:bodyPr>
          <a:lstStyle/>
          <a:p>
            <a:r>
              <a:rPr lang="en-US" altLang="zh-CN" sz="1100" dirty="0" smtClean="0"/>
              <a:t>http://www.eclectic-eccentric.com/2010/04/sunday-salon-plagiarism-or-creativity.html</a:t>
            </a:r>
            <a:endParaRPr lang="zh-CN" altLang="en-US" sz="1100" dirty="0"/>
          </a:p>
        </p:txBody>
      </p:sp>
    </p:spTree>
    <p:extLst>
      <p:ext uri="{BB962C8B-B14F-4D97-AF65-F5344CB8AC3E}">
        <p14:creationId xmlns:p14="http://schemas.microsoft.com/office/powerpoint/2010/main" val="839186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descr="books1.gif"/>
          <p:cNvPicPr>
            <a:picLocks noChangeAspect="1"/>
          </p:cNvPicPr>
          <p:nvPr/>
        </p:nvPicPr>
        <p:blipFill>
          <a:blip cstate="print"/>
          <a:stretch>
            <a:fillRect/>
          </a:stretch>
        </p:blipFill>
        <p:spPr>
          <a:xfrm>
            <a:off x="7366620" y="4005064"/>
            <a:ext cx="1777380" cy="1777380"/>
          </a:xfrm>
          <a:prstGeom prst="rect">
            <a:avLst/>
          </a:prstGeom>
        </p:spPr>
      </p:pic>
      <p:sp>
        <p:nvSpPr>
          <p:cNvPr id="2" name="标题 1"/>
          <p:cNvSpPr>
            <a:spLocks noGrp="1"/>
          </p:cNvSpPr>
          <p:nvPr>
            <p:ph type="title"/>
          </p:nvPr>
        </p:nvSpPr>
        <p:spPr/>
        <p:txBody>
          <a:bodyPr/>
          <a:lstStyle/>
          <a:p>
            <a:r>
              <a:rPr lang="en-US" altLang="zh-CN" dirty="0" smtClean="0"/>
              <a:t>Forms of plagiarism</a:t>
            </a:r>
            <a:endParaRPr lang="zh-CN" altLang="en-US" dirty="0"/>
          </a:p>
        </p:txBody>
      </p:sp>
      <p:sp>
        <p:nvSpPr>
          <p:cNvPr id="3" name="内容占位符 2"/>
          <p:cNvSpPr>
            <a:spLocks noGrp="1"/>
          </p:cNvSpPr>
          <p:nvPr>
            <p:ph idx="1"/>
          </p:nvPr>
        </p:nvSpPr>
        <p:spPr/>
        <p:txBody>
          <a:bodyPr>
            <a:normAutofit/>
          </a:bodyPr>
          <a:lstStyle/>
          <a:p>
            <a:pPr marL="514350" lvl="0" indent="-514350">
              <a:buFont typeface="+mj-lt"/>
              <a:buAutoNum type="arabicPeriod"/>
            </a:pPr>
            <a:r>
              <a:rPr lang="en-US" altLang="zh-CN" dirty="0"/>
              <a:t>Using </a:t>
            </a:r>
            <a:r>
              <a:rPr lang="en-US" altLang="zh-CN" dirty="0" smtClean="0"/>
              <a:t>words from a source without citation</a:t>
            </a:r>
          </a:p>
          <a:p>
            <a:pPr lvl="1"/>
            <a:r>
              <a:rPr lang="en-US" altLang="zh-CN" dirty="0" smtClean="0"/>
              <a:t>Copying and pasting text from online encyclopedias</a:t>
            </a:r>
          </a:p>
          <a:p>
            <a:pPr lvl="1"/>
            <a:r>
              <a:rPr lang="en-US" altLang="zh-CN" dirty="0" smtClean="0"/>
              <a:t>Quoting a source without using quotation marks-even if it is cited. </a:t>
            </a:r>
            <a:r>
              <a:rPr lang="en-US" altLang="zh-CN" dirty="0" smtClean="0">
                <a:solidFill>
                  <a:srgbClr val="FF0000"/>
                </a:solidFill>
              </a:rPr>
              <a:t>“...”</a:t>
            </a:r>
          </a:p>
          <a:p>
            <a:pPr lvl="1"/>
            <a:r>
              <a:rPr lang="en-US" altLang="zh-CN" dirty="0" smtClean="0"/>
              <a:t>Transcribing text from any printed material, such as books, magazines or newspapers.</a:t>
            </a:r>
          </a:p>
          <a:p>
            <a:pPr lvl="1"/>
            <a:r>
              <a:rPr lang="en-US" altLang="zh-CN" dirty="0" smtClean="0"/>
              <a:t>Copying source code from Internet</a:t>
            </a:r>
            <a:endParaRPr lang="en-US" altLang="zh-CN" dirty="0"/>
          </a:p>
        </p:txBody>
      </p:sp>
      <p:sp>
        <p:nvSpPr>
          <p:cNvPr id="4" name="矩形 3"/>
          <p:cNvSpPr/>
          <p:nvPr/>
        </p:nvSpPr>
        <p:spPr>
          <a:xfrm>
            <a:off x="3059832" y="6381328"/>
            <a:ext cx="5976664" cy="307777"/>
          </a:xfrm>
          <a:prstGeom prst="rect">
            <a:avLst/>
          </a:prstGeom>
          <a:ln>
            <a:solidFill>
              <a:schemeClr val="tx1"/>
            </a:solidFill>
          </a:ln>
        </p:spPr>
        <p:txBody>
          <a:bodyPr wrap="square">
            <a:spAutoFit/>
          </a:bodyPr>
          <a:lstStyle/>
          <a:p>
            <a:r>
              <a:rPr lang="en-US" altLang="zh-CN" sz="1400" dirty="0" smtClean="0">
                <a:ea typeface="宋体" pitchFamily="2" charset="-122"/>
              </a:rPr>
              <a:t>Yale Writing Center; Mirka, 2004, </a:t>
            </a:r>
            <a:r>
              <a:rPr lang="en-US" altLang="zh-CN" sz="1400" i="1" dirty="0" smtClean="0">
                <a:ea typeface="宋体" pitchFamily="2" charset="-122"/>
              </a:rPr>
              <a:t>The Plagiarism Trap. </a:t>
            </a:r>
            <a:r>
              <a:rPr lang="en-US" altLang="zh-CN" sz="1400" dirty="0" smtClean="0">
                <a:ea typeface="宋体" pitchFamily="2" charset="-122"/>
              </a:rPr>
              <a:t>Powerpoint Presentation</a:t>
            </a:r>
            <a:endParaRPr lang="zh-CN" altLang="en-US" sz="1400" dirty="0"/>
          </a:p>
        </p:txBody>
      </p:sp>
      <p:pic>
        <p:nvPicPr>
          <p:cNvPr id="1026" name="Picture 2"/>
          <p:cNvPicPr>
            <a:picLocks noChangeAspect="1" noChangeArrowheads="1"/>
          </p:cNvPicPr>
          <p:nvPr/>
        </p:nvPicPr>
        <p:blipFill>
          <a:blip r:embed="rId2" cstate="print"/>
          <a:srcRect/>
          <a:stretch>
            <a:fillRect/>
          </a:stretch>
        </p:blipFill>
        <p:spPr bwMode="auto">
          <a:xfrm>
            <a:off x="6660232" y="2060848"/>
            <a:ext cx="1028492" cy="1118578"/>
          </a:xfrm>
          <a:prstGeom prst="rect">
            <a:avLst/>
          </a:prstGeom>
          <a:noFill/>
          <a:ln w="9525">
            <a:noFill/>
            <a:miter lim="800000"/>
            <a:headEnd/>
            <a:tailEnd/>
          </a:ln>
        </p:spPr>
      </p:pic>
      <p:pic>
        <p:nvPicPr>
          <p:cNvPr id="7" name="图片 6" descr="java.jpg"/>
          <p:cNvPicPr>
            <a:picLocks noChangeAspect="1"/>
          </p:cNvPicPr>
          <p:nvPr/>
        </p:nvPicPr>
        <p:blipFill>
          <a:blip r:embed="rId3" cstate="print">
            <a:clrChange>
              <a:clrFrom>
                <a:srgbClr val="FFFFFF"/>
              </a:clrFrom>
              <a:clrTo>
                <a:srgbClr val="FFFFFF">
                  <a:alpha val="0"/>
                </a:srgbClr>
              </a:clrTo>
            </a:clrChange>
          </a:blip>
          <a:stretch>
            <a:fillRect/>
          </a:stretch>
        </p:blipFill>
        <p:spPr>
          <a:xfrm>
            <a:off x="6156176" y="4509120"/>
            <a:ext cx="1472952" cy="1472952"/>
          </a:xfrm>
          <a:prstGeom prst="rect">
            <a:avLst/>
          </a:prstGeom>
        </p:spPr>
      </p:pic>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1747</TotalTime>
  <Words>2121</Words>
  <Application>Microsoft Macintosh PowerPoint</Application>
  <PresentationFormat>On-screen Show (4:3)</PresentationFormat>
  <Paragraphs>191</Paragraphs>
  <Slides>28</Slides>
  <Notes>2</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主题</vt:lpstr>
      <vt:lpstr>How to avoid plagiarism</vt:lpstr>
      <vt:lpstr>Overview</vt:lpstr>
      <vt:lpstr>What is plagiarism?</vt:lpstr>
      <vt:lpstr>Plagiarism for computer codes</vt:lpstr>
      <vt:lpstr>Plagiarism for computer codes: Open source</vt:lpstr>
      <vt:lpstr>Open source</vt:lpstr>
      <vt:lpstr>Why we have to avoid plagiarism?</vt:lpstr>
      <vt:lpstr>The internet has really changed the context things</vt:lpstr>
      <vt:lpstr>Forms of plagiarism</vt:lpstr>
      <vt:lpstr>PowerPoint Presentation</vt:lpstr>
      <vt:lpstr>Plagiarism?</vt:lpstr>
      <vt:lpstr>PowerPoint Presentation</vt:lpstr>
      <vt:lpstr>Ways to avoid plagiarism</vt:lpstr>
      <vt:lpstr>How to paraphrase</vt:lpstr>
      <vt:lpstr>Example of Paraphrasing I</vt:lpstr>
      <vt:lpstr>Example of Paraphrasing I(Cont.)</vt:lpstr>
      <vt:lpstr>Example of Paraphrasing I(Cont.)</vt:lpstr>
      <vt:lpstr>Open source code</vt:lpstr>
      <vt:lpstr>Example II—source code</vt:lpstr>
      <vt:lpstr>Example II—source code(Cont.)</vt:lpstr>
      <vt:lpstr>Example II—source code(Cont.)</vt:lpstr>
      <vt:lpstr>When you MUST cite</vt:lpstr>
      <vt:lpstr>When you MUST cite</vt:lpstr>
      <vt:lpstr>Trick about “common knowledge”</vt:lpstr>
      <vt:lpstr>When you MUST cite</vt:lpstr>
      <vt:lpstr>How to avoid plagiarism</vt:lpstr>
      <vt:lpstr>How to avoid plagiarism</vt:lpstr>
      <vt:lpstr>The most important thing: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avoid plagiarism</dc:title>
  <dc:creator>Windows 用户</dc:creator>
  <cp:lastModifiedBy>Yuwei Cheng</cp:lastModifiedBy>
  <cp:revision>166</cp:revision>
  <dcterms:created xsi:type="dcterms:W3CDTF">2012-06-14T15:14:28Z</dcterms:created>
  <dcterms:modified xsi:type="dcterms:W3CDTF">2012-07-12T02:41:23Z</dcterms:modified>
</cp:coreProperties>
</file>